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83" r:id="rId2"/>
    <p:sldId id="429" r:id="rId3"/>
    <p:sldId id="405" r:id="rId4"/>
    <p:sldId id="406" r:id="rId5"/>
    <p:sldId id="437" r:id="rId6"/>
    <p:sldId id="438" r:id="rId7"/>
    <p:sldId id="407" r:id="rId8"/>
    <p:sldId id="408" r:id="rId9"/>
    <p:sldId id="338" r:id="rId10"/>
    <p:sldId id="430" r:id="rId11"/>
    <p:sldId id="431" r:id="rId12"/>
    <p:sldId id="412" r:id="rId13"/>
    <p:sldId id="433" r:id="rId14"/>
    <p:sldId id="428" r:id="rId15"/>
    <p:sldId id="422" r:id="rId16"/>
    <p:sldId id="424" r:id="rId17"/>
    <p:sldId id="425" r:id="rId18"/>
    <p:sldId id="434" r:id="rId19"/>
    <p:sldId id="423" r:id="rId20"/>
    <p:sldId id="421" r:id="rId21"/>
    <p:sldId id="426" r:id="rId22"/>
    <p:sldId id="432" r:id="rId23"/>
    <p:sldId id="435" r:id="rId24"/>
    <p:sldId id="436" r:id="rId25"/>
    <p:sldId id="417" r:id="rId26"/>
    <p:sldId id="4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0000CD"/>
    <a:srgbClr val="4E0086"/>
    <a:srgbClr val="800000"/>
    <a:srgbClr val="5A5A5A"/>
    <a:srgbClr val="6495ED"/>
    <a:srgbClr val="4169E1"/>
    <a:srgbClr val="DB7093"/>
    <a:srgbClr val="0735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76"/>
    <p:restoredTop sz="94685"/>
  </p:normalViewPr>
  <p:slideViewPr>
    <p:cSldViewPr snapToGrid="0" snapToObjects="1">
      <p:cViewPr varScale="1">
        <p:scale>
          <a:sx n="149" d="100"/>
          <a:sy n="149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5D81F-50E5-8647-A1A3-C48FB076E4F0}" type="datetimeFigureOut">
              <a:rPr lang="en-US" smtClean="0"/>
              <a:t>5/9/24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8E1C9-2037-954E-9DA3-9FCA72B4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63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30A4D-39B5-414F-B4D8-359FACC177E8}" type="datetimeFigureOut">
              <a:rPr lang="en-US" smtClean="0"/>
              <a:t>5/9/24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52791-0C8A-E94F-9114-39436AC4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7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13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Restructured this a bit and added some clarifying 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86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Since each slide will only be dwelt on for 30-60 secs, best to distill the major takeaways into more simple overall points rather than lay out all the basin wins/losses. Added the comment about SATCON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29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25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think an intro slide like this is needed to transition to the main/forecast part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23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32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29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30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19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is a major finding as the results on the next slide show significant improvement, so I thought it deserved its own intro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13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13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wording changes suggested but content mostly intact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93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53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25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Changed some of the wording and stressor points a bit. Again, keep the conclusions general and don’t oversell (I heard from a couple folks that the results presented at the TCC were presented in a way that oversold them)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82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Few changes, and added the SATCON point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43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05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3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8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2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60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02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18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58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607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252791-0C8A-E94F-9114-39436AC404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3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B970B-C7FB-B119-1F24-578CEA132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-38100"/>
            <a:ext cx="1296670" cy="943033"/>
          </a:xfrm>
          <a:prstGeom prst="rect">
            <a:avLst/>
          </a:prstGeom>
        </p:spPr>
      </p:pic>
      <p:pic>
        <p:nvPicPr>
          <p:cNvPr id="3" name="Picture 2" descr="Space Science and Engineering Center · GitHub">
            <a:extLst>
              <a:ext uri="{FF2B5EF4-FFF2-40B4-BE49-F238E27FC236}">
                <a16:creationId xmlns:a16="http://schemas.microsoft.com/office/drawing/2014/main" id="{356DF601-92C8-C053-35D5-4A882CA567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810" y="-109220"/>
            <a:ext cx="1074420" cy="107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54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F85-48AC-0B4A-A586-9E84871A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F85-48AC-0B4A-A586-9E84871A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5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F85-48AC-0B4A-A586-9E84871A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2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F85-48AC-0B4A-A586-9E84871A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8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F85-48AC-0B4A-A586-9E84871A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F85-48AC-0B4A-A586-9E84871A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F85-48AC-0B4A-A586-9E84871A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1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F85-48AC-0B4A-A586-9E84871A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7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F85-48AC-0B4A-A586-9E84871A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2F85-48AC-0B4A-A586-9E84871A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9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tx2">
                <a:lumMod val="86000"/>
                <a:lumOff val="14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C2F85-48AC-0B4A-A586-9E84871A6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9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651DC9-D4B4-C20C-9C8B-3FC51F17A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92"/>
          <a:stretch/>
        </p:blipFill>
        <p:spPr>
          <a:xfrm>
            <a:off x="-1" y="1036320"/>
            <a:ext cx="12192001" cy="58421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241947"/>
            <a:ext cx="1219200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Predicting Current and Short-Term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Intensity Change in Tropical Cyclones Using a Convolutional Neural Network </a:t>
            </a:r>
            <a:endParaRPr lang="en-US" sz="4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US" sz="3600" b="1" dirty="0">
              <a:solidFill>
                <a:srgbClr val="073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endParaRPr lang="en-US" sz="3600" b="1" dirty="0">
              <a:solidFill>
                <a:srgbClr val="0735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Sarah M. Griffin </a:t>
            </a:r>
            <a:r>
              <a:rPr lang="en-US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sarah.griffin@ssec.wisc.edu</a:t>
            </a:r>
            <a:endParaRPr 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Tony </a:t>
            </a:r>
            <a:r>
              <a:rPr lang="en-US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Wimmers</a:t>
            </a:r>
            <a:r>
              <a:rPr 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Derrick Herndon, Chris Velden</a:t>
            </a:r>
          </a:p>
          <a:p>
            <a:pPr algn="ctr"/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University of Wisconsin-Madison</a:t>
            </a:r>
          </a:p>
          <a:p>
            <a:pPr algn="ctr"/>
            <a:r>
              <a:rPr lang="en-US" sz="2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Cooperative Institute for Meteorological Satellite Studies</a:t>
            </a:r>
          </a:p>
          <a:p>
            <a:pPr algn="ctr"/>
            <a:endParaRPr lang="en-US" sz="28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US" sz="2800" dirty="0"/>
              <a:t>AMS Hurricane Conference 2024     Long Beach, CA</a:t>
            </a:r>
          </a:p>
          <a:p>
            <a:pPr algn="ctr"/>
            <a:endParaRPr lang="en-US" sz="2800" b="1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971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77"/>
    </mc:Choice>
    <mc:Fallback xmlns="">
      <p:transition spd="slow" advTm="2537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5BB670-1284-6979-B2A2-C3EA35DCD702}"/>
              </a:ext>
            </a:extLst>
          </p:cNvPr>
          <p:cNvSpPr txBox="1"/>
          <p:nvPr/>
        </p:nvSpPr>
        <p:spPr>
          <a:xfrm>
            <a:off x="-97276" y="6322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Datasets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A943F9-A885-FBEE-43E5-545CE7508A67}"/>
              </a:ext>
            </a:extLst>
          </p:cNvPr>
          <p:cNvSpPr txBox="1"/>
          <p:nvPr/>
        </p:nvSpPr>
        <p:spPr>
          <a:xfrm>
            <a:off x="350213" y="3202111"/>
            <a:ext cx="1149157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FF00"/>
                </a:solidFill>
              </a:rPr>
              <a:t>Model Training dataset</a:t>
            </a:r>
            <a:r>
              <a:rPr lang="en-US" sz="2800" dirty="0">
                <a:solidFill>
                  <a:schemeClr val="bg1"/>
                </a:solidFill>
              </a:rPr>
              <a:t>:  </a:t>
            </a:r>
            <a:r>
              <a:rPr lang="en-US" sz="2400" dirty="0">
                <a:solidFill>
                  <a:schemeClr val="bg1"/>
                </a:solidFill>
              </a:rPr>
              <a:t>Images taken from Global TCs 1994 to 2015.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a typeface="Times New Roman" panose="02020603050405020304" pitchFamily="18" charset="0"/>
              </a:rPr>
              <a:t>IR/MW images in the training dataset are randomly rotated/flipped to aid in generalized training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en-US" sz="2800" i="1" dirty="0">
                <a:solidFill>
                  <a:srgbClr val="FFFF00"/>
                </a:solidFill>
              </a:rPr>
              <a:t>Validation dataset</a:t>
            </a:r>
            <a:r>
              <a:rPr lang="en-US" sz="2800" dirty="0">
                <a:solidFill>
                  <a:schemeClr val="bg1"/>
                </a:solidFill>
              </a:rPr>
              <a:t>:  </a:t>
            </a:r>
            <a:r>
              <a:rPr lang="en-US" sz="2400" dirty="0">
                <a:solidFill>
                  <a:schemeClr val="bg1"/>
                </a:solidFill>
              </a:rPr>
              <a:t>Images taken from Global TCs 2016 and 2017.</a:t>
            </a:r>
            <a:endParaRPr lang="en-US" sz="2400" i="1" dirty="0">
              <a:solidFill>
                <a:schemeClr val="bg1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2763FA4-2C2B-1BD7-7190-0B8B106E9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386890"/>
              </p:ext>
            </p:extLst>
          </p:nvPr>
        </p:nvGraphicFramePr>
        <p:xfrm>
          <a:off x="350213" y="4864194"/>
          <a:ext cx="11491573" cy="188556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682870">
                  <a:extLst>
                    <a:ext uri="{9D8B030D-6E8A-4147-A177-3AD203B41FA5}">
                      <a16:colId xmlns:a16="http://schemas.microsoft.com/office/drawing/2014/main" val="2970988280"/>
                    </a:ext>
                  </a:extLst>
                </a:gridCol>
                <a:gridCol w="1637399">
                  <a:extLst>
                    <a:ext uri="{9D8B030D-6E8A-4147-A177-3AD203B41FA5}">
                      <a16:colId xmlns:a16="http://schemas.microsoft.com/office/drawing/2014/main" val="3244896901"/>
                    </a:ext>
                  </a:extLst>
                </a:gridCol>
                <a:gridCol w="1807348">
                  <a:extLst>
                    <a:ext uri="{9D8B030D-6E8A-4147-A177-3AD203B41FA5}">
                      <a16:colId xmlns:a16="http://schemas.microsoft.com/office/drawing/2014/main" val="1600889619"/>
                    </a:ext>
                  </a:extLst>
                </a:gridCol>
                <a:gridCol w="1863429">
                  <a:extLst>
                    <a:ext uri="{9D8B030D-6E8A-4147-A177-3AD203B41FA5}">
                      <a16:colId xmlns:a16="http://schemas.microsoft.com/office/drawing/2014/main" val="488208506"/>
                    </a:ext>
                  </a:extLst>
                </a:gridCol>
                <a:gridCol w="1367620">
                  <a:extLst>
                    <a:ext uri="{9D8B030D-6E8A-4147-A177-3AD203B41FA5}">
                      <a16:colId xmlns:a16="http://schemas.microsoft.com/office/drawing/2014/main" val="1206341389"/>
                    </a:ext>
                  </a:extLst>
                </a:gridCol>
                <a:gridCol w="2058970">
                  <a:extLst>
                    <a:ext uri="{9D8B030D-6E8A-4147-A177-3AD203B41FA5}">
                      <a16:colId xmlns:a16="http://schemas.microsoft.com/office/drawing/2014/main" val="2050042558"/>
                    </a:ext>
                  </a:extLst>
                </a:gridCol>
                <a:gridCol w="1073937">
                  <a:extLst>
                    <a:ext uri="{9D8B030D-6E8A-4147-A177-3AD203B41FA5}">
                      <a16:colId xmlns:a16="http://schemas.microsoft.com/office/drawing/2014/main" val="2436079565"/>
                    </a:ext>
                  </a:extLst>
                </a:gridCol>
              </a:tblGrid>
              <a:tr h="3532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# coincident IR+MW TC images from each TC basin</a:t>
                      </a: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North Atlantic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Eastern North Pacific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Western North Pacific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Indian Ocean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Southern Hemisphere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Global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0068281"/>
                  </a:ext>
                </a:extLst>
              </a:tr>
              <a:tr h="56178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FFFF00"/>
                          </a:solidFill>
                          <a:effectLst/>
                        </a:rPr>
                        <a:t>Training</a:t>
                      </a: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8578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9253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14,296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1190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7814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</a:rPr>
                        <a:t>41,131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6077173"/>
                  </a:ext>
                </a:extLst>
              </a:tr>
              <a:tr h="56178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FFFF00"/>
                          </a:solidFill>
                          <a:effectLst/>
                        </a:rPr>
                        <a:t>Validation</a:t>
                      </a: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1173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1238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1601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212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858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</a:rPr>
                        <a:t>5082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387213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D7CF39E-C38C-2CF4-C8BE-93AF14BB8889}"/>
              </a:ext>
            </a:extLst>
          </p:cNvPr>
          <p:cNvSpPr txBox="1"/>
          <p:nvPr/>
        </p:nvSpPr>
        <p:spPr>
          <a:xfrm>
            <a:off x="107005" y="880789"/>
            <a:ext cx="1208499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ea typeface="Times New Roman" panose="02020603050405020304" pitchFamily="18" charset="0"/>
              </a:rPr>
              <a:t>Microwave satellite data</a:t>
            </a: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:  37-GHz and 89-GHz imagery from DMSP SSM/I and SSMIS, </a:t>
            </a:r>
          </a:p>
          <a:p>
            <a:r>
              <a:rPr lang="en-US" sz="2400" dirty="0">
                <a:solidFill>
                  <a:schemeClr val="bg1"/>
                </a:solidFill>
                <a:ea typeface="Times New Roman" panose="02020603050405020304" pitchFamily="18" charset="0"/>
              </a:rPr>
              <a:t>                                                 </a:t>
            </a: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TRMM TMI, Aqua AMSR-E, GPM GMI, and GCOM-WI AMSR-2</a:t>
            </a:r>
          </a:p>
          <a:p>
            <a:pPr marL="796925" indent="-33972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At least 65% of the TC in the image box must be covered by the overpass to be included</a:t>
            </a:r>
            <a:r>
              <a:rPr lang="en-US" sz="2400" dirty="0">
                <a:solidFill>
                  <a:schemeClr val="bg1"/>
                </a:solidFill>
                <a:effectLst/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1000" u="sng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ea typeface="Times New Roman" panose="02020603050405020304" pitchFamily="18" charset="0"/>
              </a:rPr>
              <a:t>IR satellite data</a:t>
            </a:r>
            <a:r>
              <a:rPr lang="en-US" sz="2400" dirty="0">
                <a:solidFill>
                  <a:schemeClr val="bg1"/>
                </a:solidFill>
                <a:ea typeface="Times New Roman" panose="02020603050405020304" pitchFamily="18" charset="0"/>
              </a:rPr>
              <a:t>: IR-Window imagery from operational GEO satellites</a:t>
            </a:r>
          </a:p>
          <a:p>
            <a:pPr marL="457200"/>
            <a:endParaRPr lang="en-US" sz="10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Scalar data</a:t>
            </a:r>
            <a:r>
              <a:rPr lang="en-US" sz="2400" dirty="0">
                <a:solidFill>
                  <a:schemeClr val="bg1"/>
                </a:solidFill>
              </a:rPr>
              <a:t>:  Obtained from </a:t>
            </a:r>
            <a:r>
              <a:rPr lang="en-US" sz="2400" dirty="0" err="1">
                <a:solidFill>
                  <a:schemeClr val="bg1"/>
                </a:solidFill>
              </a:rPr>
              <a:t>lsdiag</a:t>
            </a:r>
            <a:r>
              <a:rPr lang="en-US" sz="2400" dirty="0">
                <a:solidFill>
                  <a:schemeClr val="bg1"/>
                </a:solidFill>
              </a:rPr>
              <a:t> files (developmental from CIRA, real-time from NHC/JTWC)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686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1128407" y="-41152"/>
            <a:ext cx="9935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TC Current Intensity Estimate (MSW) Performance Results 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Compared with other Automated Satellite-Based Methods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32742" y="1248506"/>
            <a:ext cx="10837356" cy="4028935"/>
            <a:chOff x="455830" y="920855"/>
            <a:chExt cx="10837356" cy="455116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42F0A6-9AA8-CCB0-FF58-D2738FF0E026}"/>
                </a:ext>
              </a:extLst>
            </p:cNvPr>
            <p:cNvSpPr txBox="1"/>
            <p:nvPr/>
          </p:nvSpPr>
          <p:spPr>
            <a:xfrm rot="16200000">
              <a:off x="253210" y="289062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better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C4638F7-D1C5-ED01-6386-A84E4D1BBF7A}"/>
                </a:ext>
              </a:extLst>
            </p:cNvPr>
            <p:cNvCxnSpPr/>
            <p:nvPr/>
          </p:nvCxnSpPr>
          <p:spPr>
            <a:xfrm>
              <a:off x="777035" y="2688010"/>
              <a:ext cx="0" cy="822960"/>
            </a:xfrm>
            <a:prstGeom prst="straightConnector1">
              <a:avLst/>
            </a:prstGeom>
            <a:ln w="254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8ED5B77-9ACB-D7D3-0665-B0FCAB3E6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" b="1622"/>
            <a:stretch/>
          </p:blipFill>
          <p:spPr>
            <a:xfrm>
              <a:off x="898813" y="920855"/>
              <a:ext cx="10394373" cy="455116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97477" y="4715965"/>
              <a:ext cx="1212596" cy="3911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# Estimates: 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0765" y="5298746"/>
            <a:ext cx="119812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8463" indent="-398463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>
                    <a:alpha val="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/>
              <a:t> </a:t>
            </a:r>
            <a:r>
              <a:rPr lang="en-US" sz="2200" b="1" i="1" dirty="0">
                <a:solidFill>
                  <a:srgbClr val="FFFF00"/>
                </a:solidFill>
              </a:rPr>
              <a:t>and</a:t>
            </a:r>
            <a:r>
              <a:rPr lang="en-US" sz="2200" dirty="0"/>
              <a:t> </a:t>
            </a:r>
            <a:r>
              <a:rPr lang="en-US" sz="22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</a:t>
            </a:r>
            <a:r>
              <a:rPr lang="en-US" sz="2200" dirty="0"/>
              <a:t> </a:t>
            </a:r>
            <a:r>
              <a:rPr lang="en-US" sz="2200" b="1" i="1" dirty="0">
                <a:solidFill>
                  <a:srgbClr val="FFFF00"/>
                </a:solidFill>
              </a:rPr>
              <a:t>are generally quite competitive with other established automated methods, and in many cases outperform them.</a:t>
            </a:r>
            <a:endParaRPr lang="en-US" sz="2400" b="1" i="1" dirty="0">
              <a:solidFill>
                <a:schemeClr val="tx1">
                  <a:alpha val="0"/>
                </a:schemeClr>
              </a:solidFill>
            </a:endParaRPr>
          </a:p>
          <a:p>
            <a:pPr marL="398463" indent="-398463"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chemeClr val="tx1">
                    <a:alpha val="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i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is slightly more skillful than </a:t>
            </a:r>
            <a:r>
              <a:rPr lang="en-US" sz="22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i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but has a lower temporal resolution.</a:t>
            </a:r>
            <a:endParaRPr lang="en-US" sz="2200" b="1" i="1" dirty="0">
              <a:solidFill>
                <a:srgbClr val="FFFF00"/>
              </a:solidFill>
              <a:ea typeface="Times New Roman" panose="02020603050405020304" pitchFamily="18" charset="0"/>
            </a:endParaRPr>
          </a:p>
          <a:p>
            <a:pPr marL="398463" indent="-398463"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sz="2200" b="1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829" y="6471145"/>
            <a:ext cx="1173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Note: D-MINT is now included in the SATCON consensus as of 2024, D-PRINT is not included yet (work in progress).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83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Current Intensity Estimate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2F0A6-9AA8-CCB0-FF58-D2738FF0E026}"/>
              </a:ext>
            </a:extLst>
          </p:cNvPr>
          <p:cNvSpPr txBox="1"/>
          <p:nvPr/>
        </p:nvSpPr>
        <p:spPr>
          <a:xfrm rot="16200000">
            <a:off x="-179058" y="245836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C4638F7-D1C5-ED01-6386-A84E4D1BBF7A}"/>
              </a:ext>
            </a:extLst>
          </p:cNvPr>
          <p:cNvCxnSpPr/>
          <p:nvPr/>
        </p:nvCxnSpPr>
        <p:spPr>
          <a:xfrm>
            <a:off x="344767" y="2255747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8ED5B77-9ACB-D7D3-0665-B0FCAB3E67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9416" y="1064027"/>
            <a:ext cx="11719391" cy="3640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14237-A7BF-FC8A-B63F-9CDF2CCF0512}"/>
              </a:ext>
            </a:extLst>
          </p:cNvPr>
          <p:cNvSpPr txBox="1"/>
          <p:nvPr/>
        </p:nvSpPr>
        <p:spPr>
          <a:xfrm>
            <a:off x="1188720" y="4993093"/>
            <a:ext cx="447224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200" dirty="0">
                <a:effectLst>
                  <a:glow rad="76200">
                    <a:schemeClr val="bg1">
                      <a:alpha val="40000"/>
                    </a:schemeClr>
                  </a:glow>
                </a:effectLst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 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are the most skillful for the weakest TCs ( &lt; 40 kts) and the strongest TCs (&gt; 125 kts; though there are much fewer of these TCs).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E3F12-1B99-B772-ED73-0DB98AB45140}"/>
              </a:ext>
            </a:extLst>
          </p:cNvPr>
          <p:cNvSpPr txBox="1"/>
          <p:nvPr/>
        </p:nvSpPr>
        <p:spPr>
          <a:xfrm>
            <a:off x="6955603" y="4754880"/>
            <a:ext cx="46572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</a:t>
            </a:r>
            <a:r>
              <a:rPr lang="en-US" sz="2200" b="1" dirty="0">
                <a:solidFill>
                  <a:srgbClr val="5A5A5A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ea typeface="Times New Roman" panose="02020603050405020304" pitchFamily="18" charset="0"/>
              </a:rPr>
              <a:t>i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ntensity is still overestimated for the weakest TCs, but less so than the other methods.</a:t>
            </a:r>
          </a:p>
          <a:p>
            <a:pPr algn="ctr"/>
            <a:r>
              <a:rPr lang="en-US" sz="22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</a:t>
            </a:r>
            <a:r>
              <a:rPr lang="en-US" sz="2200" b="1" dirty="0">
                <a:solidFill>
                  <a:srgbClr val="5A5A5A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ea typeface="Times New Roman" panose="02020603050405020304" pitchFamily="18" charset="0"/>
              </a:rPr>
              <a:t>intensity is underestimated for strongest TCs, more than </a:t>
            </a:r>
            <a:r>
              <a:rPr lang="en-US" sz="2200" b="1" dirty="0">
                <a:solidFill>
                  <a:srgbClr val="4E0086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SATCON</a:t>
            </a:r>
            <a:r>
              <a:rPr lang="en-US" sz="2200" dirty="0">
                <a:solidFill>
                  <a:schemeClr val="bg1"/>
                </a:solidFill>
                <a:ea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7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-3891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Future Intensity Prediction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F86AA-9BCB-36AC-1B80-2AB5F553691A}"/>
              </a:ext>
            </a:extLst>
          </p:cNvPr>
          <p:cNvSpPr txBox="1"/>
          <p:nvPr/>
        </p:nvSpPr>
        <p:spPr>
          <a:xfrm>
            <a:off x="340468" y="1247119"/>
            <a:ext cx="11410545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900" i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Given the skill shown by the DL models in estimating current intensity, we focus on the prospects of short-term intensity prediction</a:t>
            </a:r>
          </a:p>
          <a:p>
            <a:endParaRPr lang="en-US" sz="1900" i="1" dirty="0">
              <a:solidFill>
                <a:schemeClr val="bg1"/>
              </a:solidFill>
            </a:endParaRPr>
          </a:p>
          <a:p>
            <a:endParaRPr lang="en-US" sz="1900" i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We will show that the forecasting skill is competitive, but steadily declines with forecast lead time relative to other methods/models. It shows that satellite image structure can play an important part in the ~0-18 </a:t>
            </a:r>
            <a:r>
              <a:rPr lang="en-US" sz="2400" b="1" dirty="0" err="1">
                <a:solidFill>
                  <a:srgbClr val="FFFF00"/>
                </a:solidFill>
              </a:rPr>
              <a:t>hr</a:t>
            </a:r>
            <a:r>
              <a:rPr lang="en-US" sz="2400" b="1" dirty="0">
                <a:solidFill>
                  <a:srgbClr val="FFFF00"/>
                </a:solidFill>
              </a:rPr>
              <a:t> forecasts of intensity; beyond that, the future environment is the dominant factor.</a:t>
            </a:r>
            <a:endParaRPr lang="en-US" sz="2400" b="1" i="1" dirty="0">
              <a:solidFill>
                <a:srgbClr val="FFFF00"/>
              </a:solidFill>
            </a:endParaRPr>
          </a:p>
          <a:p>
            <a:endParaRPr lang="en-US" sz="1900" i="1" dirty="0">
              <a:solidFill>
                <a:schemeClr val="bg1"/>
              </a:solidFill>
            </a:endParaRPr>
          </a:p>
          <a:p>
            <a:endParaRPr lang="en-US" sz="1900" i="1" dirty="0">
              <a:solidFill>
                <a:schemeClr val="bg1"/>
              </a:solidFill>
            </a:endParaRPr>
          </a:p>
          <a:p>
            <a:endParaRPr lang="en-US" sz="1900" i="1" dirty="0">
              <a:solidFill>
                <a:schemeClr val="bg1"/>
              </a:solidFill>
            </a:endParaRPr>
          </a:p>
          <a:p>
            <a:r>
              <a:rPr lang="en-US" sz="1900" i="1" dirty="0">
                <a:solidFill>
                  <a:schemeClr val="bg1"/>
                </a:solidFill>
              </a:rPr>
              <a:t>Note:  With regards to D-MINT forecasts and verification, MW images are not conveniently captured on the synoptic times, so forecasts are interpolated to valid times from the MW image. For example, </a:t>
            </a:r>
            <a:r>
              <a:rPr lang="en-US" sz="2000" i="1" dirty="0">
                <a:solidFill>
                  <a:schemeClr val="bg1"/>
                </a:solidFill>
              </a:rPr>
              <a:t>a 12h forecast from a 02Z image is valid at 14Z, so the operational and model forecasts being compared with on the following slide are interpolated to be valid at 14Z.</a:t>
            </a:r>
            <a:endParaRPr lang="en-US" sz="1900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85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653BEC-C7DB-1B75-BE56-4702C607CA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77" b="900"/>
          <a:stretch/>
        </p:blipFill>
        <p:spPr>
          <a:xfrm>
            <a:off x="6208776" y="1216152"/>
            <a:ext cx="4663440" cy="5340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1A5BC7-6FFA-7BCC-29E9-6DDB5ED0F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61107"/>
          <a:stretch/>
        </p:blipFill>
        <p:spPr>
          <a:xfrm>
            <a:off x="1057558" y="1217036"/>
            <a:ext cx="4663440" cy="342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Future Intensity Prediction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F86AA-9BCB-36AC-1B80-2AB5F553691A}"/>
              </a:ext>
            </a:extLst>
          </p:cNvPr>
          <p:cNvSpPr txBox="1"/>
          <p:nvPr/>
        </p:nvSpPr>
        <p:spPr>
          <a:xfrm>
            <a:off x="0" y="854352"/>
            <a:ext cx="12192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>
                <a:solidFill>
                  <a:schemeClr val="bg1"/>
                </a:solidFill>
              </a:rPr>
              <a:t>MW images are not conveniently on the synoptic times, so forecasts are interpolated to the valid time from the MW image.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C4B6B-1A85-D5D6-8C9D-06B9A97AA31C}"/>
              </a:ext>
            </a:extLst>
          </p:cNvPr>
          <p:cNvSpPr txBox="1"/>
          <p:nvPr/>
        </p:nvSpPr>
        <p:spPr>
          <a:xfrm rot="16200000">
            <a:off x="5568319" y="183546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1313AE-B442-31A0-718C-712DBFCB9373}"/>
              </a:ext>
            </a:extLst>
          </p:cNvPr>
          <p:cNvCxnSpPr/>
          <p:nvPr/>
        </p:nvCxnSpPr>
        <p:spPr>
          <a:xfrm>
            <a:off x="5800893" y="1608809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DAC6EB-EC8B-C7DC-82A4-92E7D6B7148C}"/>
              </a:ext>
            </a:extLst>
          </p:cNvPr>
          <p:cNvSpPr txBox="1"/>
          <p:nvPr/>
        </p:nvSpPr>
        <p:spPr>
          <a:xfrm rot="16200000">
            <a:off x="5558680" y="354018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C7F477-C4EE-35CF-BE04-00449469E75C}"/>
              </a:ext>
            </a:extLst>
          </p:cNvPr>
          <p:cNvCxnSpPr/>
          <p:nvPr/>
        </p:nvCxnSpPr>
        <p:spPr>
          <a:xfrm>
            <a:off x="5791254" y="3313525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51A7BA-4104-C137-312C-D37C571CDB58}"/>
              </a:ext>
            </a:extLst>
          </p:cNvPr>
          <p:cNvSpPr txBox="1"/>
          <p:nvPr/>
        </p:nvSpPr>
        <p:spPr>
          <a:xfrm rot="16200000">
            <a:off x="10728827" y="178027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4999B7-EADF-CDA8-F6C4-84E53B144C95}"/>
              </a:ext>
            </a:extLst>
          </p:cNvPr>
          <p:cNvCxnSpPr/>
          <p:nvPr/>
        </p:nvCxnSpPr>
        <p:spPr>
          <a:xfrm>
            <a:off x="10961401" y="1553617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E5BAC03-B147-AD6A-2F09-BB36B73F5461}"/>
              </a:ext>
            </a:extLst>
          </p:cNvPr>
          <p:cNvSpPr txBox="1"/>
          <p:nvPr/>
        </p:nvSpPr>
        <p:spPr>
          <a:xfrm rot="16200000">
            <a:off x="10725134" y="353397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A0FC04-FDBD-117B-02C1-7EB0F4D5FD97}"/>
              </a:ext>
            </a:extLst>
          </p:cNvPr>
          <p:cNvCxnSpPr/>
          <p:nvPr/>
        </p:nvCxnSpPr>
        <p:spPr>
          <a:xfrm>
            <a:off x="10957708" y="3307312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7FA00E-DF79-0870-977D-38CA439B6225}"/>
              </a:ext>
            </a:extLst>
          </p:cNvPr>
          <p:cNvSpPr txBox="1"/>
          <p:nvPr/>
        </p:nvSpPr>
        <p:spPr>
          <a:xfrm rot="16200000">
            <a:off x="10725133" y="525797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3267BD-E536-672E-99CE-33E11D0DFAA6}"/>
              </a:ext>
            </a:extLst>
          </p:cNvPr>
          <p:cNvCxnSpPr/>
          <p:nvPr/>
        </p:nvCxnSpPr>
        <p:spPr>
          <a:xfrm>
            <a:off x="10957707" y="5031319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A0B1F33-C41B-1DE5-B4ED-91D15A655D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614" b="-1"/>
          <a:stretch/>
        </p:blipFill>
        <p:spPr>
          <a:xfrm>
            <a:off x="1057563" y="4646036"/>
            <a:ext cx="4663439" cy="298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8AFFEE-7AEA-B7DA-1FFB-34F65324F24A}"/>
              </a:ext>
            </a:extLst>
          </p:cNvPr>
          <p:cNvSpPr txBox="1"/>
          <p:nvPr/>
        </p:nvSpPr>
        <p:spPr>
          <a:xfrm>
            <a:off x="1057558" y="4944391"/>
            <a:ext cx="46634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EFEFE"/>
                </a:solidFill>
                <a:ea typeface="Times New Roman" panose="02020603050405020304" pitchFamily="18" charset="0"/>
              </a:rPr>
              <a:t>Overall, </a:t>
            </a:r>
            <a:r>
              <a:rPr lang="en-US" sz="20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a typeface="Times New Roman" panose="02020603050405020304" pitchFamily="18" charset="0"/>
              </a:rPr>
              <a:t>and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</a:t>
            </a:r>
            <a:r>
              <a:rPr lang="en-US" sz="2000" b="1" dirty="0">
                <a:solidFill>
                  <a:srgbClr val="5A5A5A"/>
                </a:solidFill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are not as skillful at short-term intensity prediction as the </a:t>
            </a:r>
            <a:r>
              <a:rPr lang="en-US" sz="2000" b="1" dirty="0">
                <a:solidFill>
                  <a:srgbClr val="9400D3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official forecasts </a:t>
            </a:r>
            <a:r>
              <a:rPr lang="en-US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</a:t>
            </a:r>
            <a:r>
              <a:rPr lang="en-US" sz="2000" b="1" dirty="0">
                <a:solidFill>
                  <a:srgbClr val="9400D3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2E8B57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ICON</a:t>
            </a:r>
            <a:r>
              <a:rPr lang="en-US" sz="2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but are comparable in skill to </a:t>
            </a:r>
            <a:r>
              <a:rPr lang="en-US" sz="2000" b="1" dirty="0">
                <a:solidFill>
                  <a:srgbClr val="FF69B4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LGEM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 </a:t>
            </a:r>
            <a:r>
              <a:rPr lang="en-US" sz="2000" b="1" dirty="0">
                <a:solidFill>
                  <a:srgbClr val="00CED1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HWRF</a:t>
            </a:r>
            <a:r>
              <a:rPr lang="en-US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96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Future Intensity Prediction Results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77CDA1-B81C-13AE-7CED-0EA48B590780}"/>
              </a:ext>
            </a:extLst>
          </p:cNvPr>
          <p:cNvSpPr txBox="1"/>
          <p:nvPr/>
        </p:nvSpPr>
        <p:spPr>
          <a:xfrm>
            <a:off x="0" y="854352"/>
            <a:ext cx="12192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>
                <a:solidFill>
                  <a:schemeClr val="bg1"/>
                </a:solidFill>
              </a:rPr>
              <a:t>D-PRINT can run on the synoptic times.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61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E752CBC-0D5D-B19B-169F-6F8F5FE4DA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39"/>
          <a:stretch/>
        </p:blipFill>
        <p:spPr>
          <a:xfrm>
            <a:off x="6213300" y="1220110"/>
            <a:ext cx="4661740" cy="53426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Future Intensity Prediction Results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77CDA1-B81C-13AE-7CED-0EA48B590780}"/>
              </a:ext>
            </a:extLst>
          </p:cNvPr>
          <p:cNvSpPr txBox="1"/>
          <p:nvPr/>
        </p:nvSpPr>
        <p:spPr>
          <a:xfrm>
            <a:off x="0" y="854352"/>
            <a:ext cx="12192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i="1" dirty="0">
                <a:solidFill>
                  <a:schemeClr val="bg1"/>
                </a:solidFill>
              </a:rPr>
              <a:t>D-PRINT can run on the synoptic times.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A44BAD9-1A15-C706-55F2-EF1E941FCF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57568" y="1220109"/>
            <a:ext cx="4683199" cy="37176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C8808C-38F8-F8CF-1A37-82979C470A84}"/>
              </a:ext>
            </a:extLst>
          </p:cNvPr>
          <p:cNvSpPr txBox="1"/>
          <p:nvPr/>
        </p:nvSpPr>
        <p:spPr>
          <a:xfrm>
            <a:off x="298883" y="4937760"/>
            <a:ext cx="5914417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</a:t>
            </a:r>
            <a:r>
              <a:rPr lang="en-US" sz="2200" b="1" dirty="0">
                <a:solidFill>
                  <a:srgbClr val="5A5A5A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intensity predictions are not as skillful as the </a:t>
            </a:r>
            <a:r>
              <a:rPr lang="en-US" sz="2200" b="1" dirty="0">
                <a:solidFill>
                  <a:srgbClr val="9400D3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official forecasts 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</a:t>
            </a:r>
            <a:r>
              <a:rPr lang="en-US" sz="2200" b="1" dirty="0">
                <a:solidFill>
                  <a:srgbClr val="9400D3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2E8B57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ICON 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but are comparable in skill to </a:t>
            </a:r>
            <a:r>
              <a:rPr lang="en-US" sz="2200" b="1" dirty="0">
                <a:solidFill>
                  <a:srgbClr val="FF69B4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LGEM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and </a:t>
            </a:r>
            <a:r>
              <a:rPr lang="en-US" sz="2200" b="1" dirty="0">
                <a:solidFill>
                  <a:srgbClr val="00CED1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HWRF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 </a:t>
            </a:r>
          </a:p>
          <a:p>
            <a:pPr algn="ctr"/>
            <a:endParaRPr lang="en-US" sz="12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Adding </a:t>
            </a:r>
            <a:r>
              <a:rPr lang="en-US" sz="22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</a:t>
            </a:r>
            <a:r>
              <a:rPr lang="en-US" sz="2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 into the </a:t>
            </a:r>
            <a:r>
              <a:rPr lang="en-US" sz="2200" b="1" dirty="0">
                <a:solidFill>
                  <a:srgbClr val="2E8B57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ICON</a:t>
            </a:r>
            <a:r>
              <a:rPr lang="en-US" sz="2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 consensus </a:t>
            </a:r>
          </a:p>
          <a:p>
            <a:pPr algn="ctr"/>
            <a:r>
              <a:rPr lang="en-US" sz="22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slightly increases its skill (ATL and EPAC).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42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Real-time Future Intensity Prediction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932FC-3816-8491-828D-026F8C80B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793" y="930692"/>
            <a:ext cx="6738413" cy="5927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0E69CE-D54D-926F-B190-87A14A9CCF30}"/>
              </a:ext>
            </a:extLst>
          </p:cNvPr>
          <p:cNvSpPr txBox="1"/>
          <p:nvPr/>
        </p:nvSpPr>
        <p:spPr>
          <a:xfrm>
            <a:off x="7694813" y="3499659"/>
            <a:ext cx="1770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Active </a:t>
            </a:r>
          </a:p>
          <a:p>
            <a:pPr algn="r"/>
            <a:r>
              <a:rPr lang="en-US" dirty="0"/>
              <a:t>forecasts</a:t>
            </a:r>
          </a:p>
          <a:p>
            <a:r>
              <a:rPr lang="en-US" dirty="0"/>
              <a:t>(shaded regions)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18C50-0E84-108B-B206-D4F510505D4D}"/>
              </a:ext>
            </a:extLst>
          </p:cNvPr>
          <p:cNvSpPr txBox="1"/>
          <p:nvPr/>
        </p:nvSpPr>
        <p:spPr>
          <a:xfrm>
            <a:off x="2795847" y="2661103"/>
            <a:ext cx="1701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Past </a:t>
            </a:r>
          </a:p>
          <a:p>
            <a:r>
              <a:rPr lang="en-US" dirty="0"/>
              <a:t>forecasts</a:t>
            </a:r>
          </a:p>
          <a:p>
            <a:r>
              <a:rPr lang="en-US" dirty="0"/>
              <a:t>(thin black line)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8404A4-5D8F-959B-8CBA-27AC09995562}"/>
              </a:ext>
            </a:extLst>
          </p:cNvPr>
          <p:cNvSpPr txBox="1"/>
          <p:nvPr/>
        </p:nvSpPr>
        <p:spPr>
          <a:xfrm>
            <a:off x="-1" y="1223050"/>
            <a:ext cx="26922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dirty="0">
                <a:effectLst/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</a:t>
            </a:r>
            <a:r>
              <a:rPr lang="en-US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</a:t>
            </a:r>
            <a:r>
              <a:rPr lang="en-US" b="1" dirty="0">
                <a:solidFill>
                  <a:srgbClr val="5A5A5A"/>
                </a:solidFill>
                <a:ea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forecasts are currently running in real-time but not yet linked from the main CIMSS page (still in experimental/evaluation mode).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BC3522-73DA-F24A-59FB-04AA237111DE}"/>
              </a:ext>
            </a:extLst>
          </p:cNvPr>
          <p:cNvSpPr txBox="1"/>
          <p:nvPr/>
        </p:nvSpPr>
        <p:spPr>
          <a:xfrm>
            <a:off x="63730" y="5016020"/>
            <a:ext cx="266306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Forecast intensities and range.</a:t>
            </a:r>
          </a:p>
          <a:p>
            <a:pPr algn="ctr"/>
            <a:endParaRPr lang="en-US" sz="10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EF4468-5F18-D6F8-7226-9FEC4CA7A35A}"/>
              </a:ext>
            </a:extLst>
          </p:cNvPr>
          <p:cNvCxnSpPr>
            <a:cxnSpLocks/>
          </p:cNvCxnSpPr>
          <p:nvPr/>
        </p:nvCxnSpPr>
        <p:spPr>
          <a:xfrm>
            <a:off x="1740130" y="5480858"/>
            <a:ext cx="98666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55959A3-0150-B254-1DF8-19FFDFF14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129" y="1995619"/>
            <a:ext cx="2999232" cy="244879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2745B2-F5B2-EEE3-3351-6ADE5822EF0B}"/>
              </a:ext>
            </a:extLst>
          </p:cNvPr>
          <p:cNvCxnSpPr>
            <a:cxnSpLocks/>
          </p:cNvCxnSpPr>
          <p:nvPr/>
        </p:nvCxnSpPr>
        <p:spPr>
          <a:xfrm flipH="1" flipV="1">
            <a:off x="7042150" y="3254375"/>
            <a:ext cx="1495021" cy="561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C06220-3F35-EB2F-A156-8C52AB962551}"/>
              </a:ext>
            </a:extLst>
          </p:cNvPr>
          <p:cNvCxnSpPr>
            <a:cxnSpLocks/>
          </p:cNvCxnSpPr>
          <p:nvPr/>
        </p:nvCxnSpPr>
        <p:spPr>
          <a:xfrm>
            <a:off x="3181927" y="3644669"/>
            <a:ext cx="177061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D449FAA-A2B9-7721-F85D-EFE0340937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-42" r="871" b="-2"/>
          <a:stretch/>
        </p:blipFill>
        <p:spPr>
          <a:xfrm>
            <a:off x="2868778" y="4918904"/>
            <a:ext cx="6419088" cy="185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59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Future Intensity Prediction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8C637-89B0-E61B-2FC8-D43DCC2A9A64}"/>
              </a:ext>
            </a:extLst>
          </p:cNvPr>
          <p:cNvSpPr txBox="1"/>
          <p:nvPr/>
        </p:nvSpPr>
        <p:spPr>
          <a:xfrm>
            <a:off x="1215957" y="1726948"/>
            <a:ext cx="925100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 </a:t>
            </a: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do not have any information about the official current TC intensity when they are initialized (i.e. like provided to other models/methods by NHC or JTWC through ATCF or TCVITALS).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As an experiment, </a:t>
            </a:r>
            <a:r>
              <a:rPr lang="en-US" sz="24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 </a:t>
            </a:r>
            <a:r>
              <a:rPr lang="en-US" sz="2400" dirty="0">
                <a:solidFill>
                  <a:schemeClr val="bg1"/>
                </a:solidFill>
                <a:ea typeface="Times New Roman" panose="02020603050405020304" pitchFamily="18" charset="0"/>
              </a:rPr>
              <a:t>and</a:t>
            </a:r>
            <a:r>
              <a:rPr lang="en-US" sz="2400" dirty="0"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 </a:t>
            </a:r>
            <a:r>
              <a:rPr lang="en-US" sz="2400" dirty="0">
                <a:solidFill>
                  <a:schemeClr val="bg1"/>
                </a:solidFill>
              </a:rPr>
              <a:t>forecasts were started with official initial intensities.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73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F653BEC-C7DB-1B75-BE56-4702C607CA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77" b="900"/>
          <a:stretch/>
        </p:blipFill>
        <p:spPr>
          <a:xfrm>
            <a:off x="6208776" y="1216152"/>
            <a:ext cx="4663440" cy="53400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1A5BC7-6FFA-7BCC-29E9-6DDB5ED0F6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61107"/>
          <a:stretch/>
        </p:blipFill>
        <p:spPr>
          <a:xfrm>
            <a:off x="1057558" y="1217036"/>
            <a:ext cx="4663440" cy="342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Future Intensity Prediction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C4B6B-1A85-D5D6-8C9D-06B9A97AA31C}"/>
              </a:ext>
            </a:extLst>
          </p:cNvPr>
          <p:cNvSpPr txBox="1"/>
          <p:nvPr/>
        </p:nvSpPr>
        <p:spPr>
          <a:xfrm rot="16200000">
            <a:off x="5568319" y="183546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1313AE-B442-31A0-718C-712DBFCB9373}"/>
              </a:ext>
            </a:extLst>
          </p:cNvPr>
          <p:cNvCxnSpPr/>
          <p:nvPr/>
        </p:nvCxnSpPr>
        <p:spPr>
          <a:xfrm>
            <a:off x="5800893" y="1608809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DAC6EB-EC8B-C7DC-82A4-92E7D6B7148C}"/>
              </a:ext>
            </a:extLst>
          </p:cNvPr>
          <p:cNvSpPr txBox="1"/>
          <p:nvPr/>
        </p:nvSpPr>
        <p:spPr>
          <a:xfrm rot="16200000">
            <a:off x="5558680" y="354018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C7F477-C4EE-35CF-BE04-00449469E75C}"/>
              </a:ext>
            </a:extLst>
          </p:cNvPr>
          <p:cNvCxnSpPr/>
          <p:nvPr/>
        </p:nvCxnSpPr>
        <p:spPr>
          <a:xfrm>
            <a:off x="5791254" y="3313525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51A7BA-4104-C137-312C-D37C571CDB58}"/>
              </a:ext>
            </a:extLst>
          </p:cNvPr>
          <p:cNvSpPr txBox="1"/>
          <p:nvPr/>
        </p:nvSpPr>
        <p:spPr>
          <a:xfrm rot="16200000">
            <a:off x="10728827" y="178027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4999B7-EADF-CDA8-F6C4-84E53B144C95}"/>
              </a:ext>
            </a:extLst>
          </p:cNvPr>
          <p:cNvCxnSpPr/>
          <p:nvPr/>
        </p:nvCxnSpPr>
        <p:spPr>
          <a:xfrm>
            <a:off x="10961401" y="1553617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E5BAC03-B147-AD6A-2F09-BB36B73F5461}"/>
              </a:ext>
            </a:extLst>
          </p:cNvPr>
          <p:cNvSpPr txBox="1"/>
          <p:nvPr/>
        </p:nvSpPr>
        <p:spPr>
          <a:xfrm rot="16200000">
            <a:off x="10725134" y="353397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A0FC04-FDBD-117B-02C1-7EB0F4D5FD97}"/>
              </a:ext>
            </a:extLst>
          </p:cNvPr>
          <p:cNvCxnSpPr/>
          <p:nvPr/>
        </p:nvCxnSpPr>
        <p:spPr>
          <a:xfrm>
            <a:off x="10957708" y="3307312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7FA00E-DF79-0870-977D-38CA439B6225}"/>
              </a:ext>
            </a:extLst>
          </p:cNvPr>
          <p:cNvSpPr txBox="1"/>
          <p:nvPr/>
        </p:nvSpPr>
        <p:spPr>
          <a:xfrm rot="16200000">
            <a:off x="10725133" y="525797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3267BD-E536-672E-99CE-33E11D0DFAA6}"/>
              </a:ext>
            </a:extLst>
          </p:cNvPr>
          <p:cNvCxnSpPr/>
          <p:nvPr/>
        </p:nvCxnSpPr>
        <p:spPr>
          <a:xfrm>
            <a:off x="10957707" y="5031319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A0B1F33-C41B-1DE5-B4ED-91D15A655D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6614" b="-1"/>
          <a:stretch/>
        </p:blipFill>
        <p:spPr>
          <a:xfrm>
            <a:off x="1057563" y="4646036"/>
            <a:ext cx="4663439" cy="2983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60BA3-887D-167C-F9EE-DB936DF5CB13}"/>
              </a:ext>
            </a:extLst>
          </p:cNvPr>
          <p:cNvSpPr txBox="1"/>
          <p:nvPr/>
        </p:nvSpPr>
        <p:spPr>
          <a:xfrm>
            <a:off x="1057562" y="5114515"/>
            <a:ext cx="46634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Without the official current TC intensity.</a:t>
            </a:r>
            <a:endParaRPr lang="en-US" sz="2200" b="1" i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74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5BB670-1284-6979-B2A2-C3EA35DCD702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06BD21-3C55-AD05-96D8-9025BDD0B86D}"/>
              </a:ext>
            </a:extLst>
          </p:cNvPr>
          <p:cNvSpPr txBox="1"/>
          <p:nvPr/>
        </p:nvSpPr>
        <p:spPr>
          <a:xfrm>
            <a:off x="152400" y="1075338"/>
            <a:ext cx="11887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Accurate estimates of TC current intensity and forecasts of short-term intensity change are crucial to the warning process.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Machine learning models based heavily on satellite data have been shown to be very skillful at estimating current TC intensity.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39725" indent="-339725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Can we extend that skill to short-term TC intensity forecasts?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398463" indent="-398463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Spoiler: yes we can!  2 Deep Learning models have been developed for both estimating current TC intensity and predicting short-term intensity changes: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</a:rPr>
              <a:t>D-PRINT (</a:t>
            </a:r>
            <a:r>
              <a:rPr lang="en-US" sz="2800" b="1" u="sng" dirty="0" err="1">
                <a:solidFill>
                  <a:srgbClr val="FFFF00"/>
                </a:solidFill>
                <a:ea typeface="Times New Roman" panose="02020603050405020304" pitchFamily="18" charset="0"/>
              </a:rPr>
              <a:t>D</a:t>
            </a:r>
            <a:r>
              <a:rPr lang="en-US" sz="2800" b="1" dirty="0" err="1">
                <a:solidFill>
                  <a:srgbClr val="FFFF00"/>
                </a:solidFill>
                <a:ea typeface="Times New Roman" panose="02020603050405020304" pitchFamily="18" charset="0"/>
              </a:rPr>
              <a:t>ee</a:t>
            </a:r>
            <a:r>
              <a:rPr lang="en-US" sz="2800" b="1" u="sng" dirty="0" err="1">
                <a:solidFill>
                  <a:srgbClr val="FFFF00"/>
                </a:solidFill>
                <a:ea typeface="Times New Roman" panose="02020603050405020304" pitchFamily="18" charset="0"/>
              </a:rPr>
              <a:t>P</a:t>
            </a:r>
            <a: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</a:rPr>
              <a:t> I</a:t>
            </a:r>
            <a:r>
              <a:rPr lang="en-US" sz="2800" b="1" u="sng" dirty="0">
                <a:solidFill>
                  <a:srgbClr val="FFFF00"/>
                </a:solidFill>
                <a:ea typeface="Times New Roman" panose="02020603050405020304" pitchFamily="18" charset="0"/>
              </a:rPr>
              <a:t>R</a:t>
            </a:r>
            <a: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ea typeface="Times New Roman" panose="02020603050405020304" pitchFamily="18" charset="0"/>
              </a:rPr>
              <a:t>IN</a:t>
            </a:r>
            <a:r>
              <a:rPr lang="en-US" sz="2800" b="1" dirty="0" err="1">
                <a:solidFill>
                  <a:srgbClr val="FFFF00"/>
                </a:solidFill>
                <a:ea typeface="Times New Roman" panose="02020603050405020304" pitchFamily="18" charset="0"/>
              </a:rPr>
              <a:t>tensity</a:t>
            </a:r>
            <a: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</a:rPr>
              <a:t> of </a:t>
            </a:r>
            <a:r>
              <a:rPr lang="en-US" sz="2800" b="1" u="sng" dirty="0">
                <a:solidFill>
                  <a:srgbClr val="FFFF00"/>
                </a:solidFill>
                <a:ea typeface="Times New Roman" panose="02020603050405020304" pitchFamily="18" charset="0"/>
              </a:rPr>
              <a:t>T</a:t>
            </a:r>
            <a:r>
              <a:rPr lang="en-US" sz="2800" b="1" dirty="0">
                <a:solidFill>
                  <a:srgbClr val="FFFF00"/>
                </a:solidFill>
                <a:ea typeface="Times New Roman" panose="02020603050405020304" pitchFamily="18" charset="0"/>
              </a:rPr>
              <a:t>Cs) </a:t>
            </a: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D-MINT (</a:t>
            </a:r>
            <a:r>
              <a:rPr lang="en-US" sz="2800" b="1" u="sng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D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eep </a:t>
            </a:r>
            <a:r>
              <a:rPr lang="en-US" sz="2800" b="1" u="sng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M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ultispectral </a:t>
            </a:r>
            <a:r>
              <a:rPr lang="en-US" sz="2800" b="1" u="sng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IN</a:t>
            </a:r>
            <a:r>
              <a:rPr lang="en-US" sz="2800" b="1" dirty="0" err="1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tensity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 of </a:t>
            </a:r>
            <a:r>
              <a:rPr lang="en-US" sz="2800" b="1" u="sng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T</a:t>
            </a:r>
            <a:r>
              <a:rPr lang="en-US" sz="2800" b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Cs)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12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25C27A9-DB4D-95DF-ABB8-BAC2B7DC87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77" b="900"/>
          <a:stretch/>
        </p:blipFill>
        <p:spPr>
          <a:xfrm>
            <a:off x="6208776" y="1216152"/>
            <a:ext cx="4663440" cy="53400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17082A-681D-3E14-6528-ECE78EA6A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6614" b="-1"/>
          <a:stretch/>
        </p:blipFill>
        <p:spPr>
          <a:xfrm>
            <a:off x="1057563" y="4646036"/>
            <a:ext cx="4663439" cy="29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1F863D-D5DB-0C0D-29FE-6065063C4D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108"/>
          <a:stretch/>
        </p:blipFill>
        <p:spPr>
          <a:xfrm>
            <a:off x="1057566" y="1220110"/>
            <a:ext cx="4663439" cy="3425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Future Intensity Prediction Results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5C4B6B-1A85-D5D6-8C9D-06B9A97AA31C}"/>
              </a:ext>
            </a:extLst>
          </p:cNvPr>
          <p:cNvSpPr txBox="1"/>
          <p:nvPr/>
        </p:nvSpPr>
        <p:spPr>
          <a:xfrm rot="16200000">
            <a:off x="5568319" y="183546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1313AE-B442-31A0-718C-712DBFCB9373}"/>
              </a:ext>
            </a:extLst>
          </p:cNvPr>
          <p:cNvCxnSpPr/>
          <p:nvPr/>
        </p:nvCxnSpPr>
        <p:spPr>
          <a:xfrm>
            <a:off x="5800893" y="1608809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6DAC6EB-EC8B-C7DC-82A4-92E7D6B7148C}"/>
              </a:ext>
            </a:extLst>
          </p:cNvPr>
          <p:cNvSpPr txBox="1"/>
          <p:nvPr/>
        </p:nvSpPr>
        <p:spPr>
          <a:xfrm rot="16200000">
            <a:off x="5558680" y="3540185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6C7F477-C4EE-35CF-BE04-00449469E75C}"/>
              </a:ext>
            </a:extLst>
          </p:cNvPr>
          <p:cNvCxnSpPr/>
          <p:nvPr/>
        </p:nvCxnSpPr>
        <p:spPr>
          <a:xfrm>
            <a:off x="5791254" y="3313525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51A7BA-4104-C137-312C-D37C571CDB58}"/>
              </a:ext>
            </a:extLst>
          </p:cNvPr>
          <p:cNvSpPr txBox="1"/>
          <p:nvPr/>
        </p:nvSpPr>
        <p:spPr>
          <a:xfrm rot="16200000">
            <a:off x="10728827" y="178027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4999B7-EADF-CDA8-F6C4-84E53B144C95}"/>
              </a:ext>
            </a:extLst>
          </p:cNvPr>
          <p:cNvCxnSpPr/>
          <p:nvPr/>
        </p:nvCxnSpPr>
        <p:spPr>
          <a:xfrm>
            <a:off x="10961401" y="1553617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E5BAC03-B147-AD6A-2F09-BB36B73F5461}"/>
              </a:ext>
            </a:extLst>
          </p:cNvPr>
          <p:cNvSpPr txBox="1"/>
          <p:nvPr/>
        </p:nvSpPr>
        <p:spPr>
          <a:xfrm rot="16200000">
            <a:off x="10725134" y="353397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A0FC04-FDBD-117B-02C1-7EB0F4D5FD97}"/>
              </a:ext>
            </a:extLst>
          </p:cNvPr>
          <p:cNvCxnSpPr/>
          <p:nvPr/>
        </p:nvCxnSpPr>
        <p:spPr>
          <a:xfrm>
            <a:off x="10957708" y="3307312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37FA00E-DF79-0870-977D-38CA439B6225}"/>
              </a:ext>
            </a:extLst>
          </p:cNvPr>
          <p:cNvSpPr txBox="1"/>
          <p:nvPr/>
        </p:nvSpPr>
        <p:spPr>
          <a:xfrm rot="16200000">
            <a:off x="10725133" y="525797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93267BD-E536-672E-99CE-33E11D0DFAA6}"/>
              </a:ext>
            </a:extLst>
          </p:cNvPr>
          <p:cNvCxnSpPr/>
          <p:nvPr/>
        </p:nvCxnSpPr>
        <p:spPr>
          <a:xfrm>
            <a:off x="10957707" y="5031319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8743508-FAC3-8AAD-0FAA-719CE0605A45}"/>
              </a:ext>
            </a:extLst>
          </p:cNvPr>
          <p:cNvSpPr txBox="1"/>
          <p:nvPr/>
        </p:nvSpPr>
        <p:spPr>
          <a:xfrm>
            <a:off x="1057562" y="5114515"/>
            <a:ext cx="46634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Initialization with the official current TC intensity does significantly improve </a:t>
            </a:r>
            <a:r>
              <a:rPr lang="en-US" sz="2200" b="1" i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200" b="1" i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 and </a:t>
            </a:r>
            <a:r>
              <a:rPr lang="en-US" sz="2200" b="1" i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</a:t>
            </a:r>
            <a:r>
              <a:rPr lang="en-US" sz="2200" b="1" i="1" dirty="0">
                <a:solidFill>
                  <a:srgbClr val="FFFF00"/>
                </a:solidFill>
                <a:ea typeface="Times New Roman" panose="02020603050405020304" pitchFamily="18" charset="0"/>
              </a:rPr>
              <a:t> </a:t>
            </a:r>
            <a:r>
              <a:rPr lang="en-US" sz="2200" b="1" i="1" dirty="0">
                <a:solidFill>
                  <a:srgbClr val="FFFF00"/>
                </a:solidFill>
                <a:effectLst/>
                <a:ea typeface="Times New Roman" panose="02020603050405020304" pitchFamily="18" charset="0"/>
              </a:rPr>
              <a:t>forecast skill, especially at the shorter lead times.</a:t>
            </a:r>
            <a:endParaRPr lang="en-US" sz="2200" b="1" i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84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E82AE3-926E-8845-25C9-38C642149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88" y="954107"/>
            <a:ext cx="4653546" cy="590389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23D7E10-8462-4CAA-C092-98EBBCD2D8BA}"/>
              </a:ext>
            </a:extLst>
          </p:cNvPr>
          <p:cNvSpPr txBox="1"/>
          <p:nvPr/>
        </p:nvSpPr>
        <p:spPr>
          <a:xfrm>
            <a:off x="5285816" y="2945864"/>
            <a:ext cx="6811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 intensifying TC will continue to intensify, but a weakening TC may be either weak or strong.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F8EB18-2386-3F41-79B2-FB1568C68883}"/>
              </a:ext>
            </a:extLst>
          </p:cNvPr>
          <p:cNvSpPr txBox="1"/>
          <p:nvPr/>
        </p:nvSpPr>
        <p:spPr>
          <a:xfrm>
            <a:off x="5285816" y="1395918"/>
            <a:ext cx="6804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Higher latitude matters more for current intensity than future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4E534C-12E2-B144-A69E-162D6DA587FE}"/>
              </a:ext>
            </a:extLst>
          </p:cNvPr>
          <p:cNvSpPr txBox="1"/>
          <p:nvPr/>
        </p:nvSpPr>
        <p:spPr>
          <a:xfrm>
            <a:off x="5293345" y="1797194"/>
            <a:ext cx="6804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COHC is lower and land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 closer at higher latitudes.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4BFC85-4609-4358-C827-98BC23CABAF2}"/>
              </a:ext>
            </a:extLst>
          </p:cNvPr>
          <p:cNvSpPr txBox="1"/>
          <p:nvPr/>
        </p:nvSpPr>
        <p:spPr>
          <a:xfrm>
            <a:off x="5285816" y="2210028"/>
            <a:ext cx="6811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Shear has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lower impact on current intensity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than future. Higher shear associated with higher current intensity.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E2CA08-7DBA-FE7D-0148-788C841495A2}"/>
              </a:ext>
            </a:extLst>
          </p:cNvPr>
          <p:cNvSpPr txBox="1"/>
          <p:nvPr/>
        </p:nvSpPr>
        <p:spPr>
          <a:xfrm>
            <a:off x="5293344" y="3612523"/>
            <a:ext cx="6811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Satellite predictors have the highest impact on intensity.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12h IR image has more impact than 0h on current intensity.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BBB06C5-7EFB-503F-3274-0AA067C5E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34" b="78915"/>
          <a:stretch/>
        </p:blipFill>
        <p:spPr>
          <a:xfrm>
            <a:off x="350749" y="4262420"/>
            <a:ext cx="11161984" cy="262697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BA7F66A-A1BE-E4BD-12A7-2AF415FD0A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30" b="60662"/>
          <a:stretch/>
        </p:blipFill>
        <p:spPr>
          <a:xfrm>
            <a:off x="350749" y="3623041"/>
            <a:ext cx="11161984" cy="4543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A820D08-3EAB-C81D-E8AE-07B43AC44F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924" b="17388"/>
          <a:stretch/>
        </p:blipFill>
        <p:spPr>
          <a:xfrm>
            <a:off x="350749" y="2884764"/>
            <a:ext cx="11161984" cy="108876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E6CF004-74F3-A145-770F-7F69A23002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565" b="55610"/>
          <a:stretch/>
        </p:blipFill>
        <p:spPr>
          <a:xfrm>
            <a:off x="350748" y="2156419"/>
            <a:ext cx="11161983" cy="4001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0904810-9281-F83C-6982-4CFCE55545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231" b="48325"/>
          <a:stretch/>
        </p:blipFill>
        <p:spPr>
          <a:xfrm>
            <a:off x="350747" y="2538995"/>
            <a:ext cx="11161983" cy="34607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5DB8D64-FE2C-D428-B247-B6A0CC86E0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90" b="76293"/>
          <a:stretch/>
        </p:blipFill>
        <p:spPr>
          <a:xfrm>
            <a:off x="350746" y="1754745"/>
            <a:ext cx="11161983" cy="413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8934D6-116F-2E1A-08E9-B9FE1EF3E675}"/>
              </a:ext>
            </a:extLst>
          </p:cNvPr>
          <p:cNvSpPr txBox="1"/>
          <p:nvPr/>
        </p:nvSpPr>
        <p:spPr>
          <a:xfrm>
            <a:off x="0" y="0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solidFill>
                  <a:srgbClr val="FFFF00"/>
                </a:solidFill>
              </a:rPr>
              <a:t>What parameters are contributing to the D-MINT/D-PRINT intensity estimates?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3A548A-91DC-8796-6444-8AEE67A70F24}"/>
              </a:ext>
            </a:extLst>
          </p:cNvPr>
          <p:cNvSpPr txBox="1"/>
          <p:nvPr/>
        </p:nvSpPr>
        <p:spPr>
          <a:xfrm>
            <a:off x="2276273" y="417806"/>
            <a:ext cx="76945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SHAP values represent the change in TC intensity from a 60 </a:t>
            </a:r>
            <a:r>
              <a:rPr lang="en-US" sz="2000" dirty="0" err="1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kt</a:t>
            </a:r>
            <a:r>
              <a:rPr lang="en-US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baseline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79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1"/>
      <p:bldP spid="14" grpId="0"/>
      <p:bldP spid="30" grpId="1"/>
      <p:bldP spid="3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A738D0-C797-F992-4379-D816C415B8D9}"/>
              </a:ext>
            </a:extLst>
          </p:cNvPr>
          <p:cNvSpPr txBox="1"/>
          <p:nvPr/>
        </p:nvSpPr>
        <p:spPr>
          <a:xfrm>
            <a:off x="1" y="915516"/>
            <a:ext cx="12192000" cy="621708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sz="24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400" dirty="0">
                <a:solidFill>
                  <a:srgbClr val="FFFF00"/>
                </a:solidFill>
              </a:rPr>
              <a:t> and </a:t>
            </a:r>
            <a:r>
              <a:rPr lang="en-US" sz="24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</a:t>
            </a:r>
            <a:r>
              <a:rPr lang="en-US" sz="2400" dirty="0">
                <a:solidFill>
                  <a:srgbClr val="FFFF00"/>
                </a:solidFill>
              </a:rPr>
              <a:t> are Deep Learning models based on CNNs developed for estimating current TC intensity, and extended to predicting short-term future TC intensity.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bg1"/>
                </a:solidFill>
              </a:rPr>
              <a:t>They are both competitive with </a:t>
            </a:r>
            <a:r>
              <a:rPr lang="en-US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 in some cases more skillful than other more established automated satellite-based methods (</a:t>
            </a:r>
            <a:r>
              <a:rPr lang="en-US" sz="2600" b="1" dirty="0">
                <a:solidFill>
                  <a:srgbClr val="DB7093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ADT</a:t>
            </a:r>
            <a:r>
              <a:rPr lang="en-US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</a:t>
            </a:r>
            <a:r>
              <a:rPr lang="en-US" sz="2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AiDT</a:t>
            </a:r>
            <a:r>
              <a:rPr lang="en-US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2600" b="1" dirty="0">
                <a:solidFill>
                  <a:srgbClr val="62149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SATCON</a:t>
            </a:r>
            <a:r>
              <a:rPr lang="en-US" sz="26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) at estimating current TC intensity </a:t>
            </a:r>
            <a:r>
              <a:rPr lang="en-US" sz="2600" dirty="0">
                <a:solidFill>
                  <a:schemeClr val="bg1"/>
                </a:solidFill>
              </a:rPr>
              <a:t>(estimates available on the CIMSS TC site).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 short-term intensity prediction:</a:t>
            </a: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Both models </a:t>
            </a:r>
            <a: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 less skillful than </a:t>
            </a:r>
            <a:r>
              <a:rPr lang="en-US" sz="2600" b="1" dirty="0">
                <a:solidFill>
                  <a:srgbClr val="9400D3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NHC</a:t>
            </a: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b="1" dirty="0">
                <a:solidFill>
                  <a:srgbClr val="2E8B57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ICON</a:t>
            </a: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the North Atlantic and eastern North Pacific, but are competitive with other </a:t>
            </a:r>
            <a:r>
              <a:rPr lang="en-US" sz="2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guidances</a:t>
            </a:r>
            <a: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better for at least half of the lead times.</a:t>
            </a: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600" b="1" dirty="0">
                <a:solidFill>
                  <a:schemeClr val="tx1">
                    <a:alpha val="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US" sz="26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600" b="1" dirty="0"/>
              <a:t> </a:t>
            </a:r>
            <a:r>
              <a:rPr lang="en-US" sz="2600" dirty="0">
                <a:solidFill>
                  <a:schemeClr val="bg1"/>
                </a:solidFill>
              </a:rPr>
              <a:t>performs better</a:t>
            </a:r>
            <a: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than </a:t>
            </a:r>
            <a:r>
              <a:rPr lang="en-US" sz="2600" b="1" dirty="0">
                <a:solidFill>
                  <a:srgbClr val="9400D3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JTWC</a:t>
            </a:r>
            <a:r>
              <a:rPr lang="en-US" sz="2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other </a:t>
            </a:r>
            <a:r>
              <a:rPr lang="en-US" sz="2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guidances</a:t>
            </a:r>
            <a: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for over half of the lead times in the western North Pacific, North Indian Ocean, and Southern Hemisphere TC basins.</a:t>
            </a:r>
          </a:p>
          <a:p>
            <a:pPr marL="742950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Both models show notable </a:t>
            </a:r>
            <a:r>
              <a:rPr lang="en-US" sz="2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skill increases if initialized with official current intensity.</a:t>
            </a:r>
          </a:p>
          <a:p>
            <a:pPr lvl="1"/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Work in Progress</a:t>
            </a:r>
          </a:p>
          <a:p>
            <a:pPr algn="ctr"/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78ED5E-09D4-71C9-C613-9E524D7BC5D3}"/>
              </a:ext>
            </a:extLst>
          </p:cNvPr>
          <p:cNvSpPr txBox="1"/>
          <p:nvPr/>
        </p:nvSpPr>
        <p:spPr>
          <a:xfrm rot="16200000">
            <a:off x="9886080" y="314243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1E53184-F54E-5D58-B3AD-BF0FFC0FDD1D}"/>
              </a:ext>
            </a:extLst>
          </p:cNvPr>
          <p:cNvCxnSpPr/>
          <p:nvPr/>
        </p:nvCxnSpPr>
        <p:spPr>
          <a:xfrm>
            <a:off x="10088699" y="3016993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CCD6639-EC8C-272F-EAA4-1457F382282D}"/>
              </a:ext>
            </a:extLst>
          </p:cNvPr>
          <p:cNvSpPr txBox="1"/>
          <p:nvPr/>
        </p:nvSpPr>
        <p:spPr>
          <a:xfrm>
            <a:off x="0" y="5211503"/>
            <a:ext cx="1219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First look:</a:t>
            </a:r>
            <a:r>
              <a:rPr lang="en-US" sz="22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b="1" i="1" dirty="0">
                <a:solidFill>
                  <a:srgbClr val="0000CD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D-MINT183</a:t>
            </a:r>
            <a:r>
              <a:rPr lang="en-US" sz="2200" i="1" dirty="0">
                <a:ea typeface="Times New Roman" panose="02020603050405020304" pitchFamily="18" charset="0"/>
              </a:rPr>
              <a:t> </a:t>
            </a:r>
            <a:r>
              <a:rPr lang="en-US" sz="2200" i="1" dirty="0">
                <a:solidFill>
                  <a:schemeClr val="bg1"/>
                </a:solidFill>
                <a:ea typeface="Times New Roman" panose="02020603050405020304" pitchFamily="18" charset="0"/>
              </a:rPr>
              <a:t>and</a:t>
            </a:r>
            <a:r>
              <a:rPr lang="en-US" sz="2200" i="1" dirty="0">
                <a:ea typeface="Times New Roman" panose="02020603050405020304" pitchFamily="18" charset="0"/>
              </a:rPr>
              <a:t> </a:t>
            </a:r>
            <a:r>
              <a:rPr lang="en-US" sz="2000" b="1" i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200" i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have similar current intensity estimation skill using SSMIS.</a:t>
            </a:r>
            <a:endParaRPr lang="en-US" sz="2200" i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7F2FB5-37B9-0BED-C242-0DD9F7DE9CB6}"/>
              </a:ext>
            </a:extLst>
          </p:cNvPr>
          <p:cNvSpPr txBox="1"/>
          <p:nvPr/>
        </p:nvSpPr>
        <p:spPr>
          <a:xfrm>
            <a:off x="0" y="794239"/>
            <a:ext cx="12192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FF00"/>
                </a:solidFill>
              </a:rPr>
              <a:t>Development of D-MINT183</a:t>
            </a:r>
            <a:endParaRPr lang="en-US" sz="2800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Employs the 183GHz MW band channels rather than the 37/89GHz bands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Allows for additional </a:t>
            </a:r>
            <a:r>
              <a:rPr lang="en-US" sz="2400" dirty="0">
                <a:solidFill>
                  <a:schemeClr val="bg1"/>
                </a:solidFill>
                <a:ea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urrent intensity estimates from ATMS, MHS, and TROPICS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F32F4A-B42D-FC10-0900-ACFA87925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056123"/>
            <a:ext cx="7772400" cy="31553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6F4352-0783-6D77-65C1-AEE2E3238E33}"/>
              </a:ext>
            </a:extLst>
          </p:cNvPr>
          <p:cNvSpPr txBox="1"/>
          <p:nvPr/>
        </p:nvSpPr>
        <p:spPr>
          <a:xfrm>
            <a:off x="0" y="6334780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5728" y="4377446"/>
            <a:ext cx="68093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/>
              <a:t>Estimates: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76068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</a:rPr>
              <a:t>Near-Future application</a:t>
            </a:r>
            <a:r>
              <a:rPr lang="en-US" sz="2400" dirty="0">
                <a:solidFill>
                  <a:srgbClr val="FFFF00"/>
                </a:solidFill>
              </a:rPr>
              <a:t>: </a:t>
            </a:r>
            <a:r>
              <a:rPr lang="en-US" sz="2400" dirty="0">
                <a:solidFill>
                  <a:srgbClr val="FEFEFE"/>
                </a:solidFill>
              </a:rPr>
              <a:t>Include D-PRINT estimates in SATCON (D-MINT included as of 2024).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7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-330740" y="77821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Extra Slides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316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Current Intensity Estimate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2F0A6-9AA8-CCB0-FF58-D2738FF0E026}"/>
              </a:ext>
            </a:extLst>
          </p:cNvPr>
          <p:cNvSpPr txBox="1"/>
          <p:nvPr/>
        </p:nvSpPr>
        <p:spPr>
          <a:xfrm>
            <a:off x="-44077" y="232405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C4638F7-D1C5-ED01-6386-A84E4D1BBF7A}"/>
              </a:ext>
            </a:extLst>
          </p:cNvPr>
          <p:cNvCxnSpPr>
            <a:cxnSpLocks/>
          </p:cNvCxnSpPr>
          <p:nvPr/>
        </p:nvCxnSpPr>
        <p:spPr>
          <a:xfrm>
            <a:off x="91440" y="2710015"/>
            <a:ext cx="515389" cy="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C382B47-4EDE-AFD4-41A8-6A37535DE9D1}"/>
              </a:ext>
            </a:extLst>
          </p:cNvPr>
          <p:cNvSpPr txBox="1"/>
          <p:nvPr/>
        </p:nvSpPr>
        <p:spPr>
          <a:xfrm>
            <a:off x="0" y="954107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chemeClr val="bg1"/>
                </a:solidFill>
              </a:rPr>
              <a:t>Does using 12h of IR imagery impact the Bias?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82D1B5-F523-BF96-C925-89DB488085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970" y="1565364"/>
            <a:ext cx="11156447" cy="40568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432D8A-2665-40BB-BD6A-4C2787988ED6}"/>
              </a:ext>
            </a:extLst>
          </p:cNvPr>
          <p:cNvSpPr txBox="1"/>
          <p:nvPr/>
        </p:nvSpPr>
        <p:spPr>
          <a:xfrm>
            <a:off x="0" y="5741068"/>
            <a:ext cx="121919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do not see an overestimation of weakening TCs. If the number of IR images were causing a lag in TC intensity, we would expect a positive bias for weakening TCs due to the older IR images being from a stronger TC. 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81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0D6FED6-12B8-B637-8830-34335A36DEA9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Current Intensity Estimate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42F0A6-9AA8-CCB0-FF58-D2738FF0E026}"/>
              </a:ext>
            </a:extLst>
          </p:cNvPr>
          <p:cNvSpPr txBox="1"/>
          <p:nvPr/>
        </p:nvSpPr>
        <p:spPr>
          <a:xfrm rot="16200000">
            <a:off x="-14965" y="334782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better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C4638F7-D1C5-ED01-6386-A84E4D1BBF7A}"/>
              </a:ext>
            </a:extLst>
          </p:cNvPr>
          <p:cNvCxnSpPr/>
          <p:nvPr/>
        </p:nvCxnSpPr>
        <p:spPr>
          <a:xfrm>
            <a:off x="508860" y="3145210"/>
            <a:ext cx="0" cy="822960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C382B47-4EDE-AFD4-41A8-6A37535DE9D1}"/>
              </a:ext>
            </a:extLst>
          </p:cNvPr>
          <p:cNvSpPr txBox="1"/>
          <p:nvPr/>
        </p:nvSpPr>
        <p:spPr>
          <a:xfrm>
            <a:off x="0" y="954107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>
                <a:solidFill>
                  <a:schemeClr val="bg1"/>
                </a:solidFill>
              </a:rPr>
              <a:t>Does using 12h of IR imagery impact the RMSE?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432D8A-2665-40BB-BD6A-4C2787988ED6}"/>
              </a:ext>
            </a:extLst>
          </p:cNvPr>
          <p:cNvSpPr txBox="1"/>
          <p:nvPr/>
        </p:nvSpPr>
        <p:spPr>
          <a:xfrm>
            <a:off x="0" y="5741068"/>
            <a:ext cx="12191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D-MINT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 </a:t>
            </a:r>
            <a:r>
              <a:rPr lang="en-US" sz="2200" b="1" dirty="0">
                <a:solidFill>
                  <a:srgbClr val="5A5A5A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D-PRINT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do have more skill when the TC </a:t>
            </a:r>
            <a:r>
              <a:rPr lang="en-US" sz="2200" dirty="0">
                <a:solidFill>
                  <a:schemeClr val="bg1"/>
                </a:solidFill>
                <a:ea typeface="Times New Roman" panose="02020603050405020304" pitchFamily="18" charset="0"/>
              </a:rPr>
              <a:t>has steady intensity over the previous 12 h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ea typeface="Times New Roman" panose="02020603050405020304" pitchFamily="18" charset="0"/>
              </a:rPr>
              <a:t>The range in RMSE by intensity change is larger than </a:t>
            </a:r>
            <a:r>
              <a:rPr lang="en-US" sz="2200" b="1" dirty="0">
                <a:solidFill>
                  <a:srgbClr val="DB7093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ADT</a:t>
            </a:r>
            <a:r>
              <a:rPr lang="en-US" sz="2200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and </a:t>
            </a:r>
            <a:r>
              <a:rPr lang="en-US" sz="2200" b="1" dirty="0">
                <a:solidFill>
                  <a:srgbClr val="62149A"/>
                </a:solidFill>
                <a:effectLst/>
                <a:highlight>
                  <a:srgbClr val="FEFEFE"/>
                </a:highlight>
                <a:ea typeface="Times New Roman" panose="02020603050405020304" pitchFamily="18" charset="0"/>
              </a:rPr>
              <a:t>SATCON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but lower than </a:t>
            </a:r>
            <a:r>
              <a:rPr lang="en-US" sz="2200" b="1" dirty="0" err="1">
                <a:solidFill>
                  <a:srgbClr val="800000"/>
                </a:solidFill>
                <a:effectLst>
                  <a:glow rad="127000">
                    <a:schemeClr val="bg1"/>
                  </a:glow>
                </a:effectLst>
                <a:ea typeface="Times New Roman" panose="02020603050405020304" pitchFamily="18" charset="0"/>
              </a:rPr>
              <a:t>AiDT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ea typeface="Times New Roman" panose="02020603050405020304" pitchFamily="18" charset="0"/>
              </a:rPr>
              <a:t>f</a:t>
            </a:r>
            <a:r>
              <a:rPr lang="en-US" sz="22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or Global TCs.</a:t>
            </a:r>
            <a:endParaRPr lang="en-US" sz="2200" dirty="0">
              <a:solidFill>
                <a:schemeClr val="bg1"/>
              </a:solidFill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3713194-22E9-3370-A356-A66438B20C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08970" y="1565364"/>
            <a:ext cx="11156447" cy="4056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45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32D1B7-A25F-3999-44D8-94FE0F63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995" y="1173989"/>
            <a:ext cx="6472193" cy="55891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3122D9-3C2E-C1F2-ADE8-8FDA90CDAB9B}"/>
              </a:ext>
            </a:extLst>
          </p:cNvPr>
          <p:cNvSpPr txBox="1"/>
          <p:nvPr/>
        </p:nvSpPr>
        <p:spPr>
          <a:xfrm>
            <a:off x="9949256" y="1271243"/>
            <a:ext cx="2170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D-MINT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a), b) and c)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D-PRINT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 and c) only</a:t>
            </a:r>
          </a:p>
          <a:p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BB670-1284-6979-B2A2-C3EA35DCD702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Model Diagram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B55F9-1AB9-FE6F-0CCE-2259FB8BEE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73" t="1954" r="16091" b="75288"/>
          <a:stretch/>
        </p:blipFill>
        <p:spPr>
          <a:xfrm>
            <a:off x="8159931" y="5708252"/>
            <a:ext cx="1060257" cy="10549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69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32D1B7-A25F-3999-44D8-94FE0F63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995" y="1173989"/>
            <a:ext cx="6472193" cy="55891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ECD927-654A-F7C4-0156-72FC48627017}"/>
              </a:ext>
            </a:extLst>
          </p:cNvPr>
          <p:cNvCxnSpPr>
            <a:cxnSpLocks/>
          </p:cNvCxnSpPr>
          <p:nvPr/>
        </p:nvCxnSpPr>
        <p:spPr>
          <a:xfrm>
            <a:off x="2144771" y="2804705"/>
            <a:ext cx="8384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B6D5921-2527-7F70-B82D-7D3D0AE4907F}"/>
              </a:ext>
            </a:extLst>
          </p:cNvPr>
          <p:cNvSpPr txBox="1"/>
          <p:nvPr/>
        </p:nvSpPr>
        <p:spPr>
          <a:xfrm>
            <a:off x="72117" y="1317367"/>
            <a:ext cx="20726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Input Features:  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IR data: 128x128 grid over ~6 X 6° area centered on TC, normalized.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6 convolution layers where the scale gradually increases and more feature maps are added.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122D9-3C2E-C1F2-ADE8-8FDA90CDAB9B}"/>
              </a:ext>
            </a:extLst>
          </p:cNvPr>
          <p:cNvSpPr txBox="1"/>
          <p:nvPr/>
        </p:nvSpPr>
        <p:spPr>
          <a:xfrm>
            <a:off x="9949256" y="1271243"/>
            <a:ext cx="2170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D-MINT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a), b) and c)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D-PRINT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 and c) only</a:t>
            </a:r>
          </a:p>
          <a:p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BB670-1284-6979-B2A2-C3EA35DCD702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Model Diagram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29F29-2EFC-2196-FB81-8ABE8A31AB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73" t="1954" r="16091" b="75288"/>
          <a:stretch/>
        </p:blipFill>
        <p:spPr>
          <a:xfrm>
            <a:off x="8159931" y="5708252"/>
            <a:ext cx="1060257" cy="1054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25747E-5C66-3571-6321-C86F8EF3F02D}"/>
              </a:ext>
            </a:extLst>
          </p:cNvPr>
          <p:cNvSpPr/>
          <p:nvPr/>
        </p:nvSpPr>
        <p:spPr>
          <a:xfrm>
            <a:off x="2747995" y="4350234"/>
            <a:ext cx="6471034" cy="2412940"/>
          </a:xfrm>
          <a:prstGeom prst="rect">
            <a:avLst/>
          </a:prstGeom>
          <a:solidFill>
            <a:srgbClr val="000000">
              <a:alpha val="462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25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32D1B7-A25F-3999-44D8-94FE0F63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995" y="1173989"/>
            <a:ext cx="6472193" cy="55891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ECD927-654A-F7C4-0156-72FC48627017}"/>
              </a:ext>
            </a:extLst>
          </p:cNvPr>
          <p:cNvCxnSpPr>
            <a:cxnSpLocks/>
          </p:cNvCxnSpPr>
          <p:nvPr/>
        </p:nvCxnSpPr>
        <p:spPr>
          <a:xfrm>
            <a:off x="2144771" y="2804705"/>
            <a:ext cx="8384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B6D5921-2527-7F70-B82D-7D3D0AE4907F}"/>
              </a:ext>
            </a:extLst>
          </p:cNvPr>
          <p:cNvSpPr txBox="1"/>
          <p:nvPr/>
        </p:nvSpPr>
        <p:spPr>
          <a:xfrm>
            <a:off x="72117" y="1317367"/>
            <a:ext cx="20726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Input Features:  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IR data: 128x128 grid over ~6 X 6° area centered on TC, normalized.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6 convolution layers where the scale gradually increases and more feature maps are added.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122D9-3C2E-C1F2-ADE8-8FDA90CDAB9B}"/>
              </a:ext>
            </a:extLst>
          </p:cNvPr>
          <p:cNvSpPr txBox="1"/>
          <p:nvPr/>
        </p:nvSpPr>
        <p:spPr>
          <a:xfrm>
            <a:off x="9949256" y="1271243"/>
            <a:ext cx="2170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D-MINT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a), b) and c)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D-PRINT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 and c) only</a:t>
            </a:r>
          </a:p>
          <a:p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BB670-1284-6979-B2A2-C3EA35DCD702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Model Diagram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29F29-2EFC-2196-FB81-8ABE8A31AB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73" t="1954" r="16091" b="75288"/>
          <a:stretch/>
        </p:blipFill>
        <p:spPr>
          <a:xfrm>
            <a:off x="8159931" y="5708252"/>
            <a:ext cx="1060257" cy="1054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25747E-5C66-3571-6321-C86F8EF3F02D}"/>
              </a:ext>
            </a:extLst>
          </p:cNvPr>
          <p:cNvSpPr/>
          <p:nvPr/>
        </p:nvSpPr>
        <p:spPr>
          <a:xfrm>
            <a:off x="2747995" y="4350234"/>
            <a:ext cx="6471034" cy="2412940"/>
          </a:xfrm>
          <a:prstGeom prst="rect">
            <a:avLst/>
          </a:prstGeom>
          <a:solidFill>
            <a:srgbClr val="000000">
              <a:alpha val="462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714504-C735-11F8-D4DD-E33FFF32CE83}"/>
              </a:ext>
            </a:extLst>
          </p:cNvPr>
          <p:cNvSpPr/>
          <p:nvPr/>
        </p:nvSpPr>
        <p:spPr>
          <a:xfrm>
            <a:off x="6708449" y="1271243"/>
            <a:ext cx="2367185" cy="1924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6-h intensity forecast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34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32D1B7-A25F-3999-44D8-94FE0F63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995" y="1173989"/>
            <a:ext cx="6472193" cy="55891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ECD927-654A-F7C4-0156-72FC48627017}"/>
              </a:ext>
            </a:extLst>
          </p:cNvPr>
          <p:cNvCxnSpPr>
            <a:cxnSpLocks/>
          </p:cNvCxnSpPr>
          <p:nvPr/>
        </p:nvCxnSpPr>
        <p:spPr>
          <a:xfrm>
            <a:off x="2144771" y="2804705"/>
            <a:ext cx="8384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B6D5921-2527-7F70-B82D-7D3D0AE4907F}"/>
              </a:ext>
            </a:extLst>
          </p:cNvPr>
          <p:cNvSpPr txBox="1"/>
          <p:nvPr/>
        </p:nvSpPr>
        <p:spPr>
          <a:xfrm>
            <a:off x="72117" y="1317367"/>
            <a:ext cx="20726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Input Features:  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IR data: 128x128 grid over ~6 X 6° area centered on TC, normalized.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6 convolution layers where the scale gradually increases and more feature maps are added.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122D9-3C2E-C1F2-ADE8-8FDA90CDAB9B}"/>
              </a:ext>
            </a:extLst>
          </p:cNvPr>
          <p:cNvSpPr txBox="1"/>
          <p:nvPr/>
        </p:nvSpPr>
        <p:spPr>
          <a:xfrm>
            <a:off x="9949256" y="1271243"/>
            <a:ext cx="2170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D-MINT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a), b) and c)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D-PRINT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 and c) only</a:t>
            </a:r>
          </a:p>
          <a:p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BB670-1284-6979-B2A2-C3EA35DCD702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Model Diagram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29F29-2EFC-2196-FB81-8ABE8A31AB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73" t="1954" r="16091" b="75288"/>
          <a:stretch/>
        </p:blipFill>
        <p:spPr>
          <a:xfrm>
            <a:off x="8159931" y="5708252"/>
            <a:ext cx="1060257" cy="1054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25747E-5C66-3571-6321-C86F8EF3F02D}"/>
              </a:ext>
            </a:extLst>
          </p:cNvPr>
          <p:cNvSpPr/>
          <p:nvPr/>
        </p:nvSpPr>
        <p:spPr>
          <a:xfrm>
            <a:off x="2747995" y="4350234"/>
            <a:ext cx="6471034" cy="2412940"/>
          </a:xfrm>
          <a:prstGeom prst="rect">
            <a:avLst/>
          </a:prstGeom>
          <a:solidFill>
            <a:srgbClr val="000000">
              <a:alpha val="462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C50DFA-2653-2B5E-70CD-1C68D7FF99C9}"/>
              </a:ext>
            </a:extLst>
          </p:cNvPr>
          <p:cNvSpPr/>
          <p:nvPr/>
        </p:nvSpPr>
        <p:spPr>
          <a:xfrm>
            <a:off x="4217425" y="1271243"/>
            <a:ext cx="4858209" cy="1924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12 to 24 hour intensity forecast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700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32D1B7-A25F-3999-44D8-94FE0F63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995" y="1173989"/>
            <a:ext cx="6472193" cy="55891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ECD927-654A-F7C4-0156-72FC48627017}"/>
              </a:ext>
            </a:extLst>
          </p:cNvPr>
          <p:cNvCxnSpPr>
            <a:cxnSpLocks/>
          </p:cNvCxnSpPr>
          <p:nvPr/>
        </p:nvCxnSpPr>
        <p:spPr>
          <a:xfrm>
            <a:off x="2144771" y="2804705"/>
            <a:ext cx="8384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7B3F8-B3FC-EE35-DDE9-F0D79BAF108C}"/>
              </a:ext>
            </a:extLst>
          </p:cNvPr>
          <p:cNvCxnSpPr>
            <a:cxnSpLocks/>
          </p:cNvCxnSpPr>
          <p:nvPr/>
        </p:nvCxnSpPr>
        <p:spPr>
          <a:xfrm flipH="1">
            <a:off x="8763754" y="4935129"/>
            <a:ext cx="118550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B6D5921-2527-7F70-B82D-7D3D0AE4907F}"/>
              </a:ext>
            </a:extLst>
          </p:cNvPr>
          <p:cNvSpPr txBox="1"/>
          <p:nvPr/>
        </p:nvSpPr>
        <p:spPr>
          <a:xfrm>
            <a:off x="72117" y="1317367"/>
            <a:ext cx="20726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Input Features:  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IR data: 128x128 grid over ~6 X 6° area centered on TC, normalized.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6 convolution layers where the scale gradually increases and more feature maps are added.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122D9-3C2E-C1F2-ADE8-8FDA90CDAB9B}"/>
              </a:ext>
            </a:extLst>
          </p:cNvPr>
          <p:cNvSpPr txBox="1"/>
          <p:nvPr/>
        </p:nvSpPr>
        <p:spPr>
          <a:xfrm>
            <a:off x="9949256" y="1271243"/>
            <a:ext cx="2170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D-MINT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a), b) and c)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D-PRINT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 and c) only</a:t>
            </a:r>
          </a:p>
          <a:p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73467-0212-CC81-131C-D5EEF1305C24}"/>
              </a:ext>
            </a:extLst>
          </p:cNvPr>
          <p:cNvSpPr txBox="1"/>
          <p:nvPr/>
        </p:nvSpPr>
        <p:spPr>
          <a:xfrm>
            <a:off x="9949257" y="3888688"/>
            <a:ext cx="21706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Input Features</a:t>
            </a:r>
          </a:p>
          <a:p>
            <a:r>
              <a:rPr lang="en-US" dirty="0">
                <a:solidFill>
                  <a:schemeClr val="bg1"/>
                </a:solidFill>
              </a:rPr>
              <a:t>MW data: 64 x 64 grid over ~3.2 X 3.2° area centered on TC, normalized.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5 convolution layers</a:t>
            </a:r>
          </a:p>
          <a:p>
            <a:r>
              <a:rPr lang="en-US" sz="1400" dirty="0">
                <a:solidFill>
                  <a:schemeClr val="bg1"/>
                </a:solidFill>
              </a:rPr>
              <a:t>(not included in D-PRINT)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BB670-1284-6979-B2A2-C3EA35DCD702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Model Diagram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6E09D5-A89E-CBCB-3AEA-C94D693BBC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73" t="1954" r="16091" b="75288"/>
          <a:stretch/>
        </p:blipFill>
        <p:spPr>
          <a:xfrm>
            <a:off x="8159931" y="5708252"/>
            <a:ext cx="1060257" cy="1054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25747E-5C66-3571-6321-C86F8EF3F02D}"/>
              </a:ext>
            </a:extLst>
          </p:cNvPr>
          <p:cNvSpPr/>
          <p:nvPr/>
        </p:nvSpPr>
        <p:spPr>
          <a:xfrm>
            <a:off x="2749154" y="6184669"/>
            <a:ext cx="6471034" cy="584141"/>
          </a:xfrm>
          <a:prstGeom prst="rect">
            <a:avLst/>
          </a:prstGeom>
          <a:solidFill>
            <a:srgbClr val="000000">
              <a:alpha val="462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13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32D1B7-A25F-3999-44D8-94FE0F63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995" y="1173989"/>
            <a:ext cx="6472193" cy="55891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ECD927-654A-F7C4-0156-72FC48627017}"/>
              </a:ext>
            </a:extLst>
          </p:cNvPr>
          <p:cNvCxnSpPr>
            <a:cxnSpLocks/>
          </p:cNvCxnSpPr>
          <p:nvPr/>
        </p:nvCxnSpPr>
        <p:spPr>
          <a:xfrm>
            <a:off x="2144771" y="2804705"/>
            <a:ext cx="8384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7B3F8-B3FC-EE35-DDE9-F0D79BAF108C}"/>
              </a:ext>
            </a:extLst>
          </p:cNvPr>
          <p:cNvCxnSpPr>
            <a:cxnSpLocks/>
          </p:cNvCxnSpPr>
          <p:nvPr/>
        </p:nvCxnSpPr>
        <p:spPr>
          <a:xfrm flipH="1">
            <a:off x="8763754" y="4935129"/>
            <a:ext cx="118550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B6D5921-2527-7F70-B82D-7D3D0AE4907F}"/>
              </a:ext>
            </a:extLst>
          </p:cNvPr>
          <p:cNvSpPr txBox="1"/>
          <p:nvPr/>
        </p:nvSpPr>
        <p:spPr>
          <a:xfrm>
            <a:off x="72117" y="1317367"/>
            <a:ext cx="20726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Input Features:  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IR data: 128x128 grid over ~6 X 6° area centered on TC, normalized.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6 convolution layers where the scale gradually increases and more feature maps are added.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122D9-3C2E-C1F2-ADE8-8FDA90CDAB9B}"/>
              </a:ext>
            </a:extLst>
          </p:cNvPr>
          <p:cNvSpPr txBox="1"/>
          <p:nvPr/>
        </p:nvSpPr>
        <p:spPr>
          <a:xfrm>
            <a:off x="9949256" y="1271243"/>
            <a:ext cx="2170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D-MINT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a), b) and c)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D-PRINT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 and c) only</a:t>
            </a:r>
          </a:p>
          <a:p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73467-0212-CC81-131C-D5EEF1305C24}"/>
              </a:ext>
            </a:extLst>
          </p:cNvPr>
          <p:cNvSpPr txBox="1"/>
          <p:nvPr/>
        </p:nvSpPr>
        <p:spPr>
          <a:xfrm>
            <a:off x="9949257" y="3888688"/>
            <a:ext cx="21706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Input Features</a:t>
            </a:r>
          </a:p>
          <a:p>
            <a:r>
              <a:rPr lang="en-US" dirty="0">
                <a:solidFill>
                  <a:schemeClr val="bg1"/>
                </a:solidFill>
              </a:rPr>
              <a:t>MW data: 64 x 64 grid over ~3.2 X 3.2° area centered on TC, normalized.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5 convolution layers</a:t>
            </a:r>
          </a:p>
          <a:p>
            <a:r>
              <a:rPr lang="en-US" sz="1400" dirty="0">
                <a:solidFill>
                  <a:schemeClr val="bg1"/>
                </a:solidFill>
              </a:rPr>
              <a:t>(not included in D-PRINT)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BB670-1284-6979-B2A2-C3EA35DCD702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Model Diagram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814FFA8-D5EA-6FB2-5D3D-592EF4FBFD28}"/>
              </a:ext>
            </a:extLst>
          </p:cNvPr>
          <p:cNvCxnSpPr>
            <a:cxnSpLocks/>
          </p:cNvCxnSpPr>
          <p:nvPr/>
        </p:nvCxnSpPr>
        <p:spPr>
          <a:xfrm>
            <a:off x="2072654" y="6263504"/>
            <a:ext cx="736999" cy="2371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B4C1FC4-D0CA-9B52-F08A-B9B451BB8272}"/>
              </a:ext>
            </a:extLst>
          </p:cNvPr>
          <p:cNvSpPr txBox="1"/>
          <p:nvPr/>
        </p:nvSpPr>
        <p:spPr>
          <a:xfrm>
            <a:off x="-58905" y="5562845"/>
            <a:ext cx="2203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Input Features:  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Add normalized scalar location and time features.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73CEBC-4F35-D2ED-7730-E9F79BAA17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73" t="1954" r="16091" b="75288"/>
          <a:stretch/>
        </p:blipFill>
        <p:spPr>
          <a:xfrm>
            <a:off x="8159931" y="5708252"/>
            <a:ext cx="1060257" cy="10549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A1A714-BBDC-3883-EFCB-5236BD5F15A5}"/>
              </a:ext>
            </a:extLst>
          </p:cNvPr>
          <p:cNvSpPr/>
          <p:nvPr/>
        </p:nvSpPr>
        <p:spPr>
          <a:xfrm>
            <a:off x="3840480" y="6184669"/>
            <a:ext cx="5379708" cy="584141"/>
          </a:xfrm>
          <a:prstGeom prst="rect">
            <a:avLst/>
          </a:prstGeom>
          <a:solidFill>
            <a:srgbClr val="000000">
              <a:alpha val="4627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79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32D1B7-A25F-3999-44D8-94FE0F63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7995" y="1173989"/>
            <a:ext cx="6472193" cy="558918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ECD927-654A-F7C4-0156-72FC48627017}"/>
              </a:ext>
            </a:extLst>
          </p:cNvPr>
          <p:cNvCxnSpPr>
            <a:cxnSpLocks/>
          </p:cNvCxnSpPr>
          <p:nvPr/>
        </p:nvCxnSpPr>
        <p:spPr>
          <a:xfrm>
            <a:off x="2144771" y="2804705"/>
            <a:ext cx="83845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A02A43-CE43-E3A7-7C1D-FDDBFC5D77FC}"/>
              </a:ext>
            </a:extLst>
          </p:cNvPr>
          <p:cNvCxnSpPr>
            <a:cxnSpLocks/>
          </p:cNvCxnSpPr>
          <p:nvPr/>
        </p:nvCxnSpPr>
        <p:spPr>
          <a:xfrm>
            <a:off x="2072654" y="6263504"/>
            <a:ext cx="736999" cy="2371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7B3F8-B3FC-EE35-DDE9-F0D79BAF108C}"/>
              </a:ext>
            </a:extLst>
          </p:cNvPr>
          <p:cNvCxnSpPr>
            <a:cxnSpLocks/>
          </p:cNvCxnSpPr>
          <p:nvPr/>
        </p:nvCxnSpPr>
        <p:spPr>
          <a:xfrm flipH="1">
            <a:off x="8763754" y="4935129"/>
            <a:ext cx="118550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89B88E7-008E-6D49-2EEB-CAA8D972BB4E}"/>
              </a:ext>
            </a:extLst>
          </p:cNvPr>
          <p:cNvSpPr txBox="1"/>
          <p:nvPr/>
        </p:nvSpPr>
        <p:spPr>
          <a:xfrm>
            <a:off x="-58905" y="5562845"/>
            <a:ext cx="2203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Input Features:  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Add normalized scalar location and time features.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6D5921-2527-7F70-B82D-7D3D0AE4907F}"/>
              </a:ext>
            </a:extLst>
          </p:cNvPr>
          <p:cNvSpPr txBox="1"/>
          <p:nvPr/>
        </p:nvSpPr>
        <p:spPr>
          <a:xfrm>
            <a:off x="72117" y="1317367"/>
            <a:ext cx="20726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Input Features:   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IR data: 128x128 grid over ~6 X 6° area centered on TC, normalized.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pPr algn="r"/>
            <a:r>
              <a:rPr lang="en-US" dirty="0">
                <a:solidFill>
                  <a:schemeClr val="bg1"/>
                </a:solidFill>
              </a:rPr>
              <a:t>6 convolution layers where the scale gradually increases and more feature maps are added.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122D9-3C2E-C1F2-ADE8-8FDA90CDAB9B}"/>
              </a:ext>
            </a:extLst>
          </p:cNvPr>
          <p:cNvSpPr txBox="1"/>
          <p:nvPr/>
        </p:nvSpPr>
        <p:spPr>
          <a:xfrm>
            <a:off x="9949256" y="1271243"/>
            <a:ext cx="2170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D-MINT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a), b) and c)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D-PRINT</a:t>
            </a: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Steps a) and c) only</a:t>
            </a:r>
          </a:p>
          <a:p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73467-0212-CC81-131C-D5EEF1305C24}"/>
              </a:ext>
            </a:extLst>
          </p:cNvPr>
          <p:cNvSpPr txBox="1"/>
          <p:nvPr/>
        </p:nvSpPr>
        <p:spPr>
          <a:xfrm>
            <a:off x="9949257" y="3888688"/>
            <a:ext cx="21706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Input Features</a:t>
            </a:r>
          </a:p>
          <a:p>
            <a:r>
              <a:rPr lang="en-US" dirty="0">
                <a:solidFill>
                  <a:schemeClr val="bg1"/>
                </a:solidFill>
              </a:rPr>
              <a:t>MW data: 64 x 64 grid over ~3.2 X 3.2° area centered on TC, normalized.</a:t>
            </a: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5 convolution layers</a:t>
            </a:r>
          </a:p>
          <a:p>
            <a:r>
              <a:rPr lang="en-US" sz="1400" dirty="0">
                <a:solidFill>
                  <a:schemeClr val="bg1"/>
                </a:solidFill>
              </a:rPr>
              <a:t>(not included in D-PRINT)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7D00AD-8B94-73E2-23D3-D8318BB6C950}"/>
              </a:ext>
            </a:extLst>
          </p:cNvPr>
          <p:cNvSpPr txBox="1"/>
          <p:nvPr/>
        </p:nvSpPr>
        <p:spPr>
          <a:xfrm>
            <a:off x="9537535" y="5953483"/>
            <a:ext cx="25823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Output: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</a:rPr>
              <a:t>15 quantiles of TC intensity probabilities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5BB670-1284-6979-B2A2-C3EA35DCD702}"/>
              </a:ext>
            </a:extLst>
          </p:cNvPr>
          <p:cNvSpPr txBox="1"/>
          <p:nvPr/>
        </p:nvSpPr>
        <p:spPr>
          <a:xfrm>
            <a:off x="0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D-MINT and D-PRINT</a:t>
            </a:r>
          </a:p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Model Diagram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6AE9B3-47C5-CC35-0DA8-0D8C64174D2C}"/>
              </a:ext>
            </a:extLst>
          </p:cNvPr>
          <p:cNvCxnSpPr>
            <a:cxnSpLocks/>
          </p:cNvCxnSpPr>
          <p:nvPr/>
        </p:nvCxnSpPr>
        <p:spPr>
          <a:xfrm flipH="1">
            <a:off x="9220188" y="6500666"/>
            <a:ext cx="3618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E4BCD0-5809-EEAA-E1AE-4D9E151743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73" t="1954" r="16091" b="75288"/>
          <a:stretch/>
        </p:blipFill>
        <p:spPr>
          <a:xfrm>
            <a:off x="8159931" y="5708252"/>
            <a:ext cx="1060257" cy="1054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E3F1ED-AA36-34AB-682E-2957CEC0C7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73" t="1954" r="16091" b="75288"/>
          <a:stretch/>
        </p:blipFill>
        <p:spPr>
          <a:xfrm>
            <a:off x="3223962" y="1173989"/>
            <a:ext cx="5601450" cy="55732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26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10"/>
    </mc:Choice>
    <mc:Fallback xmlns="">
      <p:transition spd="slow" advTm="102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50949</TotalTime>
  <Words>2037</Words>
  <Application>Microsoft Macintosh PowerPoint</Application>
  <PresentationFormat>Widescreen</PresentationFormat>
  <Paragraphs>322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Olander</dc:creator>
  <cp:lastModifiedBy>Sarah Griffin</cp:lastModifiedBy>
  <cp:revision>301</cp:revision>
  <dcterms:created xsi:type="dcterms:W3CDTF">2021-02-16T21:23:37Z</dcterms:created>
  <dcterms:modified xsi:type="dcterms:W3CDTF">2024-05-09T14:02:54Z</dcterms:modified>
</cp:coreProperties>
</file>