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3" r:id="rId3"/>
    <p:sldId id="264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/>
    <p:restoredTop sz="94663"/>
  </p:normalViewPr>
  <p:slideViewPr>
    <p:cSldViewPr snapToGrid="0" snapToObjects="1">
      <p:cViewPr varScale="1">
        <p:scale>
          <a:sx n="116" d="100"/>
          <a:sy n="116" d="100"/>
        </p:scale>
        <p:origin x="20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4A07-5C36-FC40-9C3A-152A7BE4D5D4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D51-4D1D-654F-AAD8-7EF0F34E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0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4A07-5C36-FC40-9C3A-152A7BE4D5D4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D51-4D1D-654F-AAD8-7EF0F34E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7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4A07-5C36-FC40-9C3A-152A7BE4D5D4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D51-4D1D-654F-AAD8-7EF0F34E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3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4A07-5C36-FC40-9C3A-152A7BE4D5D4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D51-4D1D-654F-AAD8-7EF0F34E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8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4A07-5C36-FC40-9C3A-152A7BE4D5D4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D51-4D1D-654F-AAD8-7EF0F34E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4A07-5C36-FC40-9C3A-152A7BE4D5D4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D51-4D1D-654F-AAD8-7EF0F34E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4A07-5C36-FC40-9C3A-152A7BE4D5D4}" type="datetimeFigureOut">
              <a:rPr lang="en-US" smtClean="0"/>
              <a:t>12/4/20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D51-4D1D-654F-AAD8-7EF0F34E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4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4A07-5C36-FC40-9C3A-152A7BE4D5D4}" type="datetimeFigureOut">
              <a:rPr lang="en-US" smtClean="0"/>
              <a:t>12/4/20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D51-4D1D-654F-AAD8-7EF0F34E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2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4A07-5C36-FC40-9C3A-152A7BE4D5D4}" type="datetimeFigureOut">
              <a:rPr lang="en-US" smtClean="0"/>
              <a:t>12/4/20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D51-4D1D-654F-AAD8-7EF0F34E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2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4A07-5C36-FC40-9C3A-152A7BE4D5D4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D51-4D1D-654F-AAD8-7EF0F34E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4A07-5C36-FC40-9C3A-152A7BE4D5D4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D51-4D1D-654F-AAD8-7EF0F34E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2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24A07-5C36-FC40-9C3A-152A7BE4D5D4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0DD51-4D1D-654F-AAD8-7EF0F34E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5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abatzli@wis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43B2B2-C1A1-FD4F-8F78-E37D51EA78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19" y="3548229"/>
            <a:ext cx="1810727" cy="11304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11EA64-C9CC-674E-894C-425B08FE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5255"/>
            <a:ext cx="7886700" cy="119817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Goal: Reduce Delays in Debris Flow Hazard Warnings with VIIRS Inputs to Save Lives</a:t>
            </a:r>
          </a:p>
        </p:txBody>
      </p:sp>
      <p:pic>
        <p:nvPicPr>
          <p:cNvPr id="1026" name="Picture 2" descr="A home buried in flood debris in Montecito, Calif., Tuesday, Jan. 9, 2018">
            <a:extLst>
              <a:ext uri="{FF2B5EF4-FFF2-40B4-BE49-F238E27FC236}">
                <a16:creationId xmlns:a16="http://schemas.microsoft.com/office/drawing/2014/main" id="{B5BE8E4E-E554-2341-B315-6436D0850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210" y="1616059"/>
            <a:ext cx="3128790" cy="21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7900BA-BAE6-164B-A37F-2306C79FA9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331" y="3135687"/>
            <a:ext cx="3015396" cy="1823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444584-1387-C645-9035-28CBDD7ADC68}"/>
              </a:ext>
            </a:extLst>
          </p:cNvPr>
          <p:cNvSpPr txBox="1"/>
          <p:nvPr/>
        </p:nvSpPr>
        <p:spPr>
          <a:xfrm>
            <a:off x="6015210" y="1419984"/>
            <a:ext cx="312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Jan. 9, 2018. Mike Eliason/Santa Barbara County Fire Dept.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11D6339-82BB-164A-945F-57716D7F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024" y="3484588"/>
            <a:ext cx="2518679" cy="147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054FBB-CCD6-7A44-8A3E-06BF2F0516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313" y="1089604"/>
            <a:ext cx="1745373" cy="1185147"/>
          </a:xfrm>
          <a:prstGeom prst="rect">
            <a:avLst/>
          </a:prstGeom>
        </p:spPr>
      </p:pic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CE305948-9E0B-B247-B8FA-AF8C1B38F79E}"/>
              </a:ext>
            </a:extLst>
          </p:cNvPr>
          <p:cNvSpPr/>
          <p:nvPr/>
        </p:nvSpPr>
        <p:spPr>
          <a:xfrm rot="18204066">
            <a:off x="699440" y="2917567"/>
            <a:ext cx="1466447" cy="2584958"/>
          </a:xfrm>
          <a:prstGeom prst="curvedRightArrow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>
            <a:extLst>
              <a:ext uri="{FF2B5EF4-FFF2-40B4-BE49-F238E27FC236}">
                <a16:creationId xmlns:a16="http://schemas.microsoft.com/office/drawing/2014/main" id="{B36F7873-E034-6A49-B633-15049628438A}"/>
              </a:ext>
            </a:extLst>
          </p:cNvPr>
          <p:cNvSpPr/>
          <p:nvPr/>
        </p:nvSpPr>
        <p:spPr>
          <a:xfrm rot="7293873" flipV="1">
            <a:off x="3995758" y="1697458"/>
            <a:ext cx="1466447" cy="2584958"/>
          </a:xfrm>
          <a:prstGeom prst="curvedRightArrow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11D5B-2C6D-DF42-BBD4-350E1ECE5383}"/>
              </a:ext>
            </a:extLst>
          </p:cNvPr>
          <p:cNvSpPr txBox="1"/>
          <p:nvPr/>
        </p:nvSpPr>
        <p:spPr>
          <a:xfrm>
            <a:off x="6305810" y="4904385"/>
            <a:ext cx="2778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Jan. 10, 2018. AP Photo/Michael Owen Baker.  21 Fatalities.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667D7E-544B-5546-9C2A-1E569899C7EE}"/>
              </a:ext>
            </a:extLst>
          </p:cNvPr>
          <p:cNvSpPr txBox="1"/>
          <p:nvPr/>
        </p:nvSpPr>
        <p:spPr>
          <a:xfrm>
            <a:off x="3052608" y="4922602"/>
            <a:ext cx="3358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Evacuation Orders: Santa Barbara Co., EOC and Santa Barbara Co. Sheriff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7DA73E-B980-FA40-AC66-46399B93A533}"/>
              </a:ext>
            </a:extLst>
          </p:cNvPr>
          <p:cNvSpPr txBox="1"/>
          <p:nvPr/>
        </p:nvSpPr>
        <p:spPr>
          <a:xfrm>
            <a:off x="137296" y="4645631"/>
            <a:ext cx="2302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Preliminary </a:t>
            </a:r>
            <a:r>
              <a:rPr lang="en-US" sz="800" dirty="0" err="1"/>
              <a:t>dNBR</a:t>
            </a:r>
            <a:r>
              <a:rPr lang="en-US" sz="800" dirty="0"/>
              <a:t> Data Dec. 28, 2017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7A9B7B-6F2D-A042-A6FA-038DDBF7D9BB}"/>
              </a:ext>
            </a:extLst>
          </p:cNvPr>
          <p:cNvSpPr txBox="1"/>
          <p:nvPr/>
        </p:nvSpPr>
        <p:spPr>
          <a:xfrm>
            <a:off x="135458" y="3233638"/>
            <a:ext cx="2302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Aqua-MODIS False Color, Dec. 16, 2017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68BE24-43C2-C545-A9CB-64A33D93D5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9" y="1700088"/>
            <a:ext cx="2617817" cy="153355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02CA28E-18B8-BA4C-AB52-8717EBE5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795" y="2345683"/>
            <a:ext cx="2159072" cy="161930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BD99EAE-61D7-DF4F-8CD7-2D1D7D996C6E}"/>
              </a:ext>
            </a:extLst>
          </p:cNvPr>
          <p:cNvSpPr txBox="1"/>
          <p:nvPr/>
        </p:nvSpPr>
        <p:spPr>
          <a:xfrm>
            <a:off x="2080982" y="3926130"/>
            <a:ext cx="1326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California EOC, K. Rowden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B851C8-46C9-964B-8B72-21DACA0E989D}"/>
              </a:ext>
            </a:extLst>
          </p:cNvPr>
          <p:cNvSpPr txBox="1"/>
          <p:nvPr/>
        </p:nvSpPr>
        <p:spPr>
          <a:xfrm>
            <a:off x="969221" y="22036"/>
            <a:ext cx="724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Summary: IN034-03: Sam Batzli: “Measuring Fire Scars with JPSS Satellites” </a:t>
            </a:r>
          </a:p>
        </p:txBody>
      </p:sp>
    </p:spTree>
    <p:extLst>
      <p:ext uri="{BB962C8B-B14F-4D97-AF65-F5344CB8AC3E}">
        <p14:creationId xmlns:p14="http://schemas.microsoft.com/office/powerpoint/2010/main" val="266548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EA64-C9CC-674E-894C-425B08FE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108" y="119804"/>
            <a:ext cx="7138242" cy="5786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Examples show that timeliness is more important than resolution</a:t>
            </a:r>
          </a:p>
        </p:txBody>
      </p:sp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99A401C2-9C3A-1940-9F8E-EE51403B07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566" y="809963"/>
            <a:ext cx="2286286" cy="1850589"/>
          </a:xfrm>
          <a:prstGeom prst="rect">
            <a:avLst/>
          </a:prstGeom>
        </p:spPr>
      </p:pic>
      <p:pic>
        <p:nvPicPr>
          <p:cNvPr id="20" name="Picture 19" descr="A picture containing photo, table, covered, shirt&#10;&#10;Description automatically generated">
            <a:extLst>
              <a:ext uri="{FF2B5EF4-FFF2-40B4-BE49-F238E27FC236}">
                <a16:creationId xmlns:a16="http://schemas.microsoft.com/office/drawing/2014/main" id="{3A6ED903-8DD4-4946-8BE5-6060EC313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255" y="809963"/>
            <a:ext cx="2286286" cy="1850589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03BF7918-1B2F-BA46-A839-C3D6B8ABDE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566" y="3013087"/>
            <a:ext cx="2286286" cy="185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668E52-94DB-B443-8FD7-9039AEDBA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255" y="3013087"/>
            <a:ext cx="2286286" cy="1850589"/>
          </a:xfrm>
          <a:prstGeom prst="rect">
            <a:avLst/>
          </a:prstGeom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675A80-23C1-C947-B437-CF053AD280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764" y="3013087"/>
            <a:ext cx="668568" cy="1755802"/>
          </a:xfrm>
          <a:prstGeom prst="rect">
            <a:avLst/>
          </a:prstGeom>
        </p:spPr>
      </p:pic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76A8F2A-7E74-804F-A40C-4F6B828B2D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764" y="904904"/>
            <a:ext cx="597791" cy="17556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AC2565F-AF5B-BE46-A9EC-3B3776985EB0}"/>
              </a:ext>
            </a:extLst>
          </p:cNvPr>
          <p:cNvSpPr txBox="1"/>
          <p:nvPr/>
        </p:nvSpPr>
        <p:spPr>
          <a:xfrm>
            <a:off x="314250" y="1035691"/>
            <a:ext cx="174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Landsat - BARC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F3BDBD-BEAF-9947-B2B9-72F09EDB9ADD}"/>
              </a:ext>
            </a:extLst>
          </p:cNvPr>
          <p:cNvSpPr txBox="1"/>
          <p:nvPr/>
        </p:nvSpPr>
        <p:spPr>
          <a:xfrm>
            <a:off x="314250" y="3026641"/>
            <a:ext cx="169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VIIRS - BRIDGE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78BFA0-144D-BE45-B6DE-6ACD18F1BF18}"/>
              </a:ext>
            </a:extLst>
          </p:cNvPr>
          <p:cNvSpPr txBox="1"/>
          <p:nvPr/>
        </p:nvSpPr>
        <p:spPr>
          <a:xfrm>
            <a:off x="314250" y="1435800"/>
            <a:ext cx="1852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post-fire clear image: Oct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E240F-FD41-F44F-A4A4-27D895A5FAD0}"/>
              </a:ext>
            </a:extLst>
          </p:cNvPr>
          <p:cNvSpPr txBox="1"/>
          <p:nvPr/>
        </p:nvSpPr>
        <p:spPr>
          <a:xfrm>
            <a:off x="314250" y="3375691"/>
            <a:ext cx="1964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post-fire clear image: Aug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44-Days Earlier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EFFE1A94-1F12-E045-8D03-7B8A2DC3EA24}"/>
              </a:ext>
            </a:extLst>
          </p:cNvPr>
          <p:cNvSpPr/>
          <p:nvPr/>
        </p:nvSpPr>
        <p:spPr>
          <a:xfrm>
            <a:off x="4655834" y="1608299"/>
            <a:ext cx="586438" cy="253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CEA0852-7A44-6849-9B81-07FE5623B198}"/>
              </a:ext>
            </a:extLst>
          </p:cNvPr>
          <p:cNvSpPr/>
          <p:nvPr/>
        </p:nvSpPr>
        <p:spPr>
          <a:xfrm>
            <a:off x="4655834" y="3811423"/>
            <a:ext cx="586438" cy="253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MTRI Logo">
            <a:extLst>
              <a:ext uri="{FF2B5EF4-FFF2-40B4-BE49-F238E27FC236}">
                <a16:creationId xmlns:a16="http://schemas.microsoft.com/office/drawing/2014/main" id="{B11ADAE9-6061-0546-B76C-CB8A625E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350" y="4580467"/>
            <a:ext cx="523785" cy="3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974DEF6-D814-7B42-9C6C-60EC7C4F18C8}"/>
              </a:ext>
            </a:extLst>
          </p:cNvPr>
          <p:cNvCxnSpPr/>
          <p:nvPr/>
        </p:nvCxnSpPr>
        <p:spPr>
          <a:xfrm>
            <a:off x="1525569" y="2835518"/>
            <a:ext cx="60939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D50C741-DC4E-3E41-8153-92315904E69D}"/>
              </a:ext>
            </a:extLst>
          </p:cNvPr>
          <p:cNvSpPr txBox="1"/>
          <p:nvPr/>
        </p:nvSpPr>
        <p:spPr>
          <a:xfrm>
            <a:off x="273679" y="499620"/>
            <a:ext cx="183152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Williams Flats Fire</a:t>
            </a:r>
          </a:p>
          <a:p>
            <a:pPr algn="ctr"/>
            <a:r>
              <a:rPr lang="en-US" sz="1400" dirty="0"/>
              <a:t>Washington Aug. 2019</a:t>
            </a:r>
          </a:p>
        </p:txBody>
      </p:sp>
    </p:spTree>
    <p:extLst>
      <p:ext uri="{BB962C8B-B14F-4D97-AF65-F5344CB8AC3E}">
        <p14:creationId xmlns:p14="http://schemas.microsoft.com/office/powerpoint/2010/main" val="122769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EA64-C9CC-674E-894C-425B08FE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70" y="174695"/>
            <a:ext cx="7877060" cy="28218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study has shown that an automated VIIRS-based </a:t>
            </a:r>
            <a:r>
              <a:rPr lang="en-US" dirty="0" err="1"/>
              <a:t>dNDVI</a:t>
            </a:r>
            <a:r>
              <a:rPr lang="en-US" dirty="0"/>
              <a:t> (BRIDGE) product can be an effective input for </a:t>
            </a:r>
            <a:br>
              <a:rPr lang="en-US" dirty="0"/>
            </a:br>
            <a:r>
              <a:rPr lang="en-US" dirty="0"/>
              <a:t>early debris-flow warnings.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A8CB7-0E98-F945-97BE-0A30BA2FA54F}"/>
              </a:ext>
            </a:extLst>
          </p:cNvPr>
          <p:cNvSpPr txBox="1"/>
          <p:nvPr/>
        </p:nvSpPr>
        <p:spPr>
          <a:xfrm>
            <a:off x="1437701" y="2831336"/>
            <a:ext cx="6268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Generate examples from 2020 fire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Streamline workflow towards automation (web dashboard)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 automated VIIRS-based </a:t>
            </a:r>
            <a:r>
              <a:rPr lang="en-US" dirty="0" err="1"/>
              <a:t>dNBR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Inquires welcome:  </a:t>
            </a:r>
            <a:r>
              <a:rPr lang="en-US" dirty="0">
                <a:hlinkClick r:id="rId2"/>
              </a:rPr>
              <a:t>sabatzli@wisc.edu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1962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191</Words>
  <Application>Microsoft Macintosh PowerPoint</Application>
  <PresentationFormat>On-screen Show (16:9)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Goal: Reduce Delays in Debris Flow Hazard Warnings with VIIRS Inputs to Save Lives</vt:lpstr>
      <vt:lpstr>Examples show that timeliness is more important than resolution</vt:lpstr>
      <vt:lpstr>This study has shown that an automated VIIRS-based dNDVI (BRIDGE) product can be an effective input for  early debris-flow warnings.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Batzli</dc:creator>
  <cp:lastModifiedBy>Sam Batzli</cp:lastModifiedBy>
  <cp:revision>28</cp:revision>
  <cp:lastPrinted>2020-12-04T22:31:48Z</cp:lastPrinted>
  <dcterms:created xsi:type="dcterms:W3CDTF">2020-12-02T19:10:18Z</dcterms:created>
  <dcterms:modified xsi:type="dcterms:W3CDTF">2020-12-04T22:32:01Z</dcterms:modified>
</cp:coreProperties>
</file>