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88" r:id="rId2"/>
    <p:sldId id="411" r:id="rId3"/>
    <p:sldId id="328" r:id="rId4"/>
    <p:sldId id="444" r:id="rId5"/>
    <p:sldId id="445" r:id="rId6"/>
    <p:sldId id="495" r:id="rId7"/>
    <p:sldId id="421" r:id="rId8"/>
    <p:sldId id="452" r:id="rId9"/>
    <p:sldId id="453" r:id="rId10"/>
    <p:sldId id="454" r:id="rId11"/>
    <p:sldId id="378" r:id="rId12"/>
    <p:sldId id="380" r:id="rId13"/>
    <p:sldId id="503" r:id="rId14"/>
    <p:sldId id="462" r:id="rId15"/>
    <p:sldId id="504" r:id="rId16"/>
    <p:sldId id="493" r:id="rId17"/>
    <p:sldId id="494" r:id="rId18"/>
    <p:sldId id="498" r:id="rId19"/>
    <p:sldId id="500" r:id="rId20"/>
    <p:sldId id="496" r:id="rId21"/>
    <p:sldId id="470" r:id="rId22"/>
    <p:sldId id="420" r:id="rId23"/>
    <p:sldId id="464" r:id="rId24"/>
    <p:sldId id="463" r:id="rId25"/>
    <p:sldId id="465" r:id="rId26"/>
    <p:sldId id="366" r:id="rId27"/>
    <p:sldId id="370" r:id="rId28"/>
    <p:sldId id="482" r:id="rId29"/>
    <p:sldId id="483" r:id="rId30"/>
    <p:sldId id="466" r:id="rId31"/>
    <p:sldId id="479" r:id="rId32"/>
    <p:sldId id="507" r:id="rId33"/>
    <p:sldId id="497" r:id="rId34"/>
    <p:sldId id="390" r:id="rId35"/>
    <p:sldId id="388" r:id="rId36"/>
    <p:sldId id="392" r:id="rId37"/>
    <p:sldId id="393" r:id="rId38"/>
    <p:sldId id="502" r:id="rId39"/>
    <p:sldId id="506" r:id="rId40"/>
    <p:sldId id="359" r:id="rId41"/>
    <p:sldId id="501" r:id="rId42"/>
    <p:sldId id="486" r:id="rId43"/>
    <p:sldId id="487" r:id="rId44"/>
    <p:sldId id="488" r:id="rId45"/>
    <p:sldId id="489" r:id="rId46"/>
    <p:sldId id="490" r:id="rId47"/>
    <p:sldId id="491" r:id="rId48"/>
    <p:sldId id="492" r:id="rId4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675" autoAdjust="0"/>
  </p:normalViewPr>
  <p:slideViewPr>
    <p:cSldViewPr>
      <p:cViewPr varScale="1">
        <p:scale>
          <a:sx n="107" d="100"/>
          <a:sy n="107" d="100"/>
        </p:scale>
        <p:origin x="-1098"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5" d="100"/>
          <a:sy n="85" d="100"/>
        </p:scale>
        <p:origin x="-315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737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pPr>
              <a:defRPr/>
            </a:pPr>
            <a:fld id="{61AE9ADE-336B-49AB-B7A4-04ED8A621589}" type="slidenum">
              <a:rPr lang="en-US"/>
              <a:pPr>
                <a:defRPr/>
              </a:pPr>
              <a:t>‹#›</a:t>
            </a:fld>
            <a:endParaRPr lang="en-US"/>
          </a:p>
        </p:txBody>
      </p:sp>
    </p:spTree>
    <p:extLst>
      <p:ext uri="{BB962C8B-B14F-4D97-AF65-F5344CB8AC3E}">
        <p14:creationId xmlns:p14="http://schemas.microsoft.com/office/powerpoint/2010/main" val="12407542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74756" name="Slide Number Placeholder 3"/>
          <p:cNvSpPr>
            <a:spLocks noGrp="1"/>
          </p:cNvSpPr>
          <p:nvPr>
            <p:ph type="sldNum" sz="quarter" idx="5"/>
          </p:nvPr>
        </p:nvSpPr>
        <p:spPr>
          <a:noFill/>
        </p:spPr>
        <p:txBody>
          <a:bodyPr/>
          <a:lstStyle/>
          <a:p>
            <a:fld id="{A1583790-442A-4907-85AC-3F25EE076D59}" type="slidenum">
              <a:rPr lang="en-US" smtClean="0">
                <a:latin typeface="Arial" charset="0"/>
              </a:rPr>
              <a:pPr/>
              <a:t>1</a:t>
            </a:fld>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a:solidFill>
                  <a:schemeClr val="tx1"/>
                </a:solidFill>
                <a:latin typeface="Arial" pitchFamily="34" charset="0"/>
              </a:defRPr>
            </a:lvl1pPr>
            <a:lvl2pPr marL="730766" indent="-281064" defTabSz="915018">
              <a:defRPr>
                <a:solidFill>
                  <a:schemeClr val="tx1"/>
                </a:solidFill>
                <a:latin typeface="Arial" pitchFamily="34" charset="0"/>
              </a:defRPr>
            </a:lvl2pPr>
            <a:lvl3pPr marL="1124255" indent="-224851" defTabSz="915018">
              <a:defRPr>
                <a:solidFill>
                  <a:schemeClr val="tx1"/>
                </a:solidFill>
                <a:latin typeface="Arial" pitchFamily="34" charset="0"/>
              </a:defRPr>
            </a:lvl3pPr>
            <a:lvl4pPr marL="1573957" indent="-224851" defTabSz="915018">
              <a:defRPr>
                <a:solidFill>
                  <a:schemeClr val="tx1"/>
                </a:solidFill>
                <a:latin typeface="Arial" pitchFamily="34" charset="0"/>
              </a:defRPr>
            </a:lvl4pPr>
            <a:lvl5pPr marL="2023659" indent="-224851" defTabSz="915018">
              <a:defRPr>
                <a:solidFill>
                  <a:schemeClr val="tx1"/>
                </a:solidFill>
                <a:latin typeface="Arial" pitchFamily="34" charset="0"/>
              </a:defRPr>
            </a:lvl5pPr>
            <a:lvl6pPr marL="2473361" indent="-224851" defTabSz="915018" eaLnBrk="0" fontAlgn="base" hangingPunct="0">
              <a:spcBef>
                <a:spcPct val="0"/>
              </a:spcBef>
              <a:spcAft>
                <a:spcPct val="0"/>
              </a:spcAft>
              <a:defRPr>
                <a:solidFill>
                  <a:schemeClr val="tx1"/>
                </a:solidFill>
                <a:latin typeface="Arial" pitchFamily="34" charset="0"/>
              </a:defRPr>
            </a:lvl6pPr>
            <a:lvl7pPr marL="2923062" indent="-224851" defTabSz="915018" eaLnBrk="0" fontAlgn="base" hangingPunct="0">
              <a:spcBef>
                <a:spcPct val="0"/>
              </a:spcBef>
              <a:spcAft>
                <a:spcPct val="0"/>
              </a:spcAft>
              <a:defRPr>
                <a:solidFill>
                  <a:schemeClr val="tx1"/>
                </a:solidFill>
                <a:latin typeface="Arial" pitchFamily="34" charset="0"/>
              </a:defRPr>
            </a:lvl7pPr>
            <a:lvl8pPr marL="3372764" indent="-224851" defTabSz="915018" eaLnBrk="0" fontAlgn="base" hangingPunct="0">
              <a:spcBef>
                <a:spcPct val="0"/>
              </a:spcBef>
              <a:spcAft>
                <a:spcPct val="0"/>
              </a:spcAft>
              <a:defRPr>
                <a:solidFill>
                  <a:schemeClr val="tx1"/>
                </a:solidFill>
                <a:latin typeface="Arial" pitchFamily="34" charset="0"/>
              </a:defRPr>
            </a:lvl8pPr>
            <a:lvl9pPr marL="3822466" indent="-224851" defTabSz="915018" eaLnBrk="0" fontAlgn="base" hangingPunct="0">
              <a:spcBef>
                <a:spcPct val="0"/>
              </a:spcBef>
              <a:spcAft>
                <a:spcPct val="0"/>
              </a:spcAft>
              <a:defRPr>
                <a:solidFill>
                  <a:schemeClr val="tx1"/>
                </a:solidFill>
                <a:latin typeface="Arial" pitchFamily="34" charset="0"/>
              </a:defRPr>
            </a:lvl9pPr>
          </a:lstStyle>
          <a:p>
            <a:fld id="{D1BF0316-B064-48A7-B032-9B61AB6A22AE}" type="slidenum">
              <a:rPr lang="en-US" smtClean="0"/>
              <a:pPr/>
              <a:t>32</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A3C28B2-6FAC-4ADD-978B-0371F0DB0513}" type="slidenum">
              <a:rPr lang="en-US" sz="1200">
                <a:solidFill>
                  <a:srgbClr val="000000"/>
                </a:solidFill>
                <a:latin typeface="Arial" pitchFamily="34" charset="0"/>
              </a:rPr>
              <a:pPr eaLnBrk="1" hangingPunct="1"/>
              <a:t>42</a:t>
            </a:fld>
            <a:endParaRPr lang="en-US" sz="1200">
              <a:solidFill>
                <a:srgbClr val="000000"/>
              </a:solidFill>
              <a:latin typeface="Arial" pitchFamily="34"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A3C28B2-6FAC-4ADD-978B-0371F0DB0513}" type="slidenum">
              <a:rPr lang="en-US" sz="1200">
                <a:solidFill>
                  <a:srgbClr val="000000"/>
                </a:solidFill>
                <a:latin typeface="Arial" pitchFamily="34" charset="0"/>
              </a:rPr>
              <a:pPr eaLnBrk="1" hangingPunct="1"/>
              <a:t>43</a:t>
            </a:fld>
            <a:endParaRPr lang="en-US" sz="1200">
              <a:solidFill>
                <a:srgbClr val="000000"/>
              </a:solidFill>
              <a:latin typeface="Arial" pitchFamily="34"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B52B0F-65A7-46A2-87D6-9F19B5AB5333}" type="slidenum">
              <a:rPr lang="en-US" smtClean="0"/>
              <a:pPr/>
              <a:t>44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9B52B0F-65A7-46A2-87D6-9F19B5AB5333}" type="slidenum">
              <a:rPr lang="en-US" smtClean="0"/>
              <a:pPr/>
              <a:t>45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493AD15-64D5-4A21-BDC1-286F67477FF5}" type="slidenum">
              <a:rPr lang="en-US" smtClean="0"/>
              <a:pPr/>
              <a:t>46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A3C28B2-6FAC-4ADD-978B-0371F0DB0513}" type="slidenum">
              <a:rPr lang="en-US" sz="1200">
                <a:solidFill>
                  <a:srgbClr val="000000"/>
                </a:solidFill>
                <a:latin typeface="Arial" pitchFamily="34" charset="0"/>
              </a:rPr>
              <a:pPr eaLnBrk="1" hangingPunct="1"/>
              <a:t>47</a:t>
            </a:fld>
            <a:endParaRPr lang="en-US" sz="1200">
              <a:solidFill>
                <a:srgbClr val="000000"/>
              </a:solidFill>
              <a:latin typeface="Arial" pitchFamily="34"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A3C28B2-6FAC-4ADD-978B-0371F0DB0513}" type="slidenum">
              <a:rPr lang="en-US" sz="1200">
                <a:solidFill>
                  <a:srgbClr val="000000"/>
                </a:solidFill>
                <a:latin typeface="Arial" pitchFamily="34" charset="0"/>
              </a:rPr>
              <a:pPr eaLnBrk="1" hangingPunct="1"/>
              <a:t>48</a:t>
            </a:fld>
            <a:endParaRPr lang="en-US" sz="1200">
              <a:solidFill>
                <a:srgbClr val="000000"/>
              </a:solidFill>
              <a:latin typeface="Arial" pitchFamily="34"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75780" name="Slide Number Placeholder 3"/>
          <p:cNvSpPr>
            <a:spLocks noGrp="1"/>
          </p:cNvSpPr>
          <p:nvPr>
            <p:ph type="sldNum" sz="quarter" idx="5"/>
          </p:nvPr>
        </p:nvSpPr>
        <p:spPr>
          <a:noFill/>
        </p:spPr>
        <p:txBody>
          <a:bodyPr/>
          <a:lstStyle/>
          <a:p>
            <a:fld id="{4C41CADD-D6A7-4135-9513-F1746B80F523}" type="slidenum">
              <a:rPr lang="en-US" smtClean="0">
                <a:latin typeface="Arial" charset="0"/>
              </a:rPr>
              <a:pPr/>
              <a:t>3</a:t>
            </a:fld>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99332" name="Slide Number Placeholder 3"/>
          <p:cNvSpPr>
            <a:spLocks noGrp="1"/>
          </p:cNvSpPr>
          <p:nvPr>
            <p:ph type="sldNum" sz="quarter" idx="5"/>
          </p:nvPr>
        </p:nvSpPr>
        <p:spPr>
          <a:noFill/>
        </p:spPr>
        <p:txBody>
          <a:bodyPr/>
          <a:lstStyle/>
          <a:p>
            <a:fld id="{6DE68E4F-7390-4AC1-A5A0-C823E26315E6}" type="slidenum">
              <a:rPr lang="en-US" smtClean="0">
                <a:latin typeface="Arial" charset="0"/>
              </a:rPr>
              <a:pPr/>
              <a:t>7</a:t>
            </a:fld>
            <a:endParaRPr lang="en-US"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latin typeface="Arial" charset="0"/>
            </a:endParaRPr>
          </a:p>
        </p:txBody>
      </p:sp>
      <p:sp>
        <p:nvSpPr>
          <p:cNvPr id="98308" name="Slide Number Placeholder 3"/>
          <p:cNvSpPr>
            <a:spLocks noGrp="1"/>
          </p:cNvSpPr>
          <p:nvPr>
            <p:ph type="sldNum" sz="quarter" idx="5"/>
          </p:nvPr>
        </p:nvSpPr>
        <p:spPr>
          <a:noFill/>
        </p:spPr>
        <p:txBody>
          <a:bodyPr/>
          <a:lstStyle/>
          <a:p>
            <a:fld id="{CA25F7EF-2DCF-4F61-B0FA-672935A2F897}" type="slidenum">
              <a:rPr lang="en-US" smtClean="0">
                <a:latin typeface="Arial" charset="0"/>
              </a:rPr>
              <a:pPr/>
              <a:t>11</a:t>
            </a:fld>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1AE9ADE-336B-49AB-B7A4-04ED8A621589}" type="slidenum">
              <a:rPr lang="en-US" smtClean="0"/>
              <a:pPr>
                <a:defRPr/>
              </a:pPr>
              <a:t>16</a:t>
            </a:fld>
            <a:endParaRPr lang="en-US"/>
          </a:p>
        </p:txBody>
      </p:sp>
    </p:spTree>
    <p:extLst>
      <p:ext uri="{BB962C8B-B14F-4D97-AF65-F5344CB8AC3E}">
        <p14:creationId xmlns:p14="http://schemas.microsoft.com/office/powerpoint/2010/main" val="2761597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77D14F-F8CD-4918-BC4E-0A32BCD68CD9}" type="slidenum">
              <a:rPr lang="en-US" smtClean="0"/>
              <a:pPr/>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a:defRPr>
                <a:solidFill>
                  <a:schemeClr val="tx1"/>
                </a:solidFill>
                <a:latin typeface="Arial" charset="0"/>
              </a:defRPr>
            </a:lvl1pPr>
            <a:lvl2pPr marL="730766" indent="-281064" defTabSz="915018">
              <a:defRPr>
                <a:solidFill>
                  <a:schemeClr val="tx1"/>
                </a:solidFill>
                <a:latin typeface="Arial" charset="0"/>
              </a:defRPr>
            </a:lvl2pPr>
            <a:lvl3pPr marL="1124255" indent="-224851" defTabSz="915018">
              <a:defRPr>
                <a:solidFill>
                  <a:schemeClr val="tx1"/>
                </a:solidFill>
                <a:latin typeface="Arial" charset="0"/>
              </a:defRPr>
            </a:lvl3pPr>
            <a:lvl4pPr marL="1573957" indent="-224851" defTabSz="915018">
              <a:defRPr>
                <a:solidFill>
                  <a:schemeClr val="tx1"/>
                </a:solidFill>
                <a:latin typeface="Arial" charset="0"/>
              </a:defRPr>
            </a:lvl4pPr>
            <a:lvl5pPr marL="2023659" indent="-224851" defTabSz="915018">
              <a:defRPr>
                <a:solidFill>
                  <a:schemeClr val="tx1"/>
                </a:solidFill>
                <a:latin typeface="Arial" charset="0"/>
              </a:defRPr>
            </a:lvl5pPr>
            <a:lvl6pPr marL="2473361" indent="-224851" defTabSz="915018" eaLnBrk="0" fontAlgn="base" hangingPunct="0">
              <a:spcBef>
                <a:spcPct val="0"/>
              </a:spcBef>
              <a:spcAft>
                <a:spcPct val="0"/>
              </a:spcAft>
              <a:defRPr>
                <a:solidFill>
                  <a:schemeClr val="tx1"/>
                </a:solidFill>
                <a:latin typeface="Arial" charset="0"/>
              </a:defRPr>
            </a:lvl6pPr>
            <a:lvl7pPr marL="2923062" indent="-224851" defTabSz="915018" eaLnBrk="0" fontAlgn="base" hangingPunct="0">
              <a:spcBef>
                <a:spcPct val="0"/>
              </a:spcBef>
              <a:spcAft>
                <a:spcPct val="0"/>
              </a:spcAft>
              <a:defRPr>
                <a:solidFill>
                  <a:schemeClr val="tx1"/>
                </a:solidFill>
                <a:latin typeface="Arial" charset="0"/>
              </a:defRPr>
            </a:lvl7pPr>
            <a:lvl8pPr marL="3372764" indent="-224851" defTabSz="915018" eaLnBrk="0" fontAlgn="base" hangingPunct="0">
              <a:spcBef>
                <a:spcPct val="0"/>
              </a:spcBef>
              <a:spcAft>
                <a:spcPct val="0"/>
              </a:spcAft>
              <a:defRPr>
                <a:solidFill>
                  <a:schemeClr val="tx1"/>
                </a:solidFill>
                <a:latin typeface="Arial" charset="0"/>
              </a:defRPr>
            </a:lvl8pPr>
            <a:lvl9pPr marL="3822466" indent="-224851" defTabSz="915018" eaLnBrk="0" fontAlgn="base" hangingPunct="0">
              <a:spcBef>
                <a:spcPct val="0"/>
              </a:spcBef>
              <a:spcAft>
                <a:spcPct val="0"/>
              </a:spcAft>
              <a:defRPr>
                <a:solidFill>
                  <a:schemeClr val="tx1"/>
                </a:solidFill>
                <a:latin typeface="Arial" charset="0"/>
              </a:defRPr>
            </a:lvl9pPr>
          </a:lstStyle>
          <a:p>
            <a:fld id="{B36D19AB-1411-4414-89D5-8A6A131BED5A}" type="slidenum">
              <a:rPr lang="en-US" smtClean="0"/>
              <a:pPr/>
              <a:t>21</a:t>
            </a:fld>
            <a:endParaRPr lang="en-US" smtClean="0"/>
          </a:p>
        </p:txBody>
      </p:sp>
      <p:sp>
        <p:nvSpPr>
          <p:cNvPr id="21507" name="Slide Image Placeholder 1"/>
          <p:cNvSpPr>
            <a:spLocks noGrp="1" noRot="1" noChangeAspect="1" noTextEdit="1"/>
          </p:cNvSpPr>
          <p:nvPr>
            <p:ph type="sldImg"/>
          </p:nvPr>
        </p:nvSpPr>
        <p:spPr>
          <a:ln/>
        </p:spPr>
      </p:sp>
      <p:sp>
        <p:nvSpPr>
          <p:cNvPr id="2150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509" name="Slide Number Placeholder 3"/>
          <p:cNvSpPr txBox="1">
            <a:spLocks noGrp="1"/>
          </p:cNvSpPr>
          <p:nvPr/>
        </p:nvSpPr>
        <p:spPr bwMode="auto">
          <a:xfrm>
            <a:off x="3884852" y="8685235"/>
            <a:ext cx="297159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defTabSz="930275">
              <a:defRPr>
                <a:solidFill>
                  <a:schemeClr val="tx1"/>
                </a:solidFill>
                <a:latin typeface="Arial" charset="0"/>
              </a:defRPr>
            </a:lvl1pPr>
            <a:lvl2pPr marL="742950" indent="-285750" defTabSz="930275">
              <a:defRPr>
                <a:solidFill>
                  <a:schemeClr val="tx1"/>
                </a:solidFill>
                <a:latin typeface="Arial" charset="0"/>
              </a:defRPr>
            </a:lvl2pPr>
            <a:lvl3pPr marL="1143000" indent="-228600" defTabSz="930275">
              <a:defRPr>
                <a:solidFill>
                  <a:schemeClr val="tx1"/>
                </a:solidFill>
                <a:latin typeface="Arial" charset="0"/>
              </a:defRPr>
            </a:lvl3pPr>
            <a:lvl4pPr marL="1600200" indent="-228600" defTabSz="930275">
              <a:defRPr>
                <a:solidFill>
                  <a:schemeClr val="tx1"/>
                </a:solidFill>
                <a:latin typeface="Arial" charset="0"/>
              </a:defRPr>
            </a:lvl4pPr>
            <a:lvl5pPr marL="2057400" indent="-228600" defTabSz="930275">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46F1AD72-E8D9-4BFF-8F42-F0DAD03A408A}" type="slidenum">
              <a:rPr lang="en-US" sz="1200"/>
              <a:pPr algn="r" eaLnBrk="1" hangingPunct="1"/>
              <a:t>21</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pPr eaLnBrk="1" hangingPunct="1"/>
            <a:endParaRPr lang="en-US" smtClean="0">
              <a:latin typeface="Arial" charset="0"/>
            </a:endParaRPr>
          </a:p>
        </p:txBody>
      </p:sp>
      <p:sp>
        <p:nvSpPr>
          <p:cNvPr id="93188" name="Slide Number Placeholder 3"/>
          <p:cNvSpPr>
            <a:spLocks noGrp="1"/>
          </p:cNvSpPr>
          <p:nvPr>
            <p:ph type="sldNum" sz="quarter" idx="5"/>
          </p:nvPr>
        </p:nvSpPr>
        <p:spPr>
          <a:noFill/>
        </p:spPr>
        <p:txBody>
          <a:bodyPr/>
          <a:lstStyle/>
          <a:p>
            <a:fld id="{8269F63B-D106-49A4-B81B-4EBF4C3C6A76}" type="slidenum">
              <a:rPr lang="en-US" smtClean="0">
                <a:latin typeface="Arial" charset="0"/>
              </a:rPr>
              <a:pPr/>
              <a:t>22</a:t>
            </a:fld>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499C99-3288-47D5-8496-BC761ADC5ED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3D803D-F93C-432A-9569-1C45A00D7CB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6D55AE-4278-4EDD-B0C2-1738D6F0B12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pitchFamily="18" charset="0"/>
              </a:defRPr>
            </a:lvl1pPr>
          </a:lstStyle>
          <a:p>
            <a:fld id="{230419AA-A8CD-4374-9FE8-27EC1CAA9B77}" type="slidenum">
              <a:rPr lang="en-US"/>
              <a:pPr/>
              <a:t>‹#›</a:t>
            </a:fld>
            <a:endParaRPr lang="en-US"/>
          </a:p>
        </p:txBody>
      </p:sp>
    </p:spTree>
    <p:extLst>
      <p:ext uri="{BB962C8B-B14F-4D97-AF65-F5344CB8AC3E}">
        <p14:creationId xmlns:p14="http://schemas.microsoft.com/office/powerpoint/2010/main" val="2029751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C5A5BF-BCAB-4B80-90CB-B6850B3F573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2A6325-05A5-4C6D-BAF8-12E98A72864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2C746D-6239-4469-A319-19599877EB8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D59439C-DA55-415D-B7F8-DCDE2479357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9587F7-A874-41E4-85B9-594A34C67F5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915E1F3-D5EC-4E60-BEBD-F1C2D5B6BE9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35E8D4-FA13-4360-BE3E-76D64C5C359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8C829E-FF1F-4798-87BA-B3EEEC188AA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itchFamily="34" charset="0"/>
              </a:defRPr>
            </a:lvl1pPr>
          </a:lstStyle>
          <a:p>
            <a:pPr>
              <a:defRPr/>
            </a:pPr>
            <a:fld id="{C26C7528-60AE-48FA-B3B4-2B7B4AB1FD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oleObject" Target="../embeddings/oleObject2.bin"/><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4.emf"/><Relationship Id="rId5" Type="http://schemas.openxmlformats.org/officeDocument/2006/relationships/oleObject" Target="../embeddings/oleObject3.bin"/><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hyperlink" Target="http://www.esrl.noaa.gov/csd/arcpac/" TargetMode="External"/><Relationship Id="rId2" Type="http://schemas.openxmlformats.org/officeDocument/2006/relationships/hyperlink" Target="http://www.esrl.noaa.gov/csd/projects/calnex/"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esrl.noaa.gov/csd/arcpac/" TargetMode="External"/><Relationship Id="rId2" Type="http://schemas.openxmlformats.org/officeDocument/2006/relationships/hyperlink" Target="http://www.esrl.noaa.gov/csd/projects/calnex/"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9.emf"/><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30.wmf"/><Relationship Id="rId4" Type="http://schemas.openxmlformats.org/officeDocument/2006/relationships/oleObject" Target="../embeddings/oleObject5.bin"/></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hyperlink" Target="http://www.esrl.noaa.gov/csd/arcpac/" TargetMode="External"/><Relationship Id="rId2" Type="http://schemas.openxmlformats.org/officeDocument/2006/relationships/hyperlink" Target="http://www.esrl.noaa.gov/csd/projects/calnex/"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peter.r.colarco@nasa.gov" TargetMode="External"/><Relationship Id="rId2" Type="http://schemas.openxmlformats.org/officeDocument/2006/relationships/hyperlink" Target="mailto:Angela.Benedetti@ecmwf.int" TargetMode="External"/><Relationship Id="rId1" Type="http://schemas.openxmlformats.org/officeDocument/2006/relationships/slideLayout" Target="../slideLayouts/slideLayout2.xml"/><Relationship Id="rId5" Type="http://schemas.openxmlformats.org/officeDocument/2006/relationships/hyperlink" Target="mailto:jeffrey.reid@nrlmry.navy.mil" TargetMode="External"/><Relationship Id="rId4" Type="http://schemas.openxmlformats.org/officeDocument/2006/relationships/hyperlink" Target="mailto:angela.benedetti@ecmwf.int"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esrl.noaa.gov/csd/events/iwaqfr/" TargetMode="External"/><Relationship Id="rId2" Type="http://schemas.openxmlformats.org/officeDocument/2006/relationships/hyperlink" Target="http://www.esrl.noaa.gov/csd/events/iwaqfr/venue.html" TargetMode="External"/><Relationship Id="rId1" Type="http://schemas.openxmlformats.org/officeDocument/2006/relationships/slideLayout" Target="../slideLayouts/slideLayout2.xml"/><Relationship Id="rId5" Type="http://schemas.openxmlformats.org/officeDocument/2006/relationships/hyperlink" Target="http://www.wmo.int/pages/prog/arep/gaw/IWAQFR_4.html" TargetMode="External"/><Relationship Id="rId4" Type="http://schemas.openxmlformats.org/officeDocument/2006/relationships/hyperlink" Target="http://www.arl.noaa.gov/IWAQFR_home.php"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esrl.noaa.gov/csd/arcpac/" TargetMode="External"/><Relationship Id="rId2" Type="http://schemas.openxmlformats.org/officeDocument/2006/relationships/hyperlink" Target="http://www.esrl.noaa.gov/csd/projects/calnex/"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285750" y="21107"/>
            <a:ext cx="8382000" cy="4801314"/>
          </a:xfrm>
          <a:prstGeom prst="rect">
            <a:avLst/>
          </a:prstGeom>
          <a:noFill/>
          <a:ln w="9525">
            <a:noFill/>
            <a:miter lim="800000"/>
            <a:headEnd/>
            <a:tailEnd/>
          </a:ln>
        </p:spPr>
        <p:txBody>
          <a:bodyPr wrap="square" anchor="ctr">
            <a:spAutoFit/>
          </a:bodyPr>
          <a:lstStyle/>
          <a:p>
            <a:pPr algn="ctr"/>
            <a:endParaRPr lang="en-US" sz="3600" dirty="0">
              <a:latin typeface="Times New Roman" pitchFamily="18" charset="0"/>
            </a:endParaRPr>
          </a:p>
          <a:p>
            <a:pPr algn="ctr"/>
            <a:r>
              <a:rPr lang="en-US" sz="3600" b="1" dirty="0">
                <a:latin typeface="Times New Roman" pitchFamily="18" charset="0"/>
                <a:cs typeface="Times New Roman" pitchFamily="18" charset="0"/>
              </a:rPr>
              <a:t>Assimilation of </a:t>
            </a:r>
            <a:r>
              <a:rPr lang="en-US" sz="3600" b="1" dirty="0" smtClean="0">
                <a:latin typeface="Times New Roman" pitchFamily="18" charset="0"/>
                <a:cs typeface="Times New Roman" pitchFamily="18" charset="0"/>
              </a:rPr>
              <a:t>Aerosol </a:t>
            </a:r>
            <a:r>
              <a:rPr lang="en-US" sz="3600" b="1" dirty="0">
                <a:latin typeface="Times New Roman" pitchFamily="18" charset="0"/>
                <a:cs typeface="Times New Roman" pitchFamily="18" charset="0"/>
              </a:rPr>
              <a:t>O</a:t>
            </a:r>
            <a:r>
              <a:rPr lang="en-US" sz="3600" b="1" dirty="0" smtClean="0">
                <a:latin typeface="Times New Roman" pitchFamily="18" charset="0"/>
                <a:cs typeface="Times New Roman" pitchFamily="18" charset="0"/>
              </a:rPr>
              <a:t>bservations</a:t>
            </a:r>
            <a:endParaRPr lang="en-US" sz="3600" b="1" dirty="0">
              <a:latin typeface="Times New Roman" pitchFamily="18" charset="0"/>
              <a:cs typeface="Times New Roman" pitchFamily="18" charset="0"/>
            </a:endParaRPr>
          </a:p>
          <a:p>
            <a:pPr algn="ctr"/>
            <a:endParaRPr lang="en-US" dirty="0">
              <a:latin typeface="Times New Roman" pitchFamily="18" charset="0"/>
            </a:endParaRPr>
          </a:p>
          <a:p>
            <a:pPr algn="ctr"/>
            <a:r>
              <a:rPr lang="en-US" b="1" dirty="0">
                <a:latin typeface="Times New Roman" pitchFamily="18" charset="0"/>
              </a:rPr>
              <a:t>R. Bradley Pierce</a:t>
            </a:r>
          </a:p>
          <a:p>
            <a:pPr algn="ctr"/>
            <a:endParaRPr lang="en-US" b="1" dirty="0">
              <a:latin typeface="Times New Roman" pitchFamily="18" charset="0"/>
            </a:endParaRPr>
          </a:p>
          <a:p>
            <a:pPr algn="ctr"/>
            <a:r>
              <a:rPr lang="en-US" b="1" dirty="0">
                <a:latin typeface="Times New Roman" pitchFamily="18" charset="0"/>
              </a:rPr>
              <a:t>National Ocean and Atmospheric Administration</a:t>
            </a:r>
          </a:p>
          <a:p>
            <a:pPr algn="ctr"/>
            <a:r>
              <a:rPr lang="en-US" b="1" dirty="0">
                <a:latin typeface="Times New Roman" pitchFamily="18" charset="0"/>
              </a:rPr>
              <a:t>National Environmental Satellite, Data, and Information Service</a:t>
            </a:r>
          </a:p>
          <a:p>
            <a:pPr algn="ctr"/>
            <a:r>
              <a:rPr lang="en-US" b="1" dirty="0">
                <a:latin typeface="Times New Roman" pitchFamily="18" charset="0"/>
              </a:rPr>
              <a:t>Center for Satellite Applications and Research (STAR</a:t>
            </a:r>
            <a:r>
              <a:rPr lang="en-US" b="1" dirty="0" smtClean="0">
                <a:latin typeface="Times New Roman" pitchFamily="18" charset="0"/>
              </a:rPr>
              <a:t>)</a:t>
            </a:r>
          </a:p>
          <a:p>
            <a:pPr algn="ctr"/>
            <a:endParaRPr lang="en-US" b="1" dirty="0">
              <a:latin typeface="Times New Roman" pitchFamily="18" charset="0"/>
            </a:endParaRPr>
          </a:p>
          <a:p>
            <a:pPr algn="ctr"/>
            <a:r>
              <a:rPr lang="en-US" b="1" dirty="0" smtClean="0">
                <a:latin typeface="Times New Roman" pitchFamily="18" charset="0"/>
              </a:rPr>
              <a:t>With contributions from:</a:t>
            </a:r>
          </a:p>
          <a:p>
            <a:pPr algn="ctr"/>
            <a:endParaRPr lang="en-US" b="1" dirty="0">
              <a:latin typeface="Times New Roman" pitchFamily="18" charset="0"/>
            </a:endParaRPr>
          </a:p>
          <a:p>
            <a:pPr algn="ctr"/>
            <a:r>
              <a:rPr lang="en-US" b="1" dirty="0" err="1">
                <a:latin typeface="Times New Roman" pitchFamily="18" charset="0"/>
                <a:cs typeface="Times New Roman" pitchFamily="18" charset="0"/>
              </a:rPr>
              <a:t>Arlindo</a:t>
            </a:r>
            <a:r>
              <a:rPr lang="en-US" b="1" dirty="0">
                <a:latin typeface="Times New Roman" pitchFamily="18" charset="0"/>
                <a:cs typeface="Times New Roman" pitchFamily="18" charset="0"/>
              </a:rPr>
              <a:t> da </a:t>
            </a:r>
            <a:r>
              <a:rPr lang="en-US" b="1" dirty="0" smtClean="0">
                <a:latin typeface="Times New Roman" pitchFamily="18" charset="0"/>
                <a:cs typeface="Times New Roman" pitchFamily="18" charset="0"/>
              </a:rPr>
              <a:t>Silva (NASA/GMAO)</a:t>
            </a:r>
          </a:p>
          <a:p>
            <a:pPr algn="ctr"/>
            <a:r>
              <a:rPr lang="en-US" b="1" dirty="0" err="1">
                <a:latin typeface="Times New Roman" pitchFamily="18" charset="0"/>
                <a:cs typeface="Times New Roman" pitchFamily="18" charset="0"/>
              </a:rPr>
              <a:t>Mariusz</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Pagowski</a:t>
            </a:r>
            <a:r>
              <a:rPr lang="en-US" b="1" dirty="0" smtClean="0">
                <a:latin typeface="Times New Roman" pitchFamily="18" charset="0"/>
                <a:cs typeface="Times New Roman" pitchFamily="18" charset="0"/>
              </a:rPr>
              <a:t> and Georg </a:t>
            </a:r>
            <a:r>
              <a:rPr lang="en-US" b="1" dirty="0" err="1" smtClean="0">
                <a:latin typeface="Times New Roman" pitchFamily="18" charset="0"/>
                <a:cs typeface="Times New Roman" pitchFamily="18" charset="0"/>
              </a:rPr>
              <a:t>Grell</a:t>
            </a:r>
            <a:r>
              <a:rPr lang="en-US" b="1" dirty="0" smtClean="0">
                <a:latin typeface="Times New Roman" pitchFamily="18" charset="0"/>
                <a:cs typeface="Times New Roman" pitchFamily="18" charset="0"/>
              </a:rPr>
              <a:t> (NOAA/ESRL)</a:t>
            </a:r>
          </a:p>
          <a:p>
            <a:pPr algn="ctr"/>
            <a:r>
              <a:rPr lang="en-US" b="1" dirty="0">
                <a:latin typeface="Times New Roman" pitchFamily="18" charset="0"/>
                <a:cs typeface="Times New Roman" pitchFamily="18" charset="0"/>
              </a:rPr>
              <a:t>Pablo </a:t>
            </a:r>
            <a:r>
              <a:rPr lang="en-US" b="1" dirty="0" err="1" smtClean="0">
                <a:latin typeface="Times New Roman" pitchFamily="18" charset="0"/>
                <a:cs typeface="Times New Roman" pitchFamily="18" charset="0"/>
              </a:rPr>
              <a:t>Saide</a:t>
            </a:r>
            <a:r>
              <a:rPr lang="en-US" b="1" dirty="0" smtClean="0">
                <a:latin typeface="Times New Roman" pitchFamily="18" charset="0"/>
                <a:cs typeface="Times New Roman" pitchFamily="18" charset="0"/>
              </a:rPr>
              <a:t> and Greg </a:t>
            </a:r>
            <a:r>
              <a:rPr lang="en-US" b="1" dirty="0">
                <a:latin typeface="Times New Roman" pitchFamily="18" charset="0"/>
                <a:cs typeface="Times New Roman" pitchFamily="18" charset="0"/>
              </a:rPr>
              <a:t>Carmichael</a:t>
            </a:r>
            <a:r>
              <a:rPr lang="en-US" b="1" dirty="0" smtClean="0">
                <a:latin typeface="Times New Roman" pitchFamily="18" charset="0"/>
                <a:cs typeface="Times New Roman" pitchFamily="18" charset="0"/>
              </a:rPr>
              <a:t> (U-Iowa/CGRER)</a:t>
            </a:r>
          </a:p>
          <a:p>
            <a:pPr algn="ctr"/>
            <a:r>
              <a:rPr lang="en-US" b="1" dirty="0" smtClean="0">
                <a:latin typeface="Times New Roman" pitchFamily="18" charset="0"/>
                <a:cs typeface="Times New Roman" pitchFamily="18" charset="0"/>
              </a:rPr>
              <a:t>Sarah Lu (NWS/EMC)</a:t>
            </a:r>
            <a:endParaRPr lang="en-US" b="1" dirty="0">
              <a:latin typeface="Times New Roman" pitchFamily="18" charset="0"/>
              <a:cs typeface="Times New Roman" pitchFamily="18" charset="0"/>
            </a:endParaRPr>
          </a:p>
        </p:txBody>
      </p:sp>
      <p:sp>
        <p:nvSpPr>
          <p:cNvPr id="2" name="Rectangle 1"/>
          <p:cNvSpPr/>
          <p:nvPr/>
        </p:nvSpPr>
        <p:spPr>
          <a:xfrm>
            <a:off x="9525" y="6488668"/>
            <a:ext cx="9134475" cy="369332"/>
          </a:xfrm>
          <a:prstGeom prst="rect">
            <a:avLst/>
          </a:prstGeom>
        </p:spPr>
        <p:txBody>
          <a:bodyPr wrap="square">
            <a:spAutoFit/>
          </a:bodyPr>
          <a:lstStyle/>
          <a:p>
            <a:r>
              <a:rPr lang="en-US" b="1" dirty="0" smtClean="0">
                <a:latin typeface="Times New Roman" pitchFamily="18" charset="0"/>
                <a:cs typeface="Times New Roman" pitchFamily="18" charset="0"/>
              </a:rPr>
              <a:t>WMO 5</a:t>
            </a:r>
            <a:r>
              <a:rPr lang="en-US" b="1" baseline="30000" dirty="0" smtClean="0">
                <a:latin typeface="Times New Roman" pitchFamily="18" charset="0"/>
                <a:cs typeface="Times New Roman" pitchFamily="18" charset="0"/>
              </a:rPr>
              <a:t>th</a:t>
            </a:r>
            <a:r>
              <a:rPr lang="en-US" b="1" dirty="0" smtClean="0">
                <a:latin typeface="Times New Roman" pitchFamily="18" charset="0"/>
                <a:cs typeface="Times New Roman" pitchFamily="18" charset="0"/>
              </a:rPr>
              <a:t> DAOS </a:t>
            </a:r>
            <a:r>
              <a:rPr lang="en-US" b="1" dirty="0">
                <a:latin typeface="Times New Roman" pitchFamily="18" charset="0"/>
                <a:cs typeface="Times New Roman" pitchFamily="18" charset="0"/>
              </a:rPr>
              <a:t>Working </a:t>
            </a:r>
            <a:r>
              <a:rPr lang="en-US" b="1" dirty="0" smtClean="0">
                <a:latin typeface="Times New Roman" pitchFamily="18" charset="0"/>
                <a:cs typeface="Times New Roman" pitchFamily="18" charset="0"/>
              </a:rPr>
              <a:t>Group University </a:t>
            </a:r>
            <a:r>
              <a:rPr lang="en-US" b="1" dirty="0">
                <a:latin typeface="Times New Roman" pitchFamily="18" charset="0"/>
                <a:cs typeface="Times New Roman" pitchFamily="18" charset="0"/>
              </a:rPr>
              <a:t>of </a:t>
            </a:r>
            <a:r>
              <a:rPr lang="en-US" b="1" dirty="0" smtClean="0">
                <a:latin typeface="Times New Roman" pitchFamily="18" charset="0"/>
                <a:cs typeface="Times New Roman" pitchFamily="18" charset="0"/>
              </a:rPr>
              <a:t>Wisconsin Madison</a:t>
            </a:r>
            <a:r>
              <a:rPr lang="en-US" b="1" dirty="0">
                <a:latin typeface="Times New Roman" pitchFamily="18" charset="0"/>
                <a:cs typeface="Times New Roman" pitchFamily="18" charset="0"/>
              </a:rPr>
              <a:t>, 19-20 Sep 12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bean\home\bpierce\My Documents\FY12_Travel\WMO_DAOS\Talk\6_ECMWF-Benedetti_Page_1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2400"/>
            <a:ext cx="8045714" cy="60342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6273225"/>
            <a:ext cx="8974636" cy="584775"/>
          </a:xfrm>
          <a:prstGeom prst="rect">
            <a:avLst/>
          </a:prstGeom>
        </p:spPr>
        <p:txBody>
          <a:bodyPr wrap="none">
            <a:spAutoFit/>
          </a:bodyPr>
          <a:lstStyle/>
          <a:p>
            <a:r>
              <a:rPr lang="en-US" sz="1600" b="1" dirty="0" smtClean="0">
                <a:latin typeface="Times New Roman" pitchFamily="18" charset="0"/>
                <a:cs typeface="Times New Roman" pitchFamily="18" charset="0"/>
              </a:rPr>
              <a:t>Angela </a:t>
            </a:r>
            <a:r>
              <a:rPr lang="en-US" sz="1600" b="1" dirty="0">
                <a:latin typeface="Times New Roman" pitchFamily="18" charset="0"/>
                <a:cs typeface="Times New Roman" pitchFamily="18" charset="0"/>
              </a:rPr>
              <a:t>Benedetti, </a:t>
            </a:r>
            <a:r>
              <a:rPr lang="en-US" sz="1600" b="1" dirty="0" smtClean="0">
                <a:latin typeface="Times New Roman" pitchFamily="18" charset="0"/>
                <a:cs typeface="Times New Roman" pitchFamily="18" charset="0"/>
              </a:rPr>
              <a:t>ECMWF: </a:t>
            </a:r>
            <a:r>
              <a:rPr lang="en-US" sz="1600" b="1" dirty="0">
                <a:latin typeface="Times New Roman" pitchFamily="18" charset="0"/>
                <a:cs typeface="Times New Roman" pitchFamily="18" charset="0"/>
              </a:rPr>
              <a:t>International Cooperative for Aerosol Prediction (ICAP</a:t>
            </a:r>
            <a:r>
              <a:rPr lang="en-US" sz="1600" b="1" dirty="0" smtClean="0">
                <a:latin typeface="Times New Roman" pitchFamily="18" charset="0"/>
                <a:cs typeface="Times New Roman" pitchFamily="18" charset="0"/>
              </a:rPr>
              <a:t>)/AEROCAST</a:t>
            </a:r>
            <a:r>
              <a:rPr lang="en-US" sz="1600" b="1" dirty="0">
                <a:latin typeface="Times New Roman" pitchFamily="18" charset="0"/>
                <a:cs typeface="Times New Roman" pitchFamily="18" charset="0"/>
              </a:rPr>
              <a:t>: </a:t>
            </a:r>
            <a:endParaRPr lang="en-US" sz="1600" b="1" dirty="0" smtClean="0">
              <a:latin typeface="Times New Roman" pitchFamily="18" charset="0"/>
              <a:cs typeface="Times New Roman" pitchFamily="18" charset="0"/>
            </a:endParaRPr>
          </a:p>
          <a:p>
            <a:r>
              <a:rPr lang="en-US" sz="1600" b="1" dirty="0" smtClean="0">
                <a:latin typeface="Times New Roman" pitchFamily="18" charset="0"/>
                <a:cs typeface="Times New Roman" pitchFamily="18" charset="0"/>
              </a:rPr>
              <a:t>3rd Workshop: Ensemble </a:t>
            </a:r>
            <a:r>
              <a:rPr lang="en-US" sz="1600" b="1" dirty="0">
                <a:latin typeface="Times New Roman" pitchFamily="18" charset="0"/>
                <a:cs typeface="Times New Roman" pitchFamily="18" charset="0"/>
              </a:rPr>
              <a:t>Forecasts and </a:t>
            </a:r>
            <a:r>
              <a:rPr lang="en-US" sz="1600" b="1" dirty="0" smtClean="0">
                <a:latin typeface="Times New Roman" pitchFamily="18" charset="0"/>
                <a:cs typeface="Times New Roman" pitchFamily="18" charset="0"/>
              </a:rPr>
              <a:t>Assimilation</a:t>
            </a:r>
            <a:r>
              <a:rPr lang="en-US" sz="1600" dirty="0">
                <a:latin typeface="Times New Roman" pitchFamily="18" charset="0"/>
                <a:cs typeface="Times New Roman" pitchFamily="18" charset="0"/>
              </a:rPr>
              <a:t> </a:t>
            </a:r>
            <a:r>
              <a:rPr lang="en-US" sz="1600" b="1" dirty="0" smtClean="0">
                <a:latin typeface="Times New Roman" pitchFamily="18" charset="0"/>
                <a:cs typeface="Times New Roman" pitchFamily="18" charset="0"/>
              </a:rPr>
              <a:t>(</a:t>
            </a:r>
            <a:r>
              <a:rPr lang="en-US" sz="1600" b="1" dirty="0">
                <a:latin typeface="Times New Roman" pitchFamily="18" charset="0"/>
                <a:cs typeface="Times New Roman" pitchFamily="18" charset="0"/>
              </a:rPr>
              <a:t>http://bobcat.aero.und.edu/jzhang/ICAP</a:t>
            </a: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8918765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0" y="6334780"/>
            <a:ext cx="9144000" cy="523220"/>
          </a:xfrm>
          <a:prstGeom prst="rect">
            <a:avLst/>
          </a:prstGeom>
          <a:noFill/>
          <a:ln w="9525">
            <a:noFill/>
            <a:miter lim="800000"/>
            <a:headEnd/>
            <a:tailEnd/>
          </a:ln>
        </p:spPr>
        <p:txBody>
          <a:bodyPr>
            <a:spAutoFit/>
          </a:bodyPr>
          <a:lstStyle/>
          <a:p>
            <a:r>
              <a:rPr lang="en-US" sz="1400" b="1" dirty="0">
                <a:latin typeface="Times New Roman" pitchFamily="18" charset="0"/>
              </a:rPr>
              <a:t>Zhang, J., J. S. Reid, D. L. </a:t>
            </a:r>
            <a:r>
              <a:rPr lang="en-US" sz="1400" b="1" dirty="0" err="1">
                <a:latin typeface="Times New Roman" pitchFamily="18" charset="0"/>
              </a:rPr>
              <a:t>Westphal</a:t>
            </a:r>
            <a:r>
              <a:rPr lang="en-US" sz="1400" b="1" dirty="0">
                <a:latin typeface="Times New Roman" pitchFamily="18" charset="0"/>
              </a:rPr>
              <a:t>, N. L. Baker, and E. J. </a:t>
            </a:r>
            <a:r>
              <a:rPr lang="en-US" sz="1400" b="1" dirty="0" err="1">
                <a:latin typeface="Times New Roman" pitchFamily="18" charset="0"/>
              </a:rPr>
              <a:t>Hyer</a:t>
            </a:r>
            <a:r>
              <a:rPr lang="en-US" sz="1400" b="1" dirty="0">
                <a:latin typeface="Times New Roman" pitchFamily="18" charset="0"/>
              </a:rPr>
              <a:t> (2008), A system for operational aerosol optical </a:t>
            </a:r>
            <a:r>
              <a:rPr lang="en-US" sz="1400" b="1" dirty="0" smtClean="0">
                <a:latin typeface="Times New Roman" pitchFamily="18" charset="0"/>
              </a:rPr>
              <a:t>depth data </a:t>
            </a:r>
            <a:r>
              <a:rPr lang="en-US" sz="1400" b="1" dirty="0">
                <a:latin typeface="Times New Roman" pitchFamily="18" charset="0"/>
              </a:rPr>
              <a:t>assimilation over global oceans, J. </a:t>
            </a:r>
            <a:r>
              <a:rPr lang="en-US" sz="1400" b="1" dirty="0" err="1">
                <a:latin typeface="Times New Roman" pitchFamily="18" charset="0"/>
              </a:rPr>
              <a:t>Geophys</a:t>
            </a:r>
            <a:r>
              <a:rPr lang="en-US" sz="1400" b="1" dirty="0">
                <a:latin typeface="Times New Roman" pitchFamily="18" charset="0"/>
              </a:rPr>
              <a:t>. Res., 113, D10208, doi:10.1029/2007JD009065</a:t>
            </a:r>
          </a:p>
        </p:txBody>
      </p:sp>
      <p:sp>
        <p:nvSpPr>
          <p:cNvPr id="45059" name="Rectangle 5"/>
          <p:cNvSpPr>
            <a:spLocks noChangeArrowheads="1"/>
          </p:cNvSpPr>
          <p:nvPr/>
        </p:nvSpPr>
        <p:spPr bwMode="auto">
          <a:xfrm>
            <a:off x="609600" y="1143000"/>
            <a:ext cx="8153400" cy="5035550"/>
          </a:xfrm>
          <a:prstGeom prst="rect">
            <a:avLst/>
          </a:prstGeom>
          <a:noFill/>
          <a:ln w="9525">
            <a:noFill/>
            <a:miter lim="800000"/>
            <a:headEnd/>
            <a:tailEnd/>
          </a:ln>
        </p:spPr>
        <p:txBody>
          <a:bodyPr>
            <a:spAutoFit/>
          </a:bodyPr>
          <a:lstStyle/>
          <a:p>
            <a:r>
              <a:rPr lang="en-US" dirty="0">
                <a:latin typeface="Times New Roman" pitchFamily="18" charset="0"/>
              </a:rPr>
              <a:t>Aerosol physics uses a version of the NRL operational Atmospheric </a:t>
            </a:r>
            <a:r>
              <a:rPr lang="en-US" dirty="0" err="1">
                <a:latin typeface="Times New Roman" pitchFamily="18" charset="0"/>
              </a:rPr>
              <a:t>Variational</a:t>
            </a:r>
            <a:r>
              <a:rPr lang="en-US" dirty="0">
                <a:latin typeface="Times New Roman" pitchFamily="18" charset="0"/>
              </a:rPr>
              <a:t> Data Assimilation System (NAVDAS) called NAVDAS-Aerosol Optical Depth (NAVDAS-AOD)</a:t>
            </a:r>
          </a:p>
          <a:p>
            <a:pPr lvl="2">
              <a:buFontTx/>
              <a:buChar char="•"/>
            </a:pPr>
            <a:r>
              <a:rPr lang="en-US" dirty="0">
                <a:latin typeface="Times New Roman" pitchFamily="18" charset="0"/>
              </a:rPr>
              <a:t>2D </a:t>
            </a:r>
            <a:r>
              <a:rPr lang="en-US" dirty="0" err="1">
                <a:latin typeface="Times New Roman" pitchFamily="18" charset="0"/>
              </a:rPr>
              <a:t>variational</a:t>
            </a:r>
            <a:r>
              <a:rPr lang="en-US" dirty="0">
                <a:latin typeface="Times New Roman" pitchFamily="18" charset="0"/>
              </a:rPr>
              <a:t> approach</a:t>
            </a:r>
          </a:p>
          <a:p>
            <a:pPr lvl="2">
              <a:buFontTx/>
              <a:buChar char="•"/>
            </a:pPr>
            <a:r>
              <a:rPr lang="en-US" dirty="0">
                <a:latin typeface="Times New Roman" pitchFamily="18" charset="0"/>
              </a:rPr>
              <a:t>constant aerosol mass adjustment for all species</a:t>
            </a:r>
          </a:p>
          <a:p>
            <a:pPr lvl="2">
              <a:buFontTx/>
              <a:buChar char="•"/>
            </a:pPr>
            <a:r>
              <a:rPr lang="en-US" dirty="0">
                <a:latin typeface="Times New Roman" pitchFamily="18" charset="0"/>
              </a:rPr>
              <a:t>no adjustment for hydroscopic growth</a:t>
            </a:r>
          </a:p>
          <a:p>
            <a:endParaRPr lang="en-US" dirty="0">
              <a:latin typeface="Times New Roman" pitchFamily="18" charset="0"/>
            </a:endParaRPr>
          </a:p>
          <a:p>
            <a:r>
              <a:rPr lang="en-US" dirty="0">
                <a:latin typeface="Times New Roman" pitchFamily="18" charset="0"/>
              </a:rPr>
              <a:t>Used to improve the NRL Aerosol Analysis and Prediction System (NAAPS)’s aerosol forecasting capability</a:t>
            </a:r>
          </a:p>
          <a:p>
            <a:endParaRPr lang="en-US" dirty="0">
              <a:latin typeface="Times New Roman" pitchFamily="18" charset="0"/>
            </a:endParaRPr>
          </a:p>
          <a:p>
            <a:r>
              <a:rPr lang="en-US" dirty="0">
                <a:latin typeface="Times New Roman" pitchFamily="18" charset="0"/>
              </a:rPr>
              <a:t>Meteorological analysis and forecast fields from the Navy</a:t>
            </a:r>
          </a:p>
          <a:p>
            <a:r>
              <a:rPr lang="en-US" dirty="0">
                <a:latin typeface="Times New Roman" pitchFamily="18" charset="0"/>
              </a:rPr>
              <a:t>Operational Global Analysis and Prediction System (NOGAPS)</a:t>
            </a:r>
          </a:p>
          <a:p>
            <a:endParaRPr lang="en-US" dirty="0">
              <a:latin typeface="Times New Roman" pitchFamily="18" charset="0"/>
            </a:endParaRPr>
          </a:p>
          <a:p>
            <a:r>
              <a:rPr lang="en-US" dirty="0">
                <a:latin typeface="Times New Roman" pitchFamily="18" charset="0"/>
              </a:rPr>
              <a:t>NAVDAS-AOD assimilates over-water MODIS AOD from the NOAA NESDIS Near Real Time Processing Effort (NRTPE) (latency of 3 h or less in most cases)</a:t>
            </a:r>
          </a:p>
          <a:p>
            <a:endParaRPr lang="en-US" dirty="0">
              <a:latin typeface="Times New Roman" pitchFamily="18" charset="0"/>
            </a:endParaRPr>
          </a:p>
          <a:p>
            <a:r>
              <a:rPr lang="en-US" dirty="0">
                <a:latin typeface="Times New Roman" pitchFamily="18" charset="0"/>
              </a:rPr>
              <a:t>Strict QA procedure is necessary to remove outliers associated with cloud artifacts [Zhang and Reid, 2006]</a:t>
            </a:r>
          </a:p>
        </p:txBody>
      </p:sp>
      <p:sp>
        <p:nvSpPr>
          <p:cNvPr id="45060" name="Text Box 6"/>
          <p:cNvSpPr txBox="1">
            <a:spLocks noChangeArrowheads="1"/>
          </p:cNvSpPr>
          <p:nvPr/>
        </p:nvSpPr>
        <p:spPr bwMode="auto">
          <a:xfrm>
            <a:off x="1752600" y="0"/>
            <a:ext cx="6248400" cy="1066800"/>
          </a:xfrm>
          <a:prstGeom prst="rect">
            <a:avLst/>
          </a:prstGeom>
          <a:noFill/>
          <a:ln w="9525">
            <a:noFill/>
            <a:miter lim="800000"/>
            <a:headEnd/>
            <a:tailEnd/>
          </a:ln>
        </p:spPr>
        <p:txBody>
          <a:bodyPr wrap="none">
            <a:spAutoFit/>
          </a:bodyPr>
          <a:lstStyle/>
          <a:p>
            <a:r>
              <a:rPr lang="en-US" sz="3200" b="1">
                <a:latin typeface="Times New Roman" pitchFamily="18" charset="0"/>
              </a:rPr>
              <a:t>Operational AOD assimilation</a:t>
            </a:r>
          </a:p>
          <a:p>
            <a:r>
              <a:rPr lang="en-US" sz="3200" b="1">
                <a:latin typeface="Times New Roman" pitchFamily="18" charset="0"/>
              </a:rPr>
              <a:t>Naval Research Laboratory (NRL)</a:t>
            </a:r>
          </a:p>
        </p:txBody>
      </p:sp>
      <p:pic>
        <p:nvPicPr>
          <p:cNvPr id="45061" name="Picture 8"/>
          <p:cNvPicPr>
            <a:picLocks noChangeAspect="1" noChangeArrowheads="1"/>
          </p:cNvPicPr>
          <p:nvPr/>
        </p:nvPicPr>
        <p:blipFill>
          <a:blip r:embed="rId3"/>
          <a:srcRect b="41667"/>
          <a:stretch>
            <a:fillRect/>
          </a:stretch>
        </p:blipFill>
        <p:spPr bwMode="auto">
          <a:xfrm>
            <a:off x="0" y="0"/>
            <a:ext cx="1685925" cy="106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a:srcRect l="27142" t="27905" r="49048" b="5809"/>
          <a:stretch>
            <a:fillRect/>
          </a:stretch>
        </p:blipFill>
        <p:spPr bwMode="auto">
          <a:xfrm>
            <a:off x="2743200" y="1219200"/>
            <a:ext cx="3240088" cy="5638800"/>
          </a:xfrm>
          <a:prstGeom prst="rect">
            <a:avLst/>
          </a:prstGeom>
          <a:noFill/>
          <a:ln w="9525">
            <a:noFill/>
            <a:miter lim="800000"/>
            <a:headEnd/>
            <a:tailEnd/>
          </a:ln>
        </p:spPr>
      </p:pic>
      <p:pic>
        <p:nvPicPr>
          <p:cNvPr id="46083" name="Picture 5"/>
          <p:cNvPicPr>
            <a:picLocks noChangeAspect="1" noChangeArrowheads="1"/>
          </p:cNvPicPr>
          <p:nvPr/>
        </p:nvPicPr>
        <p:blipFill>
          <a:blip r:embed="rId3"/>
          <a:srcRect l="22382" t="20285" r="19524" b="75842"/>
          <a:stretch>
            <a:fillRect/>
          </a:stretch>
        </p:blipFill>
        <p:spPr bwMode="auto">
          <a:xfrm>
            <a:off x="1066800" y="838200"/>
            <a:ext cx="7315200" cy="304800"/>
          </a:xfrm>
          <a:prstGeom prst="rect">
            <a:avLst/>
          </a:prstGeom>
          <a:noFill/>
          <a:ln w="9525">
            <a:noFill/>
            <a:miter lim="800000"/>
            <a:headEnd/>
            <a:tailEnd/>
          </a:ln>
        </p:spPr>
      </p:pic>
      <p:sp>
        <p:nvSpPr>
          <p:cNvPr id="46084" name="Text Box 6"/>
          <p:cNvSpPr txBox="1">
            <a:spLocks noChangeArrowheads="1"/>
          </p:cNvSpPr>
          <p:nvPr/>
        </p:nvSpPr>
        <p:spPr bwMode="auto">
          <a:xfrm>
            <a:off x="6384925" y="1866900"/>
            <a:ext cx="2032000" cy="641350"/>
          </a:xfrm>
          <a:prstGeom prst="rect">
            <a:avLst/>
          </a:prstGeom>
          <a:noFill/>
          <a:ln w="9525">
            <a:noFill/>
            <a:miter lim="800000"/>
            <a:headEnd/>
            <a:tailEnd/>
          </a:ln>
        </p:spPr>
        <p:txBody>
          <a:bodyPr wrap="none">
            <a:spAutoFit/>
          </a:bodyPr>
          <a:lstStyle/>
          <a:p>
            <a:r>
              <a:rPr lang="en-US" b="1">
                <a:latin typeface="Times New Roman" pitchFamily="18" charset="0"/>
              </a:rPr>
              <a:t>January-May 2006</a:t>
            </a:r>
          </a:p>
          <a:p>
            <a:r>
              <a:rPr lang="en-US" b="1">
                <a:latin typeface="Times New Roman" pitchFamily="18" charset="0"/>
              </a:rPr>
              <a:t>No Assimilation</a:t>
            </a:r>
          </a:p>
        </p:txBody>
      </p:sp>
      <p:sp>
        <p:nvSpPr>
          <p:cNvPr id="46085" name="Text Box 8"/>
          <p:cNvSpPr txBox="1">
            <a:spLocks noChangeArrowheads="1"/>
          </p:cNvSpPr>
          <p:nvPr/>
        </p:nvSpPr>
        <p:spPr bwMode="auto">
          <a:xfrm>
            <a:off x="6381750" y="4237038"/>
            <a:ext cx="2235200" cy="641350"/>
          </a:xfrm>
          <a:prstGeom prst="rect">
            <a:avLst/>
          </a:prstGeom>
          <a:noFill/>
          <a:ln w="9525">
            <a:noFill/>
            <a:miter lim="800000"/>
            <a:headEnd/>
            <a:tailEnd/>
          </a:ln>
        </p:spPr>
        <p:txBody>
          <a:bodyPr wrap="none">
            <a:spAutoFit/>
          </a:bodyPr>
          <a:lstStyle/>
          <a:p>
            <a:r>
              <a:rPr lang="en-US" b="1">
                <a:latin typeface="Times New Roman" pitchFamily="18" charset="0"/>
              </a:rPr>
              <a:t>January-May 2006</a:t>
            </a:r>
          </a:p>
          <a:p>
            <a:r>
              <a:rPr lang="en-US" b="1">
                <a:latin typeface="Times New Roman" pitchFamily="18" charset="0"/>
              </a:rPr>
              <a:t>MODIS Assimilation</a:t>
            </a:r>
          </a:p>
        </p:txBody>
      </p:sp>
      <p:sp>
        <p:nvSpPr>
          <p:cNvPr id="46086" name="TextBox 6"/>
          <p:cNvSpPr txBox="1">
            <a:spLocks noChangeArrowheads="1"/>
          </p:cNvSpPr>
          <p:nvPr/>
        </p:nvSpPr>
        <p:spPr bwMode="auto">
          <a:xfrm>
            <a:off x="1447800" y="0"/>
            <a:ext cx="6310313" cy="579438"/>
          </a:xfrm>
          <a:prstGeom prst="rect">
            <a:avLst/>
          </a:prstGeom>
          <a:noFill/>
          <a:ln w="9525">
            <a:noFill/>
            <a:miter lim="800000"/>
            <a:headEnd/>
            <a:tailEnd/>
          </a:ln>
        </p:spPr>
        <p:txBody>
          <a:bodyPr wrap="none">
            <a:spAutoFit/>
          </a:bodyPr>
          <a:lstStyle/>
          <a:p>
            <a:r>
              <a:rPr lang="en-US" sz="3200" b="1">
                <a:latin typeface="Times New Roman" pitchFamily="18" charset="0"/>
                <a:cs typeface="Times New Roman" pitchFamily="18" charset="0"/>
              </a:rPr>
              <a:t>Aeronet Sun photometer validation</a:t>
            </a:r>
          </a:p>
        </p:txBody>
      </p:sp>
      <p:sp>
        <p:nvSpPr>
          <p:cNvPr id="46087" name="Rectangle 10"/>
          <p:cNvSpPr>
            <a:spLocks noChangeArrowheads="1"/>
          </p:cNvSpPr>
          <p:nvPr/>
        </p:nvSpPr>
        <p:spPr bwMode="auto">
          <a:xfrm>
            <a:off x="228600" y="2895600"/>
            <a:ext cx="2743200" cy="915988"/>
          </a:xfrm>
          <a:prstGeom prst="rect">
            <a:avLst/>
          </a:prstGeom>
          <a:noFill/>
          <a:ln w="9525">
            <a:noFill/>
            <a:miter lim="800000"/>
            <a:headEnd/>
            <a:tailEnd/>
          </a:ln>
        </p:spPr>
        <p:txBody>
          <a:bodyPr>
            <a:spAutoFit/>
          </a:bodyPr>
          <a:lstStyle/>
          <a:p>
            <a:r>
              <a:rPr lang="en-US" b="1">
                <a:latin typeface="Times New Roman" pitchFamily="18" charset="0"/>
              </a:rPr>
              <a:t>Aeronet comparisons limited to the coastal and </a:t>
            </a:r>
          </a:p>
          <a:p>
            <a:r>
              <a:rPr lang="en-US" b="1">
                <a:latin typeface="Times New Roman" pitchFamily="18" charset="0"/>
              </a:rPr>
              <a:t>island AERONET sites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57188" y="1371600"/>
            <a:ext cx="2644775" cy="5018087"/>
            <a:chOff x="0" y="0"/>
            <a:chExt cx="2369" cy="4496"/>
          </a:xfrm>
        </p:grpSpPr>
        <p:sp>
          <p:nvSpPr>
            <p:cNvPr id="37913" name="Line 3"/>
            <p:cNvSpPr>
              <a:spLocks noChangeShapeType="1"/>
            </p:cNvSpPr>
            <p:nvPr/>
          </p:nvSpPr>
          <p:spPr bwMode="auto">
            <a:xfrm flipH="1">
              <a:off x="968" y="4110"/>
              <a:ext cx="1401" cy="0"/>
            </a:xfrm>
            <a:prstGeom prst="line">
              <a:avLst/>
            </a:prstGeom>
            <a:noFill/>
            <a:ln w="50800">
              <a:solidFill>
                <a:srgbClr val="666666"/>
              </a:solidFill>
              <a:miter lim="800000"/>
              <a:headEnd/>
              <a:tailEnd/>
            </a:ln>
          </p:spPr>
          <p:txBody>
            <a:bodyPr lIns="0" tIns="0" rIns="0" bIns="0"/>
            <a:lstStyle/>
            <a:p>
              <a:endParaRPr lang="en-US"/>
            </a:p>
          </p:txBody>
        </p:sp>
        <p:sp>
          <p:nvSpPr>
            <p:cNvPr id="25604" name="Rectangle 4"/>
            <p:cNvSpPr>
              <a:spLocks/>
            </p:cNvSpPr>
            <p:nvPr/>
          </p:nvSpPr>
          <p:spPr bwMode="auto">
            <a:xfrm>
              <a:off x="995" y="119"/>
              <a:ext cx="431" cy="202"/>
            </a:xfrm>
            <a:prstGeom prst="rect">
              <a:avLst/>
            </a:prstGeom>
            <a:gradFill rotWithShape="0">
              <a:gsLst>
                <a:gs pos="0">
                  <a:srgbClr val="B37C19"/>
                </a:gs>
                <a:gs pos="100000">
                  <a:srgbClr val="800121"/>
                </a:gs>
              </a:gsLst>
              <a:lin ang="5400000" scaled="1"/>
            </a:gradFill>
            <a:ln w="12700">
              <a:solidFill>
                <a:srgbClr val="000000"/>
              </a:solidFill>
              <a:miter lim="800000"/>
              <a:headEnd/>
              <a:tailEnd/>
            </a:ln>
            <a:effectLst>
              <a:outerShdw algn="ctr" rotWithShape="0">
                <a:schemeClr val="bg2">
                  <a:alpha val="79999"/>
                </a:schemeClr>
              </a:outerShdw>
            </a:effectLst>
          </p:spPr>
          <p:txBody>
            <a:bodyPr lIns="0" tIns="0" rIns="0" bIns="0"/>
            <a:lstStyle/>
            <a:p>
              <a:pPr>
                <a:defRPr/>
              </a:pPr>
              <a:endParaRPr lang="en-US">
                <a:latin typeface="Verdana" charset="0"/>
                <a:ea typeface="ＭＳ Ｐゴシック" charset="0"/>
                <a:cs typeface="ＭＳ Ｐゴシック" charset="0"/>
              </a:endParaRPr>
            </a:p>
          </p:txBody>
        </p:sp>
        <p:sp>
          <p:nvSpPr>
            <p:cNvPr id="25605" name="Rectangle 5"/>
            <p:cNvSpPr>
              <a:spLocks/>
            </p:cNvSpPr>
            <p:nvPr/>
          </p:nvSpPr>
          <p:spPr bwMode="auto">
            <a:xfrm>
              <a:off x="991" y="320"/>
              <a:ext cx="592" cy="201"/>
            </a:xfrm>
            <a:prstGeom prst="rect">
              <a:avLst/>
            </a:prstGeom>
            <a:gradFill rotWithShape="0">
              <a:gsLst>
                <a:gs pos="0">
                  <a:srgbClr val="B37C19"/>
                </a:gs>
                <a:gs pos="100000">
                  <a:srgbClr val="800121"/>
                </a:gs>
              </a:gsLst>
              <a:lin ang="5400000" scaled="1"/>
            </a:gradFill>
            <a:ln w="12700">
              <a:solidFill>
                <a:srgbClr val="000000"/>
              </a:solidFill>
              <a:miter lim="800000"/>
              <a:headEnd/>
              <a:tailEnd/>
            </a:ln>
            <a:effectLst>
              <a:outerShdw algn="ctr" rotWithShape="0">
                <a:schemeClr val="bg2">
                  <a:alpha val="79999"/>
                </a:schemeClr>
              </a:outerShdw>
            </a:effectLst>
          </p:spPr>
          <p:txBody>
            <a:bodyPr lIns="0" tIns="0" rIns="0" bIns="0"/>
            <a:lstStyle/>
            <a:p>
              <a:pPr>
                <a:defRPr/>
              </a:pPr>
              <a:endParaRPr lang="en-US">
                <a:latin typeface="Verdana" charset="0"/>
                <a:ea typeface="ＭＳ Ｐゴシック" charset="0"/>
                <a:cs typeface="ＭＳ Ｐゴシック" charset="0"/>
              </a:endParaRPr>
            </a:p>
          </p:txBody>
        </p:sp>
        <p:sp>
          <p:nvSpPr>
            <p:cNvPr id="25606" name="Rectangle 6"/>
            <p:cNvSpPr>
              <a:spLocks/>
            </p:cNvSpPr>
            <p:nvPr/>
          </p:nvSpPr>
          <p:spPr bwMode="auto">
            <a:xfrm>
              <a:off x="993" y="521"/>
              <a:ext cx="859" cy="202"/>
            </a:xfrm>
            <a:prstGeom prst="rect">
              <a:avLst/>
            </a:prstGeom>
            <a:gradFill rotWithShape="0">
              <a:gsLst>
                <a:gs pos="0">
                  <a:srgbClr val="B37C19"/>
                </a:gs>
                <a:gs pos="100000">
                  <a:srgbClr val="800121"/>
                </a:gs>
              </a:gsLst>
              <a:lin ang="5400000" scaled="1"/>
            </a:gradFill>
            <a:ln w="12700">
              <a:solidFill>
                <a:srgbClr val="000000"/>
              </a:solidFill>
              <a:miter lim="800000"/>
              <a:headEnd/>
              <a:tailEnd/>
            </a:ln>
            <a:effectLst>
              <a:outerShdw algn="ctr" rotWithShape="0">
                <a:schemeClr val="bg2">
                  <a:alpha val="79999"/>
                </a:schemeClr>
              </a:outerShdw>
            </a:effectLst>
          </p:spPr>
          <p:txBody>
            <a:bodyPr lIns="0" tIns="0" rIns="0" bIns="0"/>
            <a:lstStyle/>
            <a:p>
              <a:pPr>
                <a:defRPr/>
              </a:pPr>
              <a:endParaRPr lang="en-US">
                <a:latin typeface="Verdana" charset="0"/>
                <a:ea typeface="ＭＳ Ｐゴシック" charset="0"/>
                <a:cs typeface="ＭＳ Ｐゴシック" charset="0"/>
              </a:endParaRPr>
            </a:p>
          </p:txBody>
        </p:sp>
        <p:sp>
          <p:nvSpPr>
            <p:cNvPr id="25607" name="Rectangle 7"/>
            <p:cNvSpPr>
              <a:spLocks/>
            </p:cNvSpPr>
            <p:nvPr/>
          </p:nvSpPr>
          <p:spPr bwMode="auto">
            <a:xfrm>
              <a:off x="993" y="720"/>
              <a:ext cx="981" cy="202"/>
            </a:xfrm>
            <a:prstGeom prst="rect">
              <a:avLst/>
            </a:prstGeom>
            <a:gradFill rotWithShape="0">
              <a:gsLst>
                <a:gs pos="0">
                  <a:srgbClr val="B37C19"/>
                </a:gs>
                <a:gs pos="100000">
                  <a:srgbClr val="800121"/>
                </a:gs>
              </a:gsLst>
              <a:lin ang="5400000" scaled="1"/>
            </a:gradFill>
            <a:ln w="12700">
              <a:solidFill>
                <a:srgbClr val="000000"/>
              </a:solidFill>
              <a:miter lim="800000"/>
              <a:headEnd/>
              <a:tailEnd/>
            </a:ln>
            <a:effectLst>
              <a:outerShdw algn="ctr" rotWithShape="0">
                <a:schemeClr val="bg2">
                  <a:alpha val="79999"/>
                </a:schemeClr>
              </a:outerShdw>
            </a:effectLst>
          </p:spPr>
          <p:txBody>
            <a:bodyPr lIns="0" tIns="0" rIns="0" bIns="0"/>
            <a:lstStyle/>
            <a:p>
              <a:pPr>
                <a:defRPr/>
              </a:pPr>
              <a:endParaRPr lang="en-US">
                <a:latin typeface="Verdana" charset="0"/>
                <a:ea typeface="ＭＳ Ｐゴシック" charset="0"/>
                <a:cs typeface="ＭＳ Ｐゴシック" charset="0"/>
              </a:endParaRPr>
            </a:p>
          </p:txBody>
        </p:sp>
        <p:sp>
          <p:nvSpPr>
            <p:cNvPr id="25608" name="Rectangle 8"/>
            <p:cNvSpPr>
              <a:spLocks/>
            </p:cNvSpPr>
            <p:nvPr/>
          </p:nvSpPr>
          <p:spPr bwMode="auto">
            <a:xfrm>
              <a:off x="993" y="920"/>
              <a:ext cx="751" cy="201"/>
            </a:xfrm>
            <a:prstGeom prst="rect">
              <a:avLst/>
            </a:prstGeom>
            <a:gradFill rotWithShape="0">
              <a:gsLst>
                <a:gs pos="0">
                  <a:srgbClr val="B37C19"/>
                </a:gs>
                <a:gs pos="100000">
                  <a:srgbClr val="800121"/>
                </a:gs>
              </a:gsLst>
              <a:lin ang="5400000" scaled="1"/>
            </a:gradFill>
            <a:ln w="12700">
              <a:solidFill>
                <a:srgbClr val="000000"/>
              </a:solidFill>
              <a:miter lim="800000"/>
              <a:headEnd/>
              <a:tailEnd/>
            </a:ln>
            <a:effectLst>
              <a:outerShdw algn="ctr" rotWithShape="0">
                <a:schemeClr val="bg2">
                  <a:alpha val="79999"/>
                </a:schemeClr>
              </a:outerShdw>
            </a:effectLst>
          </p:spPr>
          <p:txBody>
            <a:bodyPr lIns="0" tIns="0" rIns="0" bIns="0"/>
            <a:lstStyle/>
            <a:p>
              <a:pPr>
                <a:defRPr/>
              </a:pPr>
              <a:endParaRPr lang="en-US">
                <a:latin typeface="Verdana" charset="0"/>
                <a:ea typeface="ＭＳ Ｐゴシック" charset="0"/>
                <a:cs typeface="ＭＳ Ｐゴシック" charset="0"/>
              </a:endParaRPr>
            </a:p>
          </p:txBody>
        </p:sp>
        <p:sp>
          <p:nvSpPr>
            <p:cNvPr id="25609" name="Rectangle 9"/>
            <p:cNvSpPr>
              <a:spLocks/>
            </p:cNvSpPr>
            <p:nvPr/>
          </p:nvSpPr>
          <p:spPr bwMode="auto">
            <a:xfrm>
              <a:off x="993" y="1320"/>
              <a:ext cx="429" cy="201"/>
            </a:xfrm>
            <a:prstGeom prst="rect">
              <a:avLst/>
            </a:prstGeom>
            <a:gradFill rotWithShape="0">
              <a:gsLst>
                <a:gs pos="0">
                  <a:srgbClr val="66CCFF"/>
                </a:gs>
                <a:gs pos="100000">
                  <a:srgbClr val="0000FF"/>
                </a:gs>
              </a:gsLst>
              <a:lin ang="5400000" scaled="1"/>
            </a:gradFill>
            <a:ln w="12700">
              <a:solidFill>
                <a:srgbClr val="000000"/>
              </a:solidFill>
              <a:miter lim="800000"/>
              <a:headEnd/>
              <a:tailEnd/>
            </a:ln>
            <a:effectLst>
              <a:outerShdw algn="ctr" rotWithShape="0">
                <a:schemeClr val="bg2">
                  <a:alpha val="79999"/>
                </a:schemeClr>
              </a:outerShdw>
            </a:effectLst>
          </p:spPr>
          <p:txBody>
            <a:bodyPr lIns="0" tIns="0" rIns="0" bIns="0"/>
            <a:lstStyle/>
            <a:p>
              <a:pPr>
                <a:defRPr/>
              </a:pPr>
              <a:endParaRPr lang="en-US">
                <a:latin typeface="Verdana" charset="0"/>
                <a:ea typeface="ＭＳ Ｐゴシック" charset="0"/>
                <a:cs typeface="ＭＳ Ｐゴシック" charset="0"/>
              </a:endParaRPr>
            </a:p>
          </p:txBody>
        </p:sp>
        <p:sp>
          <p:nvSpPr>
            <p:cNvPr id="25610" name="Rectangle 10"/>
            <p:cNvSpPr>
              <a:spLocks/>
            </p:cNvSpPr>
            <p:nvPr/>
          </p:nvSpPr>
          <p:spPr bwMode="auto">
            <a:xfrm>
              <a:off x="991" y="1520"/>
              <a:ext cx="592" cy="201"/>
            </a:xfrm>
            <a:prstGeom prst="rect">
              <a:avLst/>
            </a:prstGeom>
            <a:gradFill rotWithShape="0">
              <a:gsLst>
                <a:gs pos="0">
                  <a:srgbClr val="66CCFF"/>
                </a:gs>
                <a:gs pos="100000">
                  <a:srgbClr val="0000FF"/>
                </a:gs>
              </a:gsLst>
              <a:lin ang="5400000" scaled="1"/>
            </a:gradFill>
            <a:ln w="12700">
              <a:solidFill>
                <a:srgbClr val="000000"/>
              </a:solidFill>
              <a:miter lim="800000"/>
              <a:headEnd/>
              <a:tailEnd/>
            </a:ln>
            <a:effectLst>
              <a:outerShdw algn="ctr" rotWithShape="0">
                <a:schemeClr val="bg2">
                  <a:alpha val="79999"/>
                </a:schemeClr>
              </a:outerShdw>
            </a:effectLst>
          </p:spPr>
          <p:txBody>
            <a:bodyPr lIns="0" tIns="0" rIns="0" bIns="0"/>
            <a:lstStyle/>
            <a:p>
              <a:pPr>
                <a:defRPr/>
              </a:pPr>
              <a:endParaRPr lang="en-US">
                <a:latin typeface="Verdana" charset="0"/>
                <a:ea typeface="ＭＳ Ｐゴシック" charset="0"/>
                <a:cs typeface="ＭＳ Ｐゴシック" charset="0"/>
              </a:endParaRPr>
            </a:p>
          </p:txBody>
        </p:sp>
        <p:sp>
          <p:nvSpPr>
            <p:cNvPr id="25611" name="Rectangle 11"/>
            <p:cNvSpPr>
              <a:spLocks/>
            </p:cNvSpPr>
            <p:nvPr/>
          </p:nvSpPr>
          <p:spPr bwMode="auto">
            <a:xfrm>
              <a:off x="993" y="1720"/>
              <a:ext cx="859" cy="202"/>
            </a:xfrm>
            <a:prstGeom prst="rect">
              <a:avLst/>
            </a:prstGeom>
            <a:gradFill rotWithShape="0">
              <a:gsLst>
                <a:gs pos="0">
                  <a:srgbClr val="66CCFF"/>
                </a:gs>
                <a:gs pos="100000">
                  <a:srgbClr val="0000FF"/>
                </a:gs>
              </a:gsLst>
              <a:lin ang="5400000" scaled="1"/>
            </a:gradFill>
            <a:ln w="12700">
              <a:solidFill>
                <a:srgbClr val="000000"/>
              </a:solidFill>
              <a:miter lim="800000"/>
              <a:headEnd/>
              <a:tailEnd/>
            </a:ln>
            <a:effectLst>
              <a:outerShdw algn="ctr" rotWithShape="0">
                <a:schemeClr val="bg2">
                  <a:alpha val="79999"/>
                </a:schemeClr>
              </a:outerShdw>
            </a:effectLst>
          </p:spPr>
          <p:txBody>
            <a:bodyPr lIns="0" tIns="0" rIns="0" bIns="0"/>
            <a:lstStyle/>
            <a:p>
              <a:pPr>
                <a:defRPr/>
              </a:pPr>
              <a:endParaRPr lang="en-US">
                <a:latin typeface="Verdana" charset="0"/>
                <a:ea typeface="ＭＳ Ｐゴシック" charset="0"/>
                <a:cs typeface="ＭＳ Ｐゴシック" charset="0"/>
              </a:endParaRPr>
            </a:p>
          </p:txBody>
        </p:sp>
        <p:sp>
          <p:nvSpPr>
            <p:cNvPr id="25612" name="Rectangle 12"/>
            <p:cNvSpPr>
              <a:spLocks/>
            </p:cNvSpPr>
            <p:nvPr/>
          </p:nvSpPr>
          <p:spPr bwMode="auto">
            <a:xfrm>
              <a:off x="993" y="1920"/>
              <a:ext cx="981" cy="201"/>
            </a:xfrm>
            <a:prstGeom prst="rect">
              <a:avLst/>
            </a:prstGeom>
            <a:gradFill rotWithShape="0">
              <a:gsLst>
                <a:gs pos="0">
                  <a:srgbClr val="66CCFF"/>
                </a:gs>
                <a:gs pos="100000">
                  <a:srgbClr val="0000FF"/>
                </a:gs>
              </a:gsLst>
              <a:lin ang="5400000" scaled="1"/>
            </a:gradFill>
            <a:ln w="12700">
              <a:solidFill>
                <a:srgbClr val="000000"/>
              </a:solidFill>
              <a:miter lim="800000"/>
              <a:headEnd/>
              <a:tailEnd/>
            </a:ln>
            <a:effectLst>
              <a:outerShdw algn="ctr" rotWithShape="0">
                <a:schemeClr val="bg2">
                  <a:alpha val="79999"/>
                </a:schemeClr>
              </a:outerShdw>
            </a:effectLst>
          </p:spPr>
          <p:txBody>
            <a:bodyPr lIns="0" tIns="0" rIns="0" bIns="0"/>
            <a:lstStyle/>
            <a:p>
              <a:pPr>
                <a:defRPr/>
              </a:pPr>
              <a:endParaRPr lang="en-US">
                <a:latin typeface="Verdana" charset="0"/>
                <a:ea typeface="ＭＳ Ｐゴシック" charset="0"/>
                <a:cs typeface="ＭＳ Ｐゴシック" charset="0"/>
              </a:endParaRPr>
            </a:p>
          </p:txBody>
        </p:sp>
        <p:sp>
          <p:nvSpPr>
            <p:cNvPr id="25613" name="Rectangle 13"/>
            <p:cNvSpPr>
              <a:spLocks/>
            </p:cNvSpPr>
            <p:nvPr/>
          </p:nvSpPr>
          <p:spPr bwMode="auto">
            <a:xfrm>
              <a:off x="993" y="2121"/>
              <a:ext cx="751" cy="202"/>
            </a:xfrm>
            <a:prstGeom prst="rect">
              <a:avLst/>
            </a:prstGeom>
            <a:gradFill rotWithShape="0">
              <a:gsLst>
                <a:gs pos="0">
                  <a:srgbClr val="66CCFF"/>
                </a:gs>
                <a:gs pos="100000">
                  <a:srgbClr val="0000FF"/>
                </a:gs>
              </a:gsLst>
              <a:lin ang="5400000" scaled="1"/>
            </a:gradFill>
            <a:ln w="12700">
              <a:solidFill>
                <a:srgbClr val="000000"/>
              </a:solidFill>
              <a:miter lim="800000"/>
              <a:headEnd/>
              <a:tailEnd/>
            </a:ln>
            <a:effectLst>
              <a:outerShdw algn="ctr" rotWithShape="0">
                <a:schemeClr val="bg2">
                  <a:alpha val="79999"/>
                </a:schemeClr>
              </a:outerShdw>
            </a:effectLst>
          </p:spPr>
          <p:txBody>
            <a:bodyPr lIns="0" tIns="0" rIns="0" bIns="0"/>
            <a:lstStyle/>
            <a:p>
              <a:pPr>
                <a:defRPr/>
              </a:pPr>
              <a:endParaRPr lang="en-US">
                <a:latin typeface="Verdana" charset="0"/>
                <a:ea typeface="ＭＳ Ｐゴシック" charset="0"/>
                <a:cs typeface="ＭＳ Ｐゴシック" charset="0"/>
              </a:endParaRPr>
            </a:p>
          </p:txBody>
        </p:sp>
        <p:sp>
          <p:nvSpPr>
            <p:cNvPr id="25614" name="Rectangle 14"/>
            <p:cNvSpPr>
              <a:spLocks/>
            </p:cNvSpPr>
            <p:nvPr/>
          </p:nvSpPr>
          <p:spPr bwMode="auto">
            <a:xfrm>
              <a:off x="991" y="2512"/>
              <a:ext cx="592" cy="201"/>
            </a:xfrm>
            <a:prstGeom prst="rect">
              <a:avLst/>
            </a:prstGeom>
            <a:gradFill rotWithShape="0">
              <a:gsLst>
                <a:gs pos="0">
                  <a:srgbClr val="B3B3B3"/>
                </a:gs>
                <a:gs pos="100000">
                  <a:srgbClr val="000000"/>
                </a:gs>
              </a:gsLst>
              <a:lin ang="5400000" scaled="1"/>
            </a:gradFill>
            <a:ln w="12700">
              <a:solidFill>
                <a:srgbClr val="000000"/>
              </a:solidFill>
              <a:miter lim="800000"/>
              <a:headEnd/>
              <a:tailEnd/>
            </a:ln>
            <a:effectLst>
              <a:outerShdw algn="ctr" rotWithShape="0">
                <a:schemeClr val="bg2">
                  <a:alpha val="79999"/>
                </a:schemeClr>
              </a:outerShdw>
            </a:effectLst>
          </p:spPr>
          <p:txBody>
            <a:bodyPr lIns="0" tIns="0" rIns="0" bIns="0" anchor="ctr"/>
            <a:lstStyle/>
            <a:p>
              <a:r>
                <a:rPr lang="en-US" sz="800">
                  <a:solidFill>
                    <a:srgbClr val="FFFFFF"/>
                  </a:solidFill>
                  <a:effectLst>
                    <a:outerShdw blurRad="38100" dist="38100" dir="2700000" algn="tl">
                      <a:srgbClr val="000000"/>
                    </a:outerShdw>
                  </a:effectLst>
                  <a:latin typeface="Gill Sans Light" pitchFamily="2" charset="0"/>
                </a:rPr>
                <a:t>hydrophobic</a:t>
              </a:r>
            </a:p>
          </p:txBody>
        </p:sp>
        <p:sp>
          <p:nvSpPr>
            <p:cNvPr id="25615" name="Rectangle 15"/>
            <p:cNvSpPr>
              <a:spLocks/>
            </p:cNvSpPr>
            <p:nvPr/>
          </p:nvSpPr>
          <p:spPr bwMode="auto">
            <a:xfrm>
              <a:off x="993" y="2712"/>
              <a:ext cx="859" cy="201"/>
            </a:xfrm>
            <a:prstGeom prst="rect">
              <a:avLst/>
            </a:prstGeom>
            <a:gradFill rotWithShape="0">
              <a:gsLst>
                <a:gs pos="0">
                  <a:srgbClr val="B3B3B3"/>
                </a:gs>
                <a:gs pos="100000">
                  <a:srgbClr val="000000"/>
                </a:gs>
              </a:gsLst>
              <a:lin ang="5400000" scaled="1"/>
            </a:gradFill>
            <a:ln w="12700">
              <a:solidFill>
                <a:srgbClr val="000000"/>
              </a:solidFill>
              <a:miter lim="800000"/>
              <a:headEnd/>
              <a:tailEnd/>
            </a:ln>
            <a:effectLst>
              <a:outerShdw algn="ctr" rotWithShape="0">
                <a:schemeClr val="bg2">
                  <a:alpha val="79999"/>
                </a:schemeClr>
              </a:outerShdw>
            </a:effectLst>
          </p:spPr>
          <p:txBody>
            <a:bodyPr lIns="0" tIns="0" rIns="0" bIns="0" anchor="ctr"/>
            <a:lstStyle/>
            <a:p>
              <a:r>
                <a:rPr lang="en-US" sz="800">
                  <a:solidFill>
                    <a:srgbClr val="FFFFFF"/>
                  </a:solidFill>
                  <a:effectLst>
                    <a:outerShdw blurRad="38100" dist="38100" dir="2700000" algn="tl">
                      <a:srgbClr val="000000"/>
                    </a:outerShdw>
                  </a:effectLst>
                  <a:latin typeface="Gill Sans Light" pitchFamily="2" charset="0"/>
                </a:rPr>
                <a:t>hydrophilic</a:t>
              </a:r>
            </a:p>
          </p:txBody>
        </p:sp>
        <p:sp>
          <p:nvSpPr>
            <p:cNvPr id="25616" name="Rectangle 16"/>
            <p:cNvSpPr>
              <a:spLocks/>
            </p:cNvSpPr>
            <p:nvPr/>
          </p:nvSpPr>
          <p:spPr bwMode="auto">
            <a:xfrm>
              <a:off x="991" y="3104"/>
              <a:ext cx="592" cy="202"/>
            </a:xfrm>
            <a:prstGeom prst="rect">
              <a:avLst/>
            </a:prstGeom>
            <a:gradFill rotWithShape="0">
              <a:gsLst>
                <a:gs pos="0">
                  <a:srgbClr val="CCCCCC"/>
                </a:gs>
                <a:gs pos="100000">
                  <a:srgbClr val="FF0000"/>
                </a:gs>
              </a:gsLst>
              <a:lin ang="5400000" scaled="1"/>
            </a:gradFill>
            <a:ln w="12700">
              <a:solidFill>
                <a:srgbClr val="000000"/>
              </a:solidFill>
              <a:miter lim="800000"/>
              <a:headEnd/>
              <a:tailEnd/>
            </a:ln>
            <a:effectLst>
              <a:outerShdw algn="ctr" rotWithShape="0">
                <a:schemeClr val="bg2">
                  <a:alpha val="79999"/>
                </a:schemeClr>
              </a:outerShdw>
            </a:effectLst>
          </p:spPr>
          <p:txBody>
            <a:bodyPr lIns="0" tIns="0" rIns="0" bIns="0" anchor="ctr"/>
            <a:lstStyle/>
            <a:p>
              <a:r>
                <a:rPr lang="en-US" sz="800">
                  <a:solidFill>
                    <a:srgbClr val="FFFFFF"/>
                  </a:solidFill>
                  <a:effectLst>
                    <a:outerShdw blurRad="38100" dist="38100" dir="2700000" algn="tl">
                      <a:srgbClr val="000000"/>
                    </a:outerShdw>
                  </a:effectLst>
                  <a:latin typeface="Gill Sans Light" pitchFamily="2" charset="0"/>
                </a:rPr>
                <a:t>hydrophobic</a:t>
              </a:r>
            </a:p>
          </p:txBody>
        </p:sp>
        <p:sp>
          <p:nvSpPr>
            <p:cNvPr id="25617" name="Rectangle 17"/>
            <p:cNvSpPr>
              <a:spLocks/>
            </p:cNvSpPr>
            <p:nvPr/>
          </p:nvSpPr>
          <p:spPr bwMode="auto">
            <a:xfrm>
              <a:off x="993" y="3304"/>
              <a:ext cx="859" cy="201"/>
            </a:xfrm>
            <a:prstGeom prst="rect">
              <a:avLst/>
            </a:prstGeom>
            <a:gradFill rotWithShape="0">
              <a:gsLst>
                <a:gs pos="0">
                  <a:srgbClr val="CCCCCC"/>
                </a:gs>
                <a:gs pos="100000">
                  <a:srgbClr val="FF0000"/>
                </a:gs>
              </a:gsLst>
              <a:lin ang="5400000" scaled="1"/>
            </a:gradFill>
            <a:ln w="12700">
              <a:solidFill>
                <a:srgbClr val="000000"/>
              </a:solidFill>
              <a:miter lim="800000"/>
              <a:headEnd/>
              <a:tailEnd/>
            </a:ln>
            <a:effectLst>
              <a:outerShdw algn="ctr" rotWithShape="0">
                <a:schemeClr val="bg2">
                  <a:alpha val="79999"/>
                </a:schemeClr>
              </a:outerShdw>
            </a:effectLst>
          </p:spPr>
          <p:txBody>
            <a:bodyPr lIns="0" tIns="0" rIns="0" bIns="0" anchor="ctr"/>
            <a:lstStyle/>
            <a:p>
              <a:r>
                <a:rPr lang="en-US" sz="800">
                  <a:solidFill>
                    <a:srgbClr val="FFFFFF"/>
                  </a:solidFill>
                  <a:effectLst>
                    <a:outerShdw blurRad="38100" dist="38100" dir="2700000" algn="tl">
                      <a:srgbClr val="000000"/>
                    </a:outerShdw>
                  </a:effectLst>
                  <a:latin typeface="Gill Sans Light" pitchFamily="2" charset="0"/>
                </a:rPr>
                <a:t>hydrophilic</a:t>
              </a:r>
            </a:p>
          </p:txBody>
        </p:sp>
        <p:sp>
          <p:nvSpPr>
            <p:cNvPr id="25618" name="Rectangle 18"/>
            <p:cNvSpPr>
              <a:spLocks/>
            </p:cNvSpPr>
            <p:nvPr/>
          </p:nvSpPr>
          <p:spPr bwMode="auto">
            <a:xfrm>
              <a:off x="993" y="3697"/>
              <a:ext cx="859" cy="202"/>
            </a:xfrm>
            <a:prstGeom prst="rect">
              <a:avLst/>
            </a:prstGeom>
            <a:gradFill rotWithShape="0">
              <a:gsLst>
                <a:gs pos="0">
                  <a:srgbClr val="66FF66"/>
                </a:gs>
                <a:gs pos="100000">
                  <a:srgbClr val="008040"/>
                </a:gs>
              </a:gsLst>
              <a:lin ang="5400000" scaled="1"/>
            </a:gradFill>
            <a:ln w="12700">
              <a:solidFill>
                <a:srgbClr val="000000"/>
              </a:solidFill>
              <a:miter lim="800000"/>
              <a:headEnd/>
              <a:tailEnd/>
            </a:ln>
            <a:effectLst>
              <a:outerShdw algn="ctr" rotWithShape="0">
                <a:schemeClr val="bg2">
                  <a:alpha val="79999"/>
                </a:schemeClr>
              </a:outerShdw>
            </a:effectLst>
          </p:spPr>
          <p:txBody>
            <a:bodyPr lIns="0" tIns="0" rIns="0" bIns="0"/>
            <a:lstStyle/>
            <a:p>
              <a:pPr>
                <a:defRPr/>
              </a:pPr>
              <a:endParaRPr lang="en-US">
                <a:latin typeface="Verdana" charset="0"/>
                <a:ea typeface="ＭＳ Ｐゴシック" charset="0"/>
                <a:cs typeface="ＭＳ Ｐゴシック" charset="0"/>
              </a:endParaRPr>
            </a:p>
          </p:txBody>
        </p:sp>
        <p:sp>
          <p:nvSpPr>
            <p:cNvPr id="37929" name="Line 19"/>
            <p:cNvSpPr>
              <a:spLocks noChangeShapeType="1"/>
            </p:cNvSpPr>
            <p:nvPr/>
          </p:nvSpPr>
          <p:spPr bwMode="auto">
            <a:xfrm flipH="1">
              <a:off x="975" y="0"/>
              <a:ext cx="1" cy="4126"/>
            </a:xfrm>
            <a:prstGeom prst="line">
              <a:avLst/>
            </a:prstGeom>
            <a:noFill/>
            <a:ln w="50800">
              <a:solidFill>
                <a:srgbClr val="666666"/>
              </a:solidFill>
              <a:miter lim="800000"/>
              <a:headEnd/>
              <a:tailEnd/>
            </a:ln>
          </p:spPr>
          <p:txBody>
            <a:bodyPr lIns="0" tIns="0" rIns="0" bIns="0"/>
            <a:lstStyle/>
            <a:p>
              <a:endParaRPr lang="en-US"/>
            </a:p>
          </p:txBody>
        </p:sp>
        <p:sp>
          <p:nvSpPr>
            <p:cNvPr id="37930" name="Line 20"/>
            <p:cNvSpPr>
              <a:spLocks noChangeShapeType="1"/>
            </p:cNvSpPr>
            <p:nvPr/>
          </p:nvSpPr>
          <p:spPr bwMode="auto">
            <a:xfrm flipH="1">
              <a:off x="856" y="168"/>
              <a:ext cx="0" cy="904"/>
            </a:xfrm>
            <a:prstGeom prst="line">
              <a:avLst/>
            </a:prstGeom>
            <a:noFill/>
            <a:ln w="25400">
              <a:solidFill>
                <a:srgbClr val="666666"/>
              </a:solidFill>
              <a:miter lim="800000"/>
              <a:headEnd type="stealth" w="med" len="med"/>
              <a:tailEnd/>
            </a:ln>
          </p:spPr>
          <p:txBody>
            <a:bodyPr lIns="0" tIns="0" rIns="0" bIns="0"/>
            <a:lstStyle/>
            <a:p>
              <a:endParaRPr lang="en-US"/>
            </a:p>
          </p:txBody>
        </p:sp>
        <p:sp>
          <p:nvSpPr>
            <p:cNvPr id="37931" name="Rectangle 21"/>
            <p:cNvSpPr>
              <a:spLocks/>
            </p:cNvSpPr>
            <p:nvPr/>
          </p:nvSpPr>
          <p:spPr bwMode="auto">
            <a:xfrm rot="-5400000">
              <a:off x="597" y="552"/>
              <a:ext cx="352" cy="138"/>
            </a:xfrm>
            <a:prstGeom prst="rect">
              <a:avLst/>
            </a:prstGeom>
            <a:noFill/>
            <a:ln w="12700">
              <a:noFill/>
              <a:miter lim="800000"/>
              <a:headEnd/>
              <a:tailEnd/>
            </a:ln>
          </p:spPr>
          <p:txBody>
            <a:bodyPr wrap="none" lIns="0" tIns="0" rIns="0" bIns="0" anchor="ctr">
              <a:spAutoFit/>
            </a:bodyPr>
            <a:lstStyle/>
            <a:p>
              <a:r>
                <a:rPr lang="en-US" sz="1000">
                  <a:solidFill>
                    <a:srgbClr val="4D4D4D"/>
                  </a:solidFill>
                </a:rPr>
                <a:t>radius</a:t>
              </a:r>
            </a:p>
          </p:txBody>
        </p:sp>
        <p:sp>
          <p:nvSpPr>
            <p:cNvPr id="37932" name="Line 22"/>
            <p:cNvSpPr>
              <a:spLocks noChangeShapeType="1"/>
            </p:cNvSpPr>
            <p:nvPr/>
          </p:nvSpPr>
          <p:spPr bwMode="auto">
            <a:xfrm flipH="1">
              <a:off x="856" y="1368"/>
              <a:ext cx="0" cy="904"/>
            </a:xfrm>
            <a:prstGeom prst="line">
              <a:avLst/>
            </a:prstGeom>
            <a:noFill/>
            <a:ln w="25400">
              <a:solidFill>
                <a:srgbClr val="666666"/>
              </a:solidFill>
              <a:miter lim="800000"/>
              <a:headEnd type="stealth" w="med" len="med"/>
              <a:tailEnd/>
            </a:ln>
          </p:spPr>
          <p:txBody>
            <a:bodyPr lIns="0" tIns="0" rIns="0" bIns="0"/>
            <a:lstStyle/>
            <a:p>
              <a:endParaRPr lang="en-US"/>
            </a:p>
          </p:txBody>
        </p:sp>
        <p:sp>
          <p:nvSpPr>
            <p:cNvPr id="37933" name="Rectangle 23"/>
            <p:cNvSpPr>
              <a:spLocks/>
            </p:cNvSpPr>
            <p:nvPr/>
          </p:nvSpPr>
          <p:spPr bwMode="auto">
            <a:xfrm rot="-5400000">
              <a:off x="597" y="1781"/>
              <a:ext cx="352" cy="138"/>
            </a:xfrm>
            <a:prstGeom prst="rect">
              <a:avLst/>
            </a:prstGeom>
            <a:noFill/>
            <a:ln w="12700">
              <a:noFill/>
              <a:miter lim="800000"/>
              <a:headEnd/>
              <a:tailEnd/>
            </a:ln>
          </p:spPr>
          <p:txBody>
            <a:bodyPr wrap="none" lIns="0" tIns="0" rIns="0" bIns="0" anchor="ctr">
              <a:spAutoFit/>
            </a:bodyPr>
            <a:lstStyle/>
            <a:p>
              <a:r>
                <a:rPr lang="en-US" sz="1000">
                  <a:solidFill>
                    <a:srgbClr val="4D4D4D"/>
                  </a:solidFill>
                </a:rPr>
                <a:t>radius</a:t>
              </a:r>
            </a:p>
          </p:txBody>
        </p:sp>
        <p:sp>
          <p:nvSpPr>
            <p:cNvPr id="37934" name="Rectangle 24"/>
            <p:cNvSpPr>
              <a:spLocks/>
            </p:cNvSpPr>
            <p:nvPr/>
          </p:nvSpPr>
          <p:spPr bwMode="auto">
            <a:xfrm>
              <a:off x="90" y="503"/>
              <a:ext cx="533" cy="234"/>
            </a:xfrm>
            <a:prstGeom prst="rect">
              <a:avLst/>
            </a:prstGeom>
            <a:noFill/>
            <a:ln w="12700">
              <a:noFill/>
              <a:miter lim="800000"/>
              <a:headEnd/>
              <a:tailEnd/>
            </a:ln>
          </p:spPr>
          <p:txBody>
            <a:bodyPr lIns="0" tIns="0" rIns="0" bIns="0" anchor="ctr">
              <a:spAutoFit/>
            </a:bodyPr>
            <a:lstStyle/>
            <a:p>
              <a:r>
                <a:rPr lang="en-US" sz="1700" dirty="0">
                  <a:solidFill>
                    <a:srgbClr val="4D4D4D"/>
                  </a:solidFill>
                  <a:latin typeface="Gill Sans Light" pitchFamily="2" charset="0"/>
                </a:rPr>
                <a:t>Dust</a:t>
              </a:r>
            </a:p>
          </p:txBody>
        </p:sp>
        <p:sp>
          <p:nvSpPr>
            <p:cNvPr id="37935" name="Rectangle 25"/>
            <p:cNvSpPr>
              <a:spLocks/>
            </p:cNvSpPr>
            <p:nvPr/>
          </p:nvSpPr>
          <p:spPr bwMode="auto">
            <a:xfrm>
              <a:off x="94" y="1707"/>
              <a:ext cx="545" cy="234"/>
            </a:xfrm>
            <a:prstGeom prst="rect">
              <a:avLst/>
            </a:prstGeom>
            <a:noFill/>
            <a:ln w="12700">
              <a:noFill/>
              <a:miter lim="800000"/>
              <a:headEnd/>
              <a:tailEnd/>
            </a:ln>
          </p:spPr>
          <p:txBody>
            <a:bodyPr wrap="none" lIns="0" tIns="0" rIns="0" bIns="0" anchor="ctr">
              <a:spAutoFit/>
            </a:bodyPr>
            <a:lstStyle/>
            <a:p>
              <a:r>
                <a:rPr lang="en-US" sz="1700">
                  <a:solidFill>
                    <a:srgbClr val="4D4D4D"/>
                  </a:solidFill>
                  <a:latin typeface="Gill Sans Light" pitchFamily="2" charset="0"/>
                </a:rPr>
                <a:t>Seasalt</a:t>
              </a:r>
            </a:p>
          </p:txBody>
        </p:sp>
        <p:sp>
          <p:nvSpPr>
            <p:cNvPr id="37936" name="Rectangle 26"/>
            <p:cNvSpPr>
              <a:spLocks/>
            </p:cNvSpPr>
            <p:nvPr/>
          </p:nvSpPr>
          <p:spPr bwMode="auto">
            <a:xfrm>
              <a:off x="0" y="2464"/>
              <a:ext cx="760" cy="512"/>
            </a:xfrm>
            <a:prstGeom prst="rect">
              <a:avLst/>
            </a:prstGeom>
            <a:noFill/>
            <a:ln w="12700">
              <a:noFill/>
              <a:miter lim="800000"/>
              <a:headEnd/>
              <a:tailEnd/>
            </a:ln>
          </p:spPr>
          <p:txBody>
            <a:bodyPr lIns="0" tIns="0" rIns="0" bIns="0" anchor="ctr"/>
            <a:lstStyle/>
            <a:p>
              <a:r>
                <a:rPr lang="en-US" sz="1700">
                  <a:solidFill>
                    <a:srgbClr val="4D4D4D"/>
                  </a:solidFill>
                  <a:latin typeface="Gill Sans Light" pitchFamily="2" charset="0"/>
                </a:rPr>
                <a:t>Black</a:t>
              </a:r>
            </a:p>
            <a:p>
              <a:r>
                <a:rPr lang="en-US" sz="1700">
                  <a:solidFill>
                    <a:srgbClr val="4D4D4D"/>
                  </a:solidFill>
                  <a:latin typeface="Gill Sans Light" pitchFamily="2" charset="0"/>
                </a:rPr>
                <a:t>Carbon</a:t>
              </a:r>
            </a:p>
          </p:txBody>
        </p:sp>
        <p:sp>
          <p:nvSpPr>
            <p:cNvPr id="37937" name="Rectangle 27"/>
            <p:cNvSpPr>
              <a:spLocks/>
            </p:cNvSpPr>
            <p:nvPr/>
          </p:nvSpPr>
          <p:spPr bwMode="auto">
            <a:xfrm>
              <a:off x="0" y="3056"/>
              <a:ext cx="760" cy="512"/>
            </a:xfrm>
            <a:prstGeom prst="rect">
              <a:avLst/>
            </a:prstGeom>
            <a:noFill/>
            <a:ln w="12700">
              <a:noFill/>
              <a:miter lim="800000"/>
              <a:headEnd/>
              <a:tailEnd/>
            </a:ln>
          </p:spPr>
          <p:txBody>
            <a:bodyPr lIns="0" tIns="0" rIns="0" bIns="0" anchor="ctr"/>
            <a:lstStyle/>
            <a:p>
              <a:r>
                <a:rPr lang="en-US" sz="1700">
                  <a:solidFill>
                    <a:srgbClr val="4D4D4D"/>
                  </a:solidFill>
                  <a:latin typeface="Gill Sans Light" pitchFamily="2" charset="0"/>
                </a:rPr>
                <a:t>Organic</a:t>
              </a:r>
            </a:p>
            <a:p>
              <a:r>
                <a:rPr lang="en-US" sz="1700">
                  <a:solidFill>
                    <a:srgbClr val="4D4D4D"/>
                  </a:solidFill>
                  <a:latin typeface="Gill Sans Light" pitchFamily="2" charset="0"/>
                </a:rPr>
                <a:t>Carbon</a:t>
              </a:r>
            </a:p>
          </p:txBody>
        </p:sp>
        <p:sp>
          <p:nvSpPr>
            <p:cNvPr id="37938" name="Rectangle 28"/>
            <p:cNvSpPr>
              <a:spLocks/>
            </p:cNvSpPr>
            <p:nvPr/>
          </p:nvSpPr>
          <p:spPr bwMode="auto">
            <a:xfrm>
              <a:off x="0" y="3664"/>
              <a:ext cx="760" cy="288"/>
            </a:xfrm>
            <a:prstGeom prst="rect">
              <a:avLst/>
            </a:prstGeom>
            <a:noFill/>
            <a:ln w="12700">
              <a:noFill/>
              <a:miter lim="800000"/>
              <a:headEnd/>
              <a:tailEnd/>
            </a:ln>
          </p:spPr>
          <p:txBody>
            <a:bodyPr lIns="0" tIns="0" rIns="0" bIns="0" anchor="ctr"/>
            <a:lstStyle/>
            <a:p>
              <a:r>
                <a:rPr lang="en-US" sz="1700">
                  <a:solidFill>
                    <a:srgbClr val="4D4D4D"/>
                  </a:solidFill>
                  <a:latin typeface="Gill Sans Light" pitchFamily="2" charset="0"/>
                </a:rPr>
                <a:t>Sulfate</a:t>
              </a:r>
            </a:p>
          </p:txBody>
        </p:sp>
        <p:sp>
          <p:nvSpPr>
            <p:cNvPr id="37939" name="Rectangle 29"/>
            <p:cNvSpPr>
              <a:spLocks/>
            </p:cNvSpPr>
            <p:nvPr/>
          </p:nvSpPr>
          <p:spPr bwMode="auto">
            <a:xfrm>
              <a:off x="1288" y="4208"/>
              <a:ext cx="760" cy="288"/>
            </a:xfrm>
            <a:prstGeom prst="rect">
              <a:avLst/>
            </a:prstGeom>
            <a:noFill/>
            <a:ln w="12700">
              <a:noFill/>
              <a:miter lim="800000"/>
              <a:headEnd/>
              <a:tailEnd/>
            </a:ln>
          </p:spPr>
          <p:txBody>
            <a:bodyPr lIns="0" tIns="0" rIns="0" bIns="0" anchor="ctr"/>
            <a:lstStyle/>
            <a:p>
              <a:r>
                <a:rPr lang="en-US" sz="1700">
                  <a:solidFill>
                    <a:srgbClr val="4D4D4D"/>
                  </a:solidFill>
                </a:rPr>
                <a:t>Mass</a:t>
              </a:r>
            </a:p>
          </p:txBody>
        </p:sp>
      </p:grpSp>
      <p:sp>
        <p:nvSpPr>
          <p:cNvPr id="25632" name="Rectangle 32"/>
          <p:cNvSpPr>
            <a:spLocks/>
          </p:cNvSpPr>
          <p:nvPr/>
        </p:nvSpPr>
        <p:spPr bwMode="auto">
          <a:xfrm>
            <a:off x="3465513" y="1524000"/>
            <a:ext cx="4964112"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lstStyle/>
          <a:p>
            <a:pPr marL="321457" indent="-321457">
              <a:spcBef>
                <a:spcPts val="1266"/>
              </a:spcBef>
              <a:buClr>
                <a:srgbClr val="4D4D4D"/>
              </a:buClr>
              <a:buSzPct val="125000"/>
              <a:buFont typeface="Gill Sans Light" charset="0"/>
              <a:buChar char="•"/>
              <a:defRPr/>
            </a:pPr>
            <a:r>
              <a:rPr lang="en-US" b="1" dirty="0">
                <a:solidFill>
                  <a:srgbClr val="4D4D4D"/>
                </a:solidFill>
                <a:latin typeface="Times New Roman" pitchFamily="18" charset="0"/>
                <a:ea typeface="ＭＳ Ｐゴシック" charset="0"/>
                <a:cs typeface="Times New Roman" pitchFamily="18" charset="0"/>
              </a:rPr>
              <a:t>Goddard Chemistry, Aerosol, Radiation, and Transport Model [Chin et al. 2002]</a:t>
            </a:r>
          </a:p>
          <a:p>
            <a:pPr marL="321457" indent="-321457">
              <a:spcBef>
                <a:spcPts val="1266"/>
              </a:spcBef>
              <a:buClr>
                <a:srgbClr val="4D4D4D"/>
              </a:buClr>
              <a:buSzPct val="125000"/>
              <a:buFont typeface="Gill Sans Light" charset="0"/>
              <a:buChar char="•"/>
              <a:defRPr/>
            </a:pPr>
            <a:r>
              <a:rPr lang="en-US" b="1" dirty="0">
                <a:solidFill>
                  <a:srgbClr val="4D4D4D"/>
                </a:solidFill>
                <a:latin typeface="Times New Roman" pitchFamily="18" charset="0"/>
                <a:ea typeface="ＭＳ Ｐゴシック" charset="0"/>
                <a:cs typeface="Times New Roman" pitchFamily="18" charset="0"/>
              </a:rPr>
              <a:t>Sources and sinks for 5 </a:t>
            </a:r>
            <a:r>
              <a:rPr lang="en-US" b="1" u="sng" dirty="0">
                <a:solidFill>
                  <a:srgbClr val="4D4D4D"/>
                </a:solidFill>
                <a:latin typeface="Times New Roman" pitchFamily="18" charset="0"/>
                <a:ea typeface="ＭＳ Ｐゴシック" charset="0"/>
                <a:cs typeface="Times New Roman" pitchFamily="18" charset="0"/>
              </a:rPr>
              <a:t>non-interactive</a:t>
            </a:r>
            <a:r>
              <a:rPr lang="en-US" b="1" dirty="0">
                <a:solidFill>
                  <a:srgbClr val="4D4D4D"/>
                </a:solidFill>
                <a:latin typeface="Times New Roman" pitchFamily="18" charset="0"/>
                <a:ea typeface="ＭＳ Ｐゴシック" charset="0"/>
                <a:cs typeface="Times New Roman" pitchFamily="18" charset="0"/>
              </a:rPr>
              <a:t> species</a:t>
            </a:r>
          </a:p>
          <a:p>
            <a:pPr marL="321457" indent="-321457">
              <a:spcBef>
                <a:spcPts val="1266"/>
              </a:spcBef>
              <a:buClr>
                <a:srgbClr val="4D4D4D"/>
              </a:buClr>
              <a:buSzPct val="125000"/>
              <a:buFont typeface="Gill Sans Light" charset="0"/>
              <a:buChar char="•"/>
              <a:defRPr/>
            </a:pPr>
            <a:endParaRPr lang="en-US" sz="2000" dirty="0">
              <a:solidFill>
                <a:srgbClr val="4D4D4D"/>
              </a:solidFill>
              <a:latin typeface="Gill Sans Light"/>
              <a:ea typeface="ＭＳ Ｐゴシック" charset="0"/>
              <a:cs typeface="Gill Sans Light"/>
            </a:endParaRPr>
          </a:p>
          <a:p>
            <a:pPr marL="321457" indent="-321457">
              <a:spcBef>
                <a:spcPts val="1266"/>
              </a:spcBef>
              <a:buClr>
                <a:srgbClr val="4D4D4D"/>
              </a:buClr>
              <a:buSzPct val="125000"/>
              <a:buFont typeface="Gill Sans Light" charset="0"/>
              <a:buChar char="•"/>
              <a:defRPr/>
            </a:pPr>
            <a:endParaRPr lang="en-US" sz="2000" dirty="0">
              <a:solidFill>
                <a:srgbClr val="4D4D4D"/>
              </a:solidFill>
              <a:latin typeface="Gill Sans Light"/>
              <a:ea typeface="ＭＳ Ｐゴシック" charset="0"/>
              <a:cs typeface="Gill Sans Light"/>
            </a:endParaRPr>
          </a:p>
          <a:p>
            <a:pPr marL="321457" indent="-321457">
              <a:spcBef>
                <a:spcPts val="1266"/>
              </a:spcBef>
              <a:buClr>
                <a:srgbClr val="4D4D4D"/>
              </a:buClr>
              <a:buSzPct val="125000"/>
              <a:buFont typeface="Gill Sans Light" charset="0"/>
              <a:buChar char="•"/>
              <a:defRPr/>
            </a:pPr>
            <a:endParaRPr lang="en-US" sz="2000" dirty="0">
              <a:solidFill>
                <a:srgbClr val="4D4D4D"/>
              </a:solidFill>
              <a:latin typeface="Gill Sans Light"/>
              <a:ea typeface="ＭＳ Ｐゴシック" charset="0"/>
              <a:cs typeface="Gill Sans Light"/>
            </a:endParaRPr>
          </a:p>
          <a:p>
            <a:pPr marL="321457" indent="-321457">
              <a:spcBef>
                <a:spcPts val="1266"/>
              </a:spcBef>
              <a:buClr>
                <a:srgbClr val="4D4D4D"/>
              </a:buClr>
              <a:buSzPct val="125000"/>
              <a:buFont typeface="Gill Sans Light" charset="0"/>
              <a:buChar char="•"/>
              <a:defRPr/>
            </a:pPr>
            <a:endParaRPr lang="en-US" sz="2000" dirty="0">
              <a:solidFill>
                <a:srgbClr val="4D4D4D"/>
              </a:solidFill>
              <a:latin typeface="Gill Sans Light"/>
              <a:ea typeface="ＭＳ Ｐゴシック" charset="0"/>
              <a:cs typeface="Gill Sans Light"/>
            </a:endParaRPr>
          </a:p>
          <a:p>
            <a:pPr marL="321457" indent="-321457">
              <a:spcBef>
                <a:spcPts val="1266"/>
              </a:spcBef>
              <a:buClr>
                <a:srgbClr val="4D4D4D"/>
              </a:buClr>
              <a:buSzPct val="125000"/>
              <a:buFont typeface="Gill Sans Light" charset="0"/>
              <a:buChar char="•"/>
              <a:defRPr/>
            </a:pPr>
            <a:endParaRPr lang="en-US" sz="2000" dirty="0">
              <a:solidFill>
                <a:srgbClr val="4D4D4D"/>
              </a:solidFill>
              <a:latin typeface="Gill Sans Light"/>
              <a:ea typeface="ＭＳ Ｐゴシック" charset="0"/>
              <a:cs typeface="Gill Sans Light"/>
            </a:endParaRPr>
          </a:p>
          <a:p>
            <a:pPr>
              <a:buClr>
                <a:srgbClr val="4D4D4D"/>
              </a:buClr>
              <a:buSzPct val="125000"/>
              <a:defRPr/>
            </a:pPr>
            <a:endParaRPr lang="en-US" sz="800" dirty="0">
              <a:solidFill>
                <a:srgbClr val="4D4D4D"/>
              </a:solidFill>
              <a:latin typeface="Gill Sans Light"/>
              <a:ea typeface="ＭＳ Ｐゴシック" charset="0"/>
              <a:cs typeface="Gill Sans Light"/>
            </a:endParaRPr>
          </a:p>
          <a:p>
            <a:pPr marL="321457" indent="-321457">
              <a:buClr>
                <a:srgbClr val="4D4D4D"/>
              </a:buClr>
              <a:buSzPct val="125000"/>
              <a:buFont typeface="Gill Sans Light" charset="0"/>
              <a:buChar char="•"/>
              <a:defRPr/>
            </a:pPr>
            <a:r>
              <a:rPr lang="en-US" b="1" dirty="0">
                <a:solidFill>
                  <a:srgbClr val="4D4D4D"/>
                </a:solidFill>
                <a:latin typeface="Times New Roman" pitchFamily="18" charset="0"/>
                <a:ea typeface="ＭＳ Ｐゴシック" charset="0"/>
                <a:cs typeface="Times New Roman" pitchFamily="18" charset="0"/>
              </a:rPr>
              <a:t>Convective and large scale wet removal</a:t>
            </a:r>
          </a:p>
          <a:p>
            <a:pPr marL="321457" indent="-321457">
              <a:buClr>
                <a:srgbClr val="4D4D4D"/>
              </a:buClr>
              <a:buSzPct val="125000"/>
              <a:buFont typeface="Gill Sans Light" charset="0"/>
              <a:buChar char="•"/>
              <a:defRPr/>
            </a:pPr>
            <a:r>
              <a:rPr lang="en-US" b="1" dirty="0">
                <a:solidFill>
                  <a:srgbClr val="4D4D4D"/>
                </a:solidFill>
                <a:latin typeface="Times New Roman" pitchFamily="18" charset="0"/>
                <a:ea typeface="ＭＳ Ｐゴシック" charset="0"/>
                <a:cs typeface="Times New Roman" pitchFamily="18" charset="0"/>
              </a:rPr>
              <a:t>Dry deposition (and sedimentation for dust and sea salt)</a:t>
            </a:r>
          </a:p>
          <a:p>
            <a:pPr marL="321457" indent="-321457">
              <a:buClr>
                <a:srgbClr val="4D4D4D"/>
              </a:buClr>
              <a:buSzPct val="125000"/>
              <a:buFont typeface="Gill Sans Light" charset="0"/>
              <a:buChar char="•"/>
              <a:defRPr/>
            </a:pPr>
            <a:r>
              <a:rPr lang="en-US" b="1" dirty="0">
                <a:solidFill>
                  <a:srgbClr val="4D4D4D"/>
                </a:solidFill>
                <a:latin typeface="Times New Roman" pitchFamily="18" charset="0"/>
                <a:ea typeface="ＭＳ Ｐゴシック" charset="0"/>
                <a:cs typeface="Times New Roman" pitchFamily="18" charset="0"/>
              </a:rPr>
              <a:t>Optics based primarily on OPAC</a:t>
            </a:r>
          </a:p>
          <a:p>
            <a:pPr marL="321457" indent="-321457">
              <a:spcBef>
                <a:spcPts val="1266"/>
              </a:spcBef>
              <a:defRPr/>
            </a:pPr>
            <a:endParaRPr lang="en-US" sz="2000" dirty="0">
              <a:solidFill>
                <a:srgbClr val="4D4D4D"/>
              </a:solidFill>
              <a:latin typeface="Verdana" charset="0"/>
              <a:ea typeface="ＭＳ Ｐゴシック" charset="0"/>
              <a:cs typeface="Gill Sans Light" charset="0"/>
            </a:endParaRPr>
          </a:p>
        </p:txBody>
      </p:sp>
      <p:graphicFrame>
        <p:nvGraphicFramePr>
          <p:cNvPr id="25633" name="Group 33"/>
          <p:cNvGraphicFramePr>
            <a:graphicFrameLocks noGrp="1"/>
          </p:cNvGraphicFramePr>
          <p:nvPr/>
        </p:nvGraphicFramePr>
        <p:xfrm>
          <a:off x="3886200" y="2865437"/>
          <a:ext cx="4322763" cy="2008189"/>
        </p:xfrm>
        <a:graphic>
          <a:graphicData uri="http://schemas.openxmlformats.org/drawingml/2006/table">
            <a:tbl>
              <a:tblPr/>
              <a:tblGrid>
                <a:gridCol w="1152142"/>
                <a:gridCol w="3170621"/>
              </a:tblGrid>
              <a:tr h="285637">
                <a:tc>
                  <a:txBody>
                    <a:bodyPr/>
                    <a:lstStyle/>
                    <a:p>
                      <a:pPr marL="0" marR="0" lvl="0" indent="0" algn="l"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0" i="0" u="none" strike="noStrike" cap="none" normalizeH="0" baseline="0" dirty="0">
                          <a:ln>
                            <a:noFill/>
                          </a:ln>
                          <a:solidFill>
                            <a:srgbClr val="0000FF"/>
                          </a:solidFill>
                          <a:effectLst/>
                          <a:latin typeface="Gill Sans Light" charset="0"/>
                          <a:ea typeface="ヒラギノ角ゴ ProN W3" charset="0"/>
                          <a:cs typeface="ヒラギノ角ゴ ProN W3" charset="0"/>
                          <a:sym typeface="Gill Sans Light" charset="0"/>
                        </a:rPr>
                        <a:t>dust</a:t>
                      </a:r>
                    </a:p>
                  </a:txBody>
                  <a:tcPr marL="35726" marR="35726" marT="35706" marB="35706"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0" i="0" u="none" strike="noStrike" cap="none" normalizeH="0" baseline="0">
                          <a:ln>
                            <a:noFill/>
                          </a:ln>
                          <a:solidFill>
                            <a:srgbClr val="0000FF"/>
                          </a:solidFill>
                          <a:effectLst/>
                          <a:latin typeface="Gill Sans Light" charset="0"/>
                          <a:ea typeface="ヒラギノ角ゴ ProN W3" charset="0"/>
                          <a:cs typeface="ヒラギノ角ゴ ProN W3" charset="0"/>
                          <a:sym typeface="Gill Sans Light" charset="0"/>
                        </a:rPr>
                        <a:t>wind and topographic source, 5 mass bins</a:t>
                      </a:r>
                    </a:p>
                  </a:txBody>
                  <a:tcPr marL="35726" marR="35726" marT="35706" marB="35706"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269532">
                <a:tc>
                  <a:txBody>
                    <a:bodyPr/>
                    <a:lstStyle/>
                    <a:p>
                      <a:pPr marL="0" marR="0" lvl="0" indent="0" algn="l"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0" i="0" u="none" strike="noStrike" cap="none" normalizeH="0" baseline="0">
                          <a:ln>
                            <a:noFill/>
                          </a:ln>
                          <a:solidFill>
                            <a:srgbClr val="0000FF"/>
                          </a:solidFill>
                          <a:effectLst/>
                          <a:latin typeface="Gill Sans Light" charset="0"/>
                          <a:ea typeface="ヒラギノ角ゴ ProN W3" charset="0"/>
                          <a:cs typeface="ヒラギノ角ゴ ProN W3" charset="0"/>
                          <a:sym typeface="Gill Sans Light" charset="0"/>
                        </a:rPr>
                        <a:t>sea salt</a:t>
                      </a:r>
                    </a:p>
                  </a:txBody>
                  <a:tcPr marL="35726" marR="35726" marT="35706" marB="35706"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0" i="0" u="none" strike="noStrike" cap="none" normalizeH="0" baseline="0">
                          <a:ln>
                            <a:noFill/>
                          </a:ln>
                          <a:solidFill>
                            <a:srgbClr val="0000FF"/>
                          </a:solidFill>
                          <a:effectLst/>
                          <a:latin typeface="Gill Sans Light" charset="0"/>
                          <a:ea typeface="ヒラギノ角ゴ ProN W3" charset="0"/>
                          <a:cs typeface="ヒラギノ角ゴ ProN W3" charset="0"/>
                          <a:sym typeface="Gill Sans Light" charset="0"/>
                        </a:rPr>
                        <a:t>wind driven source, 5 mass bins</a:t>
                      </a:r>
                    </a:p>
                  </a:txBody>
                  <a:tcPr marL="35726" marR="35726" marT="35706" marB="35706"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517716">
                <a:tc>
                  <a:txBody>
                    <a:bodyPr/>
                    <a:lstStyle/>
                    <a:p>
                      <a:pPr marL="0" marR="0" lvl="0" indent="0" algn="l"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0" i="0" u="none" strike="noStrike" cap="none" normalizeH="0" baseline="0" dirty="0">
                          <a:ln>
                            <a:noFill/>
                          </a:ln>
                          <a:solidFill>
                            <a:srgbClr val="0000FF"/>
                          </a:solidFill>
                          <a:effectLst/>
                          <a:latin typeface="Gill Sans Light" charset="0"/>
                          <a:ea typeface="ヒラギノ角ゴ ProN W3" charset="0"/>
                          <a:cs typeface="ヒラギノ角ゴ ProN W3" charset="0"/>
                          <a:sym typeface="Gill Sans Light" charset="0"/>
                        </a:rPr>
                        <a:t>black carbon</a:t>
                      </a:r>
                    </a:p>
                  </a:txBody>
                  <a:tcPr marL="35726" marR="35726" marT="35706" marB="35706"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0" i="0" u="none" strike="noStrike" cap="none" normalizeH="0" baseline="0" dirty="0">
                          <a:ln>
                            <a:noFill/>
                          </a:ln>
                          <a:solidFill>
                            <a:srgbClr val="0000FF"/>
                          </a:solidFill>
                          <a:effectLst/>
                          <a:latin typeface="Gill Sans Light" charset="0"/>
                          <a:ea typeface="ヒラギノ角ゴ ProN W3" charset="0"/>
                          <a:cs typeface="ヒラギノ角ゴ ProN W3" charset="0"/>
                          <a:sym typeface="Gill Sans Light" charset="0"/>
                        </a:rPr>
                        <a:t>anthropogenic and wildfire source, mass </a:t>
                      </a:r>
                      <a:r>
                        <a:rPr kumimoji="0" lang="en-US" sz="1300" b="0" i="0" u="none" strike="noStrike" cap="none" normalizeH="0" baseline="0" dirty="0" err="1">
                          <a:ln>
                            <a:noFill/>
                          </a:ln>
                          <a:solidFill>
                            <a:srgbClr val="0000FF"/>
                          </a:solidFill>
                          <a:effectLst/>
                          <a:latin typeface="Gill Sans Light" charset="0"/>
                          <a:ea typeface="ヒラギノ角ゴ ProN W3" charset="0"/>
                          <a:cs typeface="ヒラギノ角ゴ ProN W3" charset="0"/>
                          <a:sym typeface="Gill Sans Light" charset="0"/>
                        </a:rPr>
                        <a:t>hydrophic</a:t>
                      </a:r>
                      <a:r>
                        <a:rPr kumimoji="0" lang="en-US" sz="1300" b="0" i="0" u="none" strike="noStrike" cap="none" normalizeH="0" baseline="0" dirty="0">
                          <a:ln>
                            <a:noFill/>
                          </a:ln>
                          <a:solidFill>
                            <a:srgbClr val="0000FF"/>
                          </a:solidFill>
                          <a:effectLst/>
                          <a:latin typeface="Gill Sans Light" charset="0"/>
                          <a:ea typeface="ヒラギノ角ゴ ProN W3" charset="0"/>
                          <a:cs typeface="ヒラギノ角ゴ ProN W3" charset="0"/>
                          <a:sym typeface="Gill Sans Light" charset="0"/>
                        </a:rPr>
                        <a:t> and hydrophilic</a:t>
                      </a:r>
                    </a:p>
                  </a:txBody>
                  <a:tcPr marL="35726" marR="35726" marT="35706" marB="35706"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467652">
                <a:tc>
                  <a:txBody>
                    <a:bodyPr/>
                    <a:lstStyle/>
                    <a:p>
                      <a:pPr marL="0" marR="0" lvl="0" indent="0" algn="l"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0" i="0" u="none" strike="noStrike" cap="none" normalizeH="0" baseline="0">
                          <a:ln>
                            <a:noFill/>
                          </a:ln>
                          <a:solidFill>
                            <a:srgbClr val="0000FF"/>
                          </a:solidFill>
                          <a:effectLst/>
                          <a:latin typeface="Gill Sans Light" charset="0"/>
                          <a:ea typeface="ヒラギノ角ゴ ProN W3" charset="0"/>
                          <a:cs typeface="ヒラギノ角ゴ ProN W3" charset="0"/>
                          <a:sym typeface="Gill Sans Light" charset="0"/>
                        </a:rPr>
                        <a:t>organic carbon</a:t>
                      </a:r>
                    </a:p>
                  </a:txBody>
                  <a:tcPr marL="35726" marR="35726" marT="35706" marB="35706"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0" i="0" u="none" strike="noStrike" cap="none" normalizeH="0" baseline="0" dirty="0">
                          <a:ln>
                            <a:noFill/>
                          </a:ln>
                          <a:solidFill>
                            <a:srgbClr val="0000FF"/>
                          </a:solidFill>
                          <a:effectLst/>
                          <a:latin typeface="Gill Sans Light" charset="0"/>
                          <a:ea typeface="ヒラギノ角ゴ ProN W3" charset="0"/>
                          <a:cs typeface="ヒラギノ角ゴ ProN W3" charset="0"/>
                          <a:sym typeface="Gill Sans Light" charset="0"/>
                        </a:rPr>
                        <a:t>anthropogenic, biogenic, and wildfire source, mass </a:t>
                      </a:r>
                      <a:r>
                        <a:rPr kumimoji="0" lang="en-US" sz="1300" b="0" i="0" u="none" strike="noStrike" cap="none" normalizeH="0" baseline="0" dirty="0" err="1">
                          <a:ln>
                            <a:noFill/>
                          </a:ln>
                          <a:solidFill>
                            <a:srgbClr val="0000FF"/>
                          </a:solidFill>
                          <a:effectLst/>
                          <a:latin typeface="Gill Sans Light" charset="0"/>
                          <a:ea typeface="ヒラギノ角ゴ ProN W3" charset="0"/>
                          <a:cs typeface="ヒラギノ角ゴ ProN W3" charset="0"/>
                          <a:sym typeface="Gill Sans Light" charset="0"/>
                        </a:rPr>
                        <a:t>hydrophic</a:t>
                      </a:r>
                      <a:r>
                        <a:rPr kumimoji="0" lang="en-US" sz="1300" b="0" i="0" u="none" strike="noStrike" cap="none" normalizeH="0" baseline="0" dirty="0">
                          <a:ln>
                            <a:noFill/>
                          </a:ln>
                          <a:solidFill>
                            <a:srgbClr val="0000FF"/>
                          </a:solidFill>
                          <a:effectLst/>
                          <a:latin typeface="Gill Sans Light" charset="0"/>
                          <a:ea typeface="ヒラギノ角ゴ ProN W3" charset="0"/>
                          <a:cs typeface="ヒラギノ角ゴ ProN W3" charset="0"/>
                          <a:sym typeface="Gill Sans Light" charset="0"/>
                        </a:rPr>
                        <a:t> and hydrophilic</a:t>
                      </a:r>
                    </a:p>
                  </a:txBody>
                  <a:tcPr marL="35726" marR="35726" marT="35706" marB="35706"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467652">
                <a:tc>
                  <a:txBody>
                    <a:bodyPr/>
                    <a:lstStyle/>
                    <a:p>
                      <a:pPr marL="0" marR="0" lvl="0" indent="0" algn="l"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0" i="0" u="none" strike="noStrike" cap="none" normalizeH="0" baseline="0">
                          <a:ln>
                            <a:noFill/>
                          </a:ln>
                          <a:solidFill>
                            <a:srgbClr val="0000FF"/>
                          </a:solidFill>
                          <a:effectLst/>
                          <a:latin typeface="Gill Sans Light" charset="0"/>
                          <a:ea typeface="ヒラギノ角ゴ ProN W3" charset="0"/>
                          <a:cs typeface="ヒラギノ角ゴ ProN W3" charset="0"/>
                          <a:sym typeface="Gill Sans Light" charset="0"/>
                        </a:rPr>
                        <a:t>sulfate</a:t>
                      </a:r>
                    </a:p>
                  </a:txBody>
                  <a:tcPr marL="35726" marR="35726" marT="35706" marB="35706"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0" i="0" u="none" strike="noStrike" cap="none" normalizeH="0" baseline="0" dirty="0">
                          <a:ln>
                            <a:noFill/>
                          </a:ln>
                          <a:solidFill>
                            <a:srgbClr val="0000FF"/>
                          </a:solidFill>
                          <a:effectLst/>
                          <a:latin typeface="Gill Sans Light" charset="0"/>
                          <a:ea typeface="ヒラギノ角ゴ ProN W3" charset="0"/>
                          <a:cs typeface="ヒラギノ角ゴ ProN W3" charset="0"/>
                          <a:sym typeface="Gill Sans Light" charset="0"/>
                        </a:rPr>
                        <a:t>anthropogenic and wildfire source of SO2, oxidation to SO4 mass</a:t>
                      </a:r>
                    </a:p>
                  </a:txBody>
                  <a:tcPr marL="35726" marR="35726" marT="35706" marB="35706"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bl>
          </a:graphicData>
        </a:graphic>
      </p:graphicFrame>
      <p:pic>
        <p:nvPicPr>
          <p:cNvPr id="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65532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 name="Object 2"/>
          <p:cNvGraphicFramePr>
            <a:graphicFrameLocks noChangeAspect="1"/>
          </p:cNvGraphicFramePr>
          <p:nvPr>
            <p:extLst>
              <p:ext uri="{D42A27DB-BD31-4B8C-83A1-F6EECF244321}">
                <p14:modId xmlns:p14="http://schemas.microsoft.com/office/powerpoint/2010/main" val="1594771651"/>
              </p:ext>
            </p:extLst>
          </p:nvPr>
        </p:nvGraphicFramePr>
        <p:xfrm>
          <a:off x="76200" y="76200"/>
          <a:ext cx="1027113" cy="847725"/>
        </p:xfrm>
        <a:graphic>
          <a:graphicData uri="http://schemas.openxmlformats.org/presentationml/2006/ole">
            <mc:AlternateContent xmlns:mc="http://schemas.openxmlformats.org/markup-compatibility/2006">
              <mc:Choice xmlns:v="urn:schemas-microsoft-com:vml" Requires="v">
                <p:oleObj spid="_x0000_s217091" name="Photo Editor Photo" r:id="rId4" imgW="5982535" imgH="4944165" progId="">
                  <p:embed/>
                </p:oleObj>
              </mc:Choice>
              <mc:Fallback>
                <p:oleObj name="Photo Editor Photo" r:id="rId4" imgW="5982535" imgH="4944165"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1027113" cy="847725"/>
                      </a:xfrm>
                      <a:prstGeom prst="rect">
                        <a:avLst/>
                      </a:prstGeom>
                      <a:noFill/>
                      <a:ln>
                        <a:noFill/>
                      </a:ln>
                      <a:effectLst/>
                      <a:extLst>
                        <a:ext uri="{909E8E84-426E-40DD-AFC4-6F175D3DCCD1}">
                          <a14:hiddenFill xmlns:a14="http://schemas.microsoft.com/office/drawing/2010/main">
                            <a:gradFill rotWithShape="0">
                              <a:gsLst>
                                <a:gs pos="0">
                                  <a:srgbClr val="0000C2"/>
                                </a:gs>
                                <a:gs pos="100000">
                                  <a:srgbClr val="FE0030"/>
                                </a:gs>
                              </a:gsLst>
                              <a:lin ang="0" scaled="1"/>
                            </a:gradFill>
                          </a14:hiddenFill>
                        </a:ex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6" name="Rectangle 35"/>
          <p:cNvSpPr/>
          <p:nvPr/>
        </p:nvSpPr>
        <p:spPr>
          <a:xfrm>
            <a:off x="0" y="6494502"/>
            <a:ext cx="9227975" cy="369332"/>
          </a:xfrm>
          <a:prstGeom prst="rect">
            <a:avLst/>
          </a:prstGeom>
        </p:spPr>
        <p:txBody>
          <a:bodyPr wrap="none">
            <a:spAutoFit/>
          </a:bodyPr>
          <a:lstStyle/>
          <a:p>
            <a:r>
              <a:rPr lang="en-US" b="1" dirty="0" smtClean="0">
                <a:latin typeface="Times New Roman" pitchFamily="18" charset="0"/>
                <a:cs typeface="Times New Roman" pitchFamily="18" charset="0"/>
              </a:rPr>
              <a:t>Slides provided by </a:t>
            </a:r>
            <a:r>
              <a:rPr lang="en-US" b="1" dirty="0" err="1" smtClean="0">
                <a:latin typeface="Times New Roman" pitchFamily="18" charset="0"/>
                <a:cs typeface="Times New Roman" pitchFamily="18" charset="0"/>
              </a:rPr>
              <a:t>Arlindo</a:t>
            </a: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da </a:t>
            </a:r>
            <a:r>
              <a:rPr lang="en-US" b="1" dirty="0" smtClean="0">
                <a:latin typeface="Times New Roman" pitchFamily="18" charset="0"/>
                <a:cs typeface="Times New Roman" pitchFamily="18" charset="0"/>
              </a:rPr>
              <a:t>Silva</a:t>
            </a:r>
            <a:r>
              <a:rPr lang="en-US" b="1" dirty="0">
                <a:latin typeface="Times New Roman" pitchFamily="18" charset="0"/>
                <a:cs typeface="Times New Roman" pitchFamily="18" charset="0"/>
              </a:rPr>
              <a:t> Global Modeling and Assimilation Office, NASA/GSFC</a:t>
            </a:r>
            <a:r>
              <a:rPr lang="en-US" b="1" dirty="0" smtClean="0">
                <a:latin typeface="Times New Roman" pitchFamily="18" charset="0"/>
                <a:cs typeface="Times New Roman" pitchFamily="18" charset="0"/>
              </a:rPr>
              <a:t> </a:t>
            </a:r>
            <a:endParaRPr lang="en-US" b="1" dirty="0">
              <a:latin typeface="Times New Roman" pitchFamily="18" charset="0"/>
              <a:cs typeface="Times New Roman" pitchFamily="18" charset="0"/>
            </a:endParaRPr>
          </a:p>
        </p:txBody>
      </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685800" y="990600"/>
            <a:ext cx="8001000" cy="685800"/>
          </a:xfrm>
        </p:spPr>
        <p:txBody>
          <a:bodyPr/>
          <a:lstStyle/>
          <a:p>
            <a:pPr eaLnBrk="1" hangingPunct="1"/>
            <a:r>
              <a:rPr lang="en-US" sz="2400" b="1" dirty="0" smtClean="0">
                <a:latin typeface="Times New Roman" pitchFamily="18" charset="0"/>
                <a:cs typeface="Times New Roman" pitchFamily="18" charset="0"/>
              </a:rPr>
              <a:t>GEOS-5 Aerosol Data Assimilation</a:t>
            </a:r>
            <a:br>
              <a:rPr lang="en-US" sz="2400" b="1" dirty="0" smtClean="0">
                <a:latin typeface="Times New Roman" pitchFamily="18" charset="0"/>
                <a:cs typeface="Times New Roman" pitchFamily="18" charset="0"/>
              </a:rPr>
            </a:br>
            <a:endParaRPr lang="en-US" sz="2800" b="1" i="1" dirty="0" smtClean="0">
              <a:latin typeface="Times New Roman" pitchFamily="18" charset="0"/>
              <a:cs typeface="Times New Roman" pitchFamily="18" charset="0"/>
            </a:endParaRPr>
          </a:p>
        </p:txBody>
      </p:sp>
      <p:pic>
        <p:nvPicPr>
          <p:cNvPr id="1536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0"/>
            <a:ext cx="65532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5" name="Object 2"/>
          <p:cNvGraphicFramePr>
            <a:graphicFrameLocks noChangeAspect="1"/>
          </p:cNvGraphicFramePr>
          <p:nvPr>
            <p:extLst>
              <p:ext uri="{D42A27DB-BD31-4B8C-83A1-F6EECF244321}">
                <p14:modId xmlns:p14="http://schemas.microsoft.com/office/powerpoint/2010/main" val="418991195"/>
              </p:ext>
            </p:extLst>
          </p:nvPr>
        </p:nvGraphicFramePr>
        <p:xfrm>
          <a:off x="76200" y="76200"/>
          <a:ext cx="1027113" cy="847725"/>
        </p:xfrm>
        <a:graphic>
          <a:graphicData uri="http://schemas.openxmlformats.org/presentationml/2006/ole">
            <mc:AlternateContent xmlns:mc="http://schemas.openxmlformats.org/markup-compatibility/2006">
              <mc:Choice xmlns:v="urn:schemas-microsoft-com:vml" Requires="v">
                <p:oleObj spid="_x0000_s174095" name="Photo Editor Photo" r:id="rId5" imgW="5982535" imgH="4944165" progId="">
                  <p:embed/>
                </p:oleObj>
              </mc:Choice>
              <mc:Fallback>
                <p:oleObj name="Photo Editor Photo" r:id="rId5" imgW="5982535" imgH="4944165" progId="">
                  <p:embed/>
                  <p:pic>
                    <p:nvPicPr>
                      <p:cNvPr id="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76200"/>
                        <a:ext cx="1027113" cy="847725"/>
                      </a:xfrm>
                      <a:prstGeom prst="rect">
                        <a:avLst/>
                      </a:prstGeom>
                      <a:noFill/>
                      <a:ln>
                        <a:noFill/>
                      </a:ln>
                      <a:effectLst/>
                      <a:extLst>
                        <a:ext uri="{909E8E84-426E-40DD-AFC4-6F175D3DCCD1}">
                          <a14:hiddenFill xmlns:a14="http://schemas.microsoft.com/office/drawing/2010/main">
                            <a:gradFill rotWithShape="0">
                              <a:gsLst>
                                <a:gs pos="0">
                                  <a:srgbClr val="0000C2"/>
                                </a:gs>
                                <a:gs pos="100000">
                                  <a:srgbClr val="FE0030"/>
                                </a:gs>
                              </a:gsLst>
                              <a:lin ang="0" scaled="1"/>
                            </a:gradFill>
                          </a14:hiddenFill>
                        </a:ext>
                        <a:ext uri="{91240B29-F687-4F45-9708-019B960494DF}">
                          <a14:hiddenLine xmlns:a14="http://schemas.microsoft.com/office/drawing/2010/main" w="9525">
                            <a:solidFill>
                              <a:srgbClr val="00008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1536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42950" indent="-285750">
              <a:defRPr sz="2400">
                <a:solidFill>
                  <a:schemeClr val="tx1"/>
                </a:solidFill>
                <a:latin typeface="Verdana" pitchFamily="34" charset="0"/>
                <a:ea typeface="MS PGothic" pitchFamily="34" charset="-128"/>
              </a:defRPr>
            </a:lvl2pPr>
            <a:lvl3pPr marL="1143000" indent="-228600">
              <a:defRPr sz="2400">
                <a:solidFill>
                  <a:schemeClr val="tx1"/>
                </a:solidFill>
                <a:latin typeface="Verdana" pitchFamily="34" charset="0"/>
                <a:ea typeface="MS PGothic" pitchFamily="34" charset="-128"/>
              </a:defRPr>
            </a:lvl3pPr>
            <a:lvl4pPr marL="1600200" indent="-228600">
              <a:defRPr sz="2400">
                <a:solidFill>
                  <a:schemeClr val="tx1"/>
                </a:solidFill>
                <a:latin typeface="Verdana" pitchFamily="34" charset="0"/>
                <a:ea typeface="MS PGothic" pitchFamily="34" charset="-128"/>
              </a:defRPr>
            </a:lvl4pPr>
            <a:lvl5pPr marL="2057400" indent="-22860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82C9964F-3D58-4413-8E31-2850AF8A248E}" type="slidenum">
              <a:rPr lang="en-US" sz="1200"/>
              <a:pPr/>
              <a:t>14</a:t>
            </a:fld>
            <a:endParaRPr lang="en-US" sz="1200"/>
          </a:p>
        </p:txBody>
      </p:sp>
      <p:sp>
        <p:nvSpPr>
          <p:cNvPr id="9" name="Content Placeholder 2"/>
          <p:cNvSpPr txBox="1">
            <a:spLocks/>
          </p:cNvSpPr>
          <p:nvPr/>
        </p:nvSpPr>
        <p:spPr bwMode="auto">
          <a:xfrm>
            <a:off x="533400" y="1676400"/>
            <a:ext cx="39243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sz="1800" dirty="0" smtClean="0">
                <a:latin typeface="Times New Roman" pitchFamily="18" charset="0"/>
                <a:cs typeface="Times New Roman" pitchFamily="18" charset="0"/>
              </a:rPr>
              <a:t>Focus on NASA EOS instruments, MODIS </a:t>
            </a:r>
            <a:r>
              <a:rPr lang="en-US" sz="1600" dirty="0" smtClean="0">
                <a:latin typeface="Times New Roman" pitchFamily="18" charset="0"/>
                <a:cs typeface="Times New Roman" pitchFamily="18" charset="0"/>
              </a:rPr>
              <a:t>for</a:t>
            </a:r>
            <a:r>
              <a:rPr lang="en-US" sz="1800" dirty="0" smtClean="0">
                <a:latin typeface="Times New Roman" pitchFamily="18" charset="0"/>
                <a:cs typeface="Times New Roman" pitchFamily="18" charset="0"/>
              </a:rPr>
              <a:t> now</a:t>
            </a:r>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r>
              <a:rPr lang="en-US" sz="1800" dirty="0" smtClean="0">
                <a:latin typeface="Times New Roman" pitchFamily="18" charset="0"/>
                <a:cs typeface="Times New Roman" pitchFamily="18" charset="0"/>
              </a:rPr>
              <a:t>Global, high resolution 2D </a:t>
            </a:r>
            <a:r>
              <a:rPr lang="en-US" sz="1800" dirty="0" smtClean="0">
                <a:solidFill>
                  <a:srgbClr val="0000FF"/>
                </a:solidFill>
                <a:latin typeface="Times New Roman" pitchFamily="18" charset="0"/>
                <a:cs typeface="Times New Roman" pitchFamily="18" charset="0"/>
              </a:rPr>
              <a:t>AOD analysis</a:t>
            </a:r>
            <a:endParaRPr lang="en-US" sz="1800" dirty="0" smtClean="0">
              <a:latin typeface="Times New Roman" pitchFamily="18" charset="0"/>
              <a:cs typeface="Times New Roman" pitchFamily="18" charset="0"/>
            </a:endParaRPr>
          </a:p>
          <a:p>
            <a:r>
              <a:rPr lang="en-US" sz="1800" dirty="0" smtClean="0">
                <a:latin typeface="Times New Roman" pitchFamily="18" charset="0"/>
                <a:cs typeface="Times New Roman" pitchFamily="18" charset="0"/>
              </a:rPr>
              <a:t>3D increments by means of Local Displacement Ensembles (LDE)</a:t>
            </a:r>
            <a:endParaRPr lang="en-US" sz="1800" dirty="0" smtClean="0">
              <a:solidFill>
                <a:schemeClr val="accent2"/>
              </a:solidFill>
              <a:latin typeface="Times New Roman" pitchFamily="18" charset="0"/>
              <a:cs typeface="Times New Roman" pitchFamily="18" charset="0"/>
            </a:endParaRPr>
          </a:p>
          <a:p>
            <a:endParaRPr lang="en-US" dirty="0" smtClean="0"/>
          </a:p>
          <a:p>
            <a:endParaRPr lang="en-US" dirty="0" smtClean="0"/>
          </a:p>
        </p:txBody>
      </p:sp>
      <p:sp>
        <p:nvSpPr>
          <p:cNvPr id="10" name="Content Placeholder 4"/>
          <p:cNvSpPr txBox="1">
            <a:spLocks/>
          </p:cNvSpPr>
          <p:nvPr/>
        </p:nvSpPr>
        <p:spPr>
          <a:xfrm>
            <a:off x="4648200" y="1600200"/>
            <a:ext cx="4038600"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66725" indent="-466725">
              <a:lnSpc>
                <a:spcPct val="90000"/>
              </a:lnSpc>
              <a:spcBef>
                <a:spcPts val="550"/>
              </a:spcBef>
              <a:buClr>
                <a:srgbClr val="CC0000"/>
              </a:buClr>
              <a:buFont typeface="Wingdings" pitchFamily="2" charset="2"/>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sz="2000" dirty="0" smtClean="0">
                <a:solidFill>
                  <a:srgbClr val="7F7F7F"/>
                </a:solidFill>
                <a:latin typeface="Times New Roman" pitchFamily="18" charset="0"/>
                <a:cs typeface="Times New Roman" pitchFamily="18" charset="0"/>
              </a:rPr>
              <a:t>Simultaneous estimates of background bias (</a:t>
            </a:r>
            <a:r>
              <a:rPr lang="en-US" sz="2000" i="1" dirty="0" smtClean="0">
                <a:solidFill>
                  <a:srgbClr val="7F7F7F"/>
                </a:solidFill>
                <a:latin typeface="Times New Roman" pitchFamily="18" charset="0"/>
                <a:cs typeface="Times New Roman" pitchFamily="18" charset="0"/>
              </a:rPr>
              <a:t>Dee and da Silva 1998</a:t>
            </a:r>
            <a:r>
              <a:rPr lang="en-US" sz="2000" dirty="0" smtClean="0">
                <a:solidFill>
                  <a:srgbClr val="7F7F7F"/>
                </a:solidFill>
                <a:latin typeface="Times New Roman" pitchFamily="18" charset="0"/>
                <a:cs typeface="Times New Roman" pitchFamily="18" charset="0"/>
              </a:rPr>
              <a:t>)</a:t>
            </a:r>
          </a:p>
          <a:p>
            <a:pPr marL="466725" indent="-466725">
              <a:lnSpc>
                <a:spcPct val="90000"/>
              </a:lnSpc>
              <a:spcBef>
                <a:spcPts val="550"/>
              </a:spcBef>
              <a:buClr>
                <a:srgbClr val="CC0000"/>
              </a:buClr>
              <a:buFont typeface="Wingdings" pitchFamily="2" charset="2"/>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sz="2000" dirty="0" smtClean="0">
                <a:latin typeface="Times New Roman" pitchFamily="18" charset="0"/>
                <a:cs typeface="Times New Roman" pitchFamily="18" charset="0"/>
              </a:rPr>
              <a:t>Adaptive Statistical Quality Control (</a:t>
            </a:r>
            <a:r>
              <a:rPr lang="en-US" sz="2000" i="1" dirty="0" smtClean="0">
                <a:latin typeface="Times New Roman" pitchFamily="18" charset="0"/>
                <a:cs typeface="Times New Roman" pitchFamily="18" charset="0"/>
              </a:rPr>
              <a:t>Dee et al. 1999</a:t>
            </a:r>
            <a:r>
              <a:rPr lang="en-US" sz="2000" dirty="0" smtClean="0">
                <a:latin typeface="Times New Roman" pitchFamily="18" charset="0"/>
                <a:cs typeface="Times New Roman" pitchFamily="18" charset="0"/>
              </a:rPr>
              <a:t>):</a:t>
            </a:r>
          </a:p>
          <a:p>
            <a:pPr marL="866775" lvl="1" indent="-466725">
              <a:lnSpc>
                <a:spcPct val="90000"/>
              </a:lnSpc>
              <a:spcBef>
                <a:spcPts val="550"/>
              </a:spcBef>
              <a:buClr>
                <a:srgbClr val="CC0000"/>
              </a:buClr>
              <a:buFont typeface="Wingdings" pitchFamily="2" charset="2"/>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sz="1800" dirty="0" smtClean="0">
                <a:latin typeface="Times New Roman" pitchFamily="18" charset="0"/>
                <a:cs typeface="Times New Roman" pitchFamily="18" charset="0"/>
              </a:rPr>
              <a:t>State dependent (adapts to the error of the day)</a:t>
            </a:r>
          </a:p>
          <a:p>
            <a:pPr marL="866775" lvl="1" indent="-466725">
              <a:lnSpc>
                <a:spcPct val="90000"/>
              </a:lnSpc>
              <a:spcBef>
                <a:spcPts val="550"/>
              </a:spcBef>
              <a:buClr>
                <a:srgbClr val="CC0000"/>
              </a:buClr>
              <a:buFont typeface="Wingdings" pitchFamily="2" charset="2"/>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sz="1800" dirty="0" smtClean="0">
                <a:latin typeface="Times New Roman" pitchFamily="18" charset="0"/>
                <a:cs typeface="Times New Roman" pitchFamily="18" charset="0"/>
              </a:rPr>
              <a:t>Background and Buddy checks based on log-transformed AOD </a:t>
            </a:r>
            <a:r>
              <a:rPr lang="en-US" sz="1800" i="1" dirty="0" smtClean="0">
                <a:solidFill>
                  <a:srgbClr val="0000FF"/>
                </a:solidFill>
                <a:latin typeface="Times New Roman" pitchFamily="18" charset="0"/>
                <a:cs typeface="Times New Roman" pitchFamily="18" charset="0"/>
              </a:rPr>
              <a:t>innovation</a:t>
            </a:r>
          </a:p>
          <a:p>
            <a:pPr marL="466725" indent="-466725">
              <a:lnSpc>
                <a:spcPct val="90000"/>
              </a:lnSpc>
              <a:spcBef>
                <a:spcPts val="550"/>
              </a:spcBef>
              <a:buClr>
                <a:srgbClr val="CC0000"/>
              </a:buClr>
              <a:buFont typeface="Wingdings" pitchFamily="2" charset="2"/>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sz="2000" dirty="0" smtClean="0">
                <a:latin typeface="Times New Roman" pitchFamily="18" charset="0"/>
                <a:cs typeface="Times New Roman" pitchFamily="18" charset="0"/>
              </a:rPr>
              <a:t>Error covariance models (</a:t>
            </a:r>
            <a:r>
              <a:rPr lang="en-US" sz="2000" i="1" dirty="0" smtClean="0">
                <a:latin typeface="Times New Roman" pitchFamily="18" charset="0"/>
                <a:cs typeface="Times New Roman" pitchFamily="18" charset="0"/>
              </a:rPr>
              <a:t>Dee and da Silva 1999</a:t>
            </a:r>
            <a:r>
              <a:rPr lang="en-US" sz="2000" dirty="0" smtClean="0">
                <a:latin typeface="Times New Roman" pitchFamily="18" charset="0"/>
                <a:cs typeface="Times New Roman" pitchFamily="18" charset="0"/>
              </a:rPr>
              <a:t>):</a:t>
            </a:r>
          </a:p>
          <a:p>
            <a:pPr marL="866775" lvl="1" indent="-466725">
              <a:lnSpc>
                <a:spcPct val="90000"/>
              </a:lnSpc>
              <a:spcBef>
                <a:spcPts val="550"/>
              </a:spcBef>
              <a:buClr>
                <a:srgbClr val="CC0000"/>
              </a:buClr>
              <a:buFont typeface="Wingdings" pitchFamily="2" charset="2"/>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sz="1600" dirty="0" smtClean="0">
                <a:latin typeface="Times New Roman" pitchFamily="18" charset="0"/>
                <a:cs typeface="Times New Roman" pitchFamily="18" charset="0"/>
              </a:rPr>
              <a:t>Innovation based</a:t>
            </a:r>
          </a:p>
          <a:p>
            <a:pPr marL="866775" lvl="1" indent="-466725">
              <a:lnSpc>
                <a:spcPct val="90000"/>
              </a:lnSpc>
              <a:spcBef>
                <a:spcPts val="550"/>
              </a:spcBef>
              <a:buClr>
                <a:srgbClr val="CC0000"/>
              </a:buClr>
              <a:buFont typeface="Wingdings" pitchFamily="2" charset="2"/>
              <a:buChar char=""/>
              <a:tabLst>
                <a:tab pos="909638" algn="l"/>
                <a:tab pos="1824038" algn="l"/>
                <a:tab pos="2738438" algn="l"/>
                <a:tab pos="3652838" algn="l"/>
                <a:tab pos="4567238" algn="l"/>
                <a:tab pos="5481638" algn="l"/>
                <a:tab pos="6396038" algn="l"/>
                <a:tab pos="7310438" algn="l"/>
                <a:tab pos="8224838" algn="l"/>
                <a:tab pos="9139238" algn="l"/>
                <a:tab pos="10053638" algn="l"/>
              </a:tabLst>
            </a:pPr>
            <a:r>
              <a:rPr lang="en-US" sz="1600" dirty="0" smtClean="0">
                <a:latin typeface="Times New Roman" pitchFamily="18" charset="0"/>
                <a:cs typeface="Times New Roman" pitchFamily="18" charset="0"/>
              </a:rPr>
              <a:t>Maximum likelihood</a:t>
            </a:r>
          </a:p>
          <a:p>
            <a:pPr marL="466725" indent="-466725">
              <a:buFont typeface="Wingdings" pitchFamily="2" charset="2"/>
              <a:buNone/>
              <a:tabLst>
                <a:tab pos="909638" algn="l"/>
                <a:tab pos="1824038" algn="l"/>
                <a:tab pos="2738438" algn="l"/>
                <a:tab pos="3652838" algn="l"/>
                <a:tab pos="4567238" algn="l"/>
                <a:tab pos="5481638" algn="l"/>
                <a:tab pos="6396038" algn="l"/>
                <a:tab pos="7310438" algn="l"/>
                <a:tab pos="8224838" algn="l"/>
                <a:tab pos="9139238" algn="l"/>
                <a:tab pos="10053638" algn="l"/>
              </a:tabLst>
            </a:pPr>
            <a:endParaRPr lang="en-US" dirty="0" smtClean="0"/>
          </a:p>
          <a:p>
            <a:pPr marL="466725" indent="-466725">
              <a:tabLst>
                <a:tab pos="909638" algn="l"/>
                <a:tab pos="1824038" algn="l"/>
                <a:tab pos="2738438" algn="l"/>
                <a:tab pos="3652838" algn="l"/>
                <a:tab pos="4567238" algn="l"/>
                <a:tab pos="5481638" algn="l"/>
                <a:tab pos="6396038" algn="l"/>
                <a:tab pos="7310438" algn="l"/>
                <a:tab pos="8224838" algn="l"/>
                <a:tab pos="9139238" algn="l"/>
                <a:tab pos="10053638" algn="l"/>
              </a:tabLst>
            </a:pPr>
            <a:endParaRPr lang="en-US" dirty="0" smtClean="0"/>
          </a:p>
        </p:txBody>
      </p:sp>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2514600"/>
            <a:ext cx="3059113"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1768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4"/>
          <p:cNvSpPr>
            <a:spLocks noGrp="1"/>
          </p:cNvSpPr>
          <p:nvPr>
            <p:ph type="title"/>
          </p:nvPr>
        </p:nvSpPr>
        <p:spPr/>
        <p:txBody>
          <a:bodyPr/>
          <a:lstStyle/>
          <a:p>
            <a:r>
              <a:rPr lang="en-US" smtClean="0"/>
              <a:t>AERONET Validation of</a:t>
            </a:r>
            <a:br>
              <a:rPr lang="en-US" smtClean="0"/>
            </a:br>
            <a:r>
              <a:rPr lang="en-US" smtClean="0"/>
              <a:t>Aerosol Assimilation</a:t>
            </a:r>
          </a:p>
        </p:txBody>
      </p:sp>
      <p:sp>
        <p:nvSpPr>
          <p:cNvPr id="22530" name="Slide Number Placeholder 3"/>
          <p:cNvSpPr>
            <a:spLocks noGrp="1"/>
          </p:cNvSpPr>
          <p:nvPr>
            <p:ph type="sldNum" sz="quarter" idx="12"/>
          </p:nvPr>
        </p:nvSpPr>
        <p:spPr>
          <a:noFill/>
        </p:spPr>
        <p:txBody>
          <a:bodyPr/>
          <a:lstStyle/>
          <a:p>
            <a:fld id="{A6E3D7DE-42AC-4DE1-AC2B-0E0EAFCFD281}" type="slidenum">
              <a:rPr lang="en-US"/>
              <a:pPr/>
              <a:t>15</a:t>
            </a:fld>
            <a:endParaRPr lang="en-US"/>
          </a:p>
        </p:txBody>
      </p:sp>
      <p:pic>
        <p:nvPicPr>
          <p:cNvPr id="22531" name="Picture 5" descr="kde_2d.anet.2007-2010.ana.png"/>
          <p:cNvPicPr>
            <a:picLocks noChangeAspect="1"/>
          </p:cNvPicPr>
          <p:nvPr/>
        </p:nvPicPr>
        <p:blipFill>
          <a:blip r:embed="rId3"/>
          <a:srcRect l="9174" t="9453" r="11909" b="1527"/>
          <a:stretch>
            <a:fillRect/>
          </a:stretch>
        </p:blipFill>
        <p:spPr bwMode="auto">
          <a:xfrm>
            <a:off x="457200" y="2133600"/>
            <a:ext cx="4038600" cy="3416300"/>
          </a:xfrm>
          <a:prstGeom prst="rect">
            <a:avLst/>
          </a:prstGeom>
          <a:noFill/>
          <a:ln w="9525">
            <a:noFill/>
            <a:miter lim="800000"/>
            <a:headEnd/>
            <a:tailEnd/>
          </a:ln>
        </p:spPr>
      </p:pic>
      <p:pic>
        <p:nvPicPr>
          <p:cNvPr id="22532" name="Picture 6" descr="anet.kde_1d.log.png"/>
          <p:cNvPicPr>
            <a:picLocks noChangeAspect="1"/>
          </p:cNvPicPr>
          <p:nvPr/>
        </p:nvPicPr>
        <p:blipFill>
          <a:blip r:embed="rId4"/>
          <a:srcRect l="5170" t="4826" r="7100" b="1701"/>
          <a:stretch>
            <a:fillRect/>
          </a:stretch>
        </p:blipFill>
        <p:spPr bwMode="auto">
          <a:xfrm>
            <a:off x="4724400" y="2133600"/>
            <a:ext cx="4116388" cy="3289300"/>
          </a:xfrm>
          <a:prstGeom prst="rect">
            <a:avLst/>
          </a:prstGeom>
          <a:noFill/>
          <a:ln w="9525">
            <a:noFill/>
            <a:miter lim="800000"/>
            <a:headEnd/>
            <a:tailEnd/>
          </a:ln>
        </p:spPr>
      </p:pic>
      <p:graphicFrame>
        <p:nvGraphicFramePr>
          <p:cNvPr id="22533" name="Object 8"/>
          <p:cNvGraphicFramePr>
            <a:graphicFrameLocks noChangeAspect="1"/>
          </p:cNvGraphicFramePr>
          <p:nvPr/>
        </p:nvGraphicFramePr>
        <p:xfrm>
          <a:off x="5867400" y="5638800"/>
          <a:ext cx="2286000" cy="446088"/>
        </p:xfrm>
        <a:graphic>
          <a:graphicData uri="http://schemas.openxmlformats.org/presentationml/2006/ole">
            <mc:AlternateContent xmlns:mc="http://schemas.openxmlformats.org/markup-compatibility/2006">
              <mc:Choice xmlns:v="urn:schemas-microsoft-com:vml" Requires="v">
                <p:oleObj spid="_x0000_s218115" name="Equation" r:id="rId5" imgW="1032840" imgH="191880" progId="Equation.3">
                  <p:embed/>
                </p:oleObj>
              </mc:Choice>
              <mc:Fallback>
                <p:oleObj name="Equation" r:id="rId5" imgW="1032840" imgH="191880" progId="Equation.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5638800"/>
                        <a:ext cx="2286000" cy="446088"/>
                      </a:xfrm>
                      <a:prstGeom prst="rect">
                        <a:avLst/>
                      </a:prstGeom>
                      <a:solidFill>
                        <a:srgbClr val="CCFFCC"/>
                      </a:solidFill>
                      <a:ln w="9525">
                        <a:solidFill>
                          <a:srgbClr val="000000"/>
                        </a:solidFill>
                        <a:miter lim="800000"/>
                        <a:headEnd/>
                        <a:tailEnd/>
                      </a:ln>
                    </p:spPr>
                  </p:pic>
                </p:oleObj>
              </mc:Fallback>
            </mc:AlternateContent>
          </a:graphicData>
        </a:graphic>
      </p:graphicFrame>
      <p:sp>
        <p:nvSpPr>
          <p:cNvPr id="22534" name="TextBox 4"/>
          <p:cNvSpPr txBox="1">
            <a:spLocks noChangeArrowheads="1"/>
          </p:cNvSpPr>
          <p:nvPr/>
        </p:nvSpPr>
        <p:spPr bwMode="auto">
          <a:xfrm>
            <a:off x="1295400" y="6324600"/>
            <a:ext cx="6073775" cy="369888"/>
          </a:xfrm>
          <a:prstGeom prst="rect">
            <a:avLst/>
          </a:prstGeom>
          <a:solidFill>
            <a:srgbClr val="FFFF00">
              <a:alpha val="36078"/>
            </a:srgbClr>
          </a:solidFill>
          <a:ln w="9525">
            <a:solidFill>
              <a:schemeClr val="tx1"/>
            </a:solidFill>
            <a:miter lim="800000"/>
            <a:headEnd/>
            <a:tailEnd/>
          </a:ln>
        </p:spPr>
        <p:txBody>
          <a:bodyPr wrap="none">
            <a:spAutoFit/>
          </a:bodyPr>
          <a:lstStyle/>
          <a:p>
            <a:r>
              <a:rPr lang="en-US">
                <a:solidFill>
                  <a:schemeClr val="tx2"/>
                </a:solidFill>
              </a:rPr>
              <a:t>Based on 2007-10 data, aerosol assimilated fields.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93837"/>
            <a:ext cx="8763000" cy="4525963"/>
          </a:xfrm>
        </p:spPr>
        <p:txBody>
          <a:bodyPr>
            <a:noAutofit/>
          </a:bodyPr>
          <a:lstStyle/>
          <a:p>
            <a:r>
              <a:rPr lang="en-US" sz="1600" b="1" dirty="0" smtClean="0">
                <a:latin typeface="Times New Roman" pitchFamily="18" charset="0"/>
                <a:cs typeface="Times New Roman" pitchFamily="18" charset="0"/>
              </a:rPr>
              <a:t>Configuration:</a:t>
            </a:r>
          </a:p>
          <a:p>
            <a:pPr lvl="1">
              <a:spcBef>
                <a:spcPts val="0"/>
              </a:spcBef>
            </a:pPr>
            <a:r>
              <a:rPr lang="en-US" sz="1600" dirty="0" smtClean="0">
                <a:latin typeface="Times New Roman" pitchFamily="18" charset="0"/>
                <a:cs typeface="Times New Roman" pitchFamily="18" charset="0"/>
              </a:rPr>
              <a:t>Forecast model: Global Forecast System (GFS) based on NOAA Environmental Modeling System (NEMS), </a:t>
            </a:r>
            <a:r>
              <a:rPr lang="en-US" sz="1600" dirty="0" smtClean="0">
                <a:solidFill>
                  <a:srgbClr val="C00000"/>
                </a:solidFill>
                <a:latin typeface="Times New Roman" pitchFamily="18" charset="0"/>
                <a:cs typeface="Times New Roman" pitchFamily="18" charset="0"/>
              </a:rPr>
              <a:t>NEMS-GFS</a:t>
            </a:r>
          </a:p>
          <a:p>
            <a:pPr lvl="1">
              <a:spcBef>
                <a:spcPts val="0"/>
              </a:spcBef>
            </a:pPr>
            <a:r>
              <a:rPr lang="en-US" sz="1600" dirty="0" smtClean="0">
                <a:latin typeface="Times New Roman" pitchFamily="18" charset="0"/>
                <a:cs typeface="Times New Roman" pitchFamily="18" charset="0"/>
              </a:rPr>
              <a:t>Aerosol model: NASA Goddard Chemistry Aerosol Radiation and Transport Model, </a:t>
            </a:r>
            <a:r>
              <a:rPr lang="en-US" sz="1600" dirty="0" smtClean="0">
                <a:solidFill>
                  <a:srgbClr val="C00000"/>
                </a:solidFill>
                <a:latin typeface="Times New Roman" pitchFamily="18" charset="0"/>
                <a:cs typeface="Times New Roman" pitchFamily="18" charset="0"/>
              </a:rPr>
              <a:t>GOCART</a:t>
            </a:r>
          </a:p>
          <a:p>
            <a:pPr lvl="1">
              <a:spcBef>
                <a:spcPts val="0"/>
              </a:spcBef>
            </a:pPr>
            <a:r>
              <a:rPr lang="en-US" sz="1600" dirty="0" smtClean="0">
                <a:latin typeface="Times New Roman" pitchFamily="18" charset="0"/>
                <a:cs typeface="Times New Roman" pitchFamily="18" charset="0"/>
              </a:rPr>
              <a:t>A common modeling framework using Earth System Modeling Framework (</a:t>
            </a:r>
            <a:r>
              <a:rPr lang="en-US" sz="1600" dirty="0" smtClean="0">
                <a:solidFill>
                  <a:srgbClr val="C00000"/>
                </a:solidFill>
                <a:latin typeface="Times New Roman" pitchFamily="18" charset="0"/>
                <a:cs typeface="Times New Roman" pitchFamily="18" charset="0"/>
              </a:rPr>
              <a:t>ESMF</a:t>
            </a:r>
            <a:r>
              <a:rPr lang="en-US" sz="1600" dirty="0" smtClean="0">
                <a:latin typeface="Times New Roman" pitchFamily="18" charset="0"/>
                <a:cs typeface="Times New Roman" pitchFamily="18" charset="0"/>
              </a:rPr>
              <a:t>)</a:t>
            </a:r>
          </a:p>
          <a:p>
            <a:pPr lvl="1">
              <a:spcBef>
                <a:spcPts val="0"/>
              </a:spcBef>
            </a:pPr>
            <a:r>
              <a:rPr lang="en-US" altLang="zh-TW" sz="1600" dirty="0" smtClean="0">
                <a:latin typeface="Times New Roman" pitchFamily="18" charset="0"/>
                <a:cs typeface="Times New Roman" pitchFamily="18" charset="0"/>
              </a:rPr>
              <a:t>In-line modeling approach:</a:t>
            </a:r>
          </a:p>
          <a:p>
            <a:pPr lvl="2">
              <a:lnSpc>
                <a:spcPct val="90000"/>
              </a:lnSpc>
              <a:spcBef>
                <a:spcPts val="0"/>
              </a:spcBef>
              <a:defRPr/>
            </a:pPr>
            <a:r>
              <a:rPr lang="en-US" altLang="zh-TW" sz="1600" dirty="0" smtClean="0">
                <a:latin typeface="Times New Roman" pitchFamily="18" charset="0"/>
                <a:cs typeface="Times New Roman" pitchFamily="18" charset="0"/>
              </a:rPr>
              <a:t>Consistent: no spatial-temporal interpolation, same physics parameterization</a:t>
            </a:r>
          </a:p>
          <a:p>
            <a:pPr lvl="2">
              <a:lnSpc>
                <a:spcPct val="90000"/>
              </a:lnSpc>
              <a:spcBef>
                <a:spcPts val="0"/>
              </a:spcBef>
              <a:defRPr/>
            </a:pPr>
            <a:r>
              <a:rPr lang="en-US" altLang="zh-TW" sz="1600" dirty="0" smtClean="0">
                <a:latin typeface="Times New Roman" pitchFamily="18" charset="0"/>
                <a:cs typeface="Times New Roman" pitchFamily="18" charset="0"/>
              </a:rPr>
              <a:t>Efficient: lower overall CPU costs and easier data management</a:t>
            </a:r>
          </a:p>
          <a:p>
            <a:pPr lvl="2">
              <a:lnSpc>
                <a:spcPct val="90000"/>
              </a:lnSpc>
              <a:spcBef>
                <a:spcPts val="0"/>
              </a:spcBef>
              <a:defRPr/>
            </a:pPr>
            <a:r>
              <a:rPr lang="en-US" altLang="zh-TW" sz="1600" dirty="0" smtClean="0">
                <a:solidFill>
                  <a:srgbClr val="C00000"/>
                </a:solidFill>
                <a:latin typeface="Times New Roman" pitchFamily="18" charset="0"/>
                <a:cs typeface="Times New Roman" pitchFamily="18" charset="0"/>
              </a:rPr>
              <a:t>Allows for feedback to meteorology (aerosol-radiation feedback has been developed in GFS physics) </a:t>
            </a:r>
          </a:p>
          <a:p>
            <a:pPr>
              <a:lnSpc>
                <a:spcPct val="90000"/>
              </a:lnSpc>
              <a:spcBef>
                <a:spcPts val="0"/>
              </a:spcBef>
              <a:defRPr/>
            </a:pPr>
            <a:r>
              <a:rPr lang="en-US" sz="1600" b="1" dirty="0" smtClean="0">
                <a:latin typeface="Times New Roman" pitchFamily="18" charset="0"/>
                <a:cs typeface="Times New Roman" pitchFamily="18" charset="0"/>
              </a:rPr>
              <a:t>Phased Implementation:</a:t>
            </a:r>
            <a:endParaRPr lang="en-US" sz="1600" b="1" dirty="0">
              <a:latin typeface="Times New Roman" pitchFamily="18" charset="0"/>
              <a:cs typeface="Times New Roman" pitchFamily="18" charset="0"/>
            </a:endParaRPr>
          </a:p>
          <a:p>
            <a:pPr lvl="1">
              <a:spcBef>
                <a:spcPts val="0"/>
              </a:spcBef>
              <a:defRPr/>
            </a:pPr>
            <a:r>
              <a:rPr lang="en-US" sz="1600" dirty="0">
                <a:latin typeface="Times New Roman" pitchFamily="18" charset="0"/>
                <a:cs typeface="Times New Roman" pitchFamily="18" charset="0"/>
              </a:rPr>
              <a:t>Dust-only </a:t>
            </a:r>
            <a:r>
              <a:rPr lang="en-US" sz="1600" dirty="0" smtClean="0">
                <a:latin typeface="Times New Roman" pitchFamily="18" charset="0"/>
                <a:cs typeface="Times New Roman" pitchFamily="18" charset="0"/>
              </a:rPr>
              <a:t>guidance  established in Q4FY12</a:t>
            </a:r>
            <a:endParaRPr lang="en-US" sz="1600" dirty="0">
              <a:latin typeface="Times New Roman" pitchFamily="18" charset="0"/>
              <a:cs typeface="Times New Roman" pitchFamily="18" charset="0"/>
            </a:endParaRPr>
          </a:p>
          <a:p>
            <a:pPr lvl="1">
              <a:spcBef>
                <a:spcPts val="0"/>
              </a:spcBef>
              <a:defRPr/>
            </a:pPr>
            <a:r>
              <a:rPr lang="en-US" sz="1600" dirty="0">
                <a:latin typeface="Times New Roman" pitchFamily="18" charset="0"/>
                <a:cs typeface="Times New Roman" pitchFamily="18" charset="0"/>
              </a:rPr>
              <a:t>Full-package aerosol forecast </a:t>
            </a:r>
            <a:r>
              <a:rPr lang="en-US" sz="1600" dirty="0" smtClean="0">
                <a:latin typeface="Times New Roman" pitchFamily="18" charset="0"/>
                <a:cs typeface="Times New Roman" pitchFamily="18" charset="0"/>
              </a:rPr>
              <a:t>after </a:t>
            </a:r>
            <a:r>
              <a:rPr lang="en-US" sz="1600" dirty="0">
                <a:latin typeface="Times New Roman" pitchFamily="18" charset="0"/>
                <a:cs typeface="Times New Roman" pitchFamily="18" charset="0"/>
              </a:rPr>
              <a:t>real-time global smoke emissions are available and tested (NCEP-NESDIS-GSFC collaborative activities funded by JCSDA)</a:t>
            </a:r>
            <a:endParaRPr lang="en-US" altLang="zh-TW" sz="1600" dirty="0" smtClean="0">
              <a:solidFill>
                <a:srgbClr val="C00000"/>
              </a:solidFill>
              <a:latin typeface="Times New Roman" pitchFamily="18" charset="0"/>
              <a:cs typeface="Times New Roman" pitchFamily="18" charset="0"/>
            </a:endParaRPr>
          </a:p>
          <a:p>
            <a:pPr lvl="2">
              <a:lnSpc>
                <a:spcPct val="90000"/>
              </a:lnSpc>
              <a:spcBef>
                <a:spcPct val="25000"/>
              </a:spcBef>
              <a:spcAft>
                <a:spcPct val="5000"/>
              </a:spcAft>
              <a:defRPr/>
            </a:pPr>
            <a:endParaRPr lang="en-US" altLang="zh-TW" sz="1600" dirty="0" smtClean="0">
              <a:solidFill>
                <a:srgbClr val="C00000"/>
              </a:solidFill>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p:txBody>
      </p:sp>
      <p:pic>
        <p:nvPicPr>
          <p:cNvPr id="6" name="Picture 7" descr="noaalogo"/>
          <p:cNvPicPr>
            <a:picLocks noChangeArrowheads="1"/>
          </p:cNvPicPr>
          <p:nvPr/>
        </p:nvPicPr>
        <p:blipFill>
          <a:blip r:embed="rId3" cstate="print"/>
          <a:srcRect/>
          <a:stretch>
            <a:fillRect/>
          </a:stretch>
        </p:blipFill>
        <p:spPr bwMode="auto">
          <a:xfrm>
            <a:off x="0" y="0"/>
            <a:ext cx="457200" cy="457200"/>
          </a:xfrm>
          <a:prstGeom prst="rect">
            <a:avLst/>
          </a:prstGeom>
          <a:solidFill>
            <a:schemeClr val="accent1">
              <a:alpha val="50195"/>
            </a:schemeClr>
          </a:solidFill>
          <a:ln w="9525">
            <a:noFill/>
            <a:miter lim="800000"/>
            <a:headEnd/>
            <a:tailEnd/>
          </a:ln>
        </p:spPr>
      </p:pic>
      <p:pic>
        <p:nvPicPr>
          <p:cNvPr id="7" name="Picture 8" descr="ncep_80"/>
          <p:cNvPicPr>
            <a:picLocks noChangeAspect="1" noChangeArrowheads="1"/>
          </p:cNvPicPr>
          <p:nvPr/>
        </p:nvPicPr>
        <p:blipFill>
          <a:blip r:embed="rId4" cstate="print"/>
          <a:srcRect/>
          <a:stretch>
            <a:fillRect/>
          </a:stretch>
        </p:blipFill>
        <p:spPr bwMode="auto">
          <a:xfrm>
            <a:off x="7924800" y="0"/>
            <a:ext cx="626364" cy="365760"/>
          </a:xfrm>
          <a:prstGeom prst="rect">
            <a:avLst/>
          </a:prstGeom>
          <a:noFill/>
          <a:ln w="9525">
            <a:noFill/>
            <a:miter lim="800000"/>
            <a:headEnd/>
            <a:tailEnd/>
          </a:ln>
        </p:spPr>
      </p:pic>
      <p:pic>
        <p:nvPicPr>
          <p:cNvPr id="8" name="Picture 9" descr="nws_logo"/>
          <p:cNvPicPr>
            <a:picLocks noChangeArrowheads="1"/>
          </p:cNvPicPr>
          <p:nvPr/>
        </p:nvPicPr>
        <p:blipFill>
          <a:blip r:embed="rId5" cstate="print"/>
          <a:srcRect/>
          <a:stretch>
            <a:fillRect/>
          </a:stretch>
        </p:blipFill>
        <p:spPr bwMode="auto">
          <a:xfrm>
            <a:off x="457200" y="0"/>
            <a:ext cx="457200" cy="480060"/>
          </a:xfrm>
          <a:prstGeom prst="rect">
            <a:avLst/>
          </a:prstGeom>
          <a:noFill/>
          <a:ln w="9525">
            <a:noFill/>
            <a:miter lim="800000"/>
            <a:headEnd/>
            <a:tailEnd/>
          </a:ln>
        </p:spPr>
      </p:pic>
      <p:pic>
        <p:nvPicPr>
          <p:cNvPr id="9" name="Picture 8" descr="newblueNEMSlogo"/>
          <p:cNvPicPr>
            <a:picLocks noChangeAspect="1" noChangeArrowheads="1"/>
          </p:cNvPicPr>
          <p:nvPr/>
        </p:nvPicPr>
        <p:blipFill>
          <a:blip r:embed="rId6" cstate="print"/>
          <a:srcRect/>
          <a:stretch>
            <a:fillRect/>
          </a:stretch>
        </p:blipFill>
        <p:spPr bwMode="auto">
          <a:xfrm>
            <a:off x="8595334" y="0"/>
            <a:ext cx="548666" cy="426463"/>
          </a:xfrm>
          <a:prstGeom prst="rect">
            <a:avLst/>
          </a:prstGeom>
          <a:noFill/>
          <a:ln w="9525">
            <a:noFill/>
            <a:miter lim="800000"/>
            <a:headEnd/>
            <a:tailEnd/>
          </a:ln>
        </p:spPr>
      </p:pic>
      <p:sp>
        <p:nvSpPr>
          <p:cNvPr id="10" name="Title 9"/>
          <p:cNvSpPr>
            <a:spLocks noGrp="1"/>
          </p:cNvSpPr>
          <p:nvPr>
            <p:ph type="title"/>
          </p:nvPr>
        </p:nvSpPr>
        <p:spPr>
          <a:xfrm>
            <a:off x="762000" y="5417403"/>
            <a:ext cx="7696200" cy="830997"/>
          </a:xfrm>
          <a:prstGeom prst="rect">
            <a:avLst/>
          </a:prstGeom>
          <a:solidFill>
            <a:schemeClr val="bg1">
              <a:lumMod val="95000"/>
            </a:schemeClr>
          </a:solidFill>
        </p:spPr>
        <p:txBody>
          <a:bodyPr wrap="square">
            <a:spAutoFit/>
          </a:bodyPr>
          <a:lstStyle/>
          <a:p>
            <a:r>
              <a:rPr lang="en-US" sz="1600" i="1" dirty="0" smtClean="0">
                <a:latin typeface="Times New Roman" pitchFamily="18" charset="0"/>
                <a:cs typeface="Times New Roman" pitchFamily="18" charset="0"/>
              </a:rPr>
              <a:t>GOCART module from GSFC’s GEOS5 has been implemented into NEMS GFS (</a:t>
            </a:r>
            <a:r>
              <a:rPr lang="en-US" sz="1600" i="1" dirty="0" smtClean="0">
                <a:solidFill>
                  <a:srgbClr val="C00000"/>
                </a:solidFill>
                <a:latin typeface="Times New Roman" pitchFamily="18" charset="0"/>
                <a:cs typeface="Times New Roman" pitchFamily="18" charset="0"/>
              </a:rPr>
              <a:t>with funding support from NASA Applied Sciences Program, JCSDA, and NWS</a:t>
            </a:r>
            <a:r>
              <a:rPr lang="en-US" sz="1600" i="1" dirty="0" smtClean="0">
                <a:latin typeface="Times New Roman" pitchFamily="18" charset="0"/>
                <a:cs typeface="Times New Roman" pitchFamily="18" charset="0"/>
              </a:rPr>
              <a:t>).  NEMS-GFS  now has the capability to simulate dust, sulfate, sea salt and carbonaceous aerosols</a:t>
            </a:r>
            <a:endParaRPr lang="en-US" sz="1600" i="1" dirty="0">
              <a:latin typeface="Times New Roman" pitchFamily="18" charset="0"/>
              <a:cs typeface="Times New Roman" pitchFamily="18" charset="0"/>
            </a:endParaRPr>
          </a:p>
        </p:txBody>
      </p:sp>
      <p:sp>
        <p:nvSpPr>
          <p:cNvPr id="11" name="Title 1"/>
          <p:cNvSpPr txBox="1">
            <a:spLocks/>
          </p:cNvSpPr>
          <p:nvPr/>
        </p:nvSpPr>
        <p:spPr>
          <a:xfrm>
            <a:off x="0" y="259080"/>
            <a:ext cx="92202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Overview of the </a:t>
            </a:r>
            <a:r>
              <a:rPr kumimoji="0" lang="en-US" sz="2400" b="1"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NOAA Environmental Modeling System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baseline="0" dirty="0">
                <a:latin typeface="Times New Roman" pitchFamily="18" charset="0"/>
                <a:ea typeface="+mj-ea"/>
                <a:cs typeface="Times New Roman" pitchFamily="18" charset="0"/>
              </a:rPr>
              <a:t>(</a:t>
            </a:r>
            <a:r>
              <a:rPr kumimoji="0" lang="en-US" sz="24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NEMS) GFS Aerosol Component</a:t>
            </a:r>
            <a:endParaRPr kumimoji="0" lang="en-US" sz="2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12" name="Rectangle 11"/>
          <p:cNvSpPr/>
          <p:nvPr/>
        </p:nvSpPr>
        <p:spPr>
          <a:xfrm>
            <a:off x="0" y="6494502"/>
            <a:ext cx="4521494" cy="369332"/>
          </a:xfrm>
          <a:prstGeom prst="rect">
            <a:avLst/>
          </a:prstGeom>
        </p:spPr>
        <p:txBody>
          <a:bodyPr wrap="none">
            <a:spAutoFit/>
          </a:bodyPr>
          <a:lstStyle/>
          <a:p>
            <a:r>
              <a:rPr lang="en-US" b="1" dirty="0" smtClean="0">
                <a:latin typeface="Times New Roman" pitchFamily="18" charset="0"/>
                <a:cs typeface="Times New Roman" pitchFamily="18" charset="0"/>
              </a:rPr>
              <a:t>Slides provided by Sarah Lu, NOAA/NCEP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9430073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0" y="1219200"/>
            <a:ext cx="4419600" cy="2438400"/>
          </a:xfrm>
        </p:spPr>
        <p:txBody>
          <a:bodyPr>
            <a:noAutofit/>
          </a:bodyPr>
          <a:lstStyle/>
          <a:p>
            <a:pPr marL="231775" lvl="0" indent="-231775">
              <a:defRPr/>
            </a:pPr>
            <a:r>
              <a:rPr lang="en-US" sz="1500" dirty="0" smtClean="0">
                <a:solidFill>
                  <a:srgbClr val="C00000"/>
                </a:solidFill>
                <a:latin typeface="Times New Roman" pitchFamily="18" charset="0"/>
                <a:cs typeface="Times New Roman" pitchFamily="18" charset="0"/>
              </a:rPr>
              <a:t>5-day dust forecast </a:t>
            </a:r>
            <a:r>
              <a:rPr lang="en-US" sz="1500" dirty="0" smtClean="0">
                <a:latin typeface="Times New Roman" pitchFamily="18" charset="0"/>
                <a:cs typeface="Times New Roman" pitchFamily="18" charset="0"/>
              </a:rPr>
              <a:t>once per day  (at 00Z), output every 3 hour</a:t>
            </a:r>
          </a:p>
          <a:p>
            <a:pPr marL="231775" lvl="0" indent="-231775">
              <a:defRPr/>
            </a:pPr>
            <a:r>
              <a:rPr lang="en-US" sz="1500" dirty="0" smtClean="0">
                <a:latin typeface="Times New Roman" pitchFamily="18" charset="0"/>
                <a:cs typeface="Times New Roman" pitchFamily="18" charset="0"/>
              </a:rPr>
              <a:t>Resolution: T126 L64</a:t>
            </a:r>
          </a:p>
          <a:p>
            <a:pPr marL="231775" lvl="0" indent="-231775">
              <a:defRPr/>
            </a:pPr>
            <a:r>
              <a:rPr lang="en-US" sz="1500" dirty="0" smtClean="0">
                <a:latin typeface="Times New Roman" pitchFamily="18" charset="0"/>
                <a:cs typeface="Times New Roman" pitchFamily="18" charset="0"/>
              </a:rPr>
              <a:t>ICs:  Aerosols from previous day forecast and meteorology from operational GDAS</a:t>
            </a:r>
          </a:p>
          <a:p>
            <a:pPr marL="231775" lvl="0" indent="-231775">
              <a:defRPr/>
            </a:pPr>
            <a:r>
              <a:rPr lang="en-US" sz="1500" dirty="0" smtClean="0">
                <a:latin typeface="Times New Roman" pitchFamily="18" charset="0"/>
                <a:cs typeface="Times New Roman" pitchFamily="18" charset="0"/>
              </a:rPr>
              <a:t>GRIB2 products in 1x1 degree: 3-d distribution of dust aerosols (5 bins from 0.1 – 10 µm) and 2-d aerosol diagnosis fields (e.g., aerosol optical depth, surface mass concentration)</a:t>
            </a:r>
          </a:p>
          <a:p>
            <a:pPr marL="231775" lvl="0" indent="-231775">
              <a:defRPr/>
            </a:pPr>
            <a:r>
              <a:rPr lang="en-US" sz="1500" dirty="0" smtClean="0">
                <a:latin typeface="Times New Roman" pitchFamily="18" charset="0"/>
                <a:cs typeface="Times New Roman" pitchFamily="18" charset="0"/>
              </a:rPr>
              <a:t>NCEP operational implementation on Sept 2012</a:t>
            </a:r>
          </a:p>
        </p:txBody>
      </p:sp>
      <p:sp>
        <p:nvSpPr>
          <p:cNvPr id="15365" name="Title 1"/>
          <p:cNvSpPr>
            <a:spLocks noGrp="1"/>
          </p:cNvSpPr>
          <p:nvPr>
            <p:ph type="title"/>
          </p:nvPr>
        </p:nvSpPr>
        <p:spPr>
          <a:xfrm>
            <a:off x="304800" y="0"/>
            <a:ext cx="8229600" cy="685800"/>
          </a:xfrm>
        </p:spPr>
        <p:txBody>
          <a:bodyPr>
            <a:normAutofit/>
          </a:bodyPr>
          <a:lstStyle/>
          <a:p>
            <a:r>
              <a:rPr lang="en-US" sz="2400" b="1" dirty="0" smtClean="0">
                <a:latin typeface="Times New Roman" pitchFamily="18" charset="0"/>
                <a:cs typeface="Times New Roman" pitchFamily="18" charset="0"/>
              </a:rPr>
              <a:t>Near-Real-Time NEMS GFS Aerosol Component </a:t>
            </a:r>
          </a:p>
        </p:txBody>
      </p:sp>
      <p:sp>
        <p:nvSpPr>
          <p:cNvPr id="11" name="Rectangle 3"/>
          <p:cNvSpPr txBox="1">
            <a:spLocks noChangeArrowheads="1"/>
          </p:cNvSpPr>
          <p:nvPr/>
        </p:nvSpPr>
        <p:spPr>
          <a:xfrm>
            <a:off x="0" y="3962400"/>
            <a:ext cx="8763000" cy="2514600"/>
          </a:xfrm>
          <a:prstGeom prst="rect">
            <a:avLst/>
          </a:prstGeom>
        </p:spPr>
        <p:txBody>
          <a:bodyPr vert="horz" lIns="91440" tIns="45720" rIns="91440" bIns="45720" rtlCol="0">
            <a:noAutofit/>
          </a:bodyPr>
          <a:lstStyle/>
          <a:p>
            <a:pPr marL="342900" indent="-342900">
              <a:lnSpc>
                <a:spcPct val="90000"/>
              </a:lnSpc>
              <a:spcBef>
                <a:spcPct val="20000"/>
              </a:spcBef>
              <a:defRPr/>
            </a:pPr>
            <a:r>
              <a:rPr lang="en-US" sz="1500" dirty="0" smtClean="0"/>
              <a:t>	</a:t>
            </a:r>
          </a:p>
          <a:p>
            <a:pPr marL="285750" indent="-285750">
              <a:lnSpc>
                <a:spcPct val="90000"/>
              </a:lnSpc>
              <a:spcBef>
                <a:spcPct val="20000"/>
              </a:spcBef>
              <a:buFont typeface="Arial" pitchFamily="34" charset="0"/>
              <a:buChar char="•"/>
              <a:defRPr/>
            </a:pPr>
            <a:r>
              <a:rPr kumimoji="0" lang="en-US" sz="150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Enables future operational global short-range (e.g., 5-day) </a:t>
            </a:r>
            <a:r>
              <a:rPr kumimoji="0" lang="en-US" sz="1500" u="none" strike="noStrike" kern="1200" cap="none" spc="0" normalizeH="0" baseline="0" noProof="0" dirty="0" smtClean="0">
                <a:ln>
                  <a:noFill/>
                </a:ln>
                <a:solidFill>
                  <a:srgbClr val="C00000"/>
                </a:solidFill>
                <a:effectLst/>
                <a:uLnTx/>
                <a:uFillTx/>
                <a:latin typeface="Times New Roman" pitchFamily="18" charset="0"/>
                <a:cs typeface="Times New Roman" pitchFamily="18" charset="0"/>
              </a:rPr>
              <a:t>aerosol</a:t>
            </a:r>
            <a:r>
              <a:rPr kumimoji="0" lang="en-US" sz="1500" u="none" strike="noStrike" kern="1200" cap="none" spc="0" normalizeH="0" noProof="0" dirty="0" smtClean="0">
                <a:ln>
                  <a:noFill/>
                </a:ln>
                <a:solidFill>
                  <a:srgbClr val="C00000"/>
                </a:solidFill>
                <a:effectLst/>
                <a:uLnTx/>
                <a:uFillTx/>
                <a:latin typeface="Times New Roman" pitchFamily="18" charset="0"/>
                <a:cs typeface="Times New Roman" pitchFamily="18" charset="0"/>
              </a:rPr>
              <a:t> prediction</a:t>
            </a:r>
            <a:endParaRPr lang="en-US" sz="1500" dirty="0" smtClean="0">
              <a:solidFill>
                <a:srgbClr val="C00000"/>
              </a:solidFill>
              <a:latin typeface="Times New Roman" pitchFamily="18" charset="0"/>
              <a:cs typeface="Times New Roman" pitchFamily="18" charset="0"/>
            </a:endParaRPr>
          </a:p>
          <a:p>
            <a:pPr marL="285750" indent="-285750">
              <a:lnSpc>
                <a:spcPct val="90000"/>
              </a:lnSpc>
              <a:spcBef>
                <a:spcPct val="20000"/>
              </a:spcBef>
              <a:buFont typeface="Arial" pitchFamily="34" charset="0"/>
              <a:buChar char="•"/>
              <a:defRPr/>
            </a:pPr>
            <a:r>
              <a:rPr lang="en-US" sz="1500" dirty="0" smtClean="0">
                <a:latin typeface="Times New Roman" pitchFamily="18" charset="0"/>
                <a:cs typeface="Times New Roman" pitchFamily="18" charset="0"/>
              </a:rPr>
              <a:t>Allows </a:t>
            </a:r>
            <a:r>
              <a:rPr kumimoji="0" lang="en-US" sz="1500" u="none" strike="noStrike" kern="1200" cap="none" spc="0" normalizeH="0" noProof="0" dirty="0" smtClean="0">
                <a:ln>
                  <a:noFill/>
                </a:ln>
                <a:solidFill>
                  <a:srgbClr val="C00000"/>
                </a:solidFill>
                <a:effectLst/>
                <a:uLnTx/>
                <a:uFillTx/>
                <a:latin typeface="Times New Roman" pitchFamily="18" charset="0"/>
                <a:cs typeface="Times New Roman" pitchFamily="18" charset="0"/>
              </a:rPr>
              <a:t>aerosol impacts </a:t>
            </a:r>
            <a:r>
              <a:rPr kumimoji="0" lang="en-US" sz="1500" u="none" strike="noStrike" kern="1200" cap="none" spc="0" normalizeH="0" noProof="0" dirty="0" smtClean="0">
                <a:ln>
                  <a:noFill/>
                </a:ln>
                <a:solidFill>
                  <a:schemeClr val="tx1"/>
                </a:solidFill>
                <a:effectLst/>
                <a:uLnTx/>
                <a:uFillTx/>
                <a:latin typeface="Times New Roman" pitchFamily="18" charset="0"/>
                <a:cs typeface="Times New Roman" pitchFamily="18" charset="0"/>
              </a:rPr>
              <a:t>on medium range weather forecasts (GFS/GSI) to be considered</a:t>
            </a:r>
          </a:p>
          <a:p>
            <a:pPr marL="285750" indent="-285750">
              <a:lnSpc>
                <a:spcPct val="90000"/>
              </a:lnSpc>
              <a:spcBef>
                <a:spcPct val="20000"/>
              </a:spcBef>
              <a:buFont typeface="Arial" pitchFamily="34" charset="0"/>
              <a:buChar char="•"/>
              <a:defRPr/>
            </a:pPr>
            <a:r>
              <a:rPr lang="en-US" sz="1500" dirty="0" smtClean="0">
                <a:latin typeface="Times New Roman" pitchFamily="18" charset="0"/>
                <a:cs typeface="Times New Roman" pitchFamily="18" charset="0"/>
              </a:rPr>
              <a:t>Provides global aerosol information required for various applications (e.g., </a:t>
            </a:r>
            <a:r>
              <a:rPr lang="en-US" sz="1500" dirty="0">
                <a:solidFill>
                  <a:srgbClr val="C00000"/>
                </a:solidFill>
                <a:latin typeface="Times New Roman" pitchFamily="18" charset="0"/>
                <a:cs typeface="Times New Roman" pitchFamily="18" charset="0"/>
              </a:rPr>
              <a:t>satellite radiance data </a:t>
            </a:r>
            <a:r>
              <a:rPr lang="en-US" sz="1500" dirty="0" smtClean="0">
                <a:solidFill>
                  <a:srgbClr val="C00000"/>
                </a:solidFill>
                <a:latin typeface="Times New Roman" pitchFamily="18" charset="0"/>
                <a:cs typeface="Times New Roman" pitchFamily="18" charset="0"/>
              </a:rPr>
              <a:t>assimilation, </a:t>
            </a:r>
            <a:r>
              <a:rPr lang="en-US" sz="1500" dirty="0" smtClean="0">
                <a:latin typeface="Times New Roman" pitchFamily="18" charset="0"/>
                <a:cs typeface="Times New Roman" pitchFamily="18" charset="0"/>
              </a:rPr>
              <a:t>satellite retrievals, SST analysis, UV-index forecasts)</a:t>
            </a:r>
            <a:endParaRPr kumimoji="0" lang="en-US" sz="150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endParaRPr>
          </a:p>
          <a:p>
            <a:pPr marL="285750" indent="-285750">
              <a:lnSpc>
                <a:spcPct val="90000"/>
              </a:lnSpc>
              <a:spcBef>
                <a:spcPct val="20000"/>
              </a:spcBef>
              <a:buFont typeface="Arial" pitchFamily="34" charset="0"/>
              <a:buChar char="•"/>
              <a:defRPr/>
            </a:pPr>
            <a:r>
              <a:rPr kumimoji="0" lang="en-US" sz="150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Provides a first step toward an operational </a:t>
            </a:r>
            <a:r>
              <a:rPr kumimoji="0" lang="en-US" sz="1500" u="none" strike="noStrike" kern="1200" cap="none" spc="0" normalizeH="0" baseline="0" noProof="0" dirty="0" smtClean="0">
                <a:ln>
                  <a:noFill/>
                </a:ln>
                <a:solidFill>
                  <a:srgbClr val="C00000"/>
                </a:solidFill>
                <a:effectLst/>
                <a:uLnTx/>
                <a:uFillTx/>
                <a:latin typeface="Times New Roman" pitchFamily="18" charset="0"/>
                <a:cs typeface="Times New Roman" pitchFamily="18" charset="0"/>
              </a:rPr>
              <a:t>aerosol data assimilation </a:t>
            </a:r>
            <a:r>
              <a:rPr kumimoji="0" lang="en-US" sz="150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capability at NCEP</a:t>
            </a:r>
          </a:p>
          <a:p>
            <a:pPr marL="285750" indent="-285750">
              <a:lnSpc>
                <a:spcPct val="90000"/>
              </a:lnSpc>
              <a:spcBef>
                <a:spcPct val="20000"/>
              </a:spcBef>
              <a:buFont typeface="Arial" pitchFamily="34" charset="0"/>
              <a:buChar char="•"/>
              <a:defRPr/>
            </a:pPr>
            <a:r>
              <a:rPr kumimoji="0" lang="en-US" sz="150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Allows NCEP to explore </a:t>
            </a:r>
            <a:r>
              <a:rPr kumimoji="0" lang="en-US" sz="1500" u="none" strike="noStrike" kern="1200" cap="none" spc="0" normalizeH="0" baseline="0" noProof="0" dirty="0" smtClean="0">
                <a:ln>
                  <a:noFill/>
                </a:ln>
                <a:solidFill>
                  <a:srgbClr val="C00000"/>
                </a:solidFill>
                <a:effectLst/>
                <a:uLnTx/>
                <a:uFillTx/>
                <a:latin typeface="Times New Roman" pitchFamily="18" charset="0"/>
                <a:cs typeface="Times New Roman" pitchFamily="18" charset="0"/>
              </a:rPr>
              <a:t>aerosol-chemistry-climate interaction </a:t>
            </a:r>
            <a:r>
              <a:rPr kumimoji="0" lang="en-US" sz="150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in the operational Climate Forecast System (CFS)---</a:t>
            </a:r>
            <a:r>
              <a:rPr kumimoji="0" lang="en-US" sz="1500" u="none" strike="noStrike" kern="1200" cap="none" spc="0" normalizeH="0" noProof="0" dirty="0" smtClean="0">
                <a:ln>
                  <a:noFill/>
                </a:ln>
                <a:solidFill>
                  <a:schemeClr val="tx1"/>
                </a:solidFill>
                <a:effectLst/>
                <a:uLnTx/>
                <a:uFillTx/>
                <a:latin typeface="Times New Roman" pitchFamily="18" charset="0"/>
                <a:cs typeface="Times New Roman" pitchFamily="18" charset="0"/>
              </a:rPr>
              <a:t> Note that </a:t>
            </a:r>
            <a:r>
              <a:rPr kumimoji="0" lang="en-US" sz="150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GFS is a candidate for the AGCM component of the next version of the CFS.</a:t>
            </a:r>
          </a:p>
          <a:p>
            <a:pPr marL="285750" indent="-285750">
              <a:lnSpc>
                <a:spcPct val="90000"/>
              </a:lnSpc>
              <a:spcBef>
                <a:spcPct val="20000"/>
              </a:spcBef>
              <a:buFont typeface="Arial" pitchFamily="34" charset="0"/>
              <a:buChar char="•"/>
              <a:defRPr/>
            </a:pPr>
            <a:r>
              <a:rPr lang="en-US" sz="1500" dirty="0" smtClean="0">
                <a:latin typeface="Times New Roman" pitchFamily="18" charset="0"/>
                <a:cs typeface="Times New Roman" pitchFamily="18" charset="0"/>
              </a:rPr>
              <a:t>Provides </a:t>
            </a:r>
            <a:r>
              <a:rPr lang="en-US" sz="1500" dirty="0" smtClean="0">
                <a:solidFill>
                  <a:srgbClr val="C00000"/>
                </a:solidFill>
                <a:latin typeface="Times New Roman" pitchFamily="18" charset="0"/>
                <a:cs typeface="Times New Roman" pitchFamily="18" charset="0"/>
              </a:rPr>
              <a:t>lateral aerosol boundary conditions </a:t>
            </a:r>
            <a:r>
              <a:rPr lang="en-US" sz="1500" dirty="0" smtClean="0">
                <a:latin typeface="Times New Roman" pitchFamily="18" charset="0"/>
                <a:cs typeface="Times New Roman" pitchFamily="18" charset="0"/>
              </a:rPr>
              <a:t>for regional aerosol forecast system</a:t>
            </a:r>
            <a:endParaRPr kumimoji="0" lang="en-US" altLang="zh-TW" sz="1500" i="0" u="none" strike="noStrike" kern="1200" cap="none" spc="0" normalizeH="0" baseline="0" noProof="0" dirty="0" smtClean="0">
              <a:ln>
                <a:noFill/>
              </a:ln>
              <a:solidFill>
                <a:schemeClr val="accent2"/>
              </a:solidFill>
              <a:effectLst/>
              <a:uLnTx/>
              <a:uFillTx/>
              <a:latin typeface="Times New Roman" pitchFamily="18" charset="0"/>
              <a:cs typeface="Times New Roman" pitchFamily="18" charset="0"/>
            </a:endParaRPr>
          </a:p>
        </p:txBody>
      </p:sp>
      <p:sp>
        <p:nvSpPr>
          <p:cNvPr id="14" name="Title 1"/>
          <p:cNvSpPr txBox="1">
            <a:spLocks/>
          </p:cNvSpPr>
          <p:nvPr/>
        </p:nvSpPr>
        <p:spPr>
          <a:xfrm>
            <a:off x="0" y="3886200"/>
            <a:ext cx="9144000" cy="38100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smtClean="0">
                <a:ln>
                  <a:noFill/>
                </a:ln>
                <a:solidFill>
                  <a:srgbClr val="C00000"/>
                </a:solidFill>
                <a:effectLst/>
                <a:uLnTx/>
                <a:uFillTx/>
                <a:latin typeface="Times New Roman" pitchFamily="18" charset="0"/>
                <a:ea typeface="+mj-ea"/>
                <a:cs typeface="Times New Roman" pitchFamily="18" charset="0"/>
              </a:rPr>
              <a:t>Future Operational Benefits Associated with the</a:t>
            </a:r>
            <a:r>
              <a:rPr kumimoji="0" lang="en-US" sz="1600" b="1" i="0" u="none" strike="noStrike" kern="1200" cap="none" spc="0" normalizeH="0" noProof="0" dirty="0" smtClean="0">
                <a:ln>
                  <a:noFill/>
                </a:ln>
                <a:solidFill>
                  <a:srgbClr val="C00000"/>
                </a:solidFill>
                <a:effectLst/>
                <a:uLnTx/>
                <a:uFillTx/>
                <a:latin typeface="Times New Roman" pitchFamily="18" charset="0"/>
                <a:ea typeface="+mj-ea"/>
                <a:cs typeface="Times New Roman" pitchFamily="18" charset="0"/>
              </a:rPr>
              <a:t> </a:t>
            </a:r>
            <a:r>
              <a:rPr kumimoji="0" lang="en-US" sz="1600" b="1" i="0" u="none" strike="noStrike" kern="1200" cap="none" spc="0" normalizeH="0" baseline="0" noProof="0" dirty="0" smtClean="0">
                <a:ln>
                  <a:noFill/>
                </a:ln>
                <a:solidFill>
                  <a:srgbClr val="C00000"/>
                </a:solidFill>
                <a:effectLst/>
                <a:uLnTx/>
                <a:uFillTx/>
                <a:latin typeface="Times New Roman" pitchFamily="18" charset="0"/>
                <a:ea typeface="+mj-ea"/>
                <a:cs typeface="Times New Roman" pitchFamily="18" charset="0"/>
              </a:rPr>
              <a:t>NEMS GFS Aerosol Component</a:t>
            </a:r>
            <a:endParaRPr kumimoji="0" lang="en-US" sz="1600" b="1"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sp>
        <p:nvSpPr>
          <p:cNvPr id="15" name="Title 1"/>
          <p:cNvSpPr txBox="1">
            <a:spLocks/>
          </p:cNvSpPr>
          <p:nvPr/>
        </p:nvSpPr>
        <p:spPr>
          <a:xfrm>
            <a:off x="0" y="838200"/>
            <a:ext cx="9144000" cy="38100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noProof="0" dirty="0" smtClean="0">
                <a:ln>
                  <a:noFill/>
                </a:ln>
                <a:solidFill>
                  <a:srgbClr val="C00000"/>
                </a:solidFill>
                <a:effectLst/>
                <a:uLnTx/>
                <a:uFillTx/>
                <a:latin typeface="+mj-lt"/>
                <a:ea typeface="+mj-ea"/>
                <a:cs typeface="+mj-cs"/>
              </a:rPr>
              <a:t> </a:t>
            </a:r>
            <a:r>
              <a:rPr kumimoji="0" lang="en-US" sz="1600" b="1" i="0" u="none" strike="noStrike" kern="1200" cap="none" spc="0" normalizeH="0" noProof="0" dirty="0" smtClean="0">
                <a:ln>
                  <a:noFill/>
                </a:ln>
                <a:solidFill>
                  <a:srgbClr val="C00000"/>
                </a:solidFill>
                <a:effectLst/>
                <a:uLnTx/>
                <a:uFillTx/>
                <a:latin typeface="Times New Roman" pitchFamily="18" charset="0"/>
                <a:ea typeface="+mj-ea"/>
                <a:cs typeface="Times New Roman" pitchFamily="18" charset="0"/>
              </a:rPr>
              <a:t>Current Status:</a:t>
            </a:r>
            <a:endParaRPr kumimoji="0" lang="en-US" sz="1600" b="1" i="0" u="none" strike="noStrike" kern="1200" cap="none" spc="0" normalizeH="0" baseline="0" noProof="0" dirty="0">
              <a:ln>
                <a:noFill/>
              </a:ln>
              <a:solidFill>
                <a:srgbClr val="C00000"/>
              </a:solidFill>
              <a:effectLst/>
              <a:uLnTx/>
              <a:uFillTx/>
              <a:latin typeface="Times New Roman" pitchFamily="18" charset="0"/>
              <a:ea typeface="+mj-ea"/>
              <a:cs typeface="Times New Roman" pitchFamily="18" charset="0"/>
            </a:endParaRPr>
          </a:p>
        </p:txBody>
      </p:sp>
      <p:pic>
        <p:nvPicPr>
          <p:cNvPr id="16" name="Picture 7" descr="noaalogo"/>
          <p:cNvPicPr>
            <a:picLocks noChangeArrowheads="1"/>
          </p:cNvPicPr>
          <p:nvPr/>
        </p:nvPicPr>
        <p:blipFill>
          <a:blip r:embed="rId3" cstate="print"/>
          <a:srcRect/>
          <a:stretch>
            <a:fillRect/>
          </a:stretch>
        </p:blipFill>
        <p:spPr bwMode="auto">
          <a:xfrm>
            <a:off x="0" y="0"/>
            <a:ext cx="457200" cy="457200"/>
          </a:xfrm>
          <a:prstGeom prst="rect">
            <a:avLst/>
          </a:prstGeom>
          <a:solidFill>
            <a:schemeClr val="accent1">
              <a:alpha val="50195"/>
            </a:schemeClr>
          </a:solidFill>
          <a:ln w="9525">
            <a:noFill/>
            <a:miter lim="800000"/>
            <a:headEnd/>
            <a:tailEnd/>
          </a:ln>
        </p:spPr>
      </p:pic>
      <p:pic>
        <p:nvPicPr>
          <p:cNvPr id="17" name="Picture 8" descr="ncep_80"/>
          <p:cNvPicPr>
            <a:picLocks noChangeAspect="1" noChangeArrowheads="1"/>
          </p:cNvPicPr>
          <p:nvPr/>
        </p:nvPicPr>
        <p:blipFill>
          <a:blip r:embed="rId4" cstate="print"/>
          <a:srcRect/>
          <a:stretch>
            <a:fillRect/>
          </a:stretch>
        </p:blipFill>
        <p:spPr bwMode="auto">
          <a:xfrm>
            <a:off x="7924800" y="0"/>
            <a:ext cx="626364" cy="365760"/>
          </a:xfrm>
          <a:prstGeom prst="rect">
            <a:avLst/>
          </a:prstGeom>
          <a:noFill/>
          <a:ln w="9525">
            <a:noFill/>
            <a:miter lim="800000"/>
            <a:headEnd/>
            <a:tailEnd/>
          </a:ln>
        </p:spPr>
      </p:pic>
      <p:pic>
        <p:nvPicPr>
          <p:cNvPr id="18" name="Picture 9" descr="nws_logo"/>
          <p:cNvPicPr>
            <a:picLocks noChangeArrowheads="1"/>
          </p:cNvPicPr>
          <p:nvPr/>
        </p:nvPicPr>
        <p:blipFill>
          <a:blip r:embed="rId5" cstate="print"/>
          <a:srcRect/>
          <a:stretch>
            <a:fillRect/>
          </a:stretch>
        </p:blipFill>
        <p:spPr bwMode="auto">
          <a:xfrm>
            <a:off x="457200" y="0"/>
            <a:ext cx="457200" cy="480060"/>
          </a:xfrm>
          <a:prstGeom prst="rect">
            <a:avLst/>
          </a:prstGeom>
          <a:noFill/>
          <a:ln w="9525">
            <a:noFill/>
            <a:miter lim="800000"/>
            <a:headEnd/>
            <a:tailEnd/>
          </a:ln>
        </p:spPr>
      </p:pic>
      <p:pic>
        <p:nvPicPr>
          <p:cNvPr id="19" name="Picture 8" descr="newblueNEMSlogo"/>
          <p:cNvPicPr>
            <a:picLocks noChangeAspect="1" noChangeArrowheads="1"/>
          </p:cNvPicPr>
          <p:nvPr/>
        </p:nvPicPr>
        <p:blipFill>
          <a:blip r:embed="rId6" cstate="print"/>
          <a:srcRect/>
          <a:stretch>
            <a:fillRect/>
          </a:stretch>
        </p:blipFill>
        <p:spPr bwMode="auto">
          <a:xfrm>
            <a:off x="8595334" y="0"/>
            <a:ext cx="548666" cy="426463"/>
          </a:xfrm>
          <a:prstGeom prst="rect">
            <a:avLst/>
          </a:prstGeom>
          <a:noFill/>
          <a:ln w="9525">
            <a:noFill/>
            <a:miter lim="800000"/>
            <a:headEnd/>
            <a:tailEnd/>
          </a:ln>
        </p:spPr>
      </p:pic>
      <p:sp>
        <p:nvSpPr>
          <p:cNvPr id="2" name="Rectangle 1"/>
          <p:cNvSpPr/>
          <p:nvPr/>
        </p:nvSpPr>
        <p:spPr>
          <a:xfrm>
            <a:off x="9524" y="6488668"/>
            <a:ext cx="9134475" cy="369332"/>
          </a:xfrm>
          <a:prstGeom prst="rect">
            <a:avLst/>
          </a:prstGeom>
        </p:spPr>
        <p:txBody>
          <a:bodyPr wrap="square">
            <a:spAutoFit/>
          </a:bodyPr>
          <a:lstStyle/>
          <a:p>
            <a:r>
              <a:rPr lang="en-US" b="1" dirty="0">
                <a:latin typeface="Times New Roman" pitchFamily="18" charset="0"/>
                <a:cs typeface="Times New Roman" pitchFamily="18" charset="0"/>
              </a:rPr>
              <a:t>http://www.emc.ncep.noaa.gov/gmb/sarah/NGAC/html/realtime.ngac.html</a:t>
            </a:r>
          </a:p>
        </p:txBody>
      </p:sp>
      <p:pic>
        <p:nvPicPr>
          <p:cNvPr id="1026" name="Picture 2" descr="\\bean\home\bpierce\My Documents\Attachments\sep_17\aod.anim.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18025" y="571500"/>
            <a:ext cx="42164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1580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81600"/>
            <a:ext cx="9144000" cy="523220"/>
          </a:xfrm>
          <a:prstGeom prst="rect">
            <a:avLst/>
          </a:prstGeom>
        </p:spPr>
        <p:txBody>
          <a:bodyPr wrap="square">
            <a:spAutoFit/>
          </a:bodyPr>
          <a:lstStyle/>
          <a:p>
            <a:r>
              <a:rPr lang="en-US" sz="1400" b="1" dirty="0" err="1" smtClean="0">
                <a:latin typeface="Times New Roman" pitchFamily="18" charset="0"/>
                <a:cs typeface="Times New Roman" pitchFamily="18" charset="0"/>
              </a:rPr>
              <a:t>Pagowski</a:t>
            </a:r>
            <a:r>
              <a:rPr lang="en-US" sz="1400" b="1" dirty="0" smtClean="0">
                <a:latin typeface="Times New Roman" pitchFamily="18" charset="0"/>
                <a:cs typeface="Times New Roman" pitchFamily="18" charset="0"/>
              </a:rPr>
              <a:t> &amp; </a:t>
            </a:r>
            <a:r>
              <a:rPr lang="en-US" sz="1400" b="1" dirty="0" err="1">
                <a:latin typeface="Times New Roman" pitchFamily="18" charset="0"/>
                <a:cs typeface="Times New Roman" pitchFamily="18" charset="0"/>
              </a:rPr>
              <a:t>G</a:t>
            </a:r>
            <a:r>
              <a:rPr lang="en-US" sz="1400" b="1" dirty="0" err="1" smtClean="0">
                <a:latin typeface="Times New Roman" pitchFamily="18" charset="0"/>
                <a:cs typeface="Times New Roman" pitchFamily="18" charset="0"/>
              </a:rPr>
              <a:t>rell</a:t>
            </a:r>
            <a:r>
              <a:rPr lang="en-US" sz="1400" b="1" dirty="0">
                <a:latin typeface="Times New Roman" pitchFamily="18" charset="0"/>
                <a:cs typeface="Times New Roman" pitchFamily="18" charset="0"/>
              </a:rPr>
              <a:t>, </a:t>
            </a:r>
            <a:r>
              <a:rPr lang="en-US" sz="1400" b="1" dirty="0" smtClean="0">
                <a:latin typeface="Times New Roman" pitchFamily="18" charset="0"/>
                <a:cs typeface="Times New Roman" pitchFamily="18" charset="0"/>
              </a:rPr>
              <a:t>“Experiments </a:t>
            </a:r>
            <a:r>
              <a:rPr lang="en-US" sz="1400" b="1" dirty="0">
                <a:latin typeface="Times New Roman" pitchFamily="18" charset="0"/>
                <a:cs typeface="Times New Roman" pitchFamily="18" charset="0"/>
              </a:rPr>
              <a:t>with </a:t>
            </a:r>
            <a:r>
              <a:rPr lang="en-US" sz="1400" b="1" dirty="0" smtClean="0">
                <a:latin typeface="Times New Roman" pitchFamily="18" charset="0"/>
                <a:cs typeface="Times New Roman" pitchFamily="18" charset="0"/>
              </a:rPr>
              <a:t>the assimilation </a:t>
            </a:r>
            <a:r>
              <a:rPr lang="en-US" sz="1400" b="1" dirty="0">
                <a:latin typeface="Times New Roman" pitchFamily="18" charset="0"/>
                <a:cs typeface="Times New Roman" pitchFamily="18" charset="0"/>
              </a:rPr>
              <a:t>of fine aerosols using an ensemble </a:t>
            </a:r>
            <a:r>
              <a:rPr lang="en-US" sz="1400" b="1" dirty="0" err="1">
                <a:latin typeface="Times New Roman" pitchFamily="18" charset="0"/>
                <a:cs typeface="Times New Roman" pitchFamily="18" charset="0"/>
              </a:rPr>
              <a:t>Kalman</a:t>
            </a:r>
            <a:r>
              <a:rPr lang="en-US" sz="1400" b="1" dirty="0">
                <a:latin typeface="Times New Roman" pitchFamily="18" charset="0"/>
                <a:cs typeface="Times New Roman" pitchFamily="18" charset="0"/>
              </a:rPr>
              <a:t> filter and </a:t>
            </a:r>
            <a:r>
              <a:rPr lang="en-US" sz="1400" b="1" dirty="0" smtClean="0">
                <a:latin typeface="Times New Roman" pitchFamily="18" charset="0"/>
                <a:cs typeface="Times New Roman" pitchFamily="18" charset="0"/>
              </a:rPr>
              <a:t>GSI”, JGR, </a:t>
            </a:r>
            <a:r>
              <a:rPr lang="en-US" sz="1400" b="1" dirty="0">
                <a:latin typeface="Times New Roman" pitchFamily="18" charset="0"/>
                <a:cs typeface="Times New Roman" pitchFamily="18" charset="0"/>
              </a:rPr>
              <a:t>2012, </a:t>
            </a:r>
            <a:r>
              <a:rPr lang="en-US" sz="1400" b="1" dirty="0" smtClean="0">
                <a:latin typeface="Times New Roman" pitchFamily="18" charset="0"/>
                <a:cs typeface="Times New Roman" pitchFamily="18" charset="0"/>
              </a:rPr>
              <a:t>(pending </a:t>
            </a:r>
            <a:r>
              <a:rPr lang="en-US" sz="1400" b="1" dirty="0">
                <a:latin typeface="Times New Roman" pitchFamily="18" charset="0"/>
                <a:cs typeface="Times New Roman" pitchFamily="18" charset="0"/>
              </a:rPr>
              <a:t>minor </a:t>
            </a:r>
            <a:r>
              <a:rPr lang="en-US" sz="1400" b="1" dirty="0" smtClean="0">
                <a:latin typeface="Times New Roman" pitchFamily="18" charset="0"/>
                <a:cs typeface="Times New Roman" pitchFamily="18" charset="0"/>
              </a:rPr>
              <a:t>revisions)</a:t>
            </a:r>
            <a:endParaRPr lang="en-US" sz="1400" b="1" dirty="0">
              <a:latin typeface="Times New Roman" pitchFamily="18" charset="0"/>
              <a:cs typeface="Times New Roman" pitchFamily="18" charset="0"/>
            </a:endParaRPr>
          </a:p>
        </p:txBody>
      </p:sp>
      <p:sp>
        <p:nvSpPr>
          <p:cNvPr id="5" name="Rectangle 4"/>
          <p:cNvSpPr/>
          <p:nvPr/>
        </p:nvSpPr>
        <p:spPr>
          <a:xfrm>
            <a:off x="0" y="0"/>
            <a:ext cx="9144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Assimilation of </a:t>
            </a:r>
            <a:r>
              <a:rPr lang="en-US" sz="2400" b="1" dirty="0">
                <a:latin typeface="Times New Roman" pitchFamily="18" charset="0"/>
                <a:cs typeface="Times New Roman" pitchFamily="18" charset="0"/>
              </a:rPr>
              <a:t>United States Environmental Protection Agency </a:t>
            </a:r>
            <a:r>
              <a:rPr lang="en-US" sz="2400" b="1" dirty="0" smtClean="0">
                <a:latin typeface="Times New Roman" pitchFamily="18" charset="0"/>
                <a:cs typeface="Times New Roman" pitchFamily="18" charset="0"/>
              </a:rPr>
              <a:t>(EPA) </a:t>
            </a:r>
            <a:r>
              <a:rPr lang="en-US" sz="2400" b="1" dirty="0" err="1" smtClean="0">
                <a:latin typeface="Times New Roman" pitchFamily="18" charset="0"/>
                <a:cs typeface="Times New Roman" pitchFamily="18" charset="0"/>
              </a:rPr>
              <a:t>AIRNow</a:t>
            </a:r>
            <a:r>
              <a:rPr lang="en-US" sz="2400" b="1" dirty="0" smtClean="0">
                <a:latin typeface="Times New Roman" pitchFamily="18" charset="0"/>
                <a:cs typeface="Times New Roman" pitchFamily="18" charset="0"/>
              </a:rPr>
              <a:t> surface PM2.5 (fine particle) measurements</a:t>
            </a:r>
            <a:endParaRPr lang="en-US" sz="2400" b="1" dirty="0">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53912076"/>
              </p:ext>
            </p:extLst>
          </p:nvPr>
        </p:nvGraphicFramePr>
        <p:xfrm>
          <a:off x="152400" y="1399730"/>
          <a:ext cx="3581400" cy="3657600"/>
        </p:xfrm>
        <a:graphic>
          <a:graphicData uri="http://schemas.openxmlformats.org/drawingml/2006/table">
            <a:tbl>
              <a:tblPr>
                <a:tableStyleId>{5C22544A-7EE6-4342-B048-85BDC9FD1C3A}</a:tableStyleId>
              </a:tblPr>
              <a:tblGrid>
                <a:gridCol w="1432560"/>
                <a:gridCol w="2148840"/>
              </a:tblGrid>
              <a:tr h="0">
                <a:tc>
                  <a:txBody>
                    <a:bodyPr/>
                    <a:lstStyle/>
                    <a:p>
                      <a:pPr marL="0" marR="0" algn="just">
                        <a:lnSpc>
                          <a:spcPct val="200000"/>
                        </a:lnSpc>
                        <a:spcBef>
                          <a:spcPts val="0"/>
                        </a:spcBef>
                        <a:spcAft>
                          <a:spcPts val="0"/>
                        </a:spcAft>
                      </a:pPr>
                      <a:r>
                        <a:rPr lang="en-GB" sz="1200" dirty="0">
                          <a:solidFill>
                            <a:schemeClr val="bg1"/>
                          </a:solidFill>
                          <a:effectLst/>
                        </a:rPr>
                        <a:t>Name</a:t>
                      </a:r>
                      <a:endParaRPr lang="en-US" sz="1200" dirty="0">
                        <a:solidFill>
                          <a:schemeClr val="bg1"/>
                        </a:solidFill>
                        <a:effectLst/>
                        <a:latin typeface="Cambria"/>
                        <a:ea typeface="MS Mincho"/>
                        <a:cs typeface="Times New Roman"/>
                      </a:endParaRPr>
                    </a:p>
                  </a:txBody>
                  <a:tcPr marL="44450" marR="44450" marT="0" marB="0">
                    <a:solidFill>
                      <a:srgbClr val="00B0F0"/>
                    </a:solidFill>
                  </a:tcPr>
                </a:tc>
                <a:tc>
                  <a:txBody>
                    <a:bodyPr/>
                    <a:lstStyle/>
                    <a:p>
                      <a:pPr marL="0" marR="0" indent="-12700" algn="just">
                        <a:lnSpc>
                          <a:spcPct val="200000"/>
                        </a:lnSpc>
                        <a:spcBef>
                          <a:spcPts val="0"/>
                        </a:spcBef>
                        <a:spcAft>
                          <a:spcPts val="0"/>
                        </a:spcAft>
                      </a:pPr>
                      <a:r>
                        <a:rPr lang="en-GB" sz="1200" dirty="0">
                          <a:solidFill>
                            <a:schemeClr val="bg1"/>
                          </a:solidFill>
                          <a:effectLst/>
                        </a:rPr>
                        <a:t>Description</a:t>
                      </a:r>
                      <a:endParaRPr lang="en-US" sz="1200" dirty="0">
                        <a:solidFill>
                          <a:schemeClr val="bg1"/>
                        </a:solidFill>
                        <a:effectLst/>
                        <a:latin typeface="Cambria"/>
                        <a:ea typeface="MS Mincho"/>
                        <a:cs typeface="Times New Roman"/>
                      </a:endParaRPr>
                    </a:p>
                  </a:txBody>
                  <a:tcPr marL="44450" marR="44450" marT="0" marB="0">
                    <a:solidFill>
                      <a:srgbClr val="00B0F0"/>
                    </a:solidFill>
                  </a:tcPr>
                </a:tc>
              </a:tr>
              <a:tr h="0">
                <a:tc>
                  <a:txBody>
                    <a:bodyPr/>
                    <a:lstStyle/>
                    <a:p>
                      <a:pPr marL="0" marR="0" algn="just">
                        <a:lnSpc>
                          <a:spcPct val="200000"/>
                        </a:lnSpc>
                        <a:spcBef>
                          <a:spcPts val="0"/>
                        </a:spcBef>
                        <a:spcAft>
                          <a:spcPts val="0"/>
                        </a:spcAft>
                      </a:pPr>
                      <a:r>
                        <a:rPr lang="en-GB" sz="1200">
                          <a:solidFill>
                            <a:schemeClr val="bg1"/>
                          </a:solidFill>
                          <a:effectLst/>
                        </a:rPr>
                        <a:t>NoDA</a:t>
                      </a:r>
                      <a:endParaRPr lang="en-US" sz="1200">
                        <a:solidFill>
                          <a:schemeClr val="bg1"/>
                        </a:solidFill>
                        <a:effectLst/>
                        <a:latin typeface="Cambria"/>
                        <a:ea typeface="MS Mincho"/>
                        <a:cs typeface="Times New Roman"/>
                      </a:endParaRPr>
                    </a:p>
                  </a:txBody>
                  <a:tcPr marL="44450" marR="44450" marT="0" marB="0">
                    <a:solidFill>
                      <a:srgbClr val="00B0F0"/>
                    </a:solidFill>
                  </a:tcPr>
                </a:tc>
                <a:tc>
                  <a:txBody>
                    <a:bodyPr/>
                    <a:lstStyle/>
                    <a:p>
                      <a:pPr marL="0" marR="0" algn="just">
                        <a:lnSpc>
                          <a:spcPct val="200000"/>
                        </a:lnSpc>
                        <a:spcBef>
                          <a:spcPts val="0"/>
                        </a:spcBef>
                        <a:spcAft>
                          <a:spcPts val="0"/>
                        </a:spcAft>
                      </a:pPr>
                      <a:r>
                        <a:rPr lang="en-GB" sz="1200" dirty="0">
                          <a:solidFill>
                            <a:schemeClr val="bg1"/>
                          </a:solidFill>
                          <a:effectLst/>
                        </a:rPr>
                        <a:t>No aerosol </a:t>
                      </a:r>
                      <a:r>
                        <a:rPr lang="en-GB" sz="1200" dirty="0" smtClean="0">
                          <a:solidFill>
                            <a:schemeClr val="bg1"/>
                          </a:solidFill>
                          <a:effectLst/>
                        </a:rPr>
                        <a:t>assimilation</a:t>
                      </a:r>
                      <a:endParaRPr lang="en-US" sz="1200" dirty="0">
                        <a:solidFill>
                          <a:schemeClr val="bg1"/>
                        </a:solidFill>
                        <a:effectLst/>
                        <a:latin typeface="Cambria"/>
                        <a:ea typeface="MS Mincho"/>
                        <a:cs typeface="Times New Roman"/>
                      </a:endParaRPr>
                    </a:p>
                  </a:txBody>
                  <a:tcPr marL="44450" marR="44450" marT="0" marB="0">
                    <a:solidFill>
                      <a:srgbClr val="00B0F0"/>
                    </a:solidFill>
                  </a:tcPr>
                </a:tc>
              </a:tr>
              <a:tr h="0">
                <a:tc>
                  <a:txBody>
                    <a:bodyPr/>
                    <a:lstStyle/>
                    <a:p>
                      <a:pPr marL="0" marR="0" algn="just">
                        <a:lnSpc>
                          <a:spcPct val="200000"/>
                        </a:lnSpc>
                        <a:spcBef>
                          <a:spcPts val="0"/>
                        </a:spcBef>
                        <a:spcAft>
                          <a:spcPts val="0"/>
                        </a:spcAft>
                      </a:pPr>
                      <a:r>
                        <a:rPr lang="en-GB" sz="1200" dirty="0" smtClean="0">
                          <a:solidFill>
                            <a:schemeClr val="bg1"/>
                          </a:solidFill>
                          <a:effectLst/>
                        </a:rPr>
                        <a:t>GSI</a:t>
                      </a:r>
                      <a:endParaRPr lang="en-US" sz="1200" dirty="0">
                        <a:solidFill>
                          <a:schemeClr val="bg1"/>
                        </a:solidFill>
                        <a:effectLst/>
                      </a:endParaRPr>
                    </a:p>
                  </a:txBody>
                  <a:tcPr marL="44450" marR="44450" marT="0" marB="0">
                    <a:solidFill>
                      <a:srgbClr val="00B0F0"/>
                    </a:solidFill>
                  </a:tcPr>
                </a:tc>
                <a:tc>
                  <a:txBody>
                    <a:bodyPr/>
                    <a:lstStyle/>
                    <a:p>
                      <a:pPr marL="0" marR="0" algn="l">
                        <a:lnSpc>
                          <a:spcPct val="200000"/>
                        </a:lnSpc>
                        <a:spcBef>
                          <a:spcPts val="0"/>
                        </a:spcBef>
                        <a:spcAft>
                          <a:spcPts val="0"/>
                        </a:spcAft>
                      </a:pPr>
                      <a:r>
                        <a:rPr lang="en-GB" sz="1200" dirty="0">
                          <a:solidFill>
                            <a:schemeClr val="bg1"/>
                          </a:solidFill>
                          <a:effectLst/>
                        </a:rPr>
                        <a:t>3D-VAR assimilation of PM</a:t>
                      </a:r>
                      <a:r>
                        <a:rPr lang="en-GB" sz="1200" baseline="-25000" dirty="0">
                          <a:solidFill>
                            <a:schemeClr val="bg1"/>
                          </a:solidFill>
                          <a:effectLst/>
                        </a:rPr>
                        <a:t>2.5</a:t>
                      </a:r>
                      <a:r>
                        <a:rPr lang="en-GB" sz="1200" dirty="0">
                          <a:solidFill>
                            <a:schemeClr val="bg1"/>
                          </a:solidFill>
                          <a:effectLst/>
                        </a:rPr>
                        <a:t>, PM</a:t>
                      </a:r>
                      <a:r>
                        <a:rPr lang="en-GB" sz="1200" baseline="-25000" dirty="0">
                          <a:solidFill>
                            <a:schemeClr val="bg1"/>
                          </a:solidFill>
                          <a:effectLst/>
                        </a:rPr>
                        <a:t>2.5 </a:t>
                      </a:r>
                      <a:r>
                        <a:rPr lang="en-GB" sz="1200" dirty="0">
                          <a:solidFill>
                            <a:schemeClr val="bg1"/>
                          </a:solidFill>
                          <a:effectLst/>
                        </a:rPr>
                        <a:t>as a state </a:t>
                      </a:r>
                      <a:r>
                        <a:rPr lang="en-GB" sz="1200" dirty="0" smtClean="0">
                          <a:solidFill>
                            <a:schemeClr val="bg1"/>
                          </a:solidFill>
                          <a:effectLst/>
                        </a:rPr>
                        <a:t>variable</a:t>
                      </a:r>
                      <a:endParaRPr lang="en-US" sz="1200" dirty="0">
                        <a:solidFill>
                          <a:schemeClr val="bg1"/>
                        </a:solidFill>
                        <a:effectLst/>
                        <a:latin typeface="Cambria"/>
                        <a:ea typeface="MS Mincho"/>
                        <a:cs typeface="Times New Roman"/>
                      </a:endParaRPr>
                    </a:p>
                  </a:txBody>
                  <a:tcPr marL="44450" marR="44450" marT="0" marB="0">
                    <a:solidFill>
                      <a:srgbClr val="00B0F0"/>
                    </a:solidFill>
                  </a:tcPr>
                </a:tc>
              </a:tr>
              <a:tr h="0">
                <a:tc>
                  <a:txBody>
                    <a:bodyPr/>
                    <a:lstStyle/>
                    <a:p>
                      <a:pPr marL="0" marR="0" algn="just">
                        <a:lnSpc>
                          <a:spcPct val="200000"/>
                        </a:lnSpc>
                        <a:spcBef>
                          <a:spcPts val="0"/>
                        </a:spcBef>
                        <a:spcAft>
                          <a:spcPts val="0"/>
                        </a:spcAft>
                      </a:pPr>
                      <a:r>
                        <a:rPr lang="en-GB" sz="1200">
                          <a:solidFill>
                            <a:schemeClr val="bg1"/>
                          </a:solidFill>
                          <a:effectLst/>
                        </a:rPr>
                        <a:t>EnKF_TOT</a:t>
                      </a:r>
                      <a:endParaRPr lang="en-US" sz="1200">
                        <a:solidFill>
                          <a:schemeClr val="bg1"/>
                        </a:solidFill>
                        <a:effectLst/>
                        <a:latin typeface="Cambria"/>
                        <a:ea typeface="MS Mincho"/>
                        <a:cs typeface="Times New Roman"/>
                      </a:endParaRPr>
                    </a:p>
                  </a:txBody>
                  <a:tcPr marL="44450" marR="44450" marT="0" marB="0">
                    <a:solidFill>
                      <a:srgbClr val="00B0F0"/>
                    </a:solidFill>
                  </a:tcPr>
                </a:tc>
                <a:tc>
                  <a:txBody>
                    <a:bodyPr/>
                    <a:lstStyle/>
                    <a:p>
                      <a:pPr marL="0" marR="0" indent="-12700" algn="just">
                        <a:lnSpc>
                          <a:spcPct val="200000"/>
                        </a:lnSpc>
                        <a:spcBef>
                          <a:spcPts val="0"/>
                        </a:spcBef>
                        <a:spcAft>
                          <a:spcPts val="0"/>
                        </a:spcAft>
                      </a:pPr>
                      <a:r>
                        <a:rPr lang="en-GB" sz="1200" dirty="0" err="1">
                          <a:solidFill>
                            <a:schemeClr val="bg1"/>
                          </a:solidFill>
                          <a:effectLst/>
                        </a:rPr>
                        <a:t>EnKF</a:t>
                      </a:r>
                      <a:r>
                        <a:rPr lang="en-GB" sz="1200" dirty="0">
                          <a:solidFill>
                            <a:schemeClr val="bg1"/>
                          </a:solidFill>
                          <a:effectLst/>
                        </a:rPr>
                        <a:t> assimilation of </a:t>
                      </a:r>
                      <a:r>
                        <a:rPr lang="en-GB" sz="1200" dirty="0" smtClean="0">
                          <a:solidFill>
                            <a:schemeClr val="bg1"/>
                          </a:solidFill>
                          <a:effectLst/>
                        </a:rPr>
                        <a:t>PM</a:t>
                      </a:r>
                      <a:r>
                        <a:rPr lang="en-GB" sz="1200" baseline="-25000" dirty="0" smtClean="0">
                          <a:solidFill>
                            <a:schemeClr val="bg1"/>
                          </a:solidFill>
                          <a:effectLst/>
                        </a:rPr>
                        <a:t>2.5,</a:t>
                      </a:r>
                      <a:r>
                        <a:rPr lang="en-GB" sz="1200" baseline="0" dirty="0" smtClean="0">
                          <a:solidFill>
                            <a:schemeClr val="bg1"/>
                          </a:solidFill>
                          <a:effectLst/>
                        </a:rPr>
                        <a:t> </a:t>
                      </a:r>
                      <a:r>
                        <a:rPr lang="en-GB" sz="1200" dirty="0" smtClean="0">
                          <a:solidFill>
                            <a:schemeClr val="bg1"/>
                          </a:solidFill>
                          <a:effectLst/>
                        </a:rPr>
                        <a:t>PM</a:t>
                      </a:r>
                      <a:r>
                        <a:rPr lang="en-GB" sz="1200" baseline="-25000" dirty="0" smtClean="0">
                          <a:solidFill>
                            <a:schemeClr val="bg1"/>
                          </a:solidFill>
                          <a:effectLst/>
                        </a:rPr>
                        <a:t>2.5 </a:t>
                      </a:r>
                      <a:r>
                        <a:rPr lang="en-GB" sz="1200" dirty="0">
                          <a:solidFill>
                            <a:schemeClr val="bg1"/>
                          </a:solidFill>
                          <a:effectLst/>
                        </a:rPr>
                        <a:t>as a state </a:t>
                      </a:r>
                      <a:r>
                        <a:rPr lang="en-GB" sz="1200" dirty="0" smtClean="0">
                          <a:solidFill>
                            <a:schemeClr val="bg1"/>
                          </a:solidFill>
                          <a:effectLst/>
                        </a:rPr>
                        <a:t>variable</a:t>
                      </a:r>
                      <a:endParaRPr lang="en-US" sz="1200" dirty="0">
                        <a:solidFill>
                          <a:schemeClr val="bg1"/>
                        </a:solidFill>
                        <a:effectLst/>
                        <a:latin typeface="Cambria"/>
                        <a:ea typeface="MS Mincho"/>
                        <a:cs typeface="Times New Roman"/>
                      </a:endParaRPr>
                    </a:p>
                  </a:txBody>
                  <a:tcPr marL="44450" marR="44450" marT="0" marB="0">
                    <a:solidFill>
                      <a:srgbClr val="00B0F0"/>
                    </a:solidFill>
                  </a:tcPr>
                </a:tc>
              </a:tr>
              <a:tr h="0">
                <a:tc>
                  <a:txBody>
                    <a:bodyPr/>
                    <a:lstStyle/>
                    <a:p>
                      <a:pPr marL="0" marR="0" algn="just">
                        <a:lnSpc>
                          <a:spcPct val="200000"/>
                        </a:lnSpc>
                        <a:spcBef>
                          <a:spcPts val="0"/>
                        </a:spcBef>
                        <a:spcAft>
                          <a:spcPts val="0"/>
                        </a:spcAft>
                      </a:pPr>
                      <a:r>
                        <a:rPr lang="en-GB" sz="1200">
                          <a:solidFill>
                            <a:schemeClr val="bg1"/>
                          </a:solidFill>
                          <a:effectLst/>
                        </a:rPr>
                        <a:t>EnKF_SPEC</a:t>
                      </a:r>
                      <a:endParaRPr lang="en-US" sz="1200">
                        <a:solidFill>
                          <a:schemeClr val="bg1"/>
                        </a:solidFill>
                        <a:effectLst/>
                        <a:latin typeface="Cambria"/>
                        <a:ea typeface="MS Mincho"/>
                        <a:cs typeface="Times New Roman"/>
                      </a:endParaRPr>
                    </a:p>
                  </a:txBody>
                  <a:tcPr marL="44450" marR="44450" marT="0" marB="0">
                    <a:solidFill>
                      <a:srgbClr val="00B0F0"/>
                    </a:solidFill>
                  </a:tcPr>
                </a:tc>
                <a:tc>
                  <a:txBody>
                    <a:bodyPr/>
                    <a:lstStyle/>
                    <a:p>
                      <a:pPr marL="0" marR="0" indent="-12700" algn="l">
                        <a:lnSpc>
                          <a:spcPct val="200000"/>
                        </a:lnSpc>
                        <a:spcBef>
                          <a:spcPts val="0"/>
                        </a:spcBef>
                        <a:spcAft>
                          <a:spcPts val="0"/>
                        </a:spcAft>
                      </a:pPr>
                      <a:r>
                        <a:rPr lang="en-GB" sz="1200" dirty="0" err="1">
                          <a:solidFill>
                            <a:schemeClr val="bg1"/>
                          </a:solidFill>
                          <a:effectLst/>
                        </a:rPr>
                        <a:t>EnKF</a:t>
                      </a:r>
                      <a:r>
                        <a:rPr lang="en-GB" sz="1200" dirty="0">
                          <a:solidFill>
                            <a:schemeClr val="bg1"/>
                          </a:solidFill>
                          <a:effectLst/>
                        </a:rPr>
                        <a:t> assimilation of </a:t>
                      </a:r>
                      <a:r>
                        <a:rPr lang="en-GB" sz="1200" dirty="0" smtClean="0">
                          <a:solidFill>
                            <a:schemeClr val="bg1"/>
                          </a:solidFill>
                          <a:effectLst/>
                        </a:rPr>
                        <a:t>PM</a:t>
                      </a:r>
                      <a:r>
                        <a:rPr lang="en-GB" sz="1200" baseline="-25000" dirty="0" smtClean="0">
                          <a:solidFill>
                            <a:schemeClr val="bg1"/>
                          </a:solidFill>
                          <a:effectLst/>
                        </a:rPr>
                        <a:t>2..5</a:t>
                      </a:r>
                      <a:r>
                        <a:rPr lang="en-GB" sz="1200" dirty="0" smtClean="0">
                          <a:solidFill>
                            <a:schemeClr val="bg1"/>
                          </a:solidFill>
                          <a:effectLst/>
                        </a:rPr>
                        <a:t>, </a:t>
                      </a:r>
                      <a:r>
                        <a:rPr lang="en-GB" sz="1200" dirty="0">
                          <a:solidFill>
                            <a:schemeClr val="bg1"/>
                          </a:solidFill>
                          <a:effectLst/>
                        </a:rPr>
                        <a:t>aerosol species as state </a:t>
                      </a:r>
                      <a:r>
                        <a:rPr lang="en-GB" sz="1200" dirty="0" smtClean="0">
                          <a:solidFill>
                            <a:schemeClr val="bg1"/>
                          </a:solidFill>
                          <a:effectLst/>
                        </a:rPr>
                        <a:t>variables</a:t>
                      </a:r>
                      <a:endParaRPr lang="en-US" sz="1200" dirty="0">
                        <a:solidFill>
                          <a:schemeClr val="bg1"/>
                        </a:solidFill>
                        <a:effectLst/>
                      </a:endParaRPr>
                    </a:p>
                    <a:p>
                      <a:pPr marL="0" marR="0" algn="just">
                        <a:lnSpc>
                          <a:spcPct val="200000"/>
                        </a:lnSpc>
                        <a:spcBef>
                          <a:spcPts val="0"/>
                        </a:spcBef>
                        <a:spcAft>
                          <a:spcPts val="0"/>
                        </a:spcAft>
                      </a:pPr>
                      <a:r>
                        <a:rPr lang="en-GB" sz="1200" dirty="0">
                          <a:solidFill>
                            <a:schemeClr val="bg1"/>
                          </a:solidFill>
                          <a:effectLst/>
                        </a:rPr>
                        <a:t> </a:t>
                      </a:r>
                      <a:endParaRPr lang="en-US" sz="1200" dirty="0">
                        <a:solidFill>
                          <a:schemeClr val="bg1"/>
                        </a:solidFill>
                        <a:effectLst/>
                        <a:latin typeface="Cambria"/>
                        <a:ea typeface="MS Mincho"/>
                        <a:cs typeface="Times New Roman"/>
                      </a:endParaRPr>
                    </a:p>
                  </a:txBody>
                  <a:tcPr marL="44450" marR="44450" marT="0" marB="0">
                    <a:solidFill>
                      <a:srgbClr val="00B0F0"/>
                    </a:solidFill>
                  </a:tcPr>
                </a:tc>
              </a:tr>
            </a:tbl>
          </a:graphicData>
        </a:graphic>
      </p:graphicFrame>
      <p:pic>
        <p:nvPicPr>
          <p:cNvPr id="8" name="Picture 7" descr="fig1-Final-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0" y="1604666"/>
            <a:ext cx="5038090" cy="2971800"/>
          </a:xfrm>
          <a:prstGeom prst="rect">
            <a:avLst/>
          </a:prstGeom>
          <a:noFill/>
          <a:ln>
            <a:noFill/>
          </a:ln>
        </p:spPr>
      </p:pic>
      <p:sp>
        <p:nvSpPr>
          <p:cNvPr id="9" name="Rectangle 8"/>
          <p:cNvSpPr/>
          <p:nvPr/>
        </p:nvSpPr>
        <p:spPr>
          <a:xfrm>
            <a:off x="4495800" y="990600"/>
            <a:ext cx="4276090" cy="461665"/>
          </a:xfrm>
          <a:prstGeom prst="rect">
            <a:avLst/>
          </a:prstGeom>
        </p:spPr>
        <p:txBody>
          <a:bodyPr wrap="square">
            <a:spAutoFit/>
          </a:bodyPr>
          <a:lstStyle/>
          <a:p>
            <a:r>
              <a:rPr lang="en-GB" sz="1200" b="1" dirty="0" err="1" smtClean="0">
                <a:latin typeface="Times New Roman" pitchFamily="18" charset="0"/>
                <a:cs typeface="Times New Roman" pitchFamily="18" charset="0"/>
              </a:rPr>
              <a:t>AIRNow</a:t>
            </a:r>
            <a:r>
              <a:rPr lang="en-GB" sz="1200" b="1" dirty="0" smtClean="0">
                <a:latin typeface="Times New Roman" pitchFamily="18" charset="0"/>
                <a:cs typeface="Times New Roman" pitchFamily="18" charset="0"/>
              </a:rPr>
              <a:t> network dark </a:t>
            </a:r>
            <a:r>
              <a:rPr lang="en-GB" sz="1200" b="1" dirty="0">
                <a:latin typeface="Times New Roman" pitchFamily="18" charset="0"/>
                <a:cs typeface="Times New Roman" pitchFamily="18" charset="0"/>
              </a:rPr>
              <a:t>brown – urban, light brown – suburban, green – rural, white – unknown.</a:t>
            </a:r>
            <a:endParaRPr lang="en-US" sz="1200" b="1" dirty="0">
              <a:latin typeface="Times New Roman" pitchFamily="18" charset="0"/>
              <a:cs typeface="Times New Roman" pitchFamily="18" charset="0"/>
            </a:endParaRPr>
          </a:p>
        </p:txBody>
      </p:sp>
      <p:sp>
        <p:nvSpPr>
          <p:cNvPr id="10" name="TextBox 9"/>
          <p:cNvSpPr txBox="1"/>
          <p:nvPr/>
        </p:nvSpPr>
        <p:spPr>
          <a:xfrm>
            <a:off x="457200" y="1066800"/>
            <a:ext cx="2813591" cy="369332"/>
          </a:xfrm>
          <a:prstGeom prst="rect">
            <a:avLst/>
          </a:prstGeom>
          <a:noFill/>
        </p:spPr>
        <p:txBody>
          <a:bodyPr wrap="none" rtlCol="0">
            <a:spAutoFit/>
          </a:bodyPr>
          <a:lstStyle/>
          <a:p>
            <a:r>
              <a:rPr lang="en-US" dirty="0" smtClean="0"/>
              <a:t>WRF-CHEM Experiments</a:t>
            </a:r>
            <a:endParaRPr lang="en-US" dirty="0"/>
          </a:p>
        </p:txBody>
      </p:sp>
      <p:sp>
        <p:nvSpPr>
          <p:cNvPr id="11" name="Rectangle 10"/>
          <p:cNvSpPr/>
          <p:nvPr/>
        </p:nvSpPr>
        <p:spPr>
          <a:xfrm>
            <a:off x="0" y="6494502"/>
            <a:ext cx="5322932" cy="369332"/>
          </a:xfrm>
          <a:prstGeom prst="rect">
            <a:avLst/>
          </a:prstGeom>
        </p:spPr>
        <p:txBody>
          <a:bodyPr wrap="none">
            <a:spAutoFit/>
          </a:bodyPr>
          <a:lstStyle/>
          <a:p>
            <a:r>
              <a:rPr lang="en-US" b="1" dirty="0" smtClean="0">
                <a:latin typeface="Times New Roman" pitchFamily="18" charset="0"/>
                <a:cs typeface="Times New Roman" pitchFamily="18" charset="0"/>
              </a:rPr>
              <a:t>Slides provided by </a:t>
            </a:r>
            <a:r>
              <a:rPr lang="en-US" b="1" dirty="0" err="1">
                <a:latin typeface="Times New Roman" pitchFamily="18" charset="0"/>
                <a:cs typeface="Times New Roman" pitchFamily="18" charset="0"/>
              </a:rPr>
              <a:t>Mariusz</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Pagowski</a:t>
            </a:r>
            <a:r>
              <a:rPr lang="en-US" b="1" dirty="0" smtClean="0">
                <a:latin typeface="Times New Roman" pitchFamily="18" charset="0"/>
                <a:cs typeface="Times New Roman" pitchFamily="18" charset="0"/>
              </a:rPr>
              <a:t>, NOAA/ESRL</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6988572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local:Users:pagowski:Desktop:jgr_figs:PM2_5_DRY_CORR_ave.png"/>
          <p:cNvPicPr/>
          <p:nvPr/>
        </p:nvPicPr>
        <p:blipFill>
          <a:blip r:embed="rId2">
            <a:extLst>
              <a:ext uri="{28A0092B-C50C-407E-A947-70E740481C1C}">
                <a14:useLocalDpi xmlns:a14="http://schemas.microsoft.com/office/drawing/2010/main" val="0"/>
              </a:ext>
            </a:extLst>
          </a:blip>
          <a:srcRect/>
          <a:stretch>
            <a:fillRect/>
          </a:stretch>
        </p:blipFill>
        <p:spPr bwMode="auto">
          <a:xfrm>
            <a:off x="5793105" y="4462145"/>
            <a:ext cx="3350895" cy="2395855"/>
          </a:xfrm>
          <a:prstGeom prst="rect">
            <a:avLst/>
          </a:prstGeom>
          <a:noFill/>
          <a:ln>
            <a:noFill/>
          </a:ln>
        </p:spPr>
      </p:pic>
      <p:pic>
        <p:nvPicPr>
          <p:cNvPr id="12" name="Picture 11" descr="local:Users:pagowski:Desktop:jgr_figs:PM2_5_DRY_PRMSE_ave.png"/>
          <p:cNvPicPr/>
          <p:nvPr/>
        </p:nvPicPr>
        <p:blipFill>
          <a:blip r:embed="rId3">
            <a:extLst>
              <a:ext uri="{28A0092B-C50C-407E-A947-70E740481C1C}">
                <a14:useLocalDpi xmlns:a14="http://schemas.microsoft.com/office/drawing/2010/main" val="0"/>
              </a:ext>
            </a:extLst>
          </a:blip>
          <a:srcRect/>
          <a:stretch>
            <a:fillRect/>
          </a:stretch>
        </p:blipFill>
        <p:spPr bwMode="auto">
          <a:xfrm>
            <a:off x="5825490" y="2242502"/>
            <a:ext cx="3318510" cy="2372995"/>
          </a:xfrm>
          <a:prstGeom prst="rect">
            <a:avLst/>
          </a:prstGeom>
          <a:noFill/>
          <a:ln>
            <a:noFill/>
          </a:ln>
        </p:spPr>
      </p:pic>
      <p:pic>
        <p:nvPicPr>
          <p:cNvPr id="11" name="Picture 10" descr="local:Users:pagowski:Desktop:jgr_figs:PM2_5_DRY_BIAS_ave.png"/>
          <p:cNvPicPr/>
          <p:nvPr/>
        </p:nvPicPr>
        <p:blipFill>
          <a:blip r:embed="rId4">
            <a:extLst>
              <a:ext uri="{28A0092B-C50C-407E-A947-70E740481C1C}">
                <a14:useLocalDpi xmlns:a14="http://schemas.microsoft.com/office/drawing/2010/main" val="0"/>
              </a:ext>
            </a:extLst>
          </a:blip>
          <a:srcRect/>
          <a:stretch>
            <a:fillRect/>
          </a:stretch>
        </p:blipFill>
        <p:spPr bwMode="auto">
          <a:xfrm>
            <a:off x="5825490" y="0"/>
            <a:ext cx="3318510" cy="2372995"/>
          </a:xfrm>
          <a:prstGeom prst="rect">
            <a:avLst/>
          </a:prstGeom>
          <a:noFill/>
          <a:ln>
            <a:noFill/>
          </a:ln>
        </p:spPr>
      </p:pic>
      <p:sp>
        <p:nvSpPr>
          <p:cNvPr id="4" name="Rectangle 3"/>
          <p:cNvSpPr/>
          <p:nvPr/>
        </p:nvSpPr>
        <p:spPr>
          <a:xfrm>
            <a:off x="152400" y="152400"/>
            <a:ext cx="5562600" cy="1477328"/>
          </a:xfrm>
          <a:prstGeom prst="rect">
            <a:avLst/>
          </a:prstGeom>
        </p:spPr>
        <p:txBody>
          <a:bodyPr wrap="square">
            <a:spAutoFit/>
          </a:bodyPr>
          <a:lstStyle/>
          <a:p>
            <a:r>
              <a:rPr lang="en-US" b="1" dirty="0" smtClean="0">
                <a:latin typeface="Times New Roman" pitchFamily="18" charset="0"/>
                <a:cs typeface="Times New Roman" pitchFamily="18" charset="0"/>
              </a:rPr>
              <a:t>Rapid growth of Pattern RMSE and reductions in correlation after assimilation points </a:t>
            </a:r>
            <a:r>
              <a:rPr lang="en-US" b="1" dirty="0">
                <a:latin typeface="Times New Roman" pitchFamily="18" charset="0"/>
                <a:cs typeface="Times New Roman" pitchFamily="18" charset="0"/>
              </a:rPr>
              <a:t>to the limitations of applying a simple aerosol parameterization </a:t>
            </a:r>
            <a:r>
              <a:rPr lang="en-US" b="1" dirty="0" smtClean="0">
                <a:latin typeface="Times New Roman" pitchFamily="18" charset="0"/>
                <a:cs typeface="Times New Roman" pitchFamily="18" charset="0"/>
              </a:rPr>
              <a:t>such as GOCART for </a:t>
            </a:r>
            <a:r>
              <a:rPr lang="en-US" b="1" dirty="0">
                <a:latin typeface="Times New Roman" pitchFamily="18" charset="0"/>
                <a:cs typeface="Times New Roman" pitchFamily="18" charset="0"/>
              </a:rPr>
              <a:t>predicting air quality over </a:t>
            </a:r>
            <a:r>
              <a:rPr lang="en-US" b="1" dirty="0" smtClean="0">
                <a:latin typeface="Times New Roman" pitchFamily="18" charset="0"/>
                <a:cs typeface="Times New Roman" pitchFamily="18" charset="0"/>
              </a:rPr>
              <a:t>the Continental US. (Verification for 0-6hr forecasts)</a:t>
            </a:r>
            <a:endParaRPr lang="en-US" b="1" dirty="0">
              <a:latin typeface="Times New Roman" pitchFamily="18" charset="0"/>
              <a:cs typeface="Times New Roman" pitchFamily="18" charset="0"/>
            </a:endParaRPr>
          </a:p>
        </p:txBody>
      </p:sp>
      <p:sp>
        <p:nvSpPr>
          <p:cNvPr id="8" name="TextBox 7"/>
          <p:cNvSpPr txBox="1"/>
          <p:nvPr/>
        </p:nvSpPr>
        <p:spPr>
          <a:xfrm>
            <a:off x="6010275" y="0"/>
            <a:ext cx="633507" cy="369332"/>
          </a:xfrm>
          <a:prstGeom prst="rect">
            <a:avLst/>
          </a:prstGeom>
          <a:noFill/>
        </p:spPr>
        <p:txBody>
          <a:bodyPr wrap="none" rtlCol="0">
            <a:spAutoFit/>
          </a:bodyPr>
          <a:lstStyle/>
          <a:p>
            <a:r>
              <a:rPr lang="en-US" dirty="0" smtClean="0"/>
              <a:t>Bias</a:t>
            </a:r>
            <a:endParaRPr lang="en-US" dirty="0"/>
          </a:p>
        </p:txBody>
      </p:sp>
      <p:sp>
        <p:nvSpPr>
          <p:cNvPr id="9" name="TextBox 8"/>
          <p:cNvSpPr txBox="1"/>
          <p:nvPr/>
        </p:nvSpPr>
        <p:spPr>
          <a:xfrm>
            <a:off x="5998671" y="2228850"/>
            <a:ext cx="1659429" cy="369332"/>
          </a:xfrm>
          <a:prstGeom prst="rect">
            <a:avLst/>
          </a:prstGeom>
          <a:noFill/>
        </p:spPr>
        <p:txBody>
          <a:bodyPr wrap="none" rtlCol="0">
            <a:spAutoFit/>
          </a:bodyPr>
          <a:lstStyle/>
          <a:p>
            <a:r>
              <a:rPr lang="en-US" dirty="0" smtClean="0"/>
              <a:t>Pattern RMSE</a:t>
            </a:r>
            <a:endParaRPr lang="en-US" dirty="0"/>
          </a:p>
        </p:txBody>
      </p:sp>
      <p:sp>
        <p:nvSpPr>
          <p:cNvPr id="10" name="TextBox 9"/>
          <p:cNvSpPr txBox="1"/>
          <p:nvPr/>
        </p:nvSpPr>
        <p:spPr>
          <a:xfrm>
            <a:off x="5907928" y="4438650"/>
            <a:ext cx="1313180" cy="369332"/>
          </a:xfrm>
          <a:prstGeom prst="rect">
            <a:avLst/>
          </a:prstGeom>
          <a:noFill/>
        </p:spPr>
        <p:txBody>
          <a:bodyPr wrap="none" rtlCol="0">
            <a:spAutoFit/>
          </a:bodyPr>
          <a:lstStyle/>
          <a:p>
            <a:r>
              <a:rPr lang="en-US" dirty="0" smtClean="0"/>
              <a:t>Correlation</a:t>
            </a:r>
            <a:endParaRPr lang="en-US" dirty="0"/>
          </a:p>
        </p:txBody>
      </p:sp>
      <p:pic>
        <p:nvPicPr>
          <p:cNvPr id="14" name="Picture 13" descr="fig6-Final"/>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372995"/>
            <a:ext cx="3505200" cy="3488690"/>
          </a:xfrm>
          <a:prstGeom prst="rect">
            <a:avLst/>
          </a:prstGeom>
          <a:noFill/>
          <a:ln>
            <a:noFill/>
          </a:ln>
        </p:spPr>
      </p:pic>
      <p:sp>
        <p:nvSpPr>
          <p:cNvPr id="15" name="Rectangle 14"/>
          <p:cNvSpPr/>
          <p:nvPr/>
        </p:nvSpPr>
        <p:spPr>
          <a:xfrm>
            <a:off x="28575" y="1913274"/>
            <a:ext cx="5000625" cy="307777"/>
          </a:xfrm>
          <a:prstGeom prst="rect">
            <a:avLst/>
          </a:prstGeom>
        </p:spPr>
        <p:txBody>
          <a:bodyPr wrap="square">
            <a:spAutoFit/>
          </a:bodyPr>
          <a:lstStyle/>
          <a:p>
            <a:r>
              <a:rPr lang="en-GB" sz="1400" b="1" dirty="0" smtClean="0">
                <a:latin typeface="Times New Roman" pitchFamily="18" charset="0"/>
                <a:cs typeface="Times New Roman" pitchFamily="18" charset="0"/>
              </a:rPr>
              <a:t>Vertical profile of PM</a:t>
            </a:r>
            <a:r>
              <a:rPr lang="en-GB" sz="1400" b="1" baseline="-25000" dirty="0" smtClean="0">
                <a:latin typeface="Times New Roman" pitchFamily="18" charset="0"/>
                <a:cs typeface="Times New Roman" pitchFamily="18" charset="0"/>
              </a:rPr>
              <a:t>2.5</a:t>
            </a:r>
            <a:r>
              <a:rPr lang="en-GB" sz="1400" b="1" dirty="0" smtClean="0">
                <a:latin typeface="Times New Roman" pitchFamily="18" charset="0"/>
                <a:cs typeface="Times New Roman" pitchFamily="18" charset="0"/>
              </a:rPr>
              <a:t> </a:t>
            </a:r>
            <a:r>
              <a:rPr lang="en-GB" sz="1400" b="1" dirty="0">
                <a:latin typeface="Times New Roman" pitchFamily="18" charset="0"/>
                <a:cs typeface="Times New Roman" pitchFamily="18" charset="0"/>
              </a:rPr>
              <a:t>increment </a:t>
            </a:r>
            <a:r>
              <a:rPr lang="en-GB" sz="1400" b="1" dirty="0" smtClean="0">
                <a:latin typeface="Times New Roman" pitchFamily="18" charset="0"/>
                <a:cs typeface="Times New Roman" pitchFamily="18" charset="0"/>
              </a:rPr>
              <a:t>and potential temperature</a:t>
            </a:r>
            <a:endParaRPr lang="en-US" sz="1400" b="1" dirty="0">
              <a:latin typeface="Times New Roman" pitchFamily="18" charset="0"/>
              <a:cs typeface="Times New Roman" pitchFamily="18" charset="0"/>
            </a:endParaRPr>
          </a:p>
        </p:txBody>
      </p:sp>
      <p:sp>
        <p:nvSpPr>
          <p:cNvPr id="16" name="Rectangle 15"/>
          <p:cNvSpPr/>
          <p:nvPr/>
        </p:nvSpPr>
        <p:spPr>
          <a:xfrm>
            <a:off x="0" y="6135469"/>
            <a:ext cx="5715000" cy="646331"/>
          </a:xfrm>
          <a:prstGeom prst="rect">
            <a:avLst/>
          </a:prstGeom>
        </p:spPr>
        <p:txBody>
          <a:bodyPr wrap="square">
            <a:spAutoFit/>
          </a:bodyPr>
          <a:lstStyle/>
          <a:p>
            <a:r>
              <a:rPr lang="en-US" b="1" dirty="0">
                <a:latin typeface="Times New Roman" pitchFamily="18" charset="0"/>
                <a:cs typeface="Times New Roman" pitchFamily="18" charset="0"/>
              </a:rPr>
              <a:t>Evaluation statistics calculated during June-July 15, 2010 demonstrate the advantage of </a:t>
            </a:r>
            <a:r>
              <a:rPr lang="en-US" b="1" dirty="0" err="1">
                <a:latin typeface="Times New Roman" pitchFamily="18" charset="0"/>
                <a:cs typeface="Times New Roman" pitchFamily="18" charset="0"/>
              </a:rPr>
              <a:t>EnKF</a:t>
            </a:r>
            <a:r>
              <a:rPr lang="en-US" b="1" dirty="0">
                <a:latin typeface="Times New Roman" pitchFamily="18" charset="0"/>
                <a:cs typeface="Times New Roman" pitchFamily="18" charset="0"/>
              </a:rPr>
              <a:t> over 3D-VAR</a:t>
            </a:r>
          </a:p>
        </p:txBody>
      </p:sp>
    </p:spTree>
    <p:extLst>
      <p:ext uri="{BB962C8B-B14F-4D97-AF65-F5344CB8AC3E}">
        <p14:creationId xmlns:p14="http://schemas.microsoft.com/office/powerpoint/2010/main" val="22998160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1"/>
          <p:cNvSpPr txBox="1">
            <a:spLocks noChangeArrowheads="1"/>
          </p:cNvSpPr>
          <p:nvPr/>
        </p:nvSpPr>
        <p:spPr bwMode="auto">
          <a:xfrm>
            <a:off x="1216392" y="588288"/>
            <a:ext cx="6670416" cy="5355312"/>
          </a:xfrm>
          <a:prstGeom prst="rect">
            <a:avLst/>
          </a:prstGeom>
          <a:noFill/>
          <a:ln w="9525">
            <a:noFill/>
            <a:miter lim="800000"/>
            <a:headEnd/>
            <a:tailEnd/>
          </a:ln>
        </p:spPr>
        <p:txBody>
          <a:bodyPr wrap="none">
            <a:spAutoFit/>
          </a:bodyPr>
          <a:lstStyle/>
          <a:p>
            <a:pPr algn="ctr"/>
            <a:r>
              <a:rPr lang="en-US" dirty="0">
                <a:latin typeface="Times New Roman" pitchFamily="18" charset="0"/>
                <a:cs typeface="Times New Roman" pitchFamily="18" charset="0"/>
              </a:rPr>
              <a:t>Outline</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Motivation</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Anthropogenic changes in atmospheric composition</a:t>
            </a:r>
          </a:p>
          <a:p>
            <a:pPr lvl="1">
              <a:buFont typeface="Arial" pitchFamily="34" charset="0"/>
              <a:buChar char="•"/>
            </a:pPr>
            <a:r>
              <a:rPr lang="en-US" dirty="0" smtClean="0">
                <a:latin typeface="Times New Roman" pitchFamily="18" charset="0"/>
                <a:cs typeface="Times New Roman" pitchFamily="18" charset="0"/>
              </a:rPr>
              <a:t>Aerosol Global Observing System</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Operational (and Pre-Operational) Aerosol assimilation</a:t>
            </a:r>
          </a:p>
          <a:p>
            <a:pPr lvl="1">
              <a:buFont typeface="Arial" pitchFamily="34" charset="0"/>
              <a:buChar char="•"/>
            </a:pPr>
            <a:r>
              <a:rPr lang="en-US" dirty="0" smtClean="0">
                <a:latin typeface="Times New Roman" pitchFamily="18" charset="0"/>
                <a:cs typeface="Times New Roman" pitchFamily="18" charset="0"/>
              </a:rPr>
              <a:t>MACC-II </a:t>
            </a:r>
            <a:r>
              <a:rPr lang="en-US" dirty="0">
                <a:latin typeface="Times New Roman" pitchFamily="18" charset="0"/>
                <a:cs typeface="Times New Roman" pitchFamily="18" charset="0"/>
              </a:rPr>
              <a:t>(EU)</a:t>
            </a:r>
          </a:p>
          <a:p>
            <a:pPr lvl="1">
              <a:buFont typeface="Arial" pitchFamily="34" charset="0"/>
              <a:buChar char="•"/>
            </a:pPr>
            <a:r>
              <a:rPr lang="en-US" dirty="0" smtClean="0">
                <a:latin typeface="Times New Roman" pitchFamily="18" charset="0"/>
                <a:cs typeface="Times New Roman" pitchFamily="18" charset="0"/>
              </a:rPr>
              <a:t>NAAPS (Navy)</a:t>
            </a:r>
          </a:p>
          <a:p>
            <a:pPr lvl="1">
              <a:buFont typeface="Arial" pitchFamily="34" charset="0"/>
              <a:buChar char="•"/>
            </a:pPr>
            <a:r>
              <a:rPr lang="en-US" dirty="0" smtClean="0">
                <a:latin typeface="Times New Roman" pitchFamily="18" charset="0"/>
                <a:cs typeface="Times New Roman" pitchFamily="18" charset="0"/>
              </a:rPr>
              <a:t>GEOS-5 (NASA)</a:t>
            </a:r>
          </a:p>
          <a:p>
            <a:pPr lvl="1">
              <a:buFont typeface="Arial" pitchFamily="34" charset="0"/>
              <a:buChar char="•"/>
            </a:pPr>
            <a:r>
              <a:rPr lang="en-US" dirty="0" smtClean="0">
                <a:latin typeface="Times New Roman" pitchFamily="18" charset="0"/>
                <a:cs typeface="Times New Roman" pitchFamily="18" charset="0"/>
              </a:rPr>
              <a:t>NEMS (NCEP)</a:t>
            </a:r>
          </a:p>
          <a:p>
            <a:pPr lvl="1">
              <a:buFont typeface="Arial" pitchFamily="34" charset="0"/>
              <a:buChar char="•"/>
            </a:pPr>
            <a:r>
              <a:rPr lang="en-US" dirty="0" smtClean="0">
                <a:latin typeface="Times New Roman" pitchFamily="18" charset="0"/>
                <a:cs typeface="Times New Roman" pitchFamily="18" charset="0"/>
              </a:rPr>
              <a:t>WRF-CHEM (ESRL)</a:t>
            </a:r>
          </a:p>
          <a:p>
            <a:pPr>
              <a:buFont typeface="Arial" pitchFamily="34" charset="0"/>
              <a:buChar char="•"/>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 RAQMS Global Aerosol Forecast Skill Assessment</a:t>
            </a:r>
          </a:p>
          <a:p>
            <a:pPr lvl="1">
              <a:buFont typeface="Arial" pitchFamily="34" charset="0"/>
              <a:buChar char="•"/>
            </a:pPr>
            <a:r>
              <a:rPr lang="en-US" dirty="0" err="1" smtClean="0">
                <a:latin typeface="Times New Roman" pitchFamily="18" charset="0"/>
                <a:cs typeface="Times New Roman" pitchFamily="18" charset="0"/>
              </a:rPr>
              <a:t>CalNex</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a:t>
            </a:r>
            <a:r>
              <a:rPr lang="en-US" dirty="0">
                <a:latin typeface="Times New Roman" pitchFamily="18" charset="0"/>
                <a:cs typeface="Times New Roman" pitchFamily="18" charset="0"/>
                <a:hlinkClick r:id="rId2"/>
              </a:rPr>
              <a:t>http://www.esrl.noaa.gov/csd/projects/calnex</a:t>
            </a:r>
            <a:r>
              <a:rPr lang="en-US" dirty="0" smtClean="0">
                <a:latin typeface="Times New Roman" pitchFamily="18" charset="0"/>
                <a:cs typeface="Times New Roman" pitchFamily="18" charset="0"/>
                <a:hlinkClick r:id="rId2"/>
              </a:rPr>
              <a:t>/</a:t>
            </a:r>
            <a:r>
              <a:rPr lang="en-US" dirty="0" smtClean="0">
                <a:latin typeface="Times New Roman" pitchFamily="18" charset="0"/>
                <a:cs typeface="Times New Roman" pitchFamily="18" charset="0"/>
              </a:rPr>
              <a:t>)</a:t>
            </a:r>
          </a:p>
          <a:p>
            <a:pPr lvl="1">
              <a:buFont typeface="Arial" pitchFamily="34" charset="0"/>
              <a:buChar char="•"/>
            </a:pPr>
            <a:r>
              <a:rPr lang="en-US" dirty="0" smtClean="0">
                <a:latin typeface="Times New Roman" pitchFamily="18" charset="0"/>
                <a:cs typeface="Times New Roman" pitchFamily="18" charset="0"/>
              </a:rPr>
              <a:t>ARCPAC (</a:t>
            </a:r>
            <a:r>
              <a:rPr lang="en-US" dirty="0">
                <a:latin typeface="Times New Roman" pitchFamily="18" charset="0"/>
                <a:cs typeface="Times New Roman" pitchFamily="18" charset="0"/>
                <a:hlinkClick r:id="rId3"/>
              </a:rPr>
              <a:t>http://www.esrl.noaa.gov/csd/arcpac</a:t>
            </a:r>
            <a:r>
              <a:rPr lang="en-US" dirty="0" smtClean="0">
                <a:latin typeface="Times New Roman" pitchFamily="18" charset="0"/>
                <a:cs typeface="Times New Roman" pitchFamily="18" charset="0"/>
                <a:hlinkClick r:id="rId3"/>
              </a:rPr>
              <a:t>/</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pPr>
              <a:buFont typeface="Wingdings" pitchFamily="2" charset="2"/>
              <a:buChar char="q"/>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Current research directions</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Links between aerosols and severe weather (preliminary results)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90674" y="4191000"/>
            <a:ext cx="5495926" cy="28575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5" name="TextBox 1"/>
          <p:cNvSpPr txBox="1">
            <a:spLocks noChangeArrowheads="1"/>
          </p:cNvSpPr>
          <p:nvPr/>
        </p:nvSpPr>
        <p:spPr bwMode="auto">
          <a:xfrm>
            <a:off x="1216392" y="588288"/>
            <a:ext cx="6670416" cy="5355312"/>
          </a:xfrm>
          <a:prstGeom prst="rect">
            <a:avLst/>
          </a:prstGeom>
          <a:noFill/>
          <a:ln w="9525">
            <a:noFill/>
            <a:miter lim="800000"/>
            <a:headEnd/>
            <a:tailEnd/>
          </a:ln>
        </p:spPr>
        <p:txBody>
          <a:bodyPr wrap="none">
            <a:spAutoFit/>
          </a:bodyPr>
          <a:lstStyle/>
          <a:p>
            <a:pPr algn="ctr"/>
            <a:r>
              <a:rPr lang="en-US" dirty="0">
                <a:latin typeface="Times New Roman" pitchFamily="18" charset="0"/>
                <a:cs typeface="Times New Roman" pitchFamily="18" charset="0"/>
              </a:rPr>
              <a:t>Outline</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Motivation</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Anthropogenic changes in atmospheric composition</a:t>
            </a:r>
          </a:p>
          <a:p>
            <a:pPr lvl="1">
              <a:buFont typeface="Arial" pitchFamily="34" charset="0"/>
              <a:buChar char="•"/>
            </a:pPr>
            <a:r>
              <a:rPr lang="en-US" dirty="0" smtClean="0">
                <a:latin typeface="Times New Roman" pitchFamily="18" charset="0"/>
                <a:cs typeface="Times New Roman" pitchFamily="18" charset="0"/>
              </a:rPr>
              <a:t>Aerosol Global Observing System</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Operational (and Pre-Operational) Aerosol assimilation</a:t>
            </a:r>
          </a:p>
          <a:p>
            <a:pPr lvl="1">
              <a:buFont typeface="Arial" pitchFamily="34" charset="0"/>
              <a:buChar char="•"/>
            </a:pPr>
            <a:r>
              <a:rPr lang="en-US" dirty="0" smtClean="0">
                <a:latin typeface="Times New Roman" pitchFamily="18" charset="0"/>
                <a:cs typeface="Times New Roman" pitchFamily="18" charset="0"/>
              </a:rPr>
              <a:t>MACC-II </a:t>
            </a:r>
            <a:r>
              <a:rPr lang="en-US" dirty="0">
                <a:latin typeface="Times New Roman" pitchFamily="18" charset="0"/>
                <a:cs typeface="Times New Roman" pitchFamily="18" charset="0"/>
              </a:rPr>
              <a:t>(EU)</a:t>
            </a:r>
          </a:p>
          <a:p>
            <a:pPr lvl="1">
              <a:buFont typeface="Arial" pitchFamily="34" charset="0"/>
              <a:buChar char="•"/>
            </a:pPr>
            <a:r>
              <a:rPr lang="en-US" dirty="0" smtClean="0">
                <a:latin typeface="Times New Roman" pitchFamily="18" charset="0"/>
                <a:cs typeface="Times New Roman" pitchFamily="18" charset="0"/>
              </a:rPr>
              <a:t>NAAPS (Navy)</a:t>
            </a:r>
          </a:p>
          <a:p>
            <a:pPr lvl="1">
              <a:buFont typeface="Arial" pitchFamily="34" charset="0"/>
              <a:buChar char="•"/>
            </a:pPr>
            <a:r>
              <a:rPr lang="en-US" dirty="0" smtClean="0">
                <a:latin typeface="Times New Roman" pitchFamily="18" charset="0"/>
                <a:cs typeface="Times New Roman" pitchFamily="18" charset="0"/>
              </a:rPr>
              <a:t>GEOS-5 (NASA)</a:t>
            </a:r>
          </a:p>
          <a:p>
            <a:pPr lvl="1">
              <a:buFont typeface="Arial" pitchFamily="34" charset="0"/>
              <a:buChar char="•"/>
            </a:pPr>
            <a:r>
              <a:rPr lang="en-US" dirty="0" smtClean="0">
                <a:latin typeface="Times New Roman" pitchFamily="18" charset="0"/>
                <a:cs typeface="Times New Roman" pitchFamily="18" charset="0"/>
              </a:rPr>
              <a:t>NEMS (NCEP)</a:t>
            </a:r>
          </a:p>
          <a:p>
            <a:pPr lvl="1">
              <a:buFont typeface="Arial" pitchFamily="34" charset="0"/>
              <a:buChar char="•"/>
            </a:pPr>
            <a:r>
              <a:rPr lang="en-US" dirty="0" smtClean="0">
                <a:latin typeface="Times New Roman" pitchFamily="18" charset="0"/>
                <a:cs typeface="Times New Roman" pitchFamily="18" charset="0"/>
              </a:rPr>
              <a:t>WRF-CHEM (ESRL)</a:t>
            </a:r>
          </a:p>
          <a:p>
            <a:pPr>
              <a:buFont typeface="Arial" pitchFamily="34" charset="0"/>
              <a:buChar char="•"/>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 RAQMS Global Aerosol Forecast Skill Assessment</a:t>
            </a:r>
          </a:p>
          <a:p>
            <a:pPr lvl="1">
              <a:buFont typeface="Arial" pitchFamily="34" charset="0"/>
              <a:buChar char="•"/>
            </a:pPr>
            <a:r>
              <a:rPr lang="en-US" dirty="0" err="1" smtClean="0">
                <a:latin typeface="Times New Roman" pitchFamily="18" charset="0"/>
                <a:cs typeface="Times New Roman" pitchFamily="18" charset="0"/>
              </a:rPr>
              <a:t>CalNex</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a:t>
            </a:r>
            <a:r>
              <a:rPr lang="en-US" dirty="0">
                <a:latin typeface="Times New Roman" pitchFamily="18" charset="0"/>
                <a:cs typeface="Times New Roman" pitchFamily="18" charset="0"/>
                <a:hlinkClick r:id="rId2"/>
              </a:rPr>
              <a:t>http://www.esrl.noaa.gov/csd/projects/calnex</a:t>
            </a:r>
            <a:r>
              <a:rPr lang="en-US" dirty="0" smtClean="0">
                <a:latin typeface="Times New Roman" pitchFamily="18" charset="0"/>
                <a:cs typeface="Times New Roman" pitchFamily="18" charset="0"/>
                <a:hlinkClick r:id="rId2"/>
              </a:rPr>
              <a:t>/</a:t>
            </a:r>
            <a:r>
              <a:rPr lang="en-US" dirty="0" smtClean="0">
                <a:latin typeface="Times New Roman" pitchFamily="18" charset="0"/>
                <a:cs typeface="Times New Roman" pitchFamily="18" charset="0"/>
              </a:rPr>
              <a:t>)</a:t>
            </a:r>
          </a:p>
          <a:p>
            <a:pPr lvl="1">
              <a:buFont typeface="Arial" pitchFamily="34" charset="0"/>
              <a:buChar char="•"/>
            </a:pPr>
            <a:r>
              <a:rPr lang="en-US" dirty="0" smtClean="0">
                <a:latin typeface="Times New Roman" pitchFamily="18" charset="0"/>
                <a:cs typeface="Times New Roman" pitchFamily="18" charset="0"/>
              </a:rPr>
              <a:t>ARCPAC (</a:t>
            </a:r>
            <a:r>
              <a:rPr lang="en-US" dirty="0">
                <a:latin typeface="Times New Roman" pitchFamily="18" charset="0"/>
                <a:cs typeface="Times New Roman" pitchFamily="18" charset="0"/>
                <a:hlinkClick r:id="rId3"/>
              </a:rPr>
              <a:t>http://www.esrl.noaa.gov/csd/arcpac</a:t>
            </a:r>
            <a:r>
              <a:rPr lang="en-US" dirty="0" smtClean="0">
                <a:latin typeface="Times New Roman" pitchFamily="18" charset="0"/>
                <a:cs typeface="Times New Roman" pitchFamily="18" charset="0"/>
                <a:hlinkClick r:id="rId3"/>
              </a:rPr>
              <a:t>/</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pPr>
              <a:buFont typeface="Wingdings" pitchFamily="2" charset="2"/>
              <a:buChar char="q"/>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Current research directions</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Links between aerosols and severe weather (preliminary results)</a:t>
            </a:r>
          </a:p>
        </p:txBody>
      </p:sp>
    </p:spTree>
    <p:extLst>
      <p:ext uri="{BB962C8B-B14F-4D97-AF65-F5344CB8AC3E}">
        <p14:creationId xmlns:p14="http://schemas.microsoft.com/office/powerpoint/2010/main" val="11652491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7"/>
          <p:cNvPicPr>
            <a:picLocks noChangeAspect="1" noChangeArrowheads="1"/>
          </p:cNvPicPr>
          <p:nvPr/>
        </p:nvPicPr>
        <p:blipFill>
          <a:blip r:embed="rId4">
            <a:extLst>
              <a:ext uri="{28A0092B-C50C-407E-A947-70E740481C1C}">
                <a14:useLocalDpi xmlns:a14="http://schemas.microsoft.com/office/drawing/2010/main" val="0"/>
              </a:ext>
            </a:extLst>
          </a:blip>
          <a:srcRect l="95000" b="20000"/>
          <a:stretch>
            <a:fillRect/>
          </a:stretch>
        </p:blipFill>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8"/>
          <p:cNvPicPr>
            <a:picLocks noChangeAspect="1" noChangeArrowheads="1"/>
          </p:cNvPicPr>
          <p:nvPr/>
        </p:nvPicPr>
        <p:blipFill>
          <a:blip r:embed="rId5">
            <a:extLst>
              <a:ext uri="{28A0092B-C50C-407E-A947-70E740481C1C}">
                <a14:useLocalDpi xmlns:a14="http://schemas.microsoft.com/office/drawing/2010/main" val="0"/>
              </a:ext>
            </a:extLst>
          </a:blip>
          <a:srcRect r="8276" b="11685"/>
          <a:stretch>
            <a:fillRect/>
          </a:stretch>
        </p:blipFill>
        <p:spPr bwMode="auto">
          <a:xfrm>
            <a:off x="1012825" y="-44450"/>
            <a:ext cx="14255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2"/>
          <p:cNvGraphicFramePr>
            <a:graphicFrameLocks noChangeAspect="1"/>
          </p:cNvGraphicFramePr>
          <p:nvPr/>
        </p:nvGraphicFramePr>
        <p:xfrm>
          <a:off x="6934200" y="0"/>
          <a:ext cx="1143000" cy="1143000"/>
        </p:xfrm>
        <a:graphic>
          <a:graphicData uri="http://schemas.openxmlformats.org/presentationml/2006/ole">
            <mc:AlternateContent xmlns:mc="http://schemas.openxmlformats.org/markup-compatibility/2006">
              <mc:Choice xmlns:v="urn:schemas-microsoft-com:vml" Requires="v">
                <p:oleObj spid="_x0000_s177166" name="Photo Editor Photo" r:id="rId6" imgW="1371429" imgH="1371429" progId="">
                  <p:embed/>
                </p:oleObj>
              </mc:Choice>
              <mc:Fallback>
                <p:oleObj name="Photo Editor Photo" r:id="rId6" imgW="1371429" imgH="1371429" progId="">
                  <p:embed/>
                  <p:pic>
                    <p:nvPicPr>
                      <p:cNvPr id="0"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0"/>
                        <a:ext cx="1143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0"/>
            <a:ext cx="457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10"/>
          <p:cNvSpPr txBox="1">
            <a:spLocks noChangeArrowheads="1"/>
          </p:cNvSpPr>
          <p:nvPr/>
        </p:nvSpPr>
        <p:spPr bwMode="auto">
          <a:xfrm>
            <a:off x="0" y="5657850"/>
            <a:ext cx="9144000" cy="1200150"/>
          </a:xfrm>
          <a:prstGeom prst="rect">
            <a:avLst/>
          </a:prstGeom>
          <a:solidFill>
            <a:srgbClr val="00FFFF"/>
          </a:solidFill>
          <a:ln w="9525">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latin typeface="Times New Roman" pitchFamily="18" charset="0"/>
              </a:rPr>
              <a:t>RAQMS has been used to support airborne field missions [Pierce et al, 2003, 2007, 2008], develop capabilities for assimilating satellite trace gas and aerosol retrievals [Pierce et al., 2007, 2008, Fishman et al., 2008, Sunita et al., 2008] and assess the impact of global chemical analyses on regional air quality predictions [Song et al., 2008, Tang et al., 2008]</a:t>
            </a:r>
            <a:endParaRPr lang="en-US">
              <a:latin typeface="Times New Roman" pitchFamily="18" charset="0"/>
            </a:endParaRPr>
          </a:p>
        </p:txBody>
      </p:sp>
      <p:sp>
        <p:nvSpPr>
          <p:cNvPr id="2055" name="Text Box 11"/>
          <p:cNvSpPr txBox="1">
            <a:spLocks noChangeArrowheads="1"/>
          </p:cNvSpPr>
          <p:nvPr/>
        </p:nvSpPr>
        <p:spPr bwMode="auto">
          <a:xfrm>
            <a:off x="76200" y="2209800"/>
            <a:ext cx="90678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buFontTx/>
              <a:buAutoNum type="arabicPeriod"/>
            </a:pPr>
            <a:r>
              <a:rPr lang="en-US" b="1">
                <a:latin typeface="Times New Roman" pitchFamily="18" charset="0"/>
              </a:rPr>
              <a:t>Online global chemical and aerosol assimilation/ forecasting system</a:t>
            </a:r>
          </a:p>
          <a:p>
            <a:pPr>
              <a:buFontTx/>
              <a:buAutoNum type="arabicPeriod"/>
            </a:pPr>
            <a:endParaRPr lang="en-US" b="1">
              <a:latin typeface="Times New Roman" pitchFamily="18" charset="0"/>
            </a:endParaRPr>
          </a:p>
          <a:p>
            <a:pPr>
              <a:buFontTx/>
              <a:buAutoNum type="arabicPeriod"/>
            </a:pPr>
            <a:r>
              <a:rPr lang="en-US" b="1">
                <a:latin typeface="Times New Roman" pitchFamily="18" charset="0"/>
              </a:rPr>
              <a:t>UW-Madison hybrid </a:t>
            </a:r>
            <a:r>
              <a:rPr lang="en-US" b="1">
                <a:sym typeface="Symbol" pitchFamily="18" charset="2"/>
              </a:rPr>
              <a:t></a:t>
            </a:r>
            <a:r>
              <a:rPr lang="en-US"/>
              <a:t> </a:t>
            </a:r>
            <a:r>
              <a:rPr lang="en-US" b="1">
                <a:latin typeface="Times New Roman" pitchFamily="18" charset="0"/>
              </a:rPr>
              <a:t>coordinate model (UW-Hybrid) dynamical core</a:t>
            </a:r>
          </a:p>
          <a:p>
            <a:pPr>
              <a:buFontTx/>
              <a:buAutoNum type="arabicPeriod"/>
            </a:pPr>
            <a:endParaRPr lang="en-US" b="1">
              <a:latin typeface="Times New Roman" pitchFamily="18" charset="0"/>
            </a:endParaRPr>
          </a:p>
          <a:p>
            <a:pPr>
              <a:buFontTx/>
              <a:buAutoNum type="arabicPeriod"/>
            </a:pPr>
            <a:r>
              <a:rPr lang="en-US" b="1">
                <a:latin typeface="Times New Roman" pitchFamily="18" charset="0"/>
              </a:rPr>
              <a:t>Unified stratosphere/troposphere chemical prediction scheme (LaRC-Combo) developed at NASA LaRC</a:t>
            </a:r>
          </a:p>
          <a:p>
            <a:pPr>
              <a:buFontTx/>
              <a:buAutoNum type="arabicPeriod"/>
            </a:pPr>
            <a:endParaRPr lang="en-US" b="1">
              <a:latin typeface="Times New Roman" pitchFamily="18" charset="0"/>
            </a:endParaRPr>
          </a:p>
          <a:p>
            <a:pPr>
              <a:buFontTx/>
              <a:buAutoNum type="arabicPeriod"/>
            </a:pPr>
            <a:r>
              <a:rPr lang="en-US" b="1">
                <a:latin typeface="Times New Roman" pitchFamily="18" charset="0"/>
              </a:rPr>
              <a:t>Aerosol prediction scheme (GOCART) developed by Mian Chin (NASA GSFC). </a:t>
            </a:r>
          </a:p>
          <a:p>
            <a:pPr>
              <a:buFontTx/>
              <a:buAutoNum type="arabicPeriod"/>
            </a:pPr>
            <a:endParaRPr lang="en-US" b="1">
              <a:latin typeface="Times New Roman" pitchFamily="18" charset="0"/>
            </a:endParaRPr>
          </a:p>
          <a:p>
            <a:pPr>
              <a:buFontTx/>
              <a:buAutoNum type="arabicPeriod"/>
            </a:pPr>
            <a:r>
              <a:rPr lang="en-US" b="1">
                <a:latin typeface="Times New Roman" pitchFamily="18" charset="0"/>
              </a:rPr>
              <a:t>Statistical Digital Filter (OI) assimilation system developed by James Stobie (NASA/GFSC)</a:t>
            </a:r>
          </a:p>
        </p:txBody>
      </p:sp>
      <p:sp>
        <p:nvSpPr>
          <p:cNvPr id="2056" name="Text Box 12"/>
          <p:cNvSpPr txBox="1">
            <a:spLocks noChangeArrowheads="1"/>
          </p:cNvSpPr>
          <p:nvPr/>
        </p:nvSpPr>
        <p:spPr bwMode="auto">
          <a:xfrm>
            <a:off x="2667000" y="1371600"/>
            <a:ext cx="3402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a:latin typeface="Times New Roman" pitchFamily="18" charset="0"/>
              </a:rPr>
              <a:t>Model Description</a:t>
            </a:r>
          </a:p>
        </p:txBody>
      </p:sp>
    </p:spTree>
    <p:extLst>
      <p:ext uri="{BB962C8B-B14F-4D97-AF65-F5344CB8AC3E}">
        <p14:creationId xmlns:p14="http://schemas.microsoft.com/office/powerpoint/2010/main" val="1504662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5"/>
          <p:cNvSpPr>
            <a:spLocks noChangeArrowheads="1"/>
          </p:cNvSpPr>
          <p:nvPr/>
        </p:nvSpPr>
        <p:spPr bwMode="auto">
          <a:xfrm>
            <a:off x="-2097088" y="3028950"/>
            <a:ext cx="9144001" cy="0"/>
          </a:xfrm>
          <a:prstGeom prst="rect">
            <a:avLst/>
          </a:prstGeom>
          <a:noFill/>
          <a:ln w="9525">
            <a:noFill/>
            <a:miter lim="800000"/>
            <a:headEnd/>
            <a:tailEnd/>
          </a:ln>
        </p:spPr>
        <p:txBody>
          <a:bodyPr wrap="none" anchor="ctr">
            <a:spAutoFit/>
          </a:bodyPr>
          <a:lstStyle/>
          <a:p>
            <a:endParaRPr lang="en-US"/>
          </a:p>
        </p:txBody>
      </p:sp>
      <p:graphicFrame>
        <p:nvGraphicFramePr>
          <p:cNvPr id="2050" name="Object 4"/>
          <p:cNvGraphicFramePr>
            <a:graphicFrameLocks noChangeAspect="1"/>
          </p:cNvGraphicFramePr>
          <p:nvPr/>
        </p:nvGraphicFramePr>
        <p:xfrm>
          <a:off x="2819400" y="152400"/>
          <a:ext cx="3505200" cy="858838"/>
        </p:xfrm>
        <a:graphic>
          <a:graphicData uri="http://schemas.openxmlformats.org/presentationml/2006/ole">
            <mc:AlternateContent xmlns:mc="http://schemas.openxmlformats.org/markup-compatibility/2006">
              <mc:Choice xmlns:v="urn:schemas-microsoft-com:vml" Requires="v">
                <p:oleObj spid="_x0000_s118822" name="Equation" r:id="rId4" imgW="1396394" imgH="342751" progId="Equation.3">
                  <p:embed/>
                </p:oleObj>
              </mc:Choice>
              <mc:Fallback>
                <p:oleObj name="Equation" r:id="rId4" imgW="1396394" imgH="342751" progId="Equation.3">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52400"/>
                        <a:ext cx="3505200" cy="85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3" name="Rectangle 6"/>
          <p:cNvSpPr>
            <a:spLocks noChangeArrowheads="1"/>
          </p:cNvSpPr>
          <p:nvPr/>
        </p:nvSpPr>
        <p:spPr bwMode="auto">
          <a:xfrm>
            <a:off x="609600" y="912813"/>
            <a:ext cx="7772400" cy="915987"/>
          </a:xfrm>
          <a:prstGeom prst="rect">
            <a:avLst/>
          </a:prstGeom>
          <a:noFill/>
          <a:ln w="9525">
            <a:noFill/>
            <a:miter lim="800000"/>
            <a:headEnd/>
            <a:tailEnd/>
          </a:ln>
        </p:spPr>
        <p:txBody>
          <a:bodyPr anchor="ctr">
            <a:spAutoFit/>
          </a:bodyPr>
          <a:lstStyle/>
          <a:p>
            <a:r>
              <a:rPr lang="en-US">
                <a:latin typeface="Times New Roman" pitchFamily="18" charset="0"/>
                <a:cs typeface="Times New Roman" pitchFamily="18" charset="0"/>
              </a:rPr>
              <a:t>where </a:t>
            </a:r>
            <a:r>
              <a:rPr lang="en-US" i="1">
                <a:latin typeface="Times New Roman" pitchFamily="18" charset="0"/>
                <a:cs typeface="Times New Roman" pitchFamily="18" charset="0"/>
              </a:rPr>
              <a:t>q</a:t>
            </a:r>
            <a:r>
              <a:rPr lang="en-US" i="1" baseline="-30000">
                <a:latin typeface="Times New Roman" pitchFamily="18" charset="0"/>
                <a:cs typeface="Times New Roman" pitchFamily="18" charset="0"/>
              </a:rPr>
              <a:t>ik</a:t>
            </a:r>
            <a:r>
              <a:rPr lang="en-US" i="1">
                <a:latin typeface="Times New Roman" pitchFamily="18" charset="0"/>
                <a:cs typeface="Times New Roman" pitchFamily="18" charset="0"/>
              </a:rPr>
              <a:t> </a:t>
            </a:r>
            <a:r>
              <a:rPr lang="en-US">
                <a:latin typeface="Times New Roman" pitchFamily="18" charset="0"/>
                <a:cs typeface="Times New Roman" pitchFamily="18" charset="0"/>
              </a:rPr>
              <a:t>is the mass mixing ratio and </a:t>
            </a:r>
            <a:r>
              <a:rPr lang="en-US" i="1">
                <a:latin typeface="Times New Roman" pitchFamily="18" charset="0"/>
                <a:cs typeface="Times New Roman" pitchFamily="18" charset="0"/>
                <a:sym typeface="Symbol" pitchFamily="18" charset="2"/>
              </a:rPr>
              <a:t></a:t>
            </a:r>
            <a:r>
              <a:rPr lang="en-US" i="1" baseline="-30000">
                <a:latin typeface="Times New Roman" pitchFamily="18" charset="0"/>
                <a:cs typeface="Times New Roman" pitchFamily="18" charset="0"/>
              </a:rPr>
              <a:t>ik</a:t>
            </a:r>
            <a:r>
              <a:rPr lang="en-US">
                <a:latin typeface="Times New Roman" pitchFamily="18" charset="0"/>
                <a:cs typeface="Times New Roman" pitchFamily="18" charset="0"/>
                <a:sym typeface="Symbol" pitchFamily="18" charset="2"/>
              </a:rPr>
              <a:t> is the mass specific extinction of aerosol species </a:t>
            </a:r>
            <a:r>
              <a:rPr lang="en-US" i="1">
                <a:latin typeface="Times New Roman" pitchFamily="18" charset="0"/>
                <a:cs typeface="Times New Roman" pitchFamily="18" charset="0"/>
                <a:sym typeface="Symbol" pitchFamily="18" charset="2"/>
              </a:rPr>
              <a:t>i </a:t>
            </a:r>
            <a:r>
              <a:rPr lang="en-US">
                <a:latin typeface="Times New Roman" pitchFamily="18" charset="0"/>
                <a:cs typeface="Times New Roman" pitchFamily="18" charset="0"/>
                <a:sym typeface="Symbol" pitchFamily="18" charset="2"/>
              </a:rPr>
              <a:t>at the vertical level </a:t>
            </a:r>
            <a:r>
              <a:rPr lang="en-US" i="1">
                <a:latin typeface="Times New Roman" pitchFamily="18" charset="0"/>
                <a:cs typeface="Times New Roman" pitchFamily="18" charset="0"/>
                <a:sym typeface="Symbol" pitchFamily="18" charset="2"/>
              </a:rPr>
              <a:t>k</a:t>
            </a:r>
            <a:r>
              <a:rPr lang="en-US">
                <a:latin typeface="Times New Roman" pitchFamily="18" charset="0"/>
                <a:cs typeface="Times New Roman" pitchFamily="18" charset="0"/>
                <a:sym typeface="Symbol" pitchFamily="18" charset="2"/>
              </a:rPr>
              <a:t>. </a:t>
            </a:r>
            <a:r>
              <a:rPr lang="en-US" i="1">
                <a:latin typeface="Times New Roman" pitchFamily="18" charset="0"/>
                <a:cs typeface="Times New Roman" pitchFamily="18" charset="0"/>
                <a:sym typeface="Symbol" pitchFamily="18" charset="2"/>
              </a:rPr>
              <a:t>dz</a:t>
            </a:r>
            <a:r>
              <a:rPr lang="en-US">
                <a:latin typeface="Times New Roman" pitchFamily="18" charset="0"/>
                <a:cs typeface="Times New Roman" pitchFamily="18" charset="0"/>
                <a:sym typeface="Symbol" pitchFamily="18" charset="2"/>
              </a:rPr>
              <a:t> is the thickness of the layer. The mass specific extinction is a function of the local relative humidity. </a:t>
            </a:r>
            <a:endParaRPr lang="en-US" i="1">
              <a:latin typeface="Times New Roman" pitchFamily="18" charset="0"/>
              <a:cs typeface="Times New Roman" pitchFamily="18" charset="0"/>
              <a:sym typeface="Symbol" pitchFamily="18" charset="2"/>
            </a:endParaRPr>
          </a:p>
        </p:txBody>
      </p:sp>
      <p:sp>
        <p:nvSpPr>
          <p:cNvPr id="2054" name="Rectangle 7"/>
          <p:cNvSpPr>
            <a:spLocks noChangeArrowheads="1"/>
          </p:cNvSpPr>
          <p:nvPr/>
        </p:nvSpPr>
        <p:spPr bwMode="auto">
          <a:xfrm>
            <a:off x="152400" y="2990691"/>
            <a:ext cx="8386270" cy="2954655"/>
          </a:xfrm>
          <a:prstGeom prst="rect">
            <a:avLst/>
          </a:prstGeom>
          <a:noFill/>
          <a:ln w="9525">
            <a:noFill/>
            <a:miter lim="800000"/>
            <a:headEnd/>
            <a:tailEnd/>
          </a:ln>
        </p:spPr>
        <p:txBody>
          <a:bodyPr wrap="none" anchor="ctr">
            <a:spAutoFit/>
          </a:bodyPr>
          <a:lstStyle/>
          <a:p>
            <a:pPr eaLnBrk="1" hangingPunct="1"/>
            <a:r>
              <a:rPr lang="en-US" sz="1200" dirty="0">
                <a:latin typeface="Times New Roman" pitchFamily="18" charset="0"/>
              </a:rPr>
              <a:t/>
            </a:r>
            <a:br>
              <a:rPr lang="en-US" sz="1200" dirty="0">
                <a:latin typeface="Times New Roman" pitchFamily="18" charset="0"/>
              </a:rPr>
            </a:br>
            <a:r>
              <a:rPr lang="en-US" dirty="0">
                <a:latin typeface="Times New Roman" pitchFamily="18" charset="0"/>
              </a:rPr>
              <a:t>1) Obtain new extinction for each species</a:t>
            </a:r>
            <a:br>
              <a:rPr lang="en-US" dirty="0">
                <a:latin typeface="Times New Roman" pitchFamily="18" charset="0"/>
              </a:rPr>
            </a:br>
            <a:r>
              <a:rPr lang="en-US" dirty="0">
                <a:latin typeface="Times New Roman" pitchFamily="18" charset="0"/>
              </a:rPr>
              <a:t> </a:t>
            </a:r>
          </a:p>
          <a:p>
            <a:pPr eaLnBrk="1" hangingPunct="1"/>
            <a:r>
              <a:rPr lang="en-US" dirty="0">
                <a:latin typeface="Times New Roman" pitchFamily="18" charset="0"/>
              </a:rPr>
              <a:t>        </a:t>
            </a:r>
            <a:r>
              <a:rPr lang="en-US" b="1" dirty="0" err="1" smtClean="0">
                <a:latin typeface="Times New Roman" pitchFamily="18" charset="0"/>
              </a:rPr>
              <a:t>ext_new</a:t>
            </a:r>
            <a:r>
              <a:rPr lang="en-US" b="1" i="1" baseline="-25000" dirty="0" err="1" smtClean="0">
                <a:latin typeface="Times New Roman" pitchFamily="18" charset="0"/>
              </a:rPr>
              <a:t>ik</a:t>
            </a:r>
            <a:r>
              <a:rPr lang="en-US" b="1" dirty="0" smtClean="0">
                <a:latin typeface="Times New Roman" pitchFamily="18" charset="0"/>
              </a:rPr>
              <a:t>=</a:t>
            </a:r>
            <a:r>
              <a:rPr lang="en-US" b="1" dirty="0" err="1" smtClean="0">
                <a:latin typeface="Times New Roman" pitchFamily="18" charset="0"/>
              </a:rPr>
              <a:t>ext_guess</a:t>
            </a:r>
            <a:r>
              <a:rPr lang="en-US" b="1" i="1" baseline="-25000" dirty="0" err="1" smtClean="0">
                <a:latin typeface="Times New Roman" pitchFamily="18" charset="0"/>
              </a:rPr>
              <a:t>ik</a:t>
            </a:r>
            <a:r>
              <a:rPr lang="en-US" b="1" dirty="0" err="1" smtClean="0">
                <a:latin typeface="Times New Roman" pitchFamily="18" charset="0"/>
              </a:rPr>
              <a:t>+aodinc</a:t>
            </a:r>
            <a:r>
              <a:rPr lang="en-US" b="1" i="1" baseline="-25000" dirty="0" err="1" smtClean="0">
                <a:latin typeface="Times New Roman" pitchFamily="18" charset="0"/>
              </a:rPr>
              <a:t>i</a:t>
            </a:r>
            <a:r>
              <a:rPr lang="en-US" b="1" dirty="0" smtClean="0">
                <a:latin typeface="Times New Roman" pitchFamily="18" charset="0"/>
              </a:rPr>
              <a:t>*</a:t>
            </a:r>
            <a:r>
              <a:rPr lang="en-US" b="1" dirty="0" err="1" smtClean="0">
                <a:latin typeface="Times New Roman" pitchFamily="18" charset="0"/>
              </a:rPr>
              <a:t>ext_guess</a:t>
            </a:r>
            <a:r>
              <a:rPr lang="en-US" b="1" i="1" baseline="-25000" dirty="0" err="1" smtClean="0">
                <a:latin typeface="Times New Roman" pitchFamily="18" charset="0"/>
              </a:rPr>
              <a:t>ik</a:t>
            </a:r>
            <a:r>
              <a:rPr lang="en-US" b="1" dirty="0" smtClean="0">
                <a:latin typeface="Times New Roman" pitchFamily="18" charset="0"/>
              </a:rPr>
              <a:t>/</a:t>
            </a:r>
            <a:r>
              <a:rPr lang="en-US" b="1" dirty="0" err="1" smtClean="0">
                <a:latin typeface="Times New Roman" pitchFamily="18" charset="0"/>
              </a:rPr>
              <a:t>aod_guess</a:t>
            </a:r>
            <a:r>
              <a:rPr lang="en-US" b="1" i="1" baseline="-25000" dirty="0" err="1" smtClean="0">
                <a:latin typeface="Times New Roman" pitchFamily="18" charset="0"/>
              </a:rPr>
              <a:t>i</a:t>
            </a:r>
            <a:r>
              <a:rPr lang="en-US" b="1" dirty="0">
                <a:latin typeface="Times New Roman" pitchFamily="18" charset="0"/>
              </a:rPr>
              <a:t/>
            </a:r>
            <a:br>
              <a:rPr lang="en-US" b="1" dirty="0">
                <a:latin typeface="Times New Roman" pitchFamily="18" charset="0"/>
              </a:rPr>
            </a:br>
            <a:endParaRPr lang="en-US" b="1" dirty="0">
              <a:latin typeface="Times New Roman" pitchFamily="18" charset="0"/>
            </a:endParaRPr>
          </a:p>
          <a:p>
            <a:pPr eaLnBrk="1" hangingPunct="1"/>
            <a:r>
              <a:rPr lang="en-US" dirty="0">
                <a:latin typeface="Times New Roman" pitchFamily="18" charset="0"/>
              </a:rPr>
              <a:t>2) Obtain new </a:t>
            </a:r>
            <a:r>
              <a:rPr lang="en-US" dirty="0" smtClean="0">
                <a:latin typeface="Times New Roman" pitchFamily="18" charset="0"/>
              </a:rPr>
              <a:t>dry mass </a:t>
            </a:r>
            <a:r>
              <a:rPr lang="en-US" dirty="0">
                <a:latin typeface="Times New Roman" pitchFamily="18" charset="0"/>
              </a:rPr>
              <a:t>for each species based on mass extinction coefficient</a:t>
            </a:r>
            <a:br>
              <a:rPr lang="en-US" dirty="0">
                <a:latin typeface="Times New Roman" pitchFamily="18" charset="0"/>
              </a:rPr>
            </a:br>
            <a:r>
              <a:rPr lang="en-US" dirty="0">
                <a:latin typeface="Times New Roman" pitchFamily="18" charset="0"/>
              </a:rPr>
              <a:t/>
            </a:r>
            <a:br>
              <a:rPr lang="en-US" dirty="0">
                <a:latin typeface="Times New Roman" pitchFamily="18" charset="0"/>
              </a:rPr>
            </a:br>
            <a:r>
              <a:rPr lang="en-US" dirty="0">
                <a:latin typeface="Times New Roman" pitchFamily="18" charset="0"/>
              </a:rPr>
              <a:t>         </a:t>
            </a:r>
            <a:r>
              <a:rPr lang="en-US" b="1" dirty="0" err="1" smtClean="0">
                <a:latin typeface="Times New Roman" pitchFamily="18" charset="0"/>
              </a:rPr>
              <a:t>totalmass_new</a:t>
            </a:r>
            <a:r>
              <a:rPr lang="en-US" b="1" dirty="0" smtClean="0">
                <a:latin typeface="Times New Roman" pitchFamily="18" charset="0"/>
              </a:rPr>
              <a:t>=</a:t>
            </a:r>
            <a:r>
              <a:rPr lang="en-US" b="1" dirty="0" err="1" smtClean="0">
                <a:latin typeface="Times New Roman" pitchFamily="18" charset="0"/>
              </a:rPr>
              <a:t>ext_new</a:t>
            </a:r>
            <a:r>
              <a:rPr lang="en-US" b="1" i="1" baseline="-25000" dirty="0" err="1" smtClean="0">
                <a:latin typeface="Times New Roman" pitchFamily="18" charset="0"/>
              </a:rPr>
              <a:t>ik</a:t>
            </a:r>
            <a:r>
              <a:rPr lang="en-US" b="1" dirty="0" smtClean="0">
                <a:latin typeface="Times New Roman" pitchFamily="18" charset="0"/>
              </a:rPr>
              <a:t>/</a:t>
            </a:r>
            <a:r>
              <a:rPr lang="en-US" b="1" dirty="0" err="1" smtClean="0">
                <a:latin typeface="Times New Roman" pitchFamily="18" charset="0"/>
              </a:rPr>
              <a:t>mass_ext</a:t>
            </a:r>
            <a:r>
              <a:rPr lang="en-US" b="1" i="1" baseline="-25000" dirty="0" err="1" smtClean="0">
                <a:latin typeface="Times New Roman" pitchFamily="18" charset="0"/>
              </a:rPr>
              <a:t>ik</a:t>
            </a:r>
            <a:endParaRPr lang="en-US" b="1" i="1" baseline="-25000" dirty="0" smtClean="0">
              <a:latin typeface="Times New Roman" pitchFamily="18" charset="0"/>
            </a:endParaRPr>
          </a:p>
          <a:p>
            <a:pPr eaLnBrk="1" hangingPunct="1"/>
            <a:endParaRPr lang="en-US" b="1" i="1" baseline="-25000" dirty="0">
              <a:latin typeface="Times New Roman" pitchFamily="18" charset="0"/>
            </a:endParaRPr>
          </a:p>
          <a:p>
            <a:pPr eaLnBrk="1" hangingPunct="1"/>
            <a:r>
              <a:rPr lang="en-US" b="1" i="1" dirty="0" smtClean="0">
                <a:latin typeface="Times New Roman" pitchFamily="18" charset="0"/>
              </a:rPr>
              <a:t>Effects of hydroscopic growth on aerosol extinction are linear with respect to mass </a:t>
            </a:r>
            <a:r>
              <a:rPr lang="en-US" b="1" dirty="0">
                <a:latin typeface="Times New Roman" pitchFamily="18" charset="0"/>
              </a:rPr>
              <a:t/>
            </a:r>
            <a:br>
              <a:rPr lang="en-US" b="1" dirty="0">
                <a:latin typeface="Times New Roman" pitchFamily="18" charset="0"/>
              </a:rPr>
            </a:br>
            <a:endParaRPr lang="en-US" b="1" dirty="0">
              <a:latin typeface="Times New Roman" pitchFamily="18" charset="0"/>
            </a:endParaRPr>
          </a:p>
        </p:txBody>
      </p:sp>
      <p:sp>
        <p:nvSpPr>
          <p:cNvPr id="2055" name="Text Box 7"/>
          <p:cNvSpPr txBox="1">
            <a:spLocks noChangeArrowheads="1"/>
          </p:cNvSpPr>
          <p:nvPr/>
        </p:nvSpPr>
        <p:spPr bwMode="auto">
          <a:xfrm>
            <a:off x="228600" y="228600"/>
            <a:ext cx="2147888" cy="466725"/>
          </a:xfrm>
          <a:prstGeom prst="rect">
            <a:avLst/>
          </a:prstGeom>
          <a:solidFill>
            <a:srgbClr val="00FFFF"/>
          </a:solidFill>
          <a:ln w="9525">
            <a:solidFill>
              <a:schemeClr val="tx1"/>
            </a:solidFill>
            <a:miter lim="800000"/>
            <a:headEnd/>
            <a:tailEnd/>
          </a:ln>
        </p:spPr>
        <p:txBody>
          <a:bodyPr wrap="none">
            <a:spAutoFit/>
          </a:bodyPr>
          <a:lstStyle/>
          <a:p>
            <a:r>
              <a:rPr lang="en-US" sz="2400">
                <a:latin typeface="Times New Roman" pitchFamily="18" charset="0"/>
              </a:rPr>
              <a:t>Forward model:</a:t>
            </a:r>
          </a:p>
        </p:txBody>
      </p:sp>
      <p:sp>
        <p:nvSpPr>
          <p:cNvPr id="2057" name="Text Box 10"/>
          <p:cNvSpPr txBox="1">
            <a:spLocks noChangeArrowheads="1"/>
          </p:cNvSpPr>
          <p:nvPr/>
        </p:nvSpPr>
        <p:spPr bwMode="auto">
          <a:xfrm>
            <a:off x="228600" y="2657475"/>
            <a:ext cx="2011363" cy="466725"/>
          </a:xfrm>
          <a:prstGeom prst="rect">
            <a:avLst/>
          </a:prstGeom>
          <a:solidFill>
            <a:srgbClr val="00FFFF"/>
          </a:solidFill>
          <a:ln w="9525">
            <a:solidFill>
              <a:schemeClr val="tx1"/>
            </a:solidFill>
            <a:miter lim="800000"/>
            <a:headEnd/>
            <a:tailEnd/>
          </a:ln>
        </p:spPr>
        <p:txBody>
          <a:bodyPr wrap="none">
            <a:spAutoFit/>
          </a:bodyPr>
          <a:lstStyle/>
          <a:p>
            <a:r>
              <a:rPr lang="en-US" sz="2400">
                <a:latin typeface="Times New Roman" pitchFamily="18" charset="0"/>
              </a:rPr>
              <a:t>Inverse model:</a:t>
            </a:r>
          </a:p>
        </p:txBody>
      </p:sp>
      <p:grpSp>
        <p:nvGrpSpPr>
          <p:cNvPr id="2" name="Group 15"/>
          <p:cNvGrpSpPr>
            <a:grpSpLocks/>
          </p:cNvGrpSpPr>
          <p:nvPr/>
        </p:nvGrpSpPr>
        <p:grpSpPr bwMode="auto">
          <a:xfrm>
            <a:off x="6645275" y="142875"/>
            <a:ext cx="1736725" cy="838200"/>
            <a:chOff x="4272" y="96"/>
            <a:chExt cx="1094" cy="528"/>
          </a:xfrm>
        </p:grpSpPr>
        <p:graphicFrame>
          <p:nvGraphicFramePr>
            <p:cNvPr id="2051" name="Object 11"/>
            <p:cNvGraphicFramePr>
              <a:graphicFrameLocks noChangeAspect="1"/>
            </p:cNvGraphicFramePr>
            <p:nvPr/>
          </p:nvGraphicFramePr>
          <p:xfrm>
            <a:off x="4272" y="96"/>
            <a:ext cx="576" cy="528"/>
          </p:xfrm>
          <a:graphic>
            <a:graphicData uri="http://schemas.openxmlformats.org/presentationml/2006/ole">
              <mc:AlternateContent xmlns:mc="http://schemas.openxmlformats.org/markup-compatibility/2006">
                <mc:Choice xmlns:v="urn:schemas-microsoft-com:vml" Requires="v">
                  <p:oleObj spid="_x0000_s118823" name="Equation" r:id="rId6" imgW="1396394" imgH="342751" progId="Equation.3">
                    <p:embed/>
                  </p:oleObj>
                </mc:Choice>
                <mc:Fallback>
                  <p:oleObj name="Equation" r:id="rId6" imgW="1396394" imgH="342751" progId="Equation.3">
                    <p:embed/>
                    <p:pic>
                      <p:nvPicPr>
                        <p:cNvPr id="0" name="Picture 37"/>
                        <p:cNvPicPr>
                          <a:picLocks noChangeAspect="1" noChangeArrowheads="1"/>
                        </p:cNvPicPr>
                        <p:nvPr/>
                      </p:nvPicPr>
                      <p:blipFill>
                        <a:blip r:embed="rId5">
                          <a:extLst>
                            <a:ext uri="{28A0092B-C50C-407E-A947-70E740481C1C}">
                              <a14:useLocalDpi xmlns:a14="http://schemas.microsoft.com/office/drawing/2010/main" val="0"/>
                            </a:ext>
                          </a:extLst>
                        </a:blip>
                        <a:srcRect l="60870" r="13043" b="2403"/>
                        <a:stretch>
                          <a:fillRect/>
                        </a:stretch>
                      </p:blipFill>
                      <p:spPr bwMode="auto">
                        <a:xfrm>
                          <a:off x="4272" y="96"/>
                          <a:ext cx="576" cy="5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0" name="Text Box 13"/>
            <p:cNvSpPr txBox="1">
              <a:spLocks noChangeArrowheads="1"/>
            </p:cNvSpPr>
            <p:nvPr/>
          </p:nvSpPr>
          <p:spPr bwMode="auto">
            <a:xfrm>
              <a:off x="4848" y="182"/>
              <a:ext cx="518" cy="250"/>
            </a:xfrm>
            <a:prstGeom prst="rect">
              <a:avLst/>
            </a:prstGeom>
            <a:noFill/>
            <a:ln w="9525">
              <a:noFill/>
              <a:miter lim="800000"/>
              <a:headEnd/>
              <a:tailEnd/>
            </a:ln>
          </p:spPr>
          <p:txBody>
            <a:bodyPr wrap="none">
              <a:spAutoFit/>
            </a:bodyPr>
            <a:lstStyle/>
            <a:p>
              <a:r>
                <a:rPr lang="en-US" b="1">
                  <a:latin typeface="Times New Roman" pitchFamily="18" charset="0"/>
                </a:rPr>
                <a:t>= </a:t>
              </a:r>
              <a:r>
                <a:rPr lang="en-US" sz="2000" b="1">
                  <a:latin typeface="Times New Roman" pitchFamily="18" charset="0"/>
                </a:rPr>
                <a:t>ext</a:t>
              </a:r>
              <a:r>
                <a:rPr lang="en-US" sz="2000" b="1" i="1" baseline="-25000">
                  <a:latin typeface="Times New Roman" pitchFamily="18" charset="0"/>
                </a:rPr>
                <a:t>ik</a:t>
              </a:r>
            </a:p>
          </p:txBody>
        </p:sp>
      </p:grpSp>
      <p:sp>
        <p:nvSpPr>
          <p:cNvPr id="2059" name="Text Box 14"/>
          <p:cNvSpPr txBox="1">
            <a:spLocks noChangeArrowheads="1"/>
          </p:cNvSpPr>
          <p:nvPr/>
        </p:nvSpPr>
        <p:spPr bwMode="auto">
          <a:xfrm>
            <a:off x="6172200" y="228600"/>
            <a:ext cx="260350" cy="457200"/>
          </a:xfrm>
          <a:prstGeom prst="rect">
            <a:avLst/>
          </a:prstGeom>
          <a:noFill/>
          <a:ln w="9525">
            <a:noFill/>
            <a:miter lim="800000"/>
            <a:headEnd/>
            <a:tailEnd/>
          </a:ln>
        </p:spPr>
        <p:txBody>
          <a:bodyPr wrap="none">
            <a:spAutoFit/>
          </a:bodyPr>
          <a:lstStyle/>
          <a:p>
            <a:r>
              <a:rPr lang="en-US" sz="2400" b="1">
                <a:latin typeface="Times New Roman" pitchFamily="18" charset="0"/>
              </a:rPr>
              <a:t>,</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762" t="20191" r="47143" b="22286"/>
          <a:stretch/>
        </p:blipFill>
        <p:spPr bwMode="auto">
          <a:xfrm>
            <a:off x="0" y="0"/>
            <a:ext cx="4617697" cy="3451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4881" t="20095" r="47559" b="22095"/>
          <a:stretch/>
        </p:blipFill>
        <p:spPr bwMode="auto">
          <a:xfrm>
            <a:off x="4577669" y="3388966"/>
            <a:ext cx="4566331" cy="3469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791200" y="2899886"/>
            <a:ext cx="2754024" cy="369332"/>
          </a:xfrm>
          <a:prstGeom prst="rect">
            <a:avLst/>
          </a:prstGeom>
        </p:spPr>
        <p:txBody>
          <a:bodyPr wrap="none">
            <a:spAutoFit/>
          </a:bodyPr>
          <a:lstStyle/>
          <a:p>
            <a:r>
              <a:rPr lang="en-US" b="1" dirty="0">
                <a:latin typeface="Times New Roman" pitchFamily="18" charset="0"/>
                <a:cs typeface="Times New Roman" pitchFamily="18" charset="0"/>
              </a:rPr>
              <a:t>Saharan Air Layer (SAL) </a:t>
            </a:r>
          </a:p>
        </p:txBody>
      </p:sp>
      <p:sp>
        <p:nvSpPr>
          <p:cNvPr id="5" name="TextBox 4"/>
          <p:cNvSpPr txBox="1"/>
          <p:nvPr/>
        </p:nvSpPr>
        <p:spPr>
          <a:xfrm>
            <a:off x="609600" y="3581400"/>
            <a:ext cx="3010376" cy="923330"/>
          </a:xfrm>
          <a:prstGeom prst="rect">
            <a:avLst/>
          </a:prstGeom>
          <a:noFill/>
        </p:spPr>
        <p:txBody>
          <a:bodyPr wrap="none" rtlCol="0">
            <a:spAutoFit/>
          </a:bodyPr>
          <a:lstStyle/>
          <a:p>
            <a:r>
              <a:rPr lang="en-US" b="1" dirty="0" smtClean="0">
                <a:latin typeface="Times New Roman" pitchFamily="18" charset="0"/>
                <a:cs typeface="Times New Roman" pitchFamily="18" charset="0"/>
              </a:rPr>
              <a:t>Tropical Storm Nadine</a:t>
            </a:r>
          </a:p>
          <a:p>
            <a:r>
              <a:rPr lang="en-US" b="1" dirty="0" smtClean="0">
                <a:latin typeface="Times New Roman" pitchFamily="18" charset="0"/>
                <a:cs typeface="Times New Roman" pitchFamily="18" charset="0"/>
              </a:rPr>
              <a:t>12Z Sep 18</a:t>
            </a:r>
            <a:r>
              <a:rPr lang="en-US" b="1" baseline="30000" dirty="0" smtClean="0">
                <a:latin typeface="Times New Roman" pitchFamily="18" charset="0"/>
                <a:cs typeface="Times New Roman" pitchFamily="18" charset="0"/>
              </a:rPr>
              <a:t>th</a:t>
            </a:r>
            <a:r>
              <a:rPr lang="en-US" b="1" dirty="0" smtClean="0">
                <a:latin typeface="Times New Roman" pitchFamily="18" charset="0"/>
                <a:cs typeface="Times New Roman" pitchFamily="18" charset="0"/>
              </a:rPr>
              <a:t>, 2012 </a:t>
            </a:r>
          </a:p>
          <a:p>
            <a:r>
              <a:rPr lang="en-US" b="1" dirty="0" smtClean="0">
                <a:latin typeface="Times New Roman" pitchFamily="18" charset="0"/>
                <a:cs typeface="Times New Roman" pitchFamily="18" charset="0"/>
              </a:rPr>
              <a:t>Track shown from 12Z 09/11</a:t>
            </a:r>
          </a:p>
        </p:txBody>
      </p:sp>
      <p:sp>
        <p:nvSpPr>
          <p:cNvPr id="6" name="TextBox 5"/>
          <p:cNvSpPr txBox="1"/>
          <p:nvPr/>
        </p:nvSpPr>
        <p:spPr>
          <a:xfrm>
            <a:off x="4724400" y="71735"/>
            <a:ext cx="3266472" cy="830997"/>
          </a:xfrm>
          <a:prstGeom prst="rect">
            <a:avLst/>
          </a:prstGeom>
          <a:noFill/>
        </p:spPr>
        <p:txBody>
          <a:bodyPr wrap="none" rtlCol="0">
            <a:spAutoFit/>
          </a:bodyPr>
          <a:lstStyle/>
          <a:p>
            <a:r>
              <a:rPr lang="en-US" sz="2400" b="1" dirty="0" smtClean="0">
                <a:latin typeface="Times New Roman" pitchFamily="18" charset="0"/>
                <a:cs typeface="Times New Roman" pitchFamily="18" charset="0"/>
              </a:rPr>
              <a:t>Saharan Dust Forecast </a:t>
            </a:r>
          </a:p>
          <a:p>
            <a:r>
              <a:rPr lang="en-US" sz="2400" b="1" dirty="0" smtClean="0">
                <a:latin typeface="Times New Roman" pitchFamily="18" charset="0"/>
                <a:cs typeface="Times New Roman" pitchFamily="18" charset="0"/>
              </a:rPr>
              <a:t>Illustration</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29581096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bean\home\bpierce\My Documents\FY12_Travel\WMO_DAOS\Talk\raqms.DUST.Nadin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819400"/>
            <a:ext cx="50292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75107" name="Picture 3" descr="\\bean\home\bpierce\My Documents\FY12_Travel\WMO_DAOS\Talk\raqms.Q.Nadin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2819400"/>
            <a:ext cx="50292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7510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4762" t="20191" r="47143" b="22286"/>
          <a:stretch/>
        </p:blipFill>
        <p:spPr bwMode="auto">
          <a:xfrm>
            <a:off x="0" y="0"/>
            <a:ext cx="3810000" cy="284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11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4881" t="20095" r="47559" b="22095"/>
          <a:stretch/>
        </p:blipFill>
        <p:spPr bwMode="auto">
          <a:xfrm>
            <a:off x="5338724" y="0"/>
            <a:ext cx="3805276" cy="289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2807731"/>
            <a:ext cx="1368516" cy="830997"/>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RAQMS</a:t>
            </a:r>
          </a:p>
          <a:p>
            <a:r>
              <a:rPr lang="en-US" sz="2400" b="1" dirty="0" smtClean="0">
                <a:solidFill>
                  <a:schemeClr val="bg1"/>
                </a:solidFill>
                <a:latin typeface="Times New Roman" pitchFamily="18" charset="0"/>
                <a:cs typeface="Times New Roman" pitchFamily="18" charset="0"/>
              </a:rPr>
              <a:t>3km WV</a:t>
            </a:r>
            <a:endParaRPr lang="en-US" sz="2400" b="1" dirty="0">
              <a:solidFill>
                <a:schemeClr val="bg1"/>
              </a:solidFill>
              <a:latin typeface="Times New Roman" pitchFamily="18" charset="0"/>
              <a:cs typeface="Times New Roman" pitchFamily="18" charset="0"/>
            </a:endParaRPr>
          </a:p>
        </p:txBody>
      </p:sp>
      <p:sp>
        <p:nvSpPr>
          <p:cNvPr id="7" name="TextBox 6"/>
          <p:cNvSpPr txBox="1"/>
          <p:nvPr/>
        </p:nvSpPr>
        <p:spPr>
          <a:xfrm>
            <a:off x="7696200" y="2862465"/>
            <a:ext cx="1460656" cy="830997"/>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RAQMS</a:t>
            </a:r>
          </a:p>
          <a:p>
            <a:r>
              <a:rPr lang="en-US" sz="2400" b="1" dirty="0" smtClean="0">
                <a:solidFill>
                  <a:schemeClr val="bg1"/>
                </a:solidFill>
                <a:latin typeface="Times New Roman" pitchFamily="18" charset="0"/>
                <a:cs typeface="Times New Roman" pitchFamily="18" charset="0"/>
              </a:rPr>
              <a:t>3km Dust</a:t>
            </a:r>
            <a:endParaRPr lang="en-US" sz="2400" b="1" dirty="0">
              <a:solidFill>
                <a:schemeClr val="bg1"/>
              </a:solidFill>
              <a:latin typeface="Times New Roman" pitchFamily="18" charset="0"/>
              <a:cs typeface="Times New Roman" pitchFamily="18" charset="0"/>
            </a:endParaRPr>
          </a:p>
        </p:txBody>
      </p:sp>
      <p:sp>
        <p:nvSpPr>
          <p:cNvPr id="2" name="Rectangle 1"/>
          <p:cNvSpPr/>
          <p:nvPr/>
        </p:nvSpPr>
        <p:spPr>
          <a:xfrm>
            <a:off x="1378041" y="304800"/>
            <a:ext cx="2446054" cy="369332"/>
          </a:xfrm>
          <a:prstGeom prst="rect">
            <a:avLst/>
          </a:prstGeom>
        </p:spPr>
        <p:txBody>
          <a:bodyPr wrap="none">
            <a:spAutoFit/>
          </a:bodyPr>
          <a:lstStyle/>
          <a:p>
            <a:r>
              <a:rPr lang="en-US" b="1" dirty="0">
                <a:solidFill>
                  <a:schemeClr val="bg1"/>
                </a:solidFill>
                <a:latin typeface="Times New Roman" pitchFamily="18" charset="0"/>
                <a:cs typeface="Times New Roman" pitchFamily="18" charset="0"/>
              </a:rPr>
              <a:t>Tropical Storm Nadine</a:t>
            </a:r>
          </a:p>
        </p:txBody>
      </p:sp>
      <p:sp>
        <p:nvSpPr>
          <p:cNvPr id="3" name="Rectangle 2"/>
          <p:cNvSpPr/>
          <p:nvPr/>
        </p:nvSpPr>
        <p:spPr>
          <a:xfrm>
            <a:off x="6370926" y="304800"/>
            <a:ext cx="2754024" cy="369332"/>
          </a:xfrm>
          <a:prstGeom prst="rect">
            <a:avLst/>
          </a:prstGeom>
        </p:spPr>
        <p:txBody>
          <a:bodyPr wrap="none">
            <a:spAutoFit/>
          </a:bodyPr>
          <a:lstStyle/>
          <a:p>
            <a:r>
              <a:rPr lang="en-US" b="1" dirty="0">
                <a:solidFill>
                  <a:schemeClr val="bg1"/>
                </a:solidFill>
                <a:latin typeface="Times New Roman" pitchFamily="18" charset="0"/>
                <a:cs typeface="Times New Roman" pitchFamily="18" charset="0"/>
              </a:rPr>
              <a:t>Saharan Air Layer (SAL) </a:t>
            </a:r>
          </a:p>
        </p:txBody>
      </p:sp>
    </p:spTree>
    <p:extLst>
      <p:ext uri="{BB962C8B-B14F-4D97-AF65-F5344CB8AC3E}">
        <p14:creationId xmlns:p14="http://schemas.microsoft.com/office/powerpoint/2010/main" val="29794338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762" t="20191" r="47143" b="22286"/>
          <a:stretch/>
        </p:blipFill>
        <p:spPr bwMode="auto">
          <a:xfrm>
            <a:off x="0" y="0"/>
            <a:ext cx="3810000" cy="284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11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4881" t="20095" r="47559" b="22095"/>
          <a:stretch/>
        </p:blipFill>
        <p:spPr bwMode="auto">
          <a:xfrm>
            <a:off x="5338724" y="0"/>
            <a:ext cx="3805276" cy="289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0" name="Picture 2" descr="\\bean\home\bpierce\My Documents\FY12_Travel\WMO_DAOS\Talk\model.raqms_1x1.201209161200.024_03km_AGL_DUST_Total_Atlant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809875"/>
            <a:ext cx="50292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76131" name="Picture 3" descr="\\bean\home\bpierce\My Documents\FY12_Travel\WMO_DAOS\Talk\model.raqms_1x1.201209161200.024_03km_AGL_Q_Atlanti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09875"/>
            <a:ext cx="5029200" cy="40386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flipH="1">
            <a:off x="2819400" y="1600200"/>
            <a:ext cx="5715000" cy="3124200"/>
          </a:xfrm>
          <a:prstGeom prst="straightConnector1">
            <a:avLst/>
          </a:prstGeom>
          <a:solidFill>
            <a:schemeClr val="accent1"/>
          </a:solidFill>
          <a:ln w="25400" cap="flat" cmpd="sng" algn="ctr">
            <a:solidFill>
              <a:schemeClr val="bg1"/>
            </a:solidFill>
            <a:prstDash val="solid"/>
            <a:round/>
            <a:headEnd type="none" w="med" len="med"/>
            <a:tailEnd type="arrow"/>
          </a:ln>
          <a:effectLst/>
        </p:spPr>
      </p:cxnSp>
      <p:cxnSp>
        <p:nvCxnSpPr>
          <p:cNvPr id="10" name="Straight Arrow Connector 9"/>
          <p:cNvCxnSpPr/>
          <p:nvPr/>
        </p:nvCxnSpPr>
        <p:spPr bwMode="auto">
          <a:xfrm flipH="1">
            <a:off x="6858000" y="2438400"/>
            <a:ext cx="1447800" cy="2895600"/>
          </a:xfrm>
          <a:prstGeom prst="straightConnector1">
            <a:avLst/>
          </a:prstGeom>
          <a:solidFill>
            <a:schemeClr val="accent1"/>
          </a:solidFill>
          <a:ln w="25400" cap="flat" cmpd="sng" algn="ctr">
            <a:solidFill>
              <a:schemeClr val="bg1"/>
            </a:solidFill>
            <a:prstDash val="solid"/>
            <a:round/>
            <a:headEnd type="none" w="med" len="med"/>
            <a:tailEnd type="arrow"/>
          </a:ln>
          <a:effectLst/>
        </p:spPr>
      </p:cxnSp>
      <p:sp>
        <p:nvSpPr>
          <p:cNvPr id="8" name="TextBox 7"/>
          <p:cNvSpPr txBox="1"/>
          <p:nvPr/>
        </p:nvSpPr>
        <p:spPr>
          <a:xfrm>
            <a:off x="0" y="2807731"/>
            <a:ext cx="1368516" cy="830997"/>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RAQMS</a:t>
            </a:r>
          </a:p>
          <a:p>
            <a:r>
              <a:rPr lang="en-US" sz="2400" b="1" dirty="0" smtClean="0">
                <a:solidFill>
                  <a:schemeClr val="bg1"/>
                </a:solidFill>
                <a:latin typeface="Times New Roman" pitchFamily="18" charset="0"/>
                <a:cs typeface="Times New Roman" pitchFamily="18" charset="0"/>
              </a:rPr>
              <a:t>3km WV</a:t>
            </a:r>
            <a:endParaRPr lang="en-US" sz="2400" b="1" dirty="0">
              <a:solidFill>
                <a:schemeClr val="bg1"/>
              </a:solidFill>
              <a:latin typeface="Times New Roman" pitchFamily="18" charset="0"/>
              <a:cs typeface="Times New Roman" pitchFamily="18" charset="0"/>
            </a:endParaRPr>
          </a:p>
        </p:txBody>
      </p:sp>
      <p:sp>
        <p:nvSpPr>
          <p:cNvPr id="9" name="TextBox 8"/>
          <p:cNvSpPr txBox="1"/>
          <p:nvPr/>
        </p:nvSpPr>
        <p:spPr>
          <a:xfrm>
            <a:off x="7696200" y="2862465"/>
            <a:ext cx="1460656" cy="830997"/>
          </a:xfrm>
          <a:prstGeom prst="rect">
            <a:avLst/>
          </a:prstGeom>
          <a:noFill/>
        </p:spPr>
        <p:txBody>
          <a:bodyPr wrap="none" rtlCol="0">
            <a:spAutoFit/>
          </a:bodyPr>
          <a:lstStyle/>
          <a:p>
            <a:r>
              <a:rPr lang="en-US" sz="2400" b="1" dirty="0" smtClean="0">
                <a:solidFill>
                  <a:schemeClr val="bg1"/>
                </a:solidFill>
                <a:latin typeface="Times New Roman" pitchFamily="18" charset="0"/>
                <a:cs typeface="Times New Roman" pitchFamily="18" charset="0"/>
              </a:rPr>
              <a:t>RAQMS</a:t>
            </a:r>
          </a:p>
          <a:p>
            <a:r>
              <a:rPr lang="en-US" sz="2400" b="1" dirty="0" smtClean="0">
                <a:solidFill>
                  <a:schemeClr val="bg1"/>
                </a:solidFill>
                <a:latin typeface="Times New Roman" pitchFamily="18" charset="0"/>
                <a:cs typeface="Times New Roman" pitchFamily="18" charset="0"/>
              </a:rPr>
              <a:t>3km Dust</a:t>
            </a:r>
            <a:endParaRPr lang="en-US" sz="2400" b="1" dirty="0">
              <a:solidFill>
                <a:schemeClr val="bg1"/>
              </a:solidFill>
              <a:latin typeface="Times New Roman" pitchFamily="18" charset="0"/>
              <a:cs typeface="Times New Roman" pitchFamily="18" charset="0"/>
            </a:endParaRPr>
          </a:p>
        </p:txBody>
      </p:sp>
      <p:sp>
        <p:nvSpPr>
          <p:cNvPr id="11" name="Rectangle 10"/>
          <p:cNvSpPr/>
          <p:nvPr/>
        </p:nvSpPr>
        <p:spPr>
          <a:xfrm>
            <a:off x="1378041" y="304800"/>
            <a:ext cx="2446054" cy="369332"/>
          </a:xfrm>
          <a:prstGeom prst="rect">
            <a:avLst/>
          </a:prstGeom>
        </p:spPr>
        <p:txBody>
          <a:bodyPr wrap="none">
            <a:spAutoFit/>
          </a:bodyPr>
          <a:lstStyle/>
          <a:p>
            <a:r>
              <a:rPr lang="en-US" b="1" dirty="0">
                <a:solidFill>
                  <a:schemeClr val="bg1"/>
                </a:solidFill>
                <a:latin typeface="Times New Roman" pitchFamily="18" charset="0"/>
                <a:cs typeface="Times New Roman" pitchFamily="18" charset="0"/>
              </a:rPr>
              <a:t>Tropical Storm Nadine</a:t>
            </a:r>
          </a:p>
        </p:txBody>
      </p:sp>
      <p:sp>
        <p:nvSpPr>
          <p:cNvPr id="12" name="Rectangle 11"/>
          <p:cNvSpPr/>
          <p:nvPr/>
        </p:nvSpPr>
        <p:spPr>
          <a:xfrm>
            <a:off x="6370926" y="304800"/>
            <a:ext cx="2754024" cy="369332"/>
          </a:xfrm>
          <a:prstGeom prst="rect">
            <a:avLst/>
          </a:prstGeom>
        </p:spPr>
        <p:txBody>
          <a:bodyPr wrap="none">
            <a:spAutoFit/>
          </a:bodyPr>
          <a:lstStyle/>
          <a:p>
            <a:r>
              <a:rPr lang="en-US" b="1" dirty="0">
                <a:solidFill>
                  <a:schemeClr val="bg1"/>
                </a:solidFill>
                <a:latin typeface="Times New Roman" pitchFamily="18" charset="0"/>
                <a:cs typeface="Times New Roman" pitchFamily="18" charset="0"/>
              </a:rPr>
              <a:t>Saharan Air Layer (SAL) </a:t>
            </a:r>
          </a:p>
        </p:txBody>
      </p:sp>
    </p:spTree>
    <p:extLst>
      <p:ext uri="{BB962C8B-B14F-4D97-AF65-F5344CB8AC3E}">
        <p14:creationId xmlns:p14="http://schemas.microsoft.com/office/powerpoint/2010/main" val="33339159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ALIPSO_obs_average_Extinction_Total_with_extinction_reanalysis_dust"/>
          <p:cNvPicPr>
            <a:picLocks noChangeAspect="1" noChangeArrowheads="1"/>
          </p:cNvPicPr>
          <p:nvPr/>
        </p:nvPicPr>
        <p:blipFill>
          <a:blip r:embed="rId2"/>
          <a:srcRect l="7022" t="16000" r="17599" b="18845"/>
          <a:stretch>
            <a:fillRect/>
          </a:stretch>
        </p:blipFill>
        <p:spPr bwMode="auto">
          <a:xfrm>
            <a:off x="2357438" y="536575"/>
            <a:ext cx="6786562" cy="2932113"/>
          </a:xfrm>
          <a:prstGeom prst="rect">
            <a:avLst/>
          </a:prstGeom>
          <a:noFill/>
          <a:ln w="9525">
            <a:noFill/>
            <a:miter lim="800000"/>
            <a:headEnd/>
            <a:tailEnd/>
          </a:ln>
        </p:spPr>
      </p:pic>
      <p:sp>
        <p:nvSpPr>
          <p:cNvPr id="35843" name="Text Box 3"/>
          <p:cNvSpPr txBox="1">
            <a:spLocks noChangeArrowheads="1"/>
          </p:cNvSpPr>
          <p:nvPr/>
        </p:nvSpPr>
        <p:spPr bwMode="auto">
          <a:xfrm>
            <a:off x="228600" y="838200"/>
            <a:ext cx="3060700" cy="1190625"/>
          </a:xfrm>
          <a:prstGeom prst="rect">
            <a:avLst/>
          </a:prstGeom>
          <a:noFill/>
          <a:ln w="9525">
            <a:noFill/>
            <a:miter lim="800000"/>
            <a:headEnd/>
            <a:tailEnd/>
          </a:ln>
        </p:spPr>
        <p:txBody>
          <a:bodyPr wrap="none">
            <a:spAutoFit/>
          </a:bodyPr>
          <a:lstStyle/>
          <a:p>
            <a:r>
              <a:rPr lang="en-US">
                <a:latin typeface="Times New Roman" pitchFamily="18" charset="0"/>
              </a:rPr>
              <a:t>V3-01 aerosol profile retrievals</a:t>
            </a:r>
          </a:p>
          <a:p>
            <a:r>
              <a:rPr lang="en-US">
                <a:latin typeface="Times New Roman" pitchFamily="18" charset="0"/>
              </a:rPr>
              <a:t>5</a:t>
            </a:r>
            <a:r>
              <a:rPr lang="en-US" baseline="30000">
                <a:latin typeface="Times New Roman" pitchFamily="18" charset="0"/>
              </a:rPr>
              <a:t>o</a:t>
            </a:r>
            <a:r>
              <a:rPr lang="en-US">
                <a:latin typeface="Times New Roman" pitchFamily="18" charset="0"/>
              </a:rPr>
              <a:t> Lat, 10</a:t>
            </a:r>
            <a:r>
              <a:rPr lang="en-US" baseline="30000">
                <a:latin typeface="Times New Roman" pitchFamily="18" charset="0"/>
              </a:rPr>
              <a:t>o</a:t>
            </a:r>
            <a:r>
              <a:rPr lang="en-US">
                <a:latin typeface="Times New Roman" pitchFamily="18" charset="0"/>
              </a:rPr>
              <a:t> Lon, 1km bins</a:t>
            </a:r>
          </a:p>
          <a:p>
            <a:r>
              <a:rPr lang="en-US">
                <a:latin typeface="Times New Roman" pitchFamily="18" charset="0"/>
              </a:rPr>
              <a:t>CAD&lt; -20, COT=0.0</a:t>
            </a:r>
          </a:p>
          <a:p>
            <a:r>
              <a:rPr lang="en-US">
                <a:latin typeface="Times New Roman" pitchFamily="18" charset="0"/>
              </a:rPr>
              <a:t>QC=0,1 (unadjusted retrievals)</a:t>
            </a:r>
          </a:p>
        </p:txBody>
      </p:sp>
      <p:pic>
        <p:nvPicPr>
          <p:cNvPr id="35844" name="Picture 4" descr="RAQMS_AT_CALIPSO_obs_average_Extinction_Total_with_extinction_reanalysis_dust"/>
          <p:cNvPicPr>
            <a:picLocks noChangeAspect="1" noChangeArrowheads="1"/>
          </p:cNvPicPr>
          <p:nvPr/>
        </p:nvPicPr>
        <p:blipFill>
          <a:blip r:embed="rId3"/>
          <a:srcRect l="17422" t="16000" r="18933" b="18706"/>
          <a:stretch>
            <a:fillRect/>
          </a:stretch>
        </p:blipFill>
        <p:spPr bwMode="auto">
          <a:xfrm>
            <a:off x="3311525" y="3475038"/>
            <a:ext cx="5703888" cy="2925762"/>
          </a:xfrm>
          <a:prstGeom prst="rect">
            <a:avLst/>
          </a:prstGeom>
          <a:noFill/>
          <a:ln w="9525">
            <a:noFill/>
            <a:miter lim="800000"/>
            <a:headEnd/>
            <a:tailEnd/>
          </a:ln>
        </p:spPr>
      </p:pic>
      <p:sp>
        <p:nvSpPr>
          <p:cNvPr id="35845" name="Text Box 5"/>
          <p:cNvSpPr txBox="1">
            <a:spLocks noChangeArrowheads="1"/>
          </p:cNvSpPr>
          <p:nvPr/>
        </p:nvSpPr>
        <p:spPr bwMode="auto">
          <a:xfrm>
            <a:off x="533400" y="3810000"/>
            <a:ext cx="2609850" cy="1190625"/>
          </a:xfrm>
          <a:prstGeom prst="rect">
            <a:avLst/>
          </a:prstGeom>
          <a:noFill/>
          <a:ln w="9525">
            <a:noFill/>
            <a:miter lim="800000"/>
            <a:headEnd/>
            <a:tailEnd/>
          </a:ln>
        </p:spPr>
        <p:txBody>
          <a:bodyPr wrap="none">
            <a:spAutoFit/>
          </a:bodyPr>
          <a:lstStyle/>
          <a:p>
            <a:r>
              <a:rPr lang="en-US"/>
              <a:t>New 1x1 degree</a:t>
            </a:r>
          </a:p>
          <a:p>
            <a:r>
              <a:rPr lang="en-US"/>
              <a:t>Re-analysis with</a:t>
            </a:r>
          </a:p>
          <a:p>
            <a:r>
              <a:rPr lang="en-US"/>
              <a:t>Corrected dust and</a:t>
            </a:r>
          </a:p>
          <a:p>
            <a:r>
              <a:rPr lang="en-US"/>
              <a:t>Sea-salt aod calculation</a:t>
            </a:r>
          </a:p>
        </p:txBody>
      </p:sp>
      <p:sp>
        <p:nvSpPr>
          <p:cNvPr id="35846" name="Text Box 6"/>
          <p:cNvSpPr txBox="1">
            <a:spLocks noChangeArrowheads="1"/>
          </p:cNvSpPr>
          <p:nvPr/>
        </p:nvSpPr>
        <p:spPr bwMode="auto">
          <a:xfrm>
            <a:off x="152400" y="0"/>
            <a:ext cx="8946103" cy="523220"/>
          </a:xfrm>
          <a:prstGeom prst="rect">
            <a:avLst/>
          </a:prstGeom>
          <a:noFill/>
          <a:ln w="9525">
            <a:noFill/>
            <a:miter lim="800000"/>
            <a:headEnd/>
            <a:tailEnd/>
          </a:ln>
        </p:spPr>
        <p:txBody>
          <a:bodyPr wrap="none">
            <a:spAutoFit/>
          </a:bodyPr>
          <a:lstStyle/>
          <a:p>
            <a:r>
              <a:rPr lang="en-US" sz="2800" b="1" dirty="0">
                <a:latin typeface="Times New Roman" pitchFamily="18" charset="0"/>
              </a:rPr>
              <a:t>CALIPSO and Co-located RAQMS AOD May-June 2010</a:t>
            </a:r>
          </a:p>
        </p:txBody>
      </p:sp>
      <p:sp>
        <p:nvSpPr>
          <p:cNvPr id="35847" name="Text Box 7"/>
          <p:cNvSpPr txBox="1">
            <a:spLocks noChangeArrowheads="1"/>
          </p:cNvSpPr>
          <p:nvPr/>
        </p:nvSpPr>
        <p:spPr bwMode="auto">
          <a:xfrm>
            <a:off x="0" y="2514600"/>
            <a:ext cx="3352800" cy="3970318"/>
          </a:xfrm>
          <a:prstGeom prst="rect">
            <a:avLst/>
          </a:prstGeom>
          <a:solidFill>
            <a:srgbClr val="00FFFF"/>
          </a:solidFill>
          <a:ln w="9525">
            <a:solidFill>
              <a:schemeClr val="tx1"/>
            </a:solidFill>
            <a:miter lim="800000"/>
            <a:headEnd/>
            <a:tailEnd/>
          </a:ln>
        </p:spPr>
        <p:txBody>
          <a:bodyPr>
            <a:spAutoFit/>
          </a:bodyPr>
          <a:lstStyle/>
          <a:p>
            <a:r>
              <a:rPr lang="en-US" dirty="0">
                <a:latin typeface="Times New Roman" pitchFamily="18" charset="0"/>
              </a:rPr>
              <a:t>Clear sky CALIPSO scenes are dominated by Saharan Dust and South Asian emissions during May-June 2010</a:t>
            </a:r>
          </a:p>
          <a:p>
            <a:endParaRPr lang="en-US" dirty="0">
              <a:latin typeface="Times New Roman" pitchFamily="18" charset="0"/>
            </a:endParaRPr>
          </a:p>
          <a:p>
            <a:r>
              <a:rPr lang="en-US" dirty="0">
                <a:latin typeface="Times New Roman" pitchFamily="18" charset="0"/>
              </a:rPr>
              <a:t>RAQMS overestimates Saharan Dust and SE Asian and S African biomass burning AOD </a:t>
            </a:r>
            <a:r>
              <a:rPr lang="en-US" dirty="0" smtClean="0">
                <a:latin typeface="Times New Roman" pitchFamily="18" charset="0"/>
              </a:rPr>
              <a:t>over source regions relative </a:t>
            </a:r>
            <a:r>
              <a:rPr lang="en-US" dirty="0">
                <a:latin typeface="Times New Roman" pitchFamily="18" charset="0"/>
              </a:rPr>
              <a:t>to CALIPSO during May-June </a:t>
            </a:r>
            <a:r>
              <a:rPr lang="en-US" dirty="0" smtClean="0">
                <a:latin typeface="Times New Roman" pitchFamily="18" charset="0"/>
              </a:rPr>
              <a:t>2010</a:t>
            </a:r>
          </a:p>
          <a:p>
            <a:endParaRPr lang="en-US" dirty="0">
              <a:latin typeface="Times New Roman" pitchFamily="18" charset="0"/>
            </a:endParaRPr>
          </a:p>
          <a:p>
            <a:r>
              <a:rPr lang="en-US" dirty="0" smtClean="0">
                <a:latin typeface="Times New Roman" pitchFamily="18" charset="0"/>
              </a:rPr>
              <a:t>RAQMS underestimates Saharan Dust transport over Equatorial Atlantic during May-June 2010</a:t>
            </a:r>
            <a:endParaRPr lang="en-US" dirty="0">
              <a:latin typeface="Times New Roman" pitchFamily="18" charset="0"/>
            </a:endParaRPr>
          </a:p>
        </p:txBody>
      </p:sp>
      <p:pic>
        <p:nvPicPr>
          <p:cNvPr id="35848" name="Picture 8" descr="RAQMS_AT_CALIPSO_obs_average_Extinction_Total_with_extinction_reanalysis_dust"/>
          <p:cNvPicPr>
            <a:picLocks noChangeAspect="1" noChangeArrowheads="1"/>
          </p:cNvPicPr>
          <p:nvPr/>
        </p:nvPicPr>
        <p:blipFill>
          <a:blip r:embed="rId3"/>
          <a:srcRect l="17422" t="89796" r="18933"/>
          <a:stretch>
            <a:fillRect/>
          </a:stretch>
        </p:blipFill>
        <p:spPr bwMode="auto">
          <a:xfrm>
            <a:off x="3276600" y="6400800"/>
            <a:ext cx="5703888" cy="457200"/>
          </a:xfrm>
          <a:prstGeom prst="rect">
            <a:avLst/>
          </a:prstGeom>
          <a:noFill/>
          <a:ln w="9525">
            <a:noFill/>
            <a:miter lim="800000"/>
            <a:headEnd/>
            <a:tailEnd/>
          </a:ln>
        </p:spPr>
      </p:pic>
      <p:sp>
        <p:nvSpPr>
          <p:cNvPr id="35849" name="Oval 9"/>
          <p:cNvSpPr>
            <a:spLocks noChangeArrowheads="1"/>
          </p:cNvSpPr>
          <p:nvPr/>
        </p:nvSpPr>
        <p:spPr bwMode="auto">
          <a:xfrm>
            <a:off x="5105400" y="4495800"/>
            <a:ext cx="1676400" cy="381000"/>
          </a:xfrm>
          <a:prstGeom prst="ellipse">
            <a:avLst/>
          </a:prstGeom>
          <a:noFill/>
          <a:ln w="28575">
            <a:solidFill>
              <a:schemeClr val="bg1"/>
            </a:solidFill>
            <a:round/>
            <a:headEnd/>
            <a:tailEnd/>
          </a:ln>
        </p:spPr>
        <p:txBody>
          <a:bodyPr wrap="none" anchor="ctr"/>
          <a:lstStyle/>
          <a:p>
            <a:endParaRPr lang="en-US"/>
          </a:p>
        </p:txBody>
      </p:sp>
      <p:sp>
        <p:nvSpPr>
          <p:cNvPr id="35850" name="Oval 10"/>
          <p:cNvSpPr>
            <a:spLocks noChangeArrowheads="1"/>
          </p:cNvSpPr>
          <p:nvPr/>
        </p:nvSpPr>
        <p:spPr bwMode="auto">
          <a:xfrm>
            <a:off x="5105400" y="1676400"/>
            <a:ext cx="1676400" cy="381000"/>
          </a:xfrm>
          <a:prstGeom prst="ellipse">
            <a:avLst/>
          </a:prstGeom>
          <a:noFill/>
          <a:ln w="28575">
            <a:solidFill>
              <a:schemeClr val="bg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762000" y="228600"/>
            <a:ext cx="7583488" cy="3446463"/>
          </a:xfrm>
          <a:prstGeom prst="rect">
            <a:avLst/>
          </a:prstGeom>
          <a:noFill/>
          <a:ln w="9525">
            <a:noFill/>
            <a:miter lim="800000"/>
            <a:headEnd/>
            <a:tailEnd/>
          </a:ln>
        </p:spPr>
        <p:txBody>
          <a:bodyPr>
            <a:spAutoFit/>
          </a:bodyPr>
          <a:lstStyle/>
          <a:p>
            <a:pPr algn="ctr"/>
            <a:r>
              <a:rPr lang="en-US" sz="2800" b="1" dirty="0">
                <a:latin typeface="Times New Roman" pitchFamily="18" charset="0"/>
              </a:rPr>
              <a:t>Assessment of </a:t>
            </a:r>
            <a:r>
              <a:rPr lang="en-US" sz="2800" b="1" dirty="0" smtClean="0">
                <a:latin typeface="Times New Roman" pitchFamily="18" charset="0"/>
              </a:rPr>
              <a:t>RAQMS (2x2) Global </a:t>
            </a:r>
            <a:r>
              <a:rPr lang="en-US" sz="2800" b="1" dirty="0">
                <a:latin typeface="Times New Roman" pitchFamily="18" charset="0"/>
              </a:rPr>
              <a:t>850mb </a:t>
            </a:r>
            <a:r>
              <a:rPr lang="en-US" sz="2800" b="1" dirty="0" smtClean="0">
                <a:latin typeface="Times New Roman" pitchFamily="18" charset="0"/>
              </a:rPr>
              <a:t>Aerosol </a:t>
            </a:r>
            <a:r>
              <a:rPr lang="en-US" sz="2800" b="1" dirty="0">
                <a:latin typeface="Times New Roman" pitchFamily="18" charset="0"/>
              </a:rPr>
              <a:t>Extinction Forecast Skill</a:t>
            </a:r>
          </a:p>
          <a:p>
            <a:pPr algn="ctr"/>
            <a:endParaRPr lang="en-US" sz="2800" dirty="0">
              <a:latin typeface="Times New Roman" pitchFamily="18" charset="0"/>
            </a:endParaRPr>
          </a:p>
          <a:p>
            <a:endParaRPr lang="en-US" sz="2800" dirty="0">
              <a:latin typeface="Times New Roman" pitchFamily="18" charset="0"/>
            </a:endParaRPr>
          </a:p>
          <a:p>
            <a:pPr lvl="1">
              <a:buFontTx/>
              <a:buChar char="•"/>
            </a:pPr>
            <a:r>
              <a:rPr lang="en-US" sz="2800" dirty="0">
                <a:latin typeface="Times New Roman" pitchFamily="18" charset="0"/>
              </a:rPr>
              <a:t>Anomaly Correlations (AC)</a:t>
            </a:r>
          </a:p>
          <a:p>
            <a:pPr lvl="2">
              <a:buFontTx/>
              <a:buChar char="•"/>
            </a:pPr>
            <a:r>
              <a:rPr lang="en-US" sz="2000" dirty="0">
                <a:latin typeface="Times New Roman" pitchFamily="18" charset="0"/>
              </a:rPr>
              <a:t>Correlation between forecast and analysis</a:t>
            </a:r>
          </a:p>
          <a:p>
            <a:pPr lvl="2">
              <a:buFontTx/>
              <a:buChar char="•"/>
            </a:pPr>
            <a:r>
              <a:rPr lang="en-US" sz="2000" dirty="0">
                <a:latin typeface="Times New Roman" pitchFamily="18" charset="0"/>
              </a:rPr>
              <a:t>May-June mean removed</a:t>
            </a:r>
          </a:p>
          <a:p>
            <a:pPr lvl="2">
              <a:buFontTx/>
              <a:buChar char="•"/>
            </a:pPr>
            <a:r>
              <a:rPr lang="en-US" sz="2000" dirty="0">
                <a:latin typeface="Times New Roman" pitchFamily="18" charset="0"/>
              </a:rPr>
              <a:t>Spectrally truncated to wavenumber 20</a:t>
            </a:r>
          </a:p>
          <a:p>
            <a:pPr lvl="2">
              <a:buFontTx/>
              <a:buChar char="•"/>
            </a:pPr>
            <a:r>
              <a:rPr lang="en-US" sz="2000" dirty="0">
                <a:latin typeface="Times New Roman" pitchFamily="18" charset="0"/>
              </a:rPr>
              <a:t>Averaged from 20N-80N</a:t>
            </a:r>
          </a:p>
        </p:txBody>
      </p:sp>
      <p:pic>
        <p:nvPicPr>
          <p:cNvPr id="39939" name="Picture 3" descr="acz5"/>
          <p:cNvPicPr>
            <a:picLocks noChangeAspect="1" noChangeArrowheads="1"/>
          </p:cNvPicPr>
          <p:nvPr/>
        </p:nvPicPr>
        <p:blipFill>
          <a:blip r:embed="rId2"/>
          <a:srcRect l="10400" b="50580"/>
          <a:stretch>
            <a:fillRect/>
          </a:stretch>
        </p:blipFill>
        <p:spPr bwMode="auto">
          <a:xfrm>
            <a:off x="1219200" y="3581400"/>
            <a:ext cx="6096000" cy="2613025"/>
          </a:xfrm>
          <a:prstGeom prst="rect">
            <a:avLst/>
          </a:prstGeom>
          <a:noFill/>
          <a:ln w="9525">
            <a:noFill/>
            <a:miter lim="800000"/>
            <a:headEnd/>
            <a:tailEnd/>
          </a:ln>
        </p:spPr>
      </p:pic>
      <p:sp>
        <p:nvSpPr>
          <p:cNvPr id="39940" name="Line 4"/>
          <p:cNvSpPr>
            <a:spLocks noChangeShapeType="1"/>
          </p:cNvSpPr>
          <p:nvPr/>
        </p:nvSpPr>
        <p:spPr bwMode="auto">
          <a:xfrm flipV="1">
            <a:off x="1768475" y="4876800"/>
            <a:ext cx="5241925" cy="33338"/>
          </a:xfrm>
          <a:prstGeom prst="line">
            <a:avLst/>
          </a:prstGeom>
          <a:noFill/>
          <a:ln w="28575">
            <a:solidFill>
              <a:schemeClr val="tx1"/>
            </a:solidFill>
            <a:prstDash val="dash"/>
            <a:round/>
            <a:headEnd/>
            <a:tailEnd/>
          </a:ln>
        </p:spPr>
        <p:txBody>
          <a:bodyPr/>
          <a:lstStyle/>
          <a:p>
            <a:endParaRPr lang="en-US"/>
          </a:p>
        </p:txBody>
      </p:sp>
      <p:sp>
        <p:nvSpPr>
          <p:cNvPr id="39941" name="Text Box 5"/>
          <p:cNvSpPr txBox="1">
            <a:spLocks noChangeArrowheads="1"/>
          </p:cNvSpPr>
          <p:nvPr/>
        </p:nvSpPr>
        <p:spPr bwMode="auto">
          <a:xfrm>
            <a:off x="7086600" y="4724400"/>
            <a:ext cx="1270000" cy="366713"/>
          </a:xfrm>
          <a:prstGeom prst="rect">
            <a:avLst/>
          </a:prstGeom>
          <a:noFill/>
          <a:ln w="9525">
            <a:noFill/>
            <a:miter lim="800000"/>
            <a:headEnd/>
            <a:tailEnd/>
          </a:ln>
        </p:spPr>
        <p:txBody>
          <a:bodyPr wrap="none">
            <a:spAutoFit/>
          </a:bodyPr>
          <a:lstStyle/>
          <a:p>
            <a:r>
              <a:rPr lang="en-US" b="1">
                <a:latin typeface="Times New Roman" pitchFamily="18" charset="0"/>
              </a:rPr>
              <a:t>useful Skill</a:t>
            </a:r>
          </a:p>
        </p:txBody>
      </p:sp>
      <p:sp>
        <p:nvSpPr>
          <p:cNvPr id="39942" name="Rectangle 6"/>
          <p:cNvSpPr>
            <a:spLocks noChangeArrowheads="1"/>
          </p:cNvSpPr>
          <p:nvPr/>
        </p:nvSpPr>
        <p:spPr bwMode="auto">
          <a:xfrm>
            <a:off x="0" y="6492875"/>
            <a:ext cx="6096000" cy="366713"/>
          </a:xfrm>
          <a:prstGeom prst="rect">
            <a:avLst/>
          </a:prstGeom>
          <a:noFill/>
          <a:ln w="9525">
            <a:noFill/>
            <a:miter lim="800000"/>
            <a:headEnd/>
            <a:tailEnd/>
          </a:ln>
        </p:spPr>
        <p:txBody>
          <a:bodyPr wrap="none">
            <a:spAutoFit/>
          </a:bodyPr>
          <a:lstStyle/>
          <a:p>
            <a:r>
              <a:rPr lang="en-US">
                <a:latin typeface="Times New Roman" pitchFamily="18" charset="0"/>
              </a:rPr>
              <a:t>http://www.emc.ncep.noaa.gov/gmb/STATS/html/monarch.html</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RAQMS_850mb_Ext_AC_noassim_2x2"/>
          <p:cNvPicPr>
            <a:picLocks noChangeAspect="1" noChangeArrowheads="1"/>
          </p:cNvPicPr>
          <p:nvPr/>
        </p:nvPicPr>
        <p:blipFill>
          <a:blip r:embed="rId2"/>
          <a:srcRect/>
          <a:stretch>
            <a:fillRect/>
          </a:stretch>
        </p:blipFill>
        <p:spPr bwMode="auto">
          <a:xfrm>
            <a:off x="0" y="628650"/>
            <a:ext cx="8153400" cy="6007100"/>
          </a:xfrm>
          <a:prstGeom prst="rect">
            <a:avLst/>
          </a:prstGeom>
          <a:noFill/>
        </p:spPr>
      </p:pic>
      <p:sp>
        <p:nvSpPr>
          <p:cNvPr id="50182" name="Line 6"/>
          <p:cNvSpPr>
            <a:spLocks noChangeShapeType="1"/>
          </p:cNvSpPr>
          <p:nvPr/>
        </p:nvSpPr>
        <p:spPr bwMode="auto">
          <a:xfrm>
            <a:off x="1666875" y="2890838"/>
            <a:ext cx="5638800" cy="0"/>
          </a:xfrm>
          <a:prstGeom prst="line">
            <a:avLst/>
          </a:prstGeom>
          <a:noFill/>
          <a:ln w="28575">
            <a:solidFill>
              <a:schemeClr val="tx1"/>
            </a:solidFill>
            <a:prstDash val="dash"/>
            <a:round/>
            <a:headEnd/>
            <a:tailEnd/>
          </a:ln>
          <a:effectLst/>
        </p:spPr>
        <p:txBody>
          <a:bodyPr/>
          <a:lstStyle/>
          <a:p>
            <a:endParaRPr lang="en-US"/>
          </a:p>
        </p:txBody>
      </p:sp>
      <p:sp>
        <p:nvSpPr>
          <p:cNvPr id="50183" name="Text Box 7"/>
          <p:cNvSpPr txBox="1">
            <a:spLocks noChangeArrowheads="1"/>
          </p:cNvSpPr>
          <p:nvPr/>
        </p:nvSpPr>
        <p:spPr bwMode="auto">
          <a:xfrm>
            <a:off x="7391400" y="2719388"/>
            <a:ext cx="1270000" cy="366712"/>
          </a:xfrm>
          <a:prstGeom prst="rect">
            <a:avLst/>
          </a:prstGeom>
          <a:noFill/>
          <a:ln w="9525">
            <a:noFill/>
            <a:miter lim="800000"/>
            <a:headEnd/>
            <a:tailEnd/>
          </a:ln>
          <a:effectLst/>
        </p:spPr>
        <p:txBody>
          <a:bodyPr wrap="none">
            <a:spAutoFit/>
          </a:bodyPr>
          <a:lstStyle/>
          <a:p>
            <a:r>
              <a:rPr lang="en-US" b="1">
                <a:latin typeface="Times New Roman" pitchFamily="18" charset="0"/>
              </a:rPr>
              <a:t>useful Skill</a:t>
            </a:r>
          </a:p>
        </p:txBody>
      </p:sp>
      <p:sp>
        <p:nvSpPr>
          <p:cNvPr id="50184" name="Rectangle 8"/>
          <p:cNvSpPr>
            <a:spLocks noChangeArrowheads="1"/>
          </p:cNvSpPr>
          <p:nvPr/>
        </p:nvSpPr>
        <p:spPr bwMode="auto">
          <a:xfrm>
            <a:off x="298450" y="152400"/>
            <a:ext cx="8186738" cy="701675"/>
          </a:xfrm>
          <a:prstGeom prst="rect">
            <a:avLst/>
          </a:prstGeom>
          <a:noFill/>
          <a:ln w="9525">
            <a:noFill/>
            <a:miter lim="800000"/>
            <a:headEnd/>
            <a:tailEnd/>
          </a:ln>
          <a:effectLst/>
        </p:spPr>
        <p:txBody>
          <a:bodyPr wrap="none">
            <a:spAutoFit/>
          </a:bodyPr>
          <a:lstStyle/>
          <a:p>
            <a:pPr algn="ctr"/>
            <a:r>
              <a:rPr lang="en-US" sz="2000" b="1">
                <a:latin typeface="Times New Roman" pitchFamily="18" charset="0"/>
              </a:rPr>
              <a:t>Northern Hemisphere 850mb May-June 2010 Anomaly Correlations (AC)</a:t>
            </a:r>
          </a:p>
          <a:p>
            <a:pPr algn="ctr"/>
            <a:r>
              <a:rPr lang="en-US" sz="2000" b="1">
                <a:latin typeface="Times New Roman" pitchFamily="18" charset="0"/>
              </a:rPr>
              <a:t>(No Assimilation)</a:t>
            </a:r>
          </a:p>
        </p:txBody>
      </p:sp>
      <p:sp>
        <p:nvSpPr>
          <p:cNvPr id="50185" name="Text Box 9"/>
          <p:cNvSpPr txBox="1">
            <a:spLocks noChangeArrowheads="1"/>
          </p:cNvSpPr>
          <p:nvPr/>
        </p:nvSpPr>
        <p:spPr bwMode="auto">
          <a:xfrm>
            <a:off x="533400" y="5932488"/>
            <a:ext cx="8332788" cy="925512"/>
          </a:xfrm>
          <a:prstGeom prst="rect">
            <a:avLst/>
          </a:prstGeom>
          <a:solidFill>
            <a:srgbClr val="00FFFF"/>
          </a:solidFill>
          <a:ln w="9525">
            <a:solidFill>
              <a:schemeClr val="tx1"/>
            </a:solidFill>
            <a:miter lim="800000"/>
            <a:headEnd/>
            <a:tailEnd/>
          </a:ln>
          <a:effectLst/>
        </p:spPr>
        <p:txBody>
          <a:bodyPr wrap="none">
            <a:spAutoFit/>
          </a:bodyPr>
          <a:lstStyle/>
          <a:p>
            <a:pPr>
              <a:buFontTx/>
              <a:buChar char="•"/>
            </a:pPr>
            <a:r>
              <a:rPr lang="en-US">
                <a:latin typeface="Times New Roman" pitchFamily="18" charset="0"/>
              </a:rPr>
              <a:t>Only 850mb SO4 extinction forecasts useful skill past 1 day</a:t>
            </a:r>
          </a:p>
          <a:p>
            <a:pPr>
              <a:buFontTx/>
              <a:buChar char="•"/>
            </a:pPr>
            <a:r>
              <a:rPr lang="en-US">
                <a:latin typeface="Times New Roman" pitchFamily="18" charset="0"/>
              </a:rPr>
              <a:t>Black and organic carbon (BC+OC) and dust extinctions are both poorly initialized and </a:t>
            </a:r>
          </a:p>
          <a:p>
            <a:r>
              <a:rPr lang="en-US">
                <a:latin typeface="Times New Roman" pitchFamily="18" charset="0"/>
              </a:rPr>
              <a:t>forecasted</a:t>
            </a:r>
          </a:p>
        </p:txBody>
      </p:sp>
    </p:spTree>
    <p:extLst>
      <p:ext uri="{BB962C8B-B14F-4D97-AF65-F5344CB8AC3E}">
        <p14:creationId xmlns:p14="http://schemas.microsoft.com/office/powerpoint/2010/main" val="30869069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RAQMS_850mb_Ext_AC_assim_2x2"/>
          <p:cNvPicPr>
            <a:picLocks noChangeAspect="1" noChangeArrowheads="1"/>
          </p:cNvPicPr>
          <p:nvPr/>
        </p:nvPicPr>
        <p:blipFill>
          <a:blip r:embed="rId2"/>
          <a:srcRect/>
          <a:stretch>
            <a:fillRect/>
          </a:stretch>
        </p:blipFill>
        <p:spPr bwMode="auto">
          <a:xfrm>
            <a:off x="0" y="622300"/>
            <a:ext cx="8153400" cy="6007100"/>
          </a:xfrm>
          <a:prstGeom prst="rect">
            <a:avLst/>
          </a:prstGeom>
          <a:noFill/>
        </p:spPr>
      </p:pic>
      <p:sp>
        <p:nvSpPr>
          <p:cNvPr id="51205" name="Rectangle 5"/>
          <p:cNvSpPr>
            <a:spLocks noChangeArrowheads="1"/>
          </p:cNvSpPr>
          <p:nvPr/>
        </p:nvSpPr>
        <p:spPr bwMode="auto">
          <a:xfrm>
            <a:off x="298450" y="152400"/>
            <a:ext cx="8186738" cy="701675"/>
          </a:xfrm>
          <a:prstGeom prst="rect">
            <a:avLst/>
          </a:prstGeom>
          <a:noFill/>
          <a:ln w="9525">
            <a:noFill/>
            <a:miter lim="800000"/>
            <a:headEnd/>
            <a:tailEnd/>
          </a:ln>
          <a:effectLst/>
        </p:spPr>
        <p:txBody>
          <a:bodyPr wrap="none">
            <a:spAutoFit/>
          </a:bodyPr>
          <a:lstStyle/>
          <a:p>
            <a:pPr algn="ctr"/>
            <a:r>
              <a:rPr lang="en-US" sz="2000" b="1">
                <a:latin typeface="Times New Roman" pitchFamily="18" charset="0"/>
              </a:rPr>
              <a:t>Northern Hemisphere 850mb May-June 2010 Anomaly Correlations (AC)</a:t>
            </a:r>
          </a:p>
          <a:p>
            <a:pPr algn="ctr"/>
            <a:r>
              <a:rPr lang="en-US" sz="2000" b="1">
                <a:latin typeface="Times New Roman" pitchFamily="18" charset="0"/>
              </a:rPr>
              <a:t>(With MODIS Assimilation)</a:t>
            </a:r>
          </a:p>
        </p:txBody>
      </p:sp>
      <p:sp>
        <p:nvSpPr>
          <p:cNvPr id="51206" name="Line 6"/>
          <p:cNvSpPr>
            <a:spLocks noChangeShapeType="1"/>
          </p:cNvSpPr>
          <p:nvPr/>
        </p:nvSpPr>
        <p:spPr bwMode="auto">
          <a:xfrm>
            <a:off x="1666875" y="2890838"/>
            <a:ext cx="5638800" cy="0"/>
          </a:xfrm>
          <a:prstGeom prst="line">
            <a:avLst/>
          </a:prstGeom>
          <a:noFill/>
          <a:ln w="28575">
            <a:solidFill>
              <a:schemeClr val="tx1"/>
            </a:solidFill>
            <a:prstDash val="dash"/>
            <a:round/>
            <a:headEnd/>
            <a:tailEnd/>
          </a:ln>
          <a:effectLst/>
        </p:spPr>
        <p:txBody>
          <a:bodyPr/>
          <a:lstStyle/>
          <a:p>
            <a:endParaRPr lang="en-US"/>
          </a:p>
        </p:txBody>
      </p:sp>
      <p:sp>
        <p:nvSpPr>
          <p:cNvPr id="51207" name="Text Box 7"/>
          <p:cNvSpPr txBox="1">
            <a:spLocks noChangeArrowheads="1"/>
          </p:cNvSpPr>
          <p:nvPr/>
        </p:nvSpPr>
        <p:spPr bwMode="auto">
          <a:xfrm>
            <a:off x="7391400" y="2719388"/>
            <a:ext cx="1270000" cy="366712"/>
          </a:xfrm>
          <a:prstGeom prst="rect">
            <a:avLst/>
          </a:prstGeom>
          <a:noFill/>
          <a:ln w="9525">
            <a:noFill/>
            <a:miter lim="800000"/>
            <a:headEnd/>
            <a:tailEnd/>
          </a:ln>
          <a:effectLst/>
        </p:spPr>
        <p:txBody>
          <a:bodyPr wrap="none">
            <a:spAutoFit/>
          </a:bodyPr>
          <a:lstStyle/>
          <a:p>
            <a:r>
              <a:rPr lang="en-US" b="1">
                <a:latin typeface="Times New Roman" pitchFamily="18" charset="0"/>
              </a:rPr>
              <a:t>useful Skill</a:t>
            </a:r>
          </a:p>
        </p:txBody>
      </p:sp>
      <p:sp>
        <p:nvSpPr>
          <p:cNvPr id="51208" name="Text Box 8"/>
          <p:cNvSpPr txBox="1">
            <a:spLocks noChangeArrowheads="1"/>
          </p:cNvSpPr>
          <p:nvPr/>
        </p:nvSpPr>
        <p:spPr bwMode="auto">
          <a:xfrm>
            <a:off x="533400" y="5867400"/>
            <a:ext cx="8229600" cy="925513"/>
          </a:xfrm>
          <a:prstGeom prst="rect">
            <a:avLst/>
          </a:prstGeom>
          <a:solidFill>
            <a:srgbClr val="00FFFF"/>
          </a:solidFill>
          <a:ln w="9525">
            <a:solidFill>
              <a:schemeClr val="tx1"/>
            </a:solidFill>
            <a:miter lim="800000"/>
            <a:headEnd/>
            <a:tailEnd/>
          </a:ln>
          <a:effectLst/>
        </p:spPr>
        <p:txBody>
          <a:bodyPr>
            <a:spAutoFit/>
          </a:bodyPr>
          <a:lstStyle/>
          <a:p>
            <a:pPr>
              <a:buFontTx/>
              <a:buChar char="•"/>
            </a:pPr>
            <a:r>
              <a:rPr lang="en-US">
                <a:latin typeface="Times New Roman" pitchFamily="18" charset="0"/>
              </a:rPr>
              <a:t>MODIS AOD assimilation results in small changes in 850mb SO4 extinction forecasts</a:t>
            </a:r>
          </a:p>
          <a:p>
            <a:pPr>
              <a:buFontTx/>
              <a:buChar char="•"/>
            </a:pPr>
            <a:r>
              <a:rPr lang="en-US">
                <a:latin typeface="Times New Roman" pitchFamily="18" charset="0"/>
              </a:rPr>
              <a:t>MODIS AOD assimilation results in significant improvements in black and organic carbon (BC+OC) and dust forecast skill (dust prediction useful at 2 days)</a:t>
            </a:r>
          </a:p>
        </p:txBody>
      </p:sp>
    </p:spTree>
    <p:extLst>
      <p:ext uri="{BB962C8B-B14F-4D97-AF65-F5344CB8AC3E}">
        <p14:creationId xmlns:p14="http://schemas.microsoft.com/office/powerpoint/2010/main" val="13885673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9"/>
          <p:cNvSpPr>
            <a:spLocks noChangeArrowheads="1"/>
          </p:cNvSpPr>
          <p:nvPr/>
        </p:nvSpPr>
        <p:spPr bwMode="auto">
          <a:xfrm>
            <a:off x="0" y="5105400"/>
            <a:ext cx="4191000" cy="15240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6147" name="Rectangle 6"/>
          <p:cNvSpPr>
            <a:spLocks noChangeArrowheads="1"/>
          </p:cNvSpPr>
          <p:nvPr/>
        </p:nvSpPr>
        <p:spPr bwMode="auto">
          <a:xfrm>
            <a:off x="0" y="685800"/>
            <a:ext cx="4495800" cy="5859463"/>
          </a:xfrm>
          <a:prstGeom prst="rect">
            <a:avLst/>
          </a:prstGeom>
          <a:noFill/>
          <a:ln w="9525">
            <a:noFill/>
            <a:miter lim="800000"/>
            <a:headEnd/>
            <a:tailEnd/>
          </a:ln>
        </p:spPr>
        <p:txBody>
          <a:bodyPr>
            <a:spAutoFit/>
          </a:bodyPr>
          <a:lstStyle/>
          <a:p>
            <a:r>
              <a:rPr lang="en-US" b="1" dirty="0">
                <a:latin typeface="Times New Roman" pitchFamily="18" charset="0"/>
              </a:rPr>
              <a:t>Changes in atmospheric composition </a:t>
            </a:r>
          </a:p>
          <a:p>
            <a:r>
              <a:rPr lang="en-US" b="1" dirty="0">
                <a:latin typeface="Times New Roman" pitchFamily="18" charset="0"/>
              </a:rPr>
              <a:t>since the industrial revolution</a:t>
            </a:r>
          </a:p>
          <a:p>
            <a:r>
              <a:rPr lang="en-US" dirty="0">
                <a:latin typeface="Times New Roman" pitchFamily="18" charset="0"/>
              </a:rPr>
              <a:t>• Decreases in stratospheric ozone and   increases in surface ultraviolet radiation</a:t>
            </a:r>
          </a:p>
          <a:p>
            <a:r>
              <a:rPr lang="en-US" dirty="0">
                <a:latin typeface="Times New Roman" pitchFamily="18" charset="0"/>
              </a:rPr>
              <a:t>• Occurrence of urban smog and increased ozone background in the northern troposphere</a:t>
            </a:r>
          </a:p>
          <a:p>
            <a:r>
              <a:rPr lang="en-US" dirty="0">
                <a:latin typeface="Times New Roman" pitchFamily="18" charset="0"/>
              </a:rPr>
              <a:t>• Increases in greenhouse gases and aerosols and associated climate change</a:t>
            </a:r>
          </a:p>
          <a:p>
            <a:r>
              <a:rPr lang="en-US" dirty="0">
                <a:latin typeface="Times New Roman" pitchFamily="18" charset="0"/>
              </a:rPr>
              <a:t>• Acid rain and eutrophication of surface waters</a:t>
            </a:r>
          </a:p>
          <a:p>
            <a:r>
              <a:rPr lang="en-US" dirty="0">
                <a:latin typeface="Times New Roman" pitchFamily="18" charset="0"/>
              </a:rPr>
              <a:t>• Enhanced aerosol and photo-oxidant levels due to biomass burning </a:t>
            </a:r>
          </a:p>
          <a:p>
            <a:r>
              <a:rPr lang="en-US" dirty="0">
                <a:latin typeface="Times New Roman" pitchFamily="18" charset="0"/>
              </a:rPr>
              <a:t>• Increases in fine particles, reduction in visibility and human health effects</a:t>
            </a:r>
          </a:p>
          <a:p>
            <a:r>
              <a:rPr lang="en-US" dirty="0">
                <a:latin typeface="Times New Roman" pitchFamily="18" charset="0"/>
              </a:rPr>
              <a:t>• Long-range transport of air pollution</a:t>
            </a:r>
          </a:p>
          <a:p>
            <a:endParaRPr lang="en-US" dirty="0">
              <a:latin typeface="Times New Roman" pitchFamily="18" charset="0"/>
            </a:endParaRPr>
          </a:p>
          <a:p>
            <a:r>
              <a:rPr lang="en-US" b="1" i="1" dirty="0">
                <a:latin typeface="Times New Roman" pitchFamily="18" charset="0"/>
              </a:rPr>
              <a:t>“Many of these changes in atmospheric composition have socio-economic consequences through adverse effects on human and ecosystem health, on water supply and quality, and on crop growth.” </a:t>
            </a:r>
          </a:p>
        </p:txBody>
      </p:sp>
      <p:sp>
        <p:nvSpPr>
          <p:cNvPr id="6148" name="Text Box 7"/>
          <p:cNvSpPr txBox="1">
            <a:spLocks noChangeArrowheads="1"/>
          </p:cNvSpPr>
          <p:nvPr/>
        </p:nvSpPr>
        <p:spPr bwMode="auto">
          <a:xfrm>
            <a:off x="946150" y="30163"/>
            <a:ext cx="2101850" cy="579437"/>
          </a:xfrm>
          <a:prstGeom prst="rect">
            <a:avLst/>
          </a:prstGeom>
          <a:noFill/>
          <a:ln w="9525">
            <a:noFill/>
            <a:miter lim="800000"/>
            <a:headEnd/>
            <a:tailEnd/>
          </a:ln>
        </p:spPr>
        <p:txBody>
          <a:bodyPr wrap="none">
            <a:spAutoFit/>
          </a:bodyPr>
          <a:lstStyle/>
          <a:p>
            <a:r>
              <a:rPr lang="en-US" sz="3200" b="1">
                <a:latin typeface="Times New Roman" pitchFamily="18" charset="0"/>
              </a:rPr>
              <a:t>Motivation</a:t>
            </a:r>
            <a:endParaRPr lang="en-US" sz="3200">
              <a:latin typeface="Times New Roman" pitchFamily="18" charset="0"/>
            </a:endParaRPr>
          </a:p>
        </p:txBody>
      </p:sp>
      <p:pic>
        <p:nvPicPr>
          <p:cNvPr id="6149" name="Picture 8"/>
          <p:cNvPicPr>
            <a:picLocks noChangeAspect="1" noChangeArrowheads="1"/>
          </p:cNvPicPr>
          <p:nvPr/>
        </p:nvPicPr>
        <p:blipFill>
          <a:blip r:embed="rId3"/>
          <a:srcRect l="30000" t="11143" r="28571" b="3523"/>
          <a:stretch>
            <a:fillRect/>
          </a:stretch>
        </p:blipFill>
        <p:spPr bwMode="auto">
          <a:xfrm>
            <a:off x="4525963" y="0"/>
            <a:ext cx="4618037" cy="5943600"/>
          </a:xfrm>
          <a:prstGeom prst="rect">
            <a:avLst/>
          </a:prstGeom>
          <a:noFill/>
          <a:ln w="9525">
            <a:noFill/>
            <a:miter lim="800000"/>
            <a:headEnd/>
            <a:tailEnd/>
          </a:ln>
        </p:spPr>
      </p:pic>
      <p:sp>
        <p:nvSpPr>
          <p:cNvPr id="6150" name="Text Box 10"/>
          <p:cNvSpPr txBox="1">
            <a:spLocks noChangeArrowheads="1"/>
          </p:cNvSpPr>
          <p:nvPr/>
        </p:nvSpPr>
        <p:spPr bwMode="auto">
          <a:xfrm>
            <a:off x="4648200" y="6451600"/>
            <a:ext cx="4510088" cy="304800"/>
          </a:xfrm>
          <a:prstGeom prst="rect">
            <a:avLst/>
          </a:prstGeom>
          <a:noFill/>
          <a:ln w="9525">
            <a:noFill/>
            <a:miter lim="800000"/>
            <a:headEnd/>
            <a:tailEnd/>
          </a:ln>
        </p:spPr>
        <p:txBody>
          <a:bodyPr wrap="none">
            <a:spAutoFit/>
          </a:bodyPr>
          <a:lstStyle/>
          <a:p>
            <a:r>
              <a:rPr lang="en-US" sz="1400" b="1" dirty="0">
                <a:latin typeface="Times New Roman" pitchFamily="18" charset="0"/>
              </a:rPr>
              <a:t>From IGOS Atmospheric Chemistry Theme Report 2004</a:t>
            </a:r>
          </a:p>
        </p:txBody>
      </p:sp>
      <p:sp>
        <p:nvSpPr>
          <p:cNvPr id="2" name="Rectangle 1"/>
          <p:cNvSpPr/>
          <p:nvPr/>
        </p:nvSpPr>
        <p:spPr bwMode="auto">
          <a:xfrm>
            <a:off x="228600" y="2438400"/>
            <a:ext cx="1143000"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8" name="Rectangle 7"/>
          <p:cNvSpPr/>
          <p:nvPr/>
        </p:nvSpPr>
        <p:spPr bwMode="auto">
          <a:xfrm>
            <a:off x="3352800" y="2438400"/>
            <a:ext cx="838200"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Rectangle 8"/>
          <p:cNvSpPr/>
          <p:nvPr/>
        </p:nvSpPr>
        <p:spPr bwMode="auto">
          <a:xfrm>
            <a:off x="76200" y="2705100"/>
            <a:ext cx="2819400" cy="2667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 name="Rectangle 9"/>
          <p:cNvSpPr/>
          <p:nvPr/>
        </p:nvSpPr>
        <p:spPr bwMode="auto">
          <a:xfrm>
            <a:off x="228600" y="2990850"/>
            <a:ext cx="3657600"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1" name="Rectangle 10"/>
          <p:cNvSpPr/>
          <p:nvPr/>
        </p:nvSpPr>
        <p:spPr bwMode="auto">
          <a:xfrm>
            <a:off x="76200" y="3238500"/>
            <a:ext cx="723900"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2" name="Rectangle 11"/>
          <p:cNvSpPr/>
          <p:nvPr/>
        </p:nvSpPr>
        <p:spPr bwMode="auto">
          <a:xfrm>
            <a:off x="228600" y="3501231"/>
            <a:ext cx="1676400"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3" name="Rectangle 12"/>
          <p:cNvSpPr/>
          <p:nvPr/>
        </p:nvSpPr>
        <p:spPr bwMode="auto">
          <a:xfrm>
            <a:off x="76200" y="3777456"/>
            <a:ext cx="2171700"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4" name="Rectangle 13"/>
          <p:cNvSpPr/>
          <p:nvPr/>
        </p:nvSpPr>
        <p:spPr bwMode="auto">
          <a:xfrm>
            <a:off x="200024" y="4048125"/>
            <a:ext cx="3571875"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5" name="Rectangle 14"/>
          <p:cNvSpPr/>
          <p:nvPr/>
        </p:nvSpPr>
        <p:spPr bwMode="auto">
          <a:xfrm>
            <a:off x="76201" y="4343400"/>
            <a:ext cx="3276600"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6" name="Rectangle 15"/>
          <p:cNvSpPr/>
          <p:nvPr/>
        </p:nvSpPr>
        <p:spPr bwMode="auto">
          <a:xfrm>
            <a:off x="228601" y="4581525"/>
            <a:ext cx="3429000" cy="2286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april_2008_aod"/>
          <p:cNvPicPr>
            <a:picLocks noChangeAspect="1" noChangeArrowheads="1"/>
          </p:cNvPicPr>
          <p:nvPr/>
        </p:nvPicPr>
        <p:blipFill>
          <a:blip r:embed="rId2">
            <a:extLst>
              <a:ext uri="{28A0092B-C50C-407E-A947-70E740481C1C}">
                <a14:useLocalDpi xmlns:a14="http://schemas.microsoft.com/office/drawing/2010/main" val="0"/>
              </a:ext>
            </a:extLst>
          </a:blip>
          <a:srcRect l="17526" t="13008" r="17525"/>
          <a:stretch>
            <a:fillRect/>
          </a:stretch>
        </p:blipFill>
        <p:spPr bwMode="auto">
          <a:xfrm>
            <a:off x="0" y="3429000"/>
            <a:ext cx="48006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3731" name="Picture 20" descr="raqms_aeronet_scatter_pdf"/>
          <p:cNvPicPr>
            <a:picLocks noChangeAspect="1" noChangeArrowheads="1"/>
          </p:cNvPicPr>
          <p:nvPr/>
        </p:nvPicPr>
        <p:blipFill>
          <a:blip r:embed="rId3">
            <a:extLst>
              <a:ext uri="{28A0092B-C50C-407E-A947-70E740481C1C}">
                <a14:useLocalDpi xmlns:a14="http://schemas.microsoft.com/office/drawing/2010/main" val="0"/>
              </a:ext>
            </a:extLst>
          </a:blip>
          <a:srcRect r="2319"/>
          <a:stretch>
            <a:fillRect/>
          </a:stretch>
        </p:blipFill>
        <p:spPr bwMode="auto">
          <a:xfrm>
            <a:off x="2743200" y="152400"/>
            <a:ext cx="6400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4" descr="raqms_aeronet_bias"/>
          <p:cNvPicPr>
            <a:picLocks noChangeAspect="1" noChangeArrowheads="1"/>
          </p:cNvPicPr>
          <p:nvPr/>
        </p:nvPicPr>
        <p:blipFill>
          <a:blip r:embed="rId4">
            <a:extLst>
              <a:ext uri="{28A0092B-C50C-407E-A947-70E740481C1C}">
                <a14:useLocalDpi xmlns:a14="http://schemas.microsoft.com/office/drawing/2010/main" val="0"/>
              </a:ext>
            </a:extLst>
          </a:blip>
          <a:srcRect l="15555" r="16667"/>
          <a:stretch>
            <a:fillRect/>
          </a:stretch>
        </p:blipFill>
        <p:spPr bwMode="auto">
          <a:xfrm>
            <a:off x="6173788" y="3352800"/>
            <a:ext cx="2970212" cy="3505200"/>
          </a:xfrm>
          <a:prstGeom prst="rect">
            <a:avLst/>
          </a:prstGeom>
          <a:noFill/>
          <a:extLst>
            <a:ext uri="{909E8E84-426E-40DD-AFC4-6F175D3DCCD1}">
              <a14:hiddenFill xmlns:a14="http://schemas.microsoft.com/office/drawing/2010/main">
                <a:solidFill>
                  <a:srgbClr val="FFFFFF"/>
                </a:solidFill>
              </a14:hiddenFill>
            </a:ext>
          </a:extLst>
        </p:spPr>
      </p:pic>
      <p:sp>
        <p:nvSpPr>
          <p:cNvPr id="73733" name="Text Box 5"/>
          <p:cNvSpPr txBox="1">
            <a:spLocks noChangeArrowheads="1"/>
          </p:cNvSpPr>
          <p:nvPr/>
        </p:nvSpPr>
        <p:spPr bwMode="auto">
          <a:xfrm>
            <a:off x="304800" y="304800"/>
            <a:ext cx="2112963"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a:latin typeface="Times New Roman" pitchFamily="18" charset="0"/>
              </a:rPr>
              <a:t>RAQMS</a:t>
            </a:r>
          </a:p>
          <a:p>
            <a:pPr algn="ctr"/>
            <a:r>
              <a:rPr lang="en-US" sz="3200" b="1">
                <a:latin typeface="Times New Roman" pitchFamily="18" charset="0"/>
              </a:rPr>
              <a:t>Aeronet</a:t>
            </a:r>
          </a:p>
          <a:p>
            <a:pPr algn="ctr"/>
            <a:r>
              <a:rPr lang="en-US" sz="3200" b="1">
                <a:latin typeface="Times New Roman" pitchFamily="18" charset="0"/>
              </a:rPr>
              <a:t> Validation</a:t>
            </a:r>
          </a:p>
          <a:p>
            <a:pPr algn="ctr"/>
            <a:r>
              <a:rPr lang="en-US" sz="3200" b="1">
                <a:latin typeface="Times New Roman" pitchFamily="18" charset="0"/>
              </a:rPr>
              <a:t>April 2008</a:t>
            </a:r>
          </a:p>
        </p:txBody>
      </p:sp>
    </p:spTree>
    <p:extLst>
      <p:ext uri="{BB962C8B-B14F-4D97-AF65-F5344CB8AC3E}">
        <p14:creationId xmlns:p14="http://schemas.microsoft.com/office/powerpoint/2010/main" val="38829316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RAQMS_850mb_Ext_AC_base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6515100" cy="4800600"/>
          </a:xfrm>
          <a:prstGeom prst="rect">
            <a:avLst/>
          </a:prstGeom>
          <a:noFill/>
          <a:extLst>
            <a:ext uri="{909E8E84-426E-40DD-AFC4-6F175D3DCCD1}">
              <a14:hiddenFill xmlns:a14="http://schemas.microsoft.com/office/drawing/2010/main">
                <a:solidFill>
                  <a:srgbClr val="FFFFFF"/>
                </a:solidFill>
              </a14:hiddenFill>
            </a:ext>
          </a:extLst>
        </p:spPr>
      </p:pic>
      <p:sp>
        <p:nvSpPr>
          <p:cNvPr id="77827" name="Rectangle 3"/>
          <p:cNvSpPr>
            <a:spLocks noChangeArrowheads="1"/>
          </p:cNvSpPr>
          <p:nvPr/>
        </p:nvSpPr>
        <p:spPr bwMode="auto">
          <a:xfrm>
            <a:off x="0" y="228600"/>
            <a:ext cx="9144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1" dirty="0">
                <a:latin typeface="Times New Roman" pitchFamily="18" charset="0"/>
              </a:rPr>
              <a:t>RAQMS (2.0x2.0) Global </a:t>
            </a:r>
            <a:r>
              <a:rPr lang="en-US" sz="3200" b="1" dirty="0" smtClean="0">
                <a:latin typeface="Times New Roman" pitchFamily="18" charset="0"/>
              </a:rPr>
              <a:t>Aerosol </a:t>
            </a:r>
            <a:r>
              <a:rPr lang="en-US" sz="3200" b="1" dirty="0">
                <a:latin typeface="Times New Roman" pitchFamily="18" charset="0"/>
              </a:rPr>
              <a:t>Forecast Skill</a:t>
            </a:r>
          </a:p>
          <a:p>
            <a:pPr algn="ctr"/>
            <a:r>
              <a:rPr lang="en-US" sz="2800" b="1" dirty="0">
                <a:latin typeface="Times New Roman" pitchFamily="18" charset="0"/>
              </a:rPr>
              <a:t>(850mb with and without MODIS </a:t>
            </a:r>
            <a:r>
              <a:rPr lang="en-US" sz="2800" b="1" dirty="0" smtClean="0">
                <a:latin typeface="Times New Roman" pitchFamily="18" charset="0"/>
              </a:rPr>
              <a:t>assimilation</a:t>
            </a:r>
            <a:r>
              <a:rPr lang="en-US" sz="2800" b="1" dirty="0">
                <a:latin typeface="Times New Roman" pitchFamily="18" charset="0"/>
              </a:rPr>
              <a:t>)</a:t>
            </a:r>
          </a:p>
        </p:txBody>
      </p:sp>
      <p:sp>
        <p:nvSpPr>
          <p:cNvPr id="77828" name="Line 4"/>
          <p:cNvSpPr>
            <a:spLocks noChangeShapeType="1"/>
          </p:cNvSpPr>
          <p:nvPr/>
        </p:nvSpPr>
        <p:spPr bwMode="auto">
          <a:xfrm>
            <a:off x="2286000" y="2895600"/>
            <a:ext cx="4572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829" name="Text Box 5"/>
          <p:cNvSpPr txBox="1">
            <a:spLocks noChangeArrowheads="1"/>
          </p:cNvSpPr>
          <p:nvPr/>
        </p:nvSpPr>
        <p:spPr bwMode="auto">
          <a:xfrm>
            <a:off x="6842125" y="2703513"/>
            <a:ext cx="168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Skill Threshold</a:t>
            </a:r>
          </a:p>
        </p:txBody>
      </p:sp>
      <p:sp>
        <p:nvSpPr>
          <p:cNvPr id="77830" name="Text Box 6"/>
          <p:cNvSpPr txBox="1">
            <a:spLocks noChangeArrowheads="1"/>
          </p:cNvSpPr>
          <p:nvPr/>
        </p:nvSpPr>
        <p:spPr bwMode="auto">
          <a:xfrm>
            <a:off x="19050" y="5716588"/>
            <a:ext cx="89122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buFontTx/>
              <a:buChar char="•"/>
            </a:pPr>
            <a:r>
              <a:rPr lang="en-US" b="1">
                <a:latin typeface="Times New Roman" pitchFamily="18" charset="0"/>
              </a:rPr>
              <a:t>Carbonaceous and Dust extinctions are most significantly impacted by AOD assimilation</a:t>
            </a:r>
          </a:p>
        </p:txBody>
      </p:sp>
    </p:spTree>
    <p:extLst>
      <p:ext uri="{BB962C8B-B14F-4D97-AF65-F5344CB8AC3E}">
        <p14:creationId xmlns:p14="http://schemas.microsoft.com/office/powerpoint/2010/main" val="28794022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Box 6"/>
          <p:cNvSpPr txBox="1">
            <a:spLocks noChangeArrowheads="1"/>
          </p:cNvSpPr>
          <p:nvPr/>
        </p:nvSpPr>
        <p:spPr bwMode="auto">
          <a:xfrm>
            <a:off x="0" y="0"/>
            <a:ext cx="91249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3200" b="1">
                <a:latin typeface="Times New Roman" pitchFamily="18" charset="0"/>
                <a:cs typeface="Times New Roman" pitchFamily="18" charset="0"/>
              </a:rPr>
              <a:t>RAQMS April 2008 Aerosol RMS Errors</a:t>
            </a:r>
          </a:p>
          <a:p>
            <a:pPr algn="ctr"/>
            <a:r>
              <a:rPr lang="en-US" sz="2800" b="1">
                <a:latin typeface="Times New Roman" pitchFamily="18" charset="0"/>
                <a:cs typeface="Times New Roman" pitchFamily="18" charset="0"/>
              </a:rPr>
              <a:t>(Total Extinction 850mb-SFC)</a:t>
            </a:r>
          </a:p>
        </p:txBody>
      </p:sp>
      <p:sp>
        <p:nvSpPr>
          <p:cNvPr id="13323" name="Text Box 11"/>
          <p:cNvSpPr txBox="1">
            <a:spLocks noChangeArrowheads="1"/>
          </p:cNvSpPr>
          <p:nvPr/>
        </p:nvSpPr>
        <p:spPr bwMode="auto">
          <a:xfrm>
            <a:off x="5470525" y="4419600"/>
            <a:ext cx="3597275" cy="12001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latin typeface="Times New Roman" pitchFamily="18" charset="0"/>
              </a:rPr>
              <a:t>Large errors in Aerosol Extinction forecasts over Southern Siberia (Kazakhstand, Baykal) and S.E. Asia (Thailand) </a:t>
            </a:r>
          </a:p>
        </p:txBody>
      </p:sp>
      <p:sp>
        <p:nvSpPr>
          <p:cNvPr id="13324" name="Text Box 12"/>
          <p:cNvSpPr txBox="1">
            <a:spLocks noChangeArrowheads="1"/>
          </p:cNvSpPr>
          <p:nvPr/>
        </p:nvSpPr>
        <p:spPr bwMode="auto">
          <a:xfrm>
            <a:off x="5699125" y="5867400"/>
            <a:ext cx="34448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latin typeface="Times New Roman" pitchFamily="18" charset="0"/>
              </a:rPr>
              <a:t>Note: Fx error color scale is </a:t>
            </a:r>
          </a:p>
          <a:p>
            <a:r>
              <a:rPr lang="en-US" b="1">
                <a:latin typeface="Times New Roman" pitchFamily="18" charset="0"/>
              </a:rPr>
              <a:t>4x mean extinction color scale!</a:t>
            </a:r>
          </a:p>
        </p:txBody>
      </p:sp>
      <p:pic>
        <p:nvPicPr>
          <p:cNvPr id="13326" name="Picture 14" descr="ext_tot_map_850-SFC_newerrg_24hr_48hr_fx_4x"/>
          <p:cNvPicPr>
            <a:picLocks noChangeAspect="1" noChangeArrowheads="1"/>
          </p:cNvPicPr>
          <p:nvPr/>
        </p:nvPicPr>
        <p:blipFill>
          <a:blip r:embed="rId3">
            <a:extLst>
              <a:ext uri="{28A0092B-C50C-407E-A947-70E740481C1C}">
                <a14:useLocalDpi xmlns:a14="http://schemas.microsoft.com/office/drawing/2010/main" val="0"/>
              </a:ext>
            </a:extLst>
          </a:blip>
          <a:srcRect l="37155"/>
          <a:stretch>
            <a:fillRect/>
          </a:stretch>
        </p:blipFill>
        <p:spPr bwMode="auto">
          <a:xfrm>
            <a:off x="0" y="914400"/>
            <a:ext cx="5410200" cy="3060700"/>
          </a:xfrm>
          <a:prstGeom prst="rect">
            <a:avLst/>
          </a:prstGeom>
          <a:noFill/>
          <a:extLst>
            <a:ext uri="{909E8E84-426E-40DD-AFC4-6F175D3DCCD1}">
              <a14:hiddenFill xmlns:a14="http://schemas.microsoft.com/office/drawing/2010/main">
                <a:solidFill>
                  <a:srgbClr val="FFFFFF"/>
                </a:solidFill>
              </a14:hiddenFill>
            </a:ext>
          </a:extLst>
        </p:spPr>
      </p:pic>
      <p:pic>
        <p:nvPicPr>
          <p:cNvPr id="13327" name="Picture 15" descr="ext_tot_map_850-SFC_newerrg_24hr_48hr_fx_4x"/>
          <p:cNvPicPr>
            <a:picLocks noChangeAspect="1" noChangeArrowheads="1"/>
          </p:cNvPicPr>
          <p:nvPr/>
        </p:nvPicPr>
        <p:blipFill>
          <a:blip r:embed="rId3">
            <a:extLst>
              <a:ext uri="{28A0092B-C50C-407E-A947-70E740481C1C}">
                <a14:useLocalDpi xmlns:a14="http://schemas.microsoft.com/office/drawing/2010/main" val="0"/>
              </a:ext>
            </a:extLst>
          </a:blip>
          <a:srcRect l="6934" r="62114"/>
          <a:stretch>
            <a:fillRect/>
          </a:stretch>
        </p:blipFill>
        <p:spPr bwMode="auto">
          <a:xfrm>
            <a:off x="6248400" y="904875"/>
            <a:ext cx="2667000" cy="3062288"/>
          </a:xfrm>
          <a:prstGeom prst="rect">
            <a:avLst/>
          </a:prstGeom>
          <a:noFill/>
          <a:extLst>
            <a:ext uri="{909E8E84-426E-40DD-AFC4-6F175D3DCCD1}">
              <a14:hiddenFill xmlns:a14="http://schemas.microsoft.com/office/drawing/2010/main">
                <a:solidFill>
                  <a:srgbClr val="FFFFFF"/>
                </a:solidFill>
              </a14:hiddenFill>
            </a:ext>
          </a:extLst>
        </p:spPr>
      </p:pic>
      <p:pic>
        <p:nvPicPr>
          <p:cNvPr id="13325" name="Picture 13" descr="ext_tot_map_850-SFC_newerrg_72hr_96hr_fx_4x"/>
          <p:cNvPicPr>
            <a:picLocks noChangeAspect="1" noChangeArrowheads="1"/>
          </p:cNvPicPr>
          <p:nvPr/>
        </p:nvPicPr>
        <p:blipFill>
          <a:blip r:embed="rId4">
            <a:extLst>
              <a:ext uri="{28A0092B-C50C-407E-A947-70E740481C1C}">
                <a14:useLocalDpi xmlns:a14="http://schemas.microsoft.com/office/drawing/2010/main" val="0"/>
              </a:ext>
            </a:extLst>
          </a:blip>
          <a:srcRect l="37155"/>
          <a:stretch>
            <a:fillRect/>
          </a:stretch>
        </p:blipFill>
        <p:spPr bwMode="auto">
          <a:xfrm>
            <a:off x="0" y="3797300"/>
            <a:ext cx="5410200" cy="306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4143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24001" y="5305425"/>
            <a:ext cx="2514600" cy="28575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 name="TextBox 1"/>
          <p:cNvSpPr txBox="1">
            <a:spLocks noChangeArrowheads="1"/>
          </p:cNvSpPr>
          <p:nvPr/>
        </p:nvSpPr>
        <p:spPr bwMode="auto">
          <a:xfrm>
            <a:off x="1216392" y="588288"/>
            <a:ext cx="6670416" cy="5355312"/>
          </a:xfrm>
          <a:prstGeom prst="rect">
            <a:avLst/>
          </a:prstGeom>
          <a:noFill/>
          <a:ln w="9525">
            <a:noFill/>
            <a:miter lim="800000"/>
            <a:headEnd/>
            <a:tailEnd/>
          </a:ln>
        </p:spPr>
        <p:txBody>
          <a:bodyPr wrap="none">
            <a:spAutoFit/>
          </a:bodyPr>
          <a:lstStyle/>
          <a:p>
            <a:pPr algn="ctr"/>
            <a:r>
              <a:rPr lang="en-US" dirty="0">
                <a:latin typeface="Times New Roman" pitchFamily="18" charset="0"/>
                <a:cs typeface="Times New Roman" pitchFamily="18" charset="0"/>
              </a:rPr>
              <a:t>Outline</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Motivation</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Anthropogenic changes in atmospheric composition</a:t>
            </a:r>
          </a:p>
          <a:p>
            <a:pPr lvl="1">
              <a:buFont typeface="Arial" pitchFamily="34" charset="0"/>
              <a:buChar char="•"/>
            </a:pPr>
            <a:r>
              <a:rPr lang="en-US" dirty="0" smtClean="0">
                <a:latin typeface="Times New Roman" pitchFamily="18" charset="0"/>
                <a:cs typeface="Times New Roman" pitchFamily="18" charset="0"/>
              </a:rPr>
              <a:t>Aerosol Global Observing System</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Operational (and Pre-Operational) Aerosol assimilation</a:t>
            </a:r>
          </a:p>
          <a:p>
            <a:pPr lvl="1">
              <a:buFont typeface="Arial" pitchFamily="34" charset="0"/>
              <a:buChar char="•"/>
            </a:pPr>
            <a:r>
              <a:rPr lang="en-US" dirty="0" smtClean="0">
                <a:latin typeface="Times New Roman" pitchFamily="18" charset="0"/>
                <a:cs typeface="Times New Roman" pitchFamily="18" charset="0"/>
              </a:rPr>
              <a:t>MACC-II </a:t>
            </a:r>
            <a:r>
              <a:rPr lang="en-US" dirty="0">
                <a:latin typeface="Times New Roman" pitchFamily="18" charset="0"/>
                <a:cs typeface="Times New Roman" pitchFamily="18" charset="0"/>
              </a:rPr>
              <a:t>(EU)</a:t>
            </a:r>
          </a:p>
          <a:p>
            <a:pPr lvl="1">
              <a:buFont typeface="Arial" pitchFamily="34" charset="0"/>
              <a:buChar char="•"/>
            </a:pPr>
            <a:r>
              <a:rPr lang="en-US" dirty="0" smtClean="0">
                <a:latin typeface="Times New Roman" pitchFamily="18" charset="0"/>
                <a:cs typeface="Times New Roman" pitchFamily="18" charset="0"/>
              </a:rPr>
              <a:t>NAAPS (Navy)</a:t>
            </a:r>
          </a:p>
          <a:p>
            <a:pPr lvl="1">
              <a:buFont typeface="Arial" pitchFamily="34" charset="0"/>
              <a:buChar char="•"/>
            </a:pPr>
            <a:r>
              <a:rPr lang="en-US" dirty="0" smtClean="0">
                <a:latin typeface="Times New Roman" pitchFamily="18" charset="0"/>
                <a:cs typeface="Times New Roman" pitchFamily="18" charset="0"/>
              </a:rPr>
              <a:t>GEOS-5 (NASA)</a:t>
            </a:r>
          </a:p>
          <a:p>
            <a:pPr lvl="1">
              <a:buFont typeface="Arial" pitchFamily="34" charset="0"/>
              <a:buChar char="•"/>
            </a:pPr>
            <a:r>
              <a:rPr lang="en-US" dirty="0" smtClean="0">
                <a:latin typeface="Times New Roman" pitchFamily="18" charset="0"/>
                <a:cs typeface="Times New Roman" pitchFamily="18" charset="0"/>
              </a:rPr>
              <a:t>NEMS (NCEP)</a:t>
            </a:r>
          </a:p>
          <a:p>
            <a:pPr lvl="1">
              <a:buFont typeface="Arial" pitchFamily="34" charset="0"/>
              <a:buChar char="•"/>
            </a:pPr>
            <a:r>
              <a:rPr lang="en-US" dirty="0" smtClean="0">
                <a:latin typeface="Times New Roman" pitchFamily="18" charset="0"/>
                <a:cs typeface="Times New Roman" pitchFamily="18" charset="0"/>
              </a:rPr>
              <a:t>WRF-CHEM (ESRL)</a:t>
            </a:r>
          </a:p>
          <a:p>
            <a:pPr>
              <a:buFont typeface="Arial" pitchFamily="34" charset="0"/>
              <a:buChar char="•"/>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 Global Aerosol Forecast Skill Assessment</a:t>
            </a:r>
          </a:p>
          <a:p>
            <a:pPr lvl="1">
              <a:buFont typeface="Arial" pitchFamily="34" charset="0"/>
              <a:buChar char="•"/>
            </a:pPr>
            <a:r>
              <a:rPr lang="en-US" dirty="0" err="1" smtClean="0">
                <a:latin typeface="Times New Roman" pitchFamily="18" charset="0"/>
                <a:cs typeface="Times New Roman" pitchFamily="18" charset="0"/>
              </a:rPr>
              <a:t>CalNex</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a:t>
            </a:r>
            <a:r>
              <a:rPr lang="en-US" dirty="0">
                <a:latin typeface="Times New Roman" pitchFamily="18" charset="0"/>
                <a:cs typeface="Times New Roman" pitchFamily="18" charset="0"/>
                <a:hlinkClick r:id="rId2"/>
              </a:rPr>
              <a:t>http://www.esrl.noaa.gov/csd/projects/calnex</a:t>
            </a:r>
            <a:r>
              <a:rPr lang="en-US" dirty="0" smtClean="0">
                <a:latin typeface="Times New Roman" pitchFamily="18" charset="0"/>
                <a:cs typeface="Times New Roman" pitchFamily="18" charset="0"/>
                <a:hlinkClick r:id="rId2"/>
              </a:rPr>
              <a:t>/</a:t>
            </a:r>
            <a:r>
              <a:rPr lang="en-US" dirty="0" smtClean="0">
                <a:latin typeface="Times New Roman" pitchFamily="18" charset="0"/>
                <a:cs typeface="Times New Roman" pitchFamily="18" charset="0"/>
              </a:rPr>
              <a:t>)</a:t>
            </a:r>
          </a:p>
          <a:p>
            <a:pPr lvl="1">
              <a:buFont typeface="Arial" pitchFamily="34" charset="0"/>
              <a:buChar char="•"/>
            </a:pPr>
            <a:r>
              <a:rPr lang="en-US" dirty="0" smtClean="0">
                <a:latin typeface="Times New Roman" pitchFamily="18" charset="0"/>
                <a:cs typeface="Times New Roman" pitchFamily="18" charset="0"/>
              </a:rPr>
              <a:t>ARCPAC (</a:t>
            </a:r>
            <a:r>
              <a:rPr lang="en-US" dirty="0">
                <a:latin typeface="Times New Roman" pitchFamily="18" charset="0"/>
                <a:cs typeface="Times New Roman" pitchFamily="18" charset="0"/>
                <a:hlinkClick r:id="rId3"/>
              </a:rPr>
              <a:t>http://www.esrl.noaa.gov/csd/arcpac</a:t>
            </a:r>
            <a:r>
              <a:rPr lang="en-US" dirty="0" smtClean="0">
                <a:latin typeface="Times New Roman" pitchFamily="18" charset="0"/>
                <a:cs typeface="Times New Roman" pitchFamily="18" charset="0"/>
                <a:hlinkClick r:id="rId3"/>
              </a:rPr>
              <a:t>/</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pPr>
              <a:buFont typeface="Wingdings" pitchFamily="2" charset="2"/>
              <a:buChar char="q"/>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Current research directions</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Links between aerosols and severe weather (preliminary results)</a:t>
            </a:r>
          </a:p>
        </p:txBody>
      </p:sp>
    </p:spTree>
    <p:extLst>
      <p:ext uri="{BB962C8B-B14F-4D97-AF65-F5344CB8AC3E}">
        <p14:creationId xmlns:p14="http://schemas.microsoft.com/office/powerpoint/2010/main" val="40004428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srcRect/>
          <a:stretch>
            <a:fillRect/>
          </a:stretch>
        </p:blipFill>
        <p:spPr bwMode="auto">
          <a:xfrm>
            <a:off x="38100" y="1524000"/>
            <a:ext cx="4203700" cy="3429000"/>
          </a:xfrm>
          <a:prstGeom prst="rect">
            <a:avLst/>
          </a:prstGeom>
          <a:noFill/>
          <a:ln w="9525">
            <a:noFill/>
            <a:miter lim="800000"/>
            <a:headEnd/>
            <a:tailEnd/>
          </a:ln>
        </p:spPr>
      </p:pic>
      <p:sp>
        <p:nvSpPr>
          <p:cNvPr id="68611" name="Rectangle 1"/>
          <p:cNvSpPr>
            <a:spLocks noChangeArrowheads="1"/>
          </p:cNvSpPr>
          <p:nvPr/>
        </p:nvSpPr>
        <p:spPr bwMode="auto">
          <a:xfrm>
            <a:off x="0" y="4763"/>
            <a:ext cx="8686800" cy="1384300"/>
          </a:xfrm>
          <a:prstGeom prst="rect">
            <a:avLst/>
          </a:prstGeom>
          <a:noFill/>
          <a:ln w="9525">
            <a:noFill/>
            <a:miter lim="800000"/>
            <a:headEnd/>
            <a:tailEnd/>
          </a:ln>
        </p:spPr>
        <p:txBody>
          <a:bodyPr>
            <a:spAutoFit/>
          </a:bodyPr>
          <a:lstStyle/>
          <a:p>
            <a:r>
              <a:rPr lang="en-US" sz="2800" b="1">
                <a:latin typeface="Times New Roman" pitchFamily="18" charset="0"/>
                <a:cs typeface="Times New Roman" pitchFamily="18" charset="0"/>
              </a:rPr>
              <a:t>A conceptual model for the link between Central American biomass burning aerosols and severe weather over the south central United States</a:t>
            </a:r>
            <a:endParaRPr lang="en-US" sz="2800">
              <a:latin typeface="Times New Roman" pitchFamily="18" charset="0"/>
              <a:cs typeface="Times New Roman" pitchFamily="18" charset="0"/>
            </a:endParaRPr>
          </a:p>
        </p:txBody>
      </p:sp>
      <p:sp>
        <p:nvSpPr>
          <p:cNvPr id="68612" name="Rectangle 2"/>
          <p:cNvSpPr>
            <a:spLocks noChangeArrowheads="1"/>
          </p:cNvSpPr>
          <p:nvPr/>
        </p:nvSpPr>
        <p:spPr bwMode="auto">
          <a:xfrm>
            <a:off x="0" y="6488113"/>
            <a:ext cx="8426450" cy="369887"/>
          </a:xfrm>
          <a:prstGeom prst="rect">
            <a:avLst/>
          </a:prstGeom>
          <a:noFill/>
          <a:ln w="9525">
            <a:noFill/>
            <a:miter lim="800000"/>
            <a:headEnd/>
            <a:tailEnd/>
          </a:ln>
        </p:spPr>
        <p:txBody>
          <a:bodyPr wrap="none">
            <a:spAutoFit/>
          </a:bodyPr>
          <a:lstStyle/>
          <a:p>
            <a:r>
              <a:rPr lang="fr-FR">
                <a:latin typeface="Times New Roman" pitchFamily="18" charset="0"/>
                <a:cs typeface="Times New Roman" pitchFamily="18" charset="0"/>
              </a:rPr>
              <a:t>Wang et al, Environ. Res. Lett. </a:t>
            </a:r>
            <a:r>
              <a:rPr lang="fr-FR" b="1">
                <a:latin typeface="Times New Roman" pitchFamily="18" charset="0"/>
                <a:cs typeface="Times New Roman" pitchFamily="18" charset="0"/>
              </a:rPr>
              <a:t>4 </a:t>
            </a:r>
            <a:r>
              <a:rPr lang="fr-FR">
                <a:latin typeface="Times New Roman" pitchFamily="18" charset="0"/>
                <a:cs typeface="Times New Roman" pitchFamily="18" charset="0"/>
              </a:rPr>
              <a:t>(2009)</a:t>
            </a:r>
            <a:r>
              <a:rPr lang="en-US">
                <a:latin typeface="Times New Roman" pitchFamily="18" charset="0"/>
                <a:cs typeface="Times New Roman" pitchFamily="18" charset="0"/>
              </a:rPr>
              <a:t> http://dx.doi.org/10.1088/1748-9326/4/1/015003</a:t>
            </a:r>
          </a:p>
        </p:txBody>
      </p:sp>
      <p:sp>
        <p:nvSpPr>
          <p:cNvPr id="5" name="Rectangle 4"/>
          <p:cNvSpPr/>
          <p:nvPr/>
        </p:nvSpPr>
        <p:spPr>
          <a:xfrm>
            <a:off x="4114800" y="1398588"/>
            <a:ext cx="4724400" cy="5048250"/>
          </a:xfrm>
          <a:prstGeom prst="rect">
            <a:avLst/>
          </a:prstGeom>
        </p:spPr>
        <p:txBody>
          <a:bodyPr>
            <a:spAutoFit/>
          </a:bodyPr>
          <a:lstStyle/>
          <a:p>
            <a:pPr>
              <a:defRPr/>
            </a:pPr>
            <a:r>
              <a:rPr lang="en-US" sz="1400" b="1" dirty="0">
                <a:latin typeface="Times New Roman" pitchFamily="18" charset="0"/>
                <a:cs typeface="Times New Roman" pitchFamily="18" charset="0"/>
              </a:rPr>
              <a:t>The indirect aerosol mechanisms pertinent to smoke particles include: </a:t>
            </a:r>
          </a:p>
          <a:p>
            <a:pPr marL="342900" indent="-342900">
              <a:buFontTx/>
              <a:buAutoNum type="arabicParenBoth"/>
              <a:defRPr/>
            </a:pPr>
            <a:r>
              <a:rPr lang="en-US" sz="1400" b="1" dirty="0">
                <a:latin typeface="Times New Roman" pitchFamily="18" charset="0"/>
                <a:cs typeface="Times New Roman" pitchFamily="18" charset="0"/>
              </a:rPr>
              <a:t>the first indirect effect, where the size of water cloud droplets decreases as smoke particles enhance the number of cloud condensation nuclei available for activation (</a:t>
            </a:r>
            <a:r>
              <a:rPr lang="en-US" sz="1400" b="1" dirty="0" err="1">
                <a:latin typeface="Times New Roman" pitchFamily="18" charset="0"/>
                <a:cs typeface="Times New Roman" pitchFamily="18" charset="0"/>
              </a:rPr>
              <a:t>Twomey</a:t>
            </a:r>
            <a:r>
              <a:rPr lang="en-US" sz="1400" b="1" dirty="0">
                <a:latin typeface="Times New Roman" pitchFamily="18" charset="0"/>
                <a:cs typeface="Times New Roman" pitchFamily="18" charset="0"/>
              </a:rPr>
              <a:t> 1974); </a:t>
            </a:r>
          </a:p>
          <a:p>
            <a:pPr marL="342900" indent="-342900">
              <a:buFontTx/>
              <a:buAutoNum type="arabicParenBoth"/>
              <a:defRPr/>
            </a:pPr>
            <a:r>
              <a:rPr lang="en-US" sz="1400" b="1" dirty="0">
                <a:latin typeface="Times New Roman" pitchFamily="18" charset="0"/>
                <a:cs typeface="Times New Roman" pitchFamily="18" charset="0"/>
              </a:rPr>
              <a:t>the semi-direct (choking) effect, where absorption of solar radiation by smoke particles increases atmospheric stability and consequently suppresses the low-level cloud formation (</a:t>
            </a:r>
            <a:r>
              <a:rPr lang="en-US" sz="1400" b="1" dirty="0" err="1">
                <a:latin typeface="Times New Roman" pitchFamily="18" charset="0"/>
                <a:cs typeface="Times New Roman" pitchFamily="18" charset="0"/>
              </a:rPr>
              <a:t>Koren</a:t>
            </a:r>
            <a:r>
              <a:rPr lang="en-US" sz="1400" b="1" dirty="0">
                <a:latin typeface="Times New Roman" pitchFamily="18" charset="0"/>
                <a:cs typeface="Times New Roman" pitchFamily="18" charset="0"/>
              </a:rPr>
              <a:t> </a:t>
            </a:r>
            <a:r>
              <a:rPr lang="en-US" sz="1400" b="1" i="1" dirty="0">
                <a:latin typeface="Times New Roman" pitchFamily="18" charset="0"/>
                <a:cs typeface="Times New Roman" pitchFamily="18" charset="0"/>
              </a:rPr>
              <a:t>et al </a:t>
            </a:r>
            <a:r>
              <a:rPr lang="en-US" sz="1400" b="1" dirty="0">
                <a:latin typeface="Times New Roman" pitchFamily="18" charset="0"/>
                <a:cs typeface="Times New Roman" pitchFamily="18" charset="0"/>
              </a:rPr>
              <a:t>2004);</a:t>
            </a:r>
          </a:p>
          <a:p>
            <a:pPr marL="342900" indent="-342900">
              <a:buFontTx/>
              <a:buAutoNum type="arabicParenBoth"/>
              <a:defRPr/>
            </a:pPr>
            <a:r>
              <a:rPr lang="en-US" sz="1400" b="1" dirty="0">
                <a:latin typeface="Times New Roman" pitchFamily="18" charset="0"/>
                <a:cs typeface="Times New Roman" pitchFamily="18" charset="0"/>
              </a:rPr>
              <a:t>the second indirect effect, where the smaller cloud droplets arising from the first indirect effect of smoke particles result in longer cloud lifetimes and larger cloud fractions (Albrecht 1989, Kaufman </a:t>
            </a:r>
            <a:r>
              <a:rPr lang="en-US" sz="1400" b="1" i="1" dirty="0">
                <a:latin typeface="Times New Roman" pitchFamily="18" charset="0"/>
                <a:cs typeface="Times New Roman" pitchFamily="18" charset="0"/>
              </a:rPr>
              <a:t>et al </a:t>
            </a:r>
            <a:r>
              <a:rPr lang="en-US" sz="1400" b="1" dirty="0">
                <a:latin typeface="Times New Roman" pitchFamily="18" charset="0"/>
                <a:cs typeface="Times New Roman" pitchFamily="18" charset="0"/>
              </a:rPr>
              <a:t>2005);</a:t>
            </a:r>
          </a:p>
          <a:p>
            <a:pPr marL="342900" indent="-342900">
              <a:buFontTx/>
              <a:buAutoNum type="arabicParenBoth"/>
              <a:defRPr/>
            </a:pPr>
            <a:r>
              <a:rPr lang="en-US" sz="1400" b="1" dirty="0">
                <a:latin typeface="Times New Roman" pitchFamily="18" charset="0"/>
                <a:cs typeface="Times New Roman" pitchFamily="18" charset="0"/>
              </a:rPr>
              <a:t>the invigoration effect, where for strong convection storms the warm rain process is delayed by the smoke through its first and second indirect effects, which in turn allows for more cloud water to be transported vertically, a greater release of latent heat, and a subsequent invigoration of the updrafts, thus supporting the development of intense thunderstorms and large hail (Rosenfeld 1999, </a:t>
            </a:r>
            <a:r>
              <a:rPr lang="en-US" sz="1400" b="1" dirty="0" err="1">
                <a:latin typeface="Times New Roman" pitchFamily="18" charset="0"/>
                <a:cs typeface="Times New Roman" pitchFamily="18" charset="0"/>
              </a:rPr>
              <a:t>Andreae</a:t>
            </a:r>
            <a:r>
              <a:rPr lang="en-US" sz="1400" b="1" dirty="0">
                <a:latin typeface="Times New Roman" pitchFamily="18" charset="0"/>
                <a:cs typeface="Times New Roman" pitchFamily="18" charset="0"/>
              </a:rPr>
              <a:t> </a:t>
            </a:r>
            <a:r>
              <a:rPr lang="en-US" sz="1400" b="1" i="1" dirty="0">
                <a:latin typeface="Times New Roman" pitchFamily="18" charset="0"/>
                <a:cs typeface="Times New Roman" pitchFamily="18" charset="0"/>
              </a:rPr>
              <a:t>et al </a:t>
            </a:r>
            <a:r>
              <a:rPr lang="en-US" sz="1400" b="1" dirty="0">
                <a:latin typeface="Times New Roman" pitchFamily="18" charset="0"/>
                <a:cs typeface="Times New Roman" pitchFamily="18" charset="0"/>
              </a:rPr>
              <a:t>2004, Lin </a:t>
            </a:r>
            <a:r>
              <a:rPr lang="en-US" sz="1400" b="1" i="1" dirty="0">
                <a:latin typeface="Times New Roman" pitchFamily="18" charset="0"/>
                <a:cs typeface="Times New Roman" pitchFamily="18" charset="0"/>
              </a:rPr>
              <a:t>et al </a:t>
            </a:r>
            <a:r>
              <a:rPr lang="en-US" sz="1400" b="1" dirty="0">
                <a:latin typeface="Times New Roman" pitchFamily="18" charset="0"/>
                <a:cs typeface="Times New Roman" pitchFamily="18" charset="0"/>
              </a:rPr>
              <a:t>2006).</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bean\home\bpierce\My Documents\FY12_Travel\TORERO_JCSDA\JCSDA\model.raqms_1x1.201104271200.18A_SFC_BCOC.png"/>
          <p:cNvPicPr>
            <a:picLocks noChangeAspect="1" noChangeArrowheads="1"/>
          </p:cNvPicPr>
          <p:nvPr/>
        </p:nvPicPr>
        <p:blipFill>
          <a:blip r:embed="rId2"/>
          <a:srcRect l="4575"/>
          <a:stretch>
            <a:fillRect/>
          </a:stretch>
        </p:blipFill>
        <p:spPr bwMode="auto">
          <a:xfrm>
            <a:off x="5638800" y="3184525"/>
            <a:ext cx="3505200" cy="3673475"/>
          </a:xfrm>
          <a:prstGeom prst="rect">
            <a:avLst/>
          </a:prstGeom>
          <a:noFill/>
          <a:ln w="9525">
            <a:noFill/>
            <a:miter lim="800000"/>
            <a:headEnd/>
            <a:tailEnd/>
          </a:ln>
        </p:spPr>
      </p:pic>
      <p:pic>
        <p:nvPicPr>
          <p:cNvPr id="69635" name="Picture 2"/>
          <p:cNvPicPr>
            <a:picLocks noChangeAspect="1" noChangeArrowheads="1"/>
          </p:cNvPicPr>
          <p:nvPr/>
        </p:nvPicPr>
        <p:blipFill>
          <a:blip r:embed="rId3"/>
          <a:srcRect l="24554" t="17290" r="25317" b="9839"/>
          <a:stretch>
            <a:fillRect/>
          </a:stretch>
        </p:blipFill>
        <p:spPr bwMode="auto">
          <a:xfrm>
            <a:off x="5638800" y="0"/>
            <a:ext cx="3505200" cy="3184525"/>
          </a:xfrm>
          <a:prstGeom prst="rect">
            <a:avLst/>
          </a:prstGeom>
          <a:noFill/>
          <a:ln w="9525">
            <a:noFill/>
            <a:miter lim="800000"/>
            <a:headEnd/>
            <a:tailEnd/>
          </a:ln>
        </p:spPr>
      </p:pic>
      <p:sp>
        <p:nvSpPr>
          <p:cNvPr id="69636" name="Rectangle 1"/>
          <p:cNvSpPr>
            <a:spLocks noChangeArrowheads="1"/>
          </p:cNvSpPr>
          <p:nvPr/>
        </p:nvSpPr>
        <p:spPr bwMode="auto">
          <a:xfrm>
            <a:off x="0" y="0"/>
            <a:ext cx="5181600" cy="830263"/>
          </a:xfrm>
          <a:prstGeom prst="rect">
            <a:avLst/>
          </a:prstGeom>
          <a:noFill/>
          <a:ln w="9525">
            <a:noFill/>
            <a:miter lim="800000"/>
            <a:headEnd/>
            <a:tailEnd/>
          </a:ln>
        </p:spPr>
        <p:txBody>
          <a:bodyPr>
            <a:spAutoFit/>
          </a:bodyPr>
          <a:lstStyle/>
          <a:p>
            <a:r>
              <a:rPr lang="en-US" sz="2400" b="1">
                <a:latin typeface="Times New Roman" pitchFamily="18" charset="0"/>
                <a:cs typeface="Times New Roman" pitchFamily="18" charset="0"/>
              </a:rPr>
              <a:t>Case Study: Severe weather April 27</a:t>
            </a:r>
            <a:r>
              <a:rPr lang="en-US" sz="2400" b="1" baseline="30000">
                <a:latin typeface="Times New Roman" pitchFamily="18" charset="0"/>
                <a:cs typeface="Times New Roman" pitchFamily="18" charset="0"/>
              </a:rPr>
              <a:t>th</a:t>
            </a:r>
            <a:r>
              <a:rPr lang="en-US" sz="2400" b="1">
                <a:latin typeface="Times New Roman" pitchFamily="18" charset="0"/>
                <a:cs typeface="Times New Roman" pitchFamily="18" charset="0"/>
              </a:rPr>
              <a:t>, 2011  (Huntsville tornado)</a:t>
            </a:r>
          </a:p>
        </p:txBody>
      </p:sp>
      <p:sp>
        <p:nvSpPr>
          <p:cNvPr id="69637" name="TextBox 2"/>
          <p:cNvSpPr txBox="1">
            <a:spLocks noChangeArrowheads="1"/>
          </p:cNvSpPr>
          <p:nvPr/>
        </p:nvSpPr>
        <p:spPr bwMode="auto">
          <a:xfrm>
            <a:off x="161925" y="1023938"/>
            <a:ext cx="5181600" cy="2862262"/>
          </a:xfrm>
          <a:prstGeom prst="rect">
            <a:avLst/>
          </a:prstGeom>
          <a:noFill/>
          <a:ln w="9525">
            <a:noFill/>
            <a:miter lim="800000"/>
            <a:headEnd/>
            <a:tailEnd/>
          </a:ln>
        </p:spPr>
        <p:txBody>
          <a:bodyPr>
            <a:spAutoFit/>
          </a:bodyPr>
          <a:lstStyle/>
          <a:p>
            <a:pPr marL="285750" indent="-285750">
              <a:buFont typeface="Arial" charset="0"/>
              <a:buChar char="•"/>
            </a:pPr>
            <a:r>
              <a:rPr lang="en-US" b="1">
                <a:latin typeface="Times New Roman" pitchFamily="18" charset="0"/>
                <a:cs typeface="Times New Roman" pitchFamily="18" charset="0"/>
              </a:rPr>
              <a:t>MODIS aerosol optical depth (AOD) shows significant aerosol loading over Gulf within warm sector of storm</a:t>
            </a:r>
          </a:p>
          <a:p>
            <a:pPr marL="285750" indent="-285750">
              <a:buFont typeface="Arial" charset="0"/>
              <a:buChar char="•"/>
            </a:pPr>
            <a:endParaRPr lang="en-US" b="1">
              <a:latin typeface="Times New Roman" pitchFamily="18" charset="0"/>
              <a:cs typeface="Times New Roman" pitchFamily="18" charset="0"/>
            </a:endParaRPr>
          </a:p>
          <a:p>
            <a:pPr marL="285750" indent="-285750">
              <a:buFont typeface="Arial" charset="0"/>
              <a:buChar char="•"/>
            </a:pPr>
            <a:r>
              <a:rPr lang="en-US" b="1">
                <a:latin typeface="Times New Roman" pitchFamily="18" charset="0"/>
                <a:cs typeface="Times New Roman" pitchFamily="18" charset="0"/>
              </a:rPr>
              <a:t>RAQMS surface Black and Organic Carbon (BCOC) analysis shows highly elevated aerosols</a:t>
            </a:r>
          </a:p>
          <a:p>
            <a:pPr marL="285750" indent="-285750">
              <a:buFont typeface="Arial" charset="0"/>
              <a:buChar char="•"/>
            </a:pPr>
            <a:endParaRPr lang="en-US" b="1">
              <a:latin typeface="Times New Roman" pitchFamily="18" charset="0"/>
              <a:cs typeface="Times New Roman" pitchFamily="18" charset="0"/>
            </a:endParaRPr>
          </a:p>
          <a:p>
            <a:pPr marL="285750" indent="-285750">
              <a:buFont typeface="Arial" charset="0"/>
              <a:buChar char="•"/>
            </a:pPr>
            <a:r>
              <a:rPr lang="en-US" b="1">
                <a:latin typeface="Times New Roman" pitchFamily="18" charset="0"/>
                <a:cs typeface="Times New Roman" pitchFamily="18" charset="0"/>
              </a:rPr>
              <a:t>RAQMS used to initialize and provide lateral boundary conditions for 4km WRF-CHEM with explicit (MOSAIC) aerosol/cloud interaction</a:t>
            </a:r>
          </a:p>
        </p:txBody>
      </p:sp>
      <p:grpSp>
        <p:nvGrpSpPr>
          <p:cNvPr id="69638" name="Group 8"/>
          <p:cNvGrpSpPr>
            <a:grpSpLocks/>
          </p:cNvGrpSpPr>
          <p:nvPr/>
        </p:nvGrpSpPr>
        <p:grpSpPr bwMode="auto">
          <a:xfrm>
            <a:off x="76200" y="3970338"/>
            <a:ext cx="4776788" cy="2895600"/>
            <a:chOff x="4267200" y="1143000"/>
            <a:chExt cx="4776787" cy="2895600"/>
          </a:xfrm>
        </p:grpSpPr>
        <p:pic>
          <p:nvPicPr>
            <p:cNvPr id="69639" name="Picture 9"/>
            <p:cNvPicPr>
              <a:picLocks noChangeAspect="1" noChangeArrowheads="1"/>
            </p:cNvPicPr>
            <p:nvPr/>
          </p:nvPicPr>
          <p:blipFill>
            <a:blip r:embed="rId4"/>
            <a:srcRect/>
            <a:stretch>
              <a:fillRect/>
            </a:stretch>
          </p:blipFill>
          <p:spPr bwMode="auto">
            <a:xfrm>
              <a:off x="4267200" y="1474513"/>
              <a:ext cx="4776787" cy="2564087"/>
            </a:xfrm>
            <a:prstGeom prst="rect">
              <a:avLst/>
            </a:prstGeom>
            <a:noFill/>
            <a:ln w="9525">
              <a:noFill/>
              <a:miter lim="800000"/>
              <a:headEnd/>
              <a:tailEnd/>
            </a:ln>
          </p:spPr>
        </p:pic>
        <p:cxnSp>
          <p:nvCxnSpPr>
            <p:cNvPr id="11" name="Straight Connector 10"/>
            <p:cNvCxnSpPr/>
            <p:nvPr/>
          </p:nvCxnSpPr>
          <p:spPr>
            <a:xfrm>
              <a:off x="5867400" y="1447800"/>
              <a:ext cx="0" cy="2590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172200" y="1447800"/>
              <a:ext cx="0" cy="2590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9642" name="TextBox 12"/>
            <p:cNvSpPr txBox="1">
              <a:spLocks noChangeArrowheads="1"/>
            </p:cNvSpPr>
            <p:nvPr/>
          </p:nvSpPr>
          <p:spPr bwMode="auto">
            <a:xfrm>
              <a:off x="4953000" y="2438400"/>
              <a:ext cx="617477" cy="369332"/>
            </a:xfrm>
            <a:prstGeom prst="rect">
              <a:avLst/>
            </a:prstGeom>
            <a:noFill/>
            <a:ln w="9525">
              <a:noFill/>
              <a:miter lim="800000"/>
              <a:headEnd/>
              <a:tailEnd/>
            </a:ln>
          </p:spPr>
          <p:txBody>
            <a:bodyPr wrap="none">
              <a:spAutoFit/>
            </a:bodyPr>
            <a:lstStyle/>
            <a:p>
              <a:r>
                <a:rPr lang="en-US"/>
                <a:t>26th</a:t>
              </a:r>
            </a:p>
          </p:txBody>
        </p:sp>
        <p:sp>
          <p:nvSpPr>
            <p:cNvPr id="69643" name="TextBox 13"/>
            <p:cNvSpPr txBox="1">
              <a:spLocks noChangeArrowheads="1"/>
            </p:cNvSpPr>
            <p:nvPr/>
          </p:nvSpPr>
          <p:spPr bwMode="auto">
            <a:xfrm>
              <a:off x="5715000" y="1219200"/>
              <a:ext cx="617477" cy="369332"/>
            </a:xfrm>
            <a:prstGeom prst="rect">
              <a:avLst/>
            </a:prstGeom>
            <a:noFill/>
            <a:ln w="9525">
              <a:noFill/>
              <a:miter lim="800000"/>
              <a:headEnd/>
              <a:tailEnd/>
            </a:ln>
          </p:spPr>
          <p:txBody>
            <a:bodyPr wrap="none">
              <a:spAutoFit/>
            </a:bodyPr>
            <a:lstStyle/>
            <a:p>
              <a:r>
                <a:rPr lang="en-US"/>
                <a:t>27th</a:t>
              </a:r>
            </a:p>
          </p:txBody>
        </p:sp>
        <p:sp>
          <p:nvSpPr>
            <p:cNvPr id="69644" name="TextBox 14"/>
            <p:cNvSpPr txBox="1">
              <a:spLocks noChangeArrowheads="1"/>
            </p:cNvSpPr>
            <p:nvPr/>
          </p:nvSpPr>
          <p:spPr bwMode="auto">
            <a:xfrm>
              <a:off x="6477000" y="2667000"/>
              <a:ext cx="617477" cy="369332"/>
            </a:xfrm>
            <a:prstGeom prst="rect">
              <a:avLst/>
            </a:prstGeom>
            <a:noFill/>
            <a:ln w="9525">
              <a:noFill/>
              <a:miter lim="800000"/>
              <a:headEnd/>
              <a:tailEnd/>
            </a:ln>
          </p:spPr>
          <p:txBody>
            <a:bodyPr wrap="none">
              <a:spAutoFit/>
            </a:bodyPr>
            <a:lstStyle/>
            <a:p>
              <a:r>
                <a:rPr lang="en-US"/>
                <a:t>28th</a:t>
              </a:r>
            </a:p>
          </p:txBody>
        </p:sp>
        <p:sp>
          <p:nvSpPr>
            <p:cNvPr id="69645" name="TextBox 15"/>
            <p:cNvSpPr txBox="1">
              <a:spLocks noChangeArrowheads="1"/>
            </p:cNvSpPr>
            <p:nvPr/>
          </p:nvSpPr>
          <p:spPr bwMode="auto">
            <a:xfrm>
              <a:off x="6559755" y="1143000"/>
              <a:ext cx="2355645" cy="369332"/>
            </a:xfrm>
            <a:prstGeom prst="rect">
              <a:avLst/>
            </a:prstGeom>
            <a:noFill/>
            <a:ln w="9525">
              <a:noFill/>
              <a:miter lim="800000"/>
              <a:headEnd/>
              <a:tailEnd/>
            </a:ln>
          </p:spPr>
          <p:txBody>
            <a:bodyPr wrap="none">
              <a:spAutoFit/>
            </a:bodyPr>
            <a:lstStyle/>
            <a:p>
              <a:r>
                <a:rPr lang="en-US"/>
                <a:t>Aeronet AOD Louisiana</a:t>
              </a:r>
            </a:p>
          </p:txBody>
        </p:sp>
        <p:sp>
          <p:nvSpPr>
            <p:cNvPr id="69646" name="TextBox 16"/>
            <p:cNvSpPr txBox="1">
              <a:spLocks noChangeArrowheads="1"/>
            </p:cNvSpPr>
            <p:nvPr/>
          </p:nvSpPr>
          <p:spPr bwMode="auto">
            <a:xfrm>
              <a:off x="6934200" y="1752600"/>
              <a:ext cx="1447800" cy="646331"/>
            </a:xfrm>
            <a:prstGeom prst="rect">
              <a:avLst/>
            </a:prstGeom>
            <a:solidFill>
              <a:schemeClr val="bg1"/>
            </a:solidFill>
            <a:ln w="9525">
              <a:noFill/>
              <a:miter lim="800000"/>
              <a:headEnd/>
              <a:tailEnd/>
            </a:ln>
          </p:spPr>
          <p:txBody>
            <a:bodyPr>
              <a:spAutoFit/>
            </a:bodyPr>
            <a:lstStyle/>
            <a:p>
              <a:r>
                <a:rPr lang="en-US">
                  <a:solidFill>
                    <a:srgbClr val="C00000"/>
                  </a:solidFill>
                </a:rPr>
                <a:t>WRF-Chem</a:t>
              </a:r>
            </a:p>
            <a:p>
              <a:r>
                <a:rPr lang="en-US">
                  <a:solidFill>
                    <a:srgbClr val="0070C0"/>
                  </a:solidFill>
                </a:rPr>
                <a:t>OBS</a:t>
              </a:r>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Users\psaide\Documents\iowa_work\storm_invigoration_bb\figs\obs_radar_and_tracks_2hours\PREC_12HR_TOR_OBS_horizontal_map_20110428_0600Z.png"/>
          <p:cNvPicPr>
            <a:picLocks noChangeAspect="1" noChangeArrowheads="1"/>
          </p:cNvPicPr>
          <p:nvPr/>
        </p:nvPicPr>
        <p:blipFill>
          <a:blip r:embed="rId2"/>
          <a:srcRect/>
          <a:stretch>
            <a:fillRect/>
          </a:stretch>
        </p:blipFill>
        <p:spPr bwMode="auto">
          <a:xfrm>
            <a:off x="4638675" y="1524000"/>
            <a:ext cx="4505325" cy="2632075"/>
          </a:xfrm>
          <a:prstGeom prst="rect">
            <a:avLst/>
          </a:prstGeom>
          <a:noFill/>
          <a:ln w="9525">
            <a:noFill/>
            <a:miter lim="800000"/>
            <a:headEnd/>
            <a:tailEnd/>
          </a:ln>
        </p:spPr>
      </p:pic>
      <p:pic>
        <p:nvPicPr>
          <p:cNvPr id="70659" name="Picture 3" descr="C:\Users\psaide\Documents\iowa_work\storm_invigoration_bb\figs\wrf_raqms_55VL\PREC_12HR_TOR_WRF_horizontal_map_20110428_0600Z.png"/>
          <p:cNvPicPr>
            <a:picLocks noChangeAspect="1" noChangeArrowheads="1"/>
          </p:cNvPicPr>
          <p:nvPr/>
        </p:nvPicPr>
        <p:blipFill>
          <a:blip r:embed="rId3"/>
          <a:srcRect/>
          <a:stretch>
            <a:fillRect/>
          </a:stretch>
        </p:blipFill>
        <p:spPr bwMode="auto">
          <a:xfrm>
            <a:off x="4648200" y="4235450"/>
            <a:ext cx="4343400" cy="2546350"/>
          </a:xfrm>
          <a:prstGeom prst="rect">
            <a:avLst/>
          </a:prstGeom>
          <a:noFill/>
          <a:ln w="9525">
            <a:noFill/>
            <a:miter lim="800000"/>
            <a:headEnd/>
            <a:tailEnd/>
          </a:ln>
        </p:spPr>
      </p:pic>
      <p:pic>
        <p:nvPicPr>
          <p:cNvPr id="70660" name="Picture 4" descr="C:\Users\psaide\Documents\iowa_work\storm_invigoration_bb\figs\wrf_nochem_morrison_55VL\PREC_12HR_TOR_WRF_horizontal_map_20110428_0600Z.png"/>
          <p:cNvPicPr>
            <a:picLocks noChangeAspect="1" noChangeArrowheads="1"/>
          </p:cNvPicPr>
          <p:nvPr/>
        </p:nvPicPr>
        <p:blipFill>
          <a:blip r:embed="rId4"/>
          <a:srcRect/>
          <a:stretch>
            <a:fillRect/>
          </a:stretch>
        </p:blipFill>
        <p:spPr bwMode="auto">
          <a:xfrm>
            <a:off x="152400" y="4235450"/>
            <a:ext cx="4343400" cy="2546350"/>
          </a:xfrm>
          <a:prstGeom prst="rect">
            <a:avLst/>
          </a:prstGeom>
          <a:noFill/>
          <a:ln w="9525">
            <a:noFill/>
            <a:miter lim="800000"/>
            <a:headEnd/>
            <a:tailEnd/>
          </a:ln>
        </p:spPr>
      </p:pic>
      <p:sp>
        <p:nvSpPr>
          <p:cNvPr id="70661" name="TextBox 7"/>
          <p:cNvSpPr txBox="1">
            <a:spLocks noChangeArrowheads="1"/>
          </p:cNvSpPr>
          <p:nvPr/>
        </p:nvSpPr>
        <p:spPr bwMode="auto">
          <a:xfrm>
            <a:off x="4829175" y="6332538"/>
            <a:ext cx="1976438" cy="277812"/>
          </a:xfrm>
          <a:prstGeom prst="rect">
            <a:avLst/>
          </a:prstGeom>
          <a:solidFill>
            <a:schemeClr val="bg1"/>
          </a:solidFill>
          <a:ln w="9525">
            <a:solidFill>
              <a:schemeClr val="tx1"/>
            </a:solidFill>
            <a:miter lim="800000"/>
            <a:headEnd/>
            <a:tailEnd/>
          </a:ln>
        </p:spPr>
        <p:txBody>
          <a:bodyPr wrap="none">
            <a:spAutoFit/>
          </a:bodyPr>
          <a:lstStyle/>
          <a:p>
            <a:r>
              <a:rPr lang="en-US" sz="1200" b="1">
                <a:latin typeface="Times New Roman" pitchFamily="18" charset="0"/>
                <a:cs typeface="Times New Roman" pitchFamily="18" charset="0"/>
              </a:rPr>
              <a:t>WRF-Chem + RAQMS BC</a:t>
            </a:r>
          </a:p>
        </p:txBody>
      </p:sp>
      <p:sp>
        <p:nvSpPr>
          <p:cNvPr id="70662" name="TextBox 8"/>
          <p:cNvSpPr txBox="1">
            <a:spLocks noChangeArrowheads="1"/>
          </p:cNvSpPr>
          <p:nvPr/>
        </p:nvSpPr>
        <p:spPr bwMode="auto">
          <a:xfrm>
            <a:off x="344488" y="6334125"/>
            <a:ext cx="2209800" cy="276225"/>
          </a:xfrm>
          <a:prstGeom prst="rect">
            <a:avLst/>
          </a:prstGeom>
          <a:solidFill>
            <a:schemeClr val="bg1"/>
          </a:solidFill>
          <a:ln w="9525">
            <a:solidFill>
              <a:schemeClr val="tx1"/>
            </a:solidFill>
            <a:miter lim="800000"/>
            <a:headEnd/>
            <a:tailEnd/>
          </a:ln>
        </p:spPr>
        <p:txBody>
          <a:bodyPr>
            <a:spAutoFit/>
          </a:bodyPr>
          <a:lstStyle/>
          <a:p>
            <a:r>
              <a:rPr lang="en-US" sz="1200" b="1">
                <a:latin typeface="Times New Roman" pitchFamily="18" charset="0"/>
                <a:cs typeface="Times New Roman" pitchFamily="18" charset="0"/>
              </a:rPr>
              <a:t>WRF no aerosols</a:t>
            </a:r>
          </a:p>
        </p:txBody>
      </p:sp>
      <p:sp>
        <p:nvSpPr>
          <p:cNvPr id="70663" name="TextBox 9"/>
          <p:cNvSpPr txBox="1">
            <a:spLocks noChangeArrowheads="1"/>
          </p:cNvSpPr>
          <p:nvPr/>
        </p:nvSpPr>
        <p:spPr bwMode="auto">
          <a:xfrm>
            <a:off x="4829175" y="3524250"/>
            <a:ext cx="2819400" cy="461963"/>
          </a:xfrm>
          <a:prstGeom prst="rect">
            <a:avLst/>
          </a:prstGeom>
          <a:solidFill>
            <a:schemeClr val="bg1"/>
          </a:solidFill>
          <a:ln w="9525">
            <a:solidFill>
              <a:schemeClr val="tx1"/>
            </a:solidFill>
            <a:miter lim="800000"/>
            <a:headEnd/>
            <a:tailEnd/>
          </a:ln>
        </p:spPr>
        <p:txBody>
          <a:bodyPr>
            <a:spAutoFit/>
          </a:bodyPr>
          <a:lstStyle/>
          <a:p>
            <a:r>
              <a:rPr lang="en-US" sz="1200" b="1">
                <a:latin typeface="Times New Roman" pitchFamily="18" charset="0"/>
                <a:cs typeface="Times New Roman" pitchFamily="18" charset="0"/>
              </a:rPr>
              <a:t>SPC 12hr precip and tornado tracks valid 06Z on April 28, 2011</a:t>
            </a:r>
          </a:p>
        </p:txBody>
      </p:sp>
      <p:sp>
        <p:nvSpPr>
          <p:cNvPr id="70664" name="Rectangle 4"/>
          <p:cNvSpPr>
            <a:spLocks noChangeArrowheads="1"/>
          </p:cNvSpPr>
          <p:nvPr/>
        </p:nvSpPr>
        <p:spPr bwMode="auto">
          <a:xfrm rot="-1358618">
            <a:off x="6510338" y="2681288"/>
            <a:ext cx="598487" cy="147637"/>
          </a:xfrm>
          <a:prstGeom prst="rect">
            <a:avLst/>
          </a:prstGeom>
          <a:noFill/>
          <a:ln w="9525" algn="ctr">
            <a:solidFill>
              <a:schemeClr val="tx1"/>
            </a:solidFill>
            <a:round/>
            <a:headEnd/>
            <a:tailEnd/>
          </a:ln>
        </p:spPr>
        <p:txBody>
          <a:bodyPr/>
          <a:lstStyle/>
          <a:p>
            <a:endParaRPr lang="en-US"/>
          </a:p>
        </p:txBody>
      </p:sp>
      <p:sp>
        <p:nvSpPr>
          <p:cNvPr id="70665" name="Rectangle 14"/>
          <p:cNvSpPr>
            <a:spLocks noChangeArrowheads="1"/>
          </p:cNvSpPr>
          <p:nvPr/>
        </p:nvSpPr>
        <p:spPr bwMode="auto">
          <a:xfrm rot="-1358618">
            <a:off x="6443663" y="5373688"/>
            <a:ext cx="598487" cy="146050"/>
          </a:xfrm>
          <a:prstGeom prst="rect">
            <a:avLst/>
          </a:prstGeom>
          <a:noFill/>
          <a:ln w="9525" algn="ctr">
            <a:solidFill>
              <a:schemeClr val="tx1"/>
            </a:solidFill>
            <a:round/>
            <a:headEnd/>
            <a:tailEnd/>
          </a:ln>
        </p:spPr>
        <p:txBody>
          <a:bodyPr/>
          <a:lstStyle/>
          <a:p>
            <a:endParaRPr lang="en-US"/>
          </a:p>
        </p:txBody>
      </p:sp>
      <p:sp>
        <p:nvSpPr>
          <p:cNvPr id="70666" name="Rectangle 15"/>
          <p:cNvSpPr>
            <a:spLocks noChangeArrowheads="1"/>
          </p:cNvSpPr>
          <p:nvPr/>
        </p:nvSpPr>
        <p:spPr bwMode="auto">
          <a:xfrm rot="-1358618">
            <a:off x="1946275" y="5373688"/>
            <a:ext cx="596900" cy="146050"/>
          </a:xfrm>
          <a:prstGeom prst="rect">
            <a:avLst/>
          </a:prstGeom>
          <a:noFill/>
          <a:ln w="9525" algn="ctr">
            <a:solidFill>
              <a:schemeClr val="tx1"/>
            </a:solidFill>
            <a:round/>
            <a:headEnd/>
            <a:tailEnd/>
          </a:ln>
        </p:spPr>
        <p:txBody>
          <a:bodyPr/>
          <a:lstStyle/>
          <a:p>
            <a:endParaRPr lang="en-US"/>
          </a:p>
        </p:txBody>
      </p:sp>
      <p:sp>
        <p:nvSpPr>
          <p:cNvPr id="70667" name="Rectangle 17"/>
          <p:cNvSpPr>
            <a:spLocks noChangeArrowheads="1"/>
          </p:cNvSpPr>
          <p:nvPr/>
        </p:nvSpPr>
        <p:spPr bwMode="auto">
          <a:xfrm>
            <a:off x="0" y="0"/>
            <a:ext cx="5181600" cy="830263"/>
          </a:xfrm>
          <a:prstGeom prst="rect">
            <a:avLst/>
          </a:prstGeom>
          <a:noFill/>
          <a:ln w="9525">
            <a:noFill/>
            <a:miter lim="800000"/>
            <a:headEnd/>
            <a:tailEnd/>
          </a:ln>
        </p:spPr>
        <p:txBody>
          <a:bodyPr>
            <a:spAutoFit/>
          </a:bodyPr>
          <a:lstStyle/>
          <a:p>
            <a:r>
              <a:rPr lang="en-US" sz="2400" b="1">
                <a:latin typeface="Times New Roman" pitchFamily="18" charset="0"/>
                <a:cs typeface="Times New Roman" pitchFamily="18" charset="0"/>
              </a:rPr>
              <a:t>Case Study: Severe weather April 27</a:t>
            </a:r>
            <a:r>
              <a:rPr lang="en-US" sz="2400" b="1" baseline="30000">
                <a:latin typeface="Times New Roman" pitchFamily="18" charset="0"/>
                <a:cs typeface="Times New Roman" pitchFamily="18" charset="0"/>
              </a:rPr>
              <a:t>th</a:t>
            </a:r>
            <a:r>
              <a:rPr lang="en-US" sz="2400" b="1">
                <a:latin typeface="Times New Roman" pitchFamily="18" charset="0"/>
                <a:cs typeface="Times New Roman" pitchFamily="18" charset="0"/>
              </a:rPr>
              <a:t>, 2011  (Huntsville tornado)</a:t>
            </a:r>
          </a:p>
        </p:txBody>
      </p:sp>
      <p:sp>
        <p:nvSpPr>
          <p:cNvPr id="70668" name="TextBox 10"/>
          <p:cNvSpPr txBox="1">
            <a:spLocks noChangeArrowheads="1"/>
          </p:cNvSpPr>
          <p:nvPr/>
        </p:nvSpPr>
        <p:spPr bwMode="auto">
          <a:xfrm>
            <a:off x="228600" y="1905000"/>
            <a:ext cx="3962400" cy="1200150"/>
          </a:xfrm>
          <a:prstGeom prst="rect">
            <a:avLst/>
          </a:prstGeom>
          <a:noFill/>
          <a:ln w="9525">
            <a:noFill/>
            <a:miter lim="800000"/>
            <a:headEnd/>
            <a:tailEnd/>
          </a:ln>
        </p:spPr>
        <p:txBody>
          <a:bodyPr>
            <a:spAutoFit/>
          </a:bodyPr>
          <a:lstStyle/>
          <a:p>
            <a:r>
              <a:rPr lang="en-US" b="1">
                <a:latin typeface="Times New Roman" pitchFamily="18" charset="0"/>
                <a:cs typeface="Times New Roman" pitchFamily="18" charset="0"/>
              </a:rPr>
              <a:t>Inclusion of aerosol cloud interactions significantly impacts the predicted precipitation distribution and improves forecast over Huntsville, AL</a:t>
            </a:r>
          </a:p>
        </p:txBody>
      </p:sp>
      <p:sp>
        <p:nvSpPr>
          <p:cNvPr id="13" name="TextBox 12"/>
          <p:cNvSpPr txBox="1"/>
          <p:nvPr/>
        </p:nvSpPr>
        <p:spPr>
          <a:xfrm>
            <a:off x="4724400" y="228600"/>
            <a:ext cx="4038600" cy="923330"/>
          </a:xfrm>
          <a:prstGeom prst="rect">
            <a:avLst/>
          </a:prstGeom>
          <a:noFill/>
        </p:spPr>
        <p:txBody>
          <a:bodyPr wrap="square" rtlCol="0">
            <a:spAutoFit/>
          </a:bodyPr>
          <a:lstStyle/>
          <a:p>
            <a:r>
              <a:rPr lang="en-US" b="1" i="1" u="sng" dirty="0" smtClean="0">
                <a:latin typeface="Times New Roman" pitchFamily="18" charset="0"/>
                <a:cs typeface="Times New Roman" pitchFamily="18" charset="0"/>
              </a:rPr>
              <a:t>WRF-CHEM simulations conducted by Pablo </a:t>
            </a:r>
            <a:r>
              <a:rPr lang="en-US" b="1" i="1" u="sng" dirty="0" err="1" smtClean="0">
                <a:latin typeface="Times New Roman" pitchFamily="18" charset="0"/>
                <a:cs typeface="Times New Roman" pitchFamily="18" charset="0"/>
              </a:rPr>
              <a:t>Saide</a:t>
            </a:r>
            <a:r>
              <a:rPr lang="en-US" b="1" i="1" u="sng" dirty="0" smtClean="0">
                <a:latin typeface="Times New Roman" pitchFamily="18" charset="0"/>
                <a:cs typeface="Times New Roman" pitchFamily="18" charset="0"/>
              </a:rPr>
              <a:t> in collaboration with Greg Carmichael and Scott </a:t>
            </a:r>
            <a:r>
              <a:rPr lang="en-US" b="1" i="1" u="sng" dirty="0" err="1" smtClean="0">
                <a:latin typeface="Times New Roman" pitchFamily="18" charset="0"/>
                <a:cs typeface="Times New Roman" pitchFamily="18" charset="0"/>
              </a:rPr>
              <a:t>Spak</a:t>
            </a:r>
            <a:r>
              <a:rPr lang="en-US" b="1" i="1" u="sng" dirty="0" smtClean="0">
                <a:latin typeface="Times New Roman" pitchFamily="18" charset="0"/>
                <a:cs typeface="Times New Roman" pitchFamily="18" charset="0"/>
              </a:rPr>
              <a:t> (U-Iowa)</a:t>
            </a:r>
            <a:endParaRPr lang="en-US" b="1" i="1" u="sng"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457200" y="-152400"/>
            <a:ext cx="8229600" cy="1143000"/>
          </a:xfrm>
        </p:spPr>
        <p:txBody>
          <a:bodyPr/>
          <a:lstStyle/>
          <a:p>
            <a:r>
              <a:rPr lang="en-US" sz="3200" b="1" dirty="0" err="1" smtClean="0">
                <a:latin typeface="Times New Roman" pitchFamily="18" charset="0"/>
                <a:cs typeface="Times New Roman" pitchFamily="18" charset="0"/>
              </a:rPr>
              <a:t>Precip</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Obs</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vs</a:t>
            </a:r>
            <a:r>
              <a:rPr lang="en-US" sz="3200" b="1" dirty="0" smtClean="0">
                <a:latin typeface="Times New Roman" pitchFamily="18" charset="0"/>
                <a:cs typeface="Times New Roman" pitchFamily="18" charset="0"/>
              </a:rPr>
              <a:t> WRF &amp; WRF-</a:t>
            </a:r>
            <a:r>
              <a:rPr lang="en-US" sz="3200" b="1" dirty="0" err="1" smtClean="0">
                <a:latin typeface="Times New Roman" pitchFamily="18" charset="0"/>
                <a:cs typeface="Times New Roman" pitchFamily="18" charset="0"/>
              </a:rPr>
              <a:t>Chem</a:t>
            </a:r>
            <a:endParaRPr lang="en-US" sz="3200" b="1" dirty="0" smtClean="0">
              <a:latin typeface="Times New Roman" pitchFamily="18" charset="0"/>
              <a:cs typeface="Times New Roman" pitchFamily="18" charset="0"/>
            </a:endParaRPr>
          </a:p>
        </p:txBody>
      </p:sp>
      <p:sp>
        <p:nvSpPr>
          <p:cNvPr id="3" name="Content Placeholder 2"/>
          <p:cNvSpPr>
            <a:spLocks noGrp="1"/>
          </p:cNvSpPr>
          <p:nvPr>
            <p:ph idx="1"/>
          </p:nvPr>
        </p:nvSpPr>
        <p:spPr>
          <a:xfrm>
            <a:off x="4648200" y="1600200"/>
            <a:ext cx="4038600" cy="4525963"/>
          </a:xfrm>
        </p:spPr>
        <p:txBody>
          <a:bodyPr>
            <a:normAutofit/>
          </a:bodyPr>
          <a:lstStyle/>
          <a:p>
            <a:pPr>
              <a:defRPr/>
            </a:pPr>
            <a:r>
              <a:rPr lang="en-US" sz="2400" dirty="0" smtClean="0">
                <a:latin typeface="Times New Roman" pitchFamily="18" charset="0"/>
                <a:cs typeface="Times New Roman" pitchFamily="18" charset="0"/>
              </a:rPr>
              <a:t>Simulations with and without aerosol effects yield very different precipitation fields</a:t>
            </a:r>
          </a:p>
          <a:p>
            <a:pPr>
              <a:defRPr/>
            </a:pPr>
            <a:r>
              <a:rPr lang="en-US" sz="2400" dirty="0" smtClean="0">
                <a:latin typeface="Times New Roman" pitchFamily="18" charset="0"/>
                <a:cs typeface="Times New Roman" pitchFamily="18" charset="0"/>
              </a:rPr>
              <a:t>Skill to represent observation is reduced for the larger </a:t>
            </a:r>
            <a:r>
              <a:rPr lang="en-US" sz="2400" dirty="0" err="1" smtClean="0">
                <a:latin typeface="Times New Roman" pitchFamily="18" charset="0"/>
                <a:cs typeface="Times New Roman" pitchFamily="18" charset="0"/>
              </a:rPr>
              <a:t>precip</a:t>
            </a:r>
            <a:r>
              <a:rPr lang="en-US" sz="2400" dirty="0" smtClean="0">
                <a:latin typeface="Times New Roman" pitchFamily="18" charset="0"/>
                <a:cs typeface="Times New Roman" pitchFamily="18" charset="0"/>
              </a:rPr>
              <a:t>. values</a:t>
            </a:r>
          </a:p>
          <a:p>
            <a:pPr>
              <a:defRPr/>
            </a:pPr>
            <a:r>
              <a:rPr lang="en-US" sz="2400" dirty="0" smtClean="0">
                <a:latin typeface="Times New Roman" pitchFamily="18" charset="0"/>
                <a:cs typeface="Times New Roman" pitchFamily="18" charset="0"/>
              </a:rPr>
              <a:t>There is improved skill when considering aerosol effects</a:t>
            </a:r>
            <a:endParaRPr lang="en-US" sz="2400" dirty="0">
              <a:latin typeface="Times New Roman" pitchFamily="18" charset="0"/>
              <a:cs typeface="Times New Roman" pitchFamily="18" charset="0"/>
            </a:endParaRPr>
          </a:p>
        </p:txBody>
      </p:sp>
      <p:pic>
        <p:nvPicPr>
          <p:cNvPr id="71684" name="Picture 3"/>
          <p:cNvPicPr>
            <a:picLocks noChangeAspect="1" noChangeArrowheads="1"/>
          </p:cNvPicPr>
          <p:nvPr/>
        </p:nvPicPr>
        <p:blipFill>
          <a:blip r:embed="rId2"/>
          <a:srcRect/>
          <a:stretch>
            <a:fillRect/>
          </a:stretch>
        </p:blipFill>
        <p:spPr bwMode="auto">
          <a:xfrm>
            <a:off x="0" y="1371600"/>
            <a:ext cx="4343400" cy="2438400"/>
          </a:xfrm>
          <a:prstGeom prst="rect">
            <a:avLst/>
          </a:prstGeom>
          <a:noFill/>
          <a:ln w="9525">
            <a:noFill/>
            <a:miter lim="800000"/>
            <a:headEnd/>
            <a:tailEnd/>
          </a:ln>
        </p:spPr>
      </p:pic>
      <p:sp>
        <p:nvSpPr>
          <p:cNvPr id="71685" name="TextBox 4"/>
          <p:cNvSpPr txBox="1">
            <a:spLocks noChangeArrowheads="1"/>
          </p:cNvSpPr>
          <p:nvPr/>
        </p:nvSpPr>
        <p:spPr bwMode="auto">
          <a:xfrm>
            <a:off x="533400" y="2209800"/>
            <a:ext cx="1600200" cy="523220"/>
          </a:xfrm>
          <a:prstGeom prst="rect">
            <a:avLst/>
          </a:prstGeom>
          <a:noFill/>
          <a:ln w="9525">
            <a:noFill/>
            <a:miter lim="800000"/>
            <a:headEnd/>
            <a:tailEnd/>
          </a:ln>
        </p:spPr>
        <p:txBody>
          <a:bodyPr>
            <a:spAutoFit/>
          </a:bodyPr>
          <a:lstStyle/>
          <a:p>
            <a:r>
              <a:rPr lang="en-US" sz="1400" b="1" dirty="0">
                <a:solidFill>
                  <a:srgbClr val="0070C0"/>
                </a:solidFill>
                <a:latin typeface="Times New Roman" pitchFamily="18" charset="0"/>
                <a:cs typeface="Times New Roman" pitchFamily="18" charset="0"/>
              </a:rPr>
              <a:t>OBS </a:t>
            </a:r>
            <a:r>
              <a:rPr lang="en-US" sz="1400" b="1" dirty="0" err="1">
                <a:solidFill>
                  <a:srgbClr val="0070C0"/>
                </a:solidFill>
                <a:latin typeface="Times New Roman" pitchFamily="18" charset="0"/>
                <a:cs typeface="Times New Roman" pitchFamily="18" charset="0"/>
              </a:rPr>
              <a:t>vs</a:t>
            </a:r>
            <a:r>
              <a:rPr lang="en-US" sz="1400" b="1" dirty="0">
                <a:solidFill>
                  <a:srgbClr val="0070C0"/>
                </a:solidFill>
                <a:latin typeface="Times New Roman" pitchFamily="18" charset="0"/>
                <a:cs typeface="Times New Roman" pitchFamily="18" charset="0"/>
              </a:rPr>
              <a:t> WRF-</a:t>
            </a:r>
            <a:r>
              <a:rPr lang="en-US" sz="1400" b="1" dirty="0" err="1">
                <a:solidFill>
                  <a:srgbClr val="0070C0"/>
                </a:solidFill>
                <a:latin typeface="Times New Roman" pitchFamily="18" charset="0"/>
                <a:cs typeface="Times New Roman" pitchFamily="18" charset="0"/>
              </a:rPr>
              <a:t>Chem</a:t>
            </a:r>
            <a:r>
              <a:rPr lang="en-US" sz="1400" b="1" dirty="0">
                <a:solidFill>
                  <a:srgbClr val="0070C0"/>
                </a:solidFill>
                <a:latin typeface="Times New Roman" pitchFamily="18" charset="0"/>
                <a:cs typeface="Times New Roman" pitchFamily="18" charset="0"/>
              </a:rPr>
              <a:t> RAQMS</a:t>
            </a:r>
          </a:p>
        </p:txBody>
      </p:sp>
      <p:sp>
        <p:nvSpPr>
          <p:cNvPr id="71686" name="TextBox 5"/>
          <p:cNvSpPr txBox="1">
            <a:spLocks noChangeArrowheads="1"/>
          </p:cNvSpPr>
          <p:nvPr/>
        </p:nvSpPr>
        <p:spPr bwMode="auto">
          <a:xfrm>
            <a:off x="3048000" y="2209800"/>
            <a:ext cx="1295400" cy="523220"/>
          </a:xfrm>
          <a:prstGeom prst="rect">
            <a:avLst/>
          </a:prstGeom>
          <a:noFill/>
          <a:ln w="9525">
            <a:noFill/>
            <a:miter lim="800000"/>
            <a:headEnd/>
            <a:tailEnd/>
          </a:ln>
        </p:spPr>
        <p:txBody>
          <a:bodyPr>
            <a:spAutoFit/>
          </a:bodyPr>
          <a:lstStyle/>
          <a:p>
            <a:r>
              <a:rPr lang="en-US" sz="1400" b="1" dirty="0">
                <a:solidFill>
                  <a:srgbClr val="FF0000"/>
                </a:solidFill>
                <a:latin typeface="Times New Roman" pitchFamily="18" charset="0"/>
                <a:cs typeface="Times New Roman" pitchFamily="18" charset="0"/>
              </a:rPr>
              <a:t>WRF-</a:t>
            </a:r>
            <a:r>
              <a:rPr lang="en-US" sz="1400" b="1" dirty="0" err="1">
                <a:solidFill>
                  <a:srgbClr val="FF0000"/>
                </a:solidFill>
                <a:latin typeface="Times New Roman" pitchFamily="18" charset="0"/>
                <a:cs typeface="Times New Roman" pitchFamily="18" charset="0"/>
              </a:rPr>
              <a:t>Chem</a:t>
            </a:r>
            <a:r>
              <a:rPr lang="en-US" sz="1400" b="1" dirty="0">
                <a:solidFill>
                  <a:srgbClr val="FF0000"/>
                </a:solidFill>
                <a:latin typeface="Times New Roman" pitchFamily="18" charset="0"/>
                <a:cs typeface="Times New Roman" pitchFamily="18" charset="0"/>
              </a:rPr>
              <a:t> </a:t>
            </a:r>
            <a:r>
              <a:rPr lang="en-US" sz="1400" b="1" dirty="0" err="1">
                <a:solidFill>
                  <a:srgbClr val="FF0000"/>
                </a:solidFill>
                <a:latin typeface="Times New Roman" pitchFamily="18" charset="0"/>
                <a:cs typeface="Times New Roman" pitchFamily="18" charset="0"/>
              </a:rPr>
              <a:t>vs</a:t>
            </a:r>
            <a:r>
              <a:rPr lang="en-US" sz="1400" b="1" dirty="0">
                <a:solidFill>
                  <a:srgbClr val="FF0000"/>
                </a:solidFill>
                <a:latin typeface="Times New Roman" pitchFamily="18" charset="0"/>
                <a:cs typeface="Times New Roman" pitchFamily="18" charset="0"/>
              </a:rPr>
              <a:t> WRF</a:t>
            </a:r>
          </a:p>
        </p:txBody>
      </p:sp>
      <p:sp>
        <p:nvSpPr>
          <p:cNvPr id="71687" name="TextBox 6"/>
          <p:cNvSpPr txBox="1">
            <a:spLocks noChangeArrowheads="1"/>
          </p:cNvSpPr>
          <p:nvPr/>
        </p:nvSpPr>
        <p:spPr bwMode="auto">
          <a:xfrm>
            <a:off x="533400" y="2895600"/>
            <a:ext cx="1447800" cy="523220"/>
          </a:xfrm>
          <a:prstGeom prst="rect">
            <a:avLst/>
          </a:prstGeom>
          <a:noFill/>
          <a:ln w="9525">
            <a:noFill/>
            <a:miter lim="800000"/>
            <a:headEnd/>
            <a:tailEnd/>
          </a:ln>
        </p:spPr>
        <p:txBody>
          <a:bodyPr>
            <a:spAutoFit/>
          </a:bodyPr>
          <a:lstStyle/>
          <a:p>
            <a:r>
              <a:rPr lang="en-US" sz="1400" b="1" dirty="0">
                <a:solidFill>
                  <a:srgbClr val="00B050"/>
                </a:solidFill>
                <a:latin typeface="Times New Roman" pitchFamily="18" charset="0"/>
                <a:cs typeface="Times New Roman" pitchFamily="18" charset="0"/>
              </a:rPr>
              <a:t>OBS </a:t>
            </a:r>
            <a:r>
              <a:rPr lang="en-US" sz="1400" b="1" dirty="0" err="1">
                <a:solidFill>
                  <a:srgbClr val="00B050"/>
                </a:solidFill>
                <a:latin typeface="Times New Roman" pitchFamily="18" charset="0"/>
                <a:cs typeface="Times New Roman" pitchFamily="18" charset="0"/>
              </a:rPr>
              <a:t>vs</a:t>
            </a:r>
            <a:r>
              <a:rPr lang="en-US" sz="1400" b="1" dirty="0">
                <a:solidFill>
                  <a:srgbClr val="00B050"/>
                </a:solidFill>
                <a:latin typeface="Times New Roman" pitchFamily="18" charset="0"/>
                <a:cs typeface="Times New Roman" pitchFamily="18" charset="0"/>
              </a:rPr>
              <a:t> WRF NO-CHEM</a:t>
            </a:r>
          </a:p>
        </p:txBody>
      </p:sp>
      <p:sp>
        <p:nvSpPr>
          <p:cNvPr id="71688" name="TextBox 8"/>
          <p:cNvSpPr txBox="1">
            <a:spLocks noChangeArrowheads="1"/>
          </p:cNvSpPr>
          <p:nvPr/>
        </p:nvSpPr>
        <p:spPr bwMode="auto">
          <a:xfrm>
            <a:off x="0" y="838200"/>
            <a:ext cx="5716630" cy="369332"/>
          </a:xfrm>
          <a:prstGeom prst="rect">
            <a:avLst/>
          </a:prstGeom>
          <a:noFill/>
          <a:ln w="9525">
            <a:noFill/>
            <a:miter lim="800000"/>
            <a:headEnd/>
            <a:tailEnd/>
          </a:ln>
        </p:spPr>
        <p:txBody>
          <a:bodyPr wrap="none">
            <a:spAutoFit/>
          </a:bodyPr>
          <a:lstStyle/>
          <a:p>
            <a:r>
              <a:rPr lang="en-US" b="1" dirty="0">
                <a:latin typeface="Times New Roman" pitchFamily="18" charset="0"/>
                <a:cs typeface="Times New Roman" pitchFamily="18" charset="0"/>
              </a:rPr>
              <a:t>Skill for 3h </a:t>
            </a:r>
            <a:r>
              <a:rPr lang="en-US" b="1" dirty="0" err="1">
                <a:latin typeface="Times New Roman" pitchFamily="18" charset="0"/>
                <a:cs typeface="Times New Roman" pitchFamily="18" charset="0"/>
              </a:rPr>
              <a:t>accum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precip</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vs</a:t>
            </a:r>
            <a:r>
              <a:rPr lang="en-US" b="1" dirty="0" smtClean="0">
                <a:latin typeface="Times New Roman" pitchFamily="18" charset="0"/>
                <a:cs typeface="Times New Roman" pitchFamily="18" charset="0"/>
              </a:rPr>
              <a:t> different </a:t>
            </a:r>
            <a:r>
              <a:rPr lang="en-US" b="1" dirty="0" err="1">
                <a:latin typeface="Times New Roman" pitchFamily="18" charset="0"/>
                <a:cs typeface="Times New Roman" pitchFamily="18" charset="0"/>
              </a:rPr>
              <a:t>precip</a:t>
            </a:r>
            <a:r>
              <a:rPr lang="en-US" b="1" dirty="0">
                <a:latin typeface="Times New Roman" pitchFamily="18" charset="0"/>
                <a:cs typeface="Times New Roman" pitchFamily="18" charset="0"/>
              </a:rPr>
              <a:t>. thresholds</a:t>
            </a:r>
          </a:p>
        </p:txBody>
      </p:sp>
      <p:pic>
        <p:nvPicPr>
          <p:cNvPr id="71689" name="Picture 9"/>
          <p:cNvPicPr>
            <a:picLocks noChangeAspect="1" noChangeArrowheads="1"/>
          </p:cNvPicPr>
          <p:nvPr/>
        </p:nvPicPr>
        <p:blipFill>
          <a:blip r:embed="rId3"/>
          <a:srcRect/>
          <a:stretch>
            <a:fillRect/>
          </a:stretch>
        </p:blipFill>
        <p:spPr bwMode="auto">
          <a:xfrm>
            <a:off x="0" y="4419600"/>
            <a:ext cx="4343400" cy="2438400"/>
          </a:xfrm>
          <a:prstGeom prst="rect">
            <a:avLst/>
          </a:prstGeom>
          <a:noFill/>
          <a:ln w="9525">
            <a:noFill/>
            <a:miter lim="800000"/>
            <a:headEnd/>
            <a:tailEnd/>
          </a:ln>
        </p:spPr>
      </p:pic>
      <p:sp>
        <p:nvSpPr>
          <p:cNvPr id="71690" name="TextBox 10"/>
          <p:cNvSpPr txBox="1">
            <a:spLocks noChangeArrowheads="1"/>
          </p:cNvSpPr>
          <p:nvPr/>
        </p:nvSpPr>
        <p:spPr bwMode="auto">
          <a:xfrm>
            <a:off x="276225" y="3925888"/>
            <a:ext cx="3942426" cy="369332"/>
          </a:xfrm>
          <a:prstGeom prst="rect">
            <a:avLst/>
          </a:prstGeom>
          <a:noFill/>
          <a:ln w="9525">
            <a:noFill/>
            <a:miter lim="800000"/>
            <a:headEnd/>
            <a:tailEnd/>
          </a:ln>
        </p:spPr>
        <p:txBody>
          <a:bodyPr wrap="none">
            <a:spAutoFit/>
          </a:bodyPr>
          <a:lstStyle/>
          <a:p>
            <a:pPr algn="ctr"/>
            <a:r>
              <a:rPr lang="en-US" b="1" dirty="0">
                <a:latin typeface="Times New Roman" pitchFamily="18" charset="0"/>
                <a:cs typeface="Times New Roman" pitchFamily="18" charset="0"/>
              </a:rPr>
              <a:t>Skill for 3h </a:t>
            </a:r>
            <a:r>
              <a:rPr lang="en-US" b="1" dirty="0" err="1">
                <a:latin typeface="Times New Roman" pitchFamily="18" charset="0"/>
                <a:cs typeface="Times New Roman" pitchFamily="18" charset="0"/>
              </a:rPr>
              <a:t>accum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precip</a:t>
            </a:r>
            <a:r>
              <a:rPr lang="en-US" b="1" dirty="0">
                <a:latin typeface="Times New Roman" pitchFamily="18" charset="0"/>
                <a:cs typeface="Times New Roman" pitchFamily="18" charset="0"/>
              </a:rPr>
              <a:t>. over </a:t>
            </a:r>
            <a:r>
              <a:rPr lang="en-US" b="1" dirty="0" smtClean="0">
                <a:latin typeface="Times New Roman" pitchFamily="18" charset="0"/>
                <a:cs typeface="Times New Roman" pitchFamily="18" charset="0"/>
              </a:rPr>
              <a:t>10mm</a:t>
            </a:r>
            <a:endParaRPr lang="en-US" b="1" dirty="0">
              <a:latin typeface="Times New Roman" pitchFamily="18" charset="0"/>
              <a:cs typeface="Times New Roman" pitchFamily="18" charset="0"/>
            </a:endParaRPr>
          </a:p>
        </p:txBody>
      </p:sp>
      <p:cxnSp>
        <p:nvCxnSpPr>
          <p:cNvPr id="12" name="Straight Connector 11"/>
          <p:cNvCxnSpPr/>
          <p:nvPr/>
        </p:nvCxnSpPr>
        <p:spPr>
          <a:xfrm>
            <a:off x="3048000" y="4495800"/>
            <a:ext cx="0" cy="20574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1692" name="TextBox 12"/>
          <p:cNvSpPr txBox="1">
            <a:spLocks noChangeArrowheads="1"/>
          </p:cNvSpPr>
          <p:nvPr/>
        </p:nvSpPr>
        <p:spPr bwMode="auto">
          <a:xfrm>
            <a:off x="1828800" y="6096000"/>
            <a:ext cx="617538" cy="369888"/>
          </a:xfrm>
          <a:prstGeom prst="rect">
            <a:avLst/>
          </a:prstGeom>
          <a:noFill/>
          <a:ln w="9525">
            <a:noFill/>
            <a:miter lim="800000"/>
            <a:headEnd/>
            <a:tailEnd/>
          </a:ln>
        </p:spPr>
        <p:txBody>
          <a:bodyPr wrap="none">
            <a:spAutoFit/>
          </a:bodyPr>
          <a:lstStyle/>
          <a:p>
            <a:r>
              <a:rPr lang="en-US"/>
              <a:t>27th</a:t>
            </a:r>
          </a:p>
        </p:txBody>
      </p:sp>
      <p:sp>
        <p:nvSpPr>
          <p:cNvPr id="71693" name="TextBox 13"/>
          <p:cNvSpPr txBox="1">
            <a:spLocks noChangeArrowheads="1"/>
          </p:cNvSpPr>
          <p:nvPr/>
        </p:nvSpPr>
        <p:spPr bwMode="auto">
          <a:xfrm>
            <a:off x="3124200" y="6096000"/>
            <a:ext cx="617538" cy="369888"/>
          </a:xfrm>
          <a:prstGeom prst="rect">
            <a:avLst/>
          </a:prstGeom>
          <a:noFill/>
          <a:ln w="9525">
            <a:noFill/>
            <a:miter lim="800000"/>
            <a:headEnd/>
            <a:tailEnd/>
          </a:ln>
        </p:spPr>
        <p:txBody>
          <a:bodyPr wrap="none">
            <a:spAutoFit/>
          </a:bodyPr>
          <a:lstStyle/>
          <a:p>
            <a:r>
              <a:rPr lang="en-US"/>
              <a:t>28th</a:t>
            </a:r>
          </a:p>
        </p:txBody>
      </p:sp>
      <p:sp>
        <p:nvSpPr>
          <p:cNvPr id="71694" name="TextBox 15"/>
          <p:cNvSpPr txBox="1">
            <a:spLocks noChangeArrowheads="1"/>
          </p:cNvSpPr>
          <p:nvPr/>
        </p:nvSpPr>
        <p:spPr bwMode="auto">
          <a:xfrm>
            <a:off x="1905000" y="6642100"/>
            <a:ext cx="398463" cy="246063"/>
          </a:xfrm>
          <a:prstGeom prst="rect">
            <a:avLst/>
          </a:prstGeom>
          <a:noFill/>
          <a:ln w="9525">
            <a:noFill/>
            <a:miter lim="800000"/>
            <a:headEnd/>
            <a:tailEnd/>
          </a:ln>
        </p:spPr>
        <p:txBody>
          <a:bodyPr wrap="none">
            <a:spAutoFit/>
          </a:bodyPr>
          <a:lstStyle/>
          <a:p>
            <a:r>
              <a:rPr lang="en-US" sz="1000"/>
              <a:t>UTC</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09478"/>
            <a:ext cx="8839200" cy="4247317"/>
          </a:xfrm>
          <a:prstGeom prst="rect">
            <a:avLst/>
          </a:prstGeom>
        </p:spPr>
        <p:txBody>
          <a:bodyPr wrap="square">
            <a:spAutoFit/>
          </a:bodyPr>
          <a:lstStyle/>
          <a:p>
            <a:pPr algn="ctr"/>
            <a:r>
              <a:rPr lang="en-US" sz="2400" b="1" dirty="0" smtClean="0">
                <a:latin typeface="Times New Roman" pitchFamily="18" charset="0"/>
                <a:cs typeface="Times New Roman" pitchFamily="18" charset="0"/>
              </a:rPr>
              <a:t>International Cooperative for Aerosol Prediction (ICAP/AEROCAST)</a:t>
            </a:r>
          </a:p>
          <a:p>
            <a:pPr>
              <a:buFont typeface="Wingdings" pitchFamily="2" charset="2"/>
              <a:buChar char="§"/>
            </a:pPr>
            <a:endParaRPr lang="en-US" sz="2400" b="1" dirty="0" smtClean="0">
              <a:latin typeface="Times New Roman" pitchFamily="18" charset="0"/>
              <a:cs typeface="Times New Roman" pitchFamily="18" charset="0"/>
            </a:endParaRPr>
          </a:p>
          <a:p>
            <a:pPr>
              <a:buFont typeface="Wingdings" pitchFamily="2" charset="2"/>
              <a:buChar char="§"/>
            </a:pPr>
            <a:r>
              <a:rPr lang="en-US" dirty="0" smtClean="0">
                <a:latin typeface="Times New Roman" pitchFamily="18" charset="0"/>
                <a:cs typeface="Times New Roman" pitchFamily="18" charset="0"/>
              </a:rPr>
              <a:t>ICAP is an international forum for aerosol forecast centers, remote sensing data providers, and lead systems developers to share best practices and discuss pressing issues facing the operational aerosol community.</a:t>
            </a:r>
          </a:p>
          <a:p>
            <a:pPr>
              <a:buFont typeface="Wingdings" pitchFamily="2" charset="2"/>
              <a:buChar char="§"/>
            </a:pPr>
            <a:endParaRPr lang="en-US" dirty="0" smtClean="0">
              <a:latin typeface="Times New Roman" pitchFamily="18" charset="0"/>
              <a:cs typeface="Times New Roman" pitchFamily="18" charset="0"/>
            </a:endParaRPr>
          </a:p>
          <a:p>
            <a:pPr>
              <a:buFont typeface="Wingdings" pitchFamily="2" charset="2"/>
              <a:buChar char="§"/>
            </a:pPr>
            <a:r>
              <a:rPr lang="en-US" dirty="0" smtClean="0">
                <a:latin typeface="Times New Roman" pitchFamily="18" charset="0"/>
                <a:cs typeface="Times New Roman" pitchFamily="18" charset="0"/>
              </a:rPr>
              <a:t>Infrastructure and data protocols need to be developed between operational centers in order to fully support this emerging field.</a:t>
            </a:r>
          </a:p>
          <a:p>
            <a:pPr>
              <a:buFont typeface="Wingdings" pitchFamily="2" charset="2"/>
              <a:buChar char="§"/>
            </a:pPr>
            <a:endParaRPr lang="en-US" dirty="0" smtClean="0">
              <a:latin typeface="Times New Roman" pitchFamily="18" charset="0"/>
              <a:cs typeface="Times New Roman" pitchFamily="18" charset="0"/>
            </a:endParaRPr>
          </a:p>
          <a:p>
            <a:pPr>
              <a:buFont typeface="Wingdings" pitchFamily="2" charset="2"/>
              <a:buChar char="§"/>
            </a:pPr>
            <a:r>
              <a:rPr lang="en-US" dirty="0" smtClean="0">
                <a:latin typeface="Times New Roman" pitchFamily="18" charset="0"/>
                <a:cs typeface="Times New Roman" pitchFamily="18" charset="0"/>
              </a:rPr>
              <a:t>Participants include ECMWF, ESA, EUMETSAT, FNMOC, GMAO, JAXA, JMA, NCEP, NESDIS, NRL and NASA GMAO, </a:t>
            </a:r>
            <a:r>
              <a:rPr lang="en-US" dirty="0" err="1" smtClean="0">
                <a:latin typeface="Times New Roman" pitchFamily="18" charset="0"/>
                <a:cs typeface="Times New Roman" pitchFamily="18" charset="0"/>
              </a:rPr>
              <a:t>LANCE,and</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LarC</a:t>
            </a:r>
            <a:r>
              <a:rPr lang="en-US" dirty="0" smtClean="0">
                <a:latin typeface="Times New Roman" pitchFamily="18" charset="0"/>
                <a:cs typeface="Times New Roman" pitchFamily="18" charset="0"/>
              </a:rPr>
              <a:t> as well as several universities.</a:t>
            </a:r>
          </a:p>
          <a:p>
            <a:endParaRPr lang="en-US" dirty="0" smtClean="0"/>
          </a:p>
          <a:p>
            <a:endParaRPr lang="en-US" dirty="0"/>
          </a:p>
        </p:txBody>
      </p:sp>
      <p:sp>
        <p:nvSpPr>
          <p:cNvPr id="5" name="Rectangle 4"/>
          <p:cNvSpPr/>
          <p:nvPr/>
        </p:nvSpPr>
        <p:spPr>
          <a:xfrm>
            <a:off x="2362200" y="6488668"/>
            <a:ext cx="4288353" cy="369332"/>
          </a:xfrm>
          <a:prstGeom prst="rect">
            <a:avLst/>
          </a:prstGeom>
        </p:spPr>
        <p:txBody>
          <a:bodyPr wrap="none">
            <a:spAutoFit/>
          </a:bodyPr>
          <a:lstStyle/>
          <a:p>
            <a:r>
              <a:rPr lang="en-US" dirty="0" smtClean="0"/>
              <a:t>http://bobcat.aero.und.edu/jzhang/ICAP/</a:t>
            </a:r>
            <a:endParaRPr lang="en-US" dirty="0"/>
          </a:p>
        </p:txBody>
      </p:sp>
      <p:sp>
        <p:nvSpPr>
          <p:cNvPr id="6" name="Rectangle 5"/>
          <p:cNvSpPr/>
          <p:nvPr/>
        </p:nvSpPr>
        <p:spPr>
          <a:xfrm>
            <a:off x="304800" y="4080808"/>
            <a:ext cx="8610600" cy="1938992"/>
          </a:xfrm>
          <a:prstGeom prst="rect">
            <a:avLst/>
          </a:prstGeom>
        </p:spPr>
        <p:txBody>
          <a:bodyPr wrap="square">
            <a:spAutoFit/>
          </a:bodyPr>
          <a:lstStyle/>
          <a:p>
            <a:r>
              <a:rPr lang="en-US" sz="1200" b="1" dirty="0" smtClean="0">
                <a:latin typeface="Times New Roman" pitchFamily="18" charset="0"/>
                <a:cs typeface="Times New Roman" pitchFamily="18" charset="0"/>
              </a:rPr>
              <a:t>Aerosol Emission and Removal Processes: May 14 – 17, 2012, ESA/ESRIN, </a:t>
            </a:r>
            <a:r>
              <a:rPr lang="en-US" sz="1200" b="1" dirty="0" err="1" smtClean="0">
                <a:latin typeface="Times New Roman" pitchFamily="18" charset="0"/>
                <a:cs typeface="Times New Roman" pitchFamily="18" charset="0"/>
              </a:rPr>
              <a:t>Frascati</a:t>
            </a:r>
            <a:r>
              <a:rPr lang="en-US" sz="1200" b="1" dirty="0" smtClean="0">
                <a:latin typeface="Times New Roman" pitchFamily="18" charset="0"/>
                <a:cs typeface="Times New Roman" pitchFamily="18" charset="0"/>
              </a:rPr>
              <a:t>, Italy </a:t>
            </a:r>
          </a:p>
          <a:p>
            <a:r>
              <a:rPr lang="en-US" sz="1200" dirty="0" smtClean="0">
                <a:latin typeface="Times New Roman" pitchFamily="18" charset="0"/>
                <a:cs typeface="Times New Roman" pitchFamily="18" charset="0"/>
              </a:rPr>
              <a:t>Inquiries:  </a:t>
            </a:r>
            <a:r>
              <a:rPr lang="en-US" sz="1200" dirty="0" smtClean="0">
                <a:latin typeface="Times New Roman" pitchFamily="18" charset="0"/>
                <a:cs typeface="Times New Roman" pitchFamily="18" charset="0"/>
                <a:hlinkClick r:id="rId2"/>
              </a:rPr>
              <a:t>Angela.Benedetti@ecmwf.int</a:t>
            </a:r>
            <a:endParaRPr lang="en-US" sz="1200" dirty="0" smtClean="0">
              <a:latin typeface="Times New Roman" pitchFamily="18" charset="0"/>
              <a:cs typeface="Times New Roman" pitchFamily="18" charset="0"/>
            </a:endParaRPr>
          </a:p>
          <a:p>
            <a:endParaRPr lang="en-US" sz="1200" dirty="0" smtClean="0">
              <a:latin typeface="Times New Roman" pitchFamily="18" charset="0"/>
              <a:cs typeface="Times New Roman" pitchFamily="18" charset="0"/>
            </a:endParaRPr>
          </a:p>
          <a:p>
            <a:r>
              <a:rPr lang="en-US" sz="1200" b="1" dirty="0" smtClean="0">
                <a:latin typeface="Times New Roman" pitchFamily="18" charset="0"/>
                <a:cs typeface="Times New Roman" pitchFamily="18" charset="0"/>
              </a:rPr>
              <a:t>Ensemble Forecasts and Data Assimilation: 11 - 13 May, 2011 Boulder, CO </a:t>
            </a:r>
            <a:r>
              <a:rPr lang="en-US" sz="1200" dirty="0" smtClean="0">
                <a:latin typeface="Times New Roman" pitchFamily="18" charset="0"/>
                <a:cs typeface="Times New Roman" pitchFamily="18" charset="0"/>
              </a:rPr>
              <a:t>Inquiries:  </a:t>
            </a:r>
            <a:r>
              <a:rPr lang="en-US" sz="1200" dirty="0" smtClean="0">
                <a:latin typeface="Times New Roman" pitchFamily="18" charset="0"/>
                <a:cs typeface="Times New Roman" pitchFamily="18" charset="0"/>
                <a:hlinkClick r:id="rId3"/>
              </a:rPr>
              <a:t>peter.r.colarco@nasa.gov</a:t>
            </a:r>
            <a:endParaRPr lang="en-US" sz="1200" dirty="0" smtClean="0">
              <a:latin typeface="Times New Roman" pitchFamily="18" charset="0"/>
              <a:cs typeface="Times New Roman" pitchFamily="18" charset="0"/>
            </a:endParaRPr>
          </a:p>
          <a:p>
            <a:endParaRPr lang="en-US" sz="1200" dirty="0" smtClean="0">
              <a:latin typeface="Times New Roman" pitchFamily="18" charset="0"/>
              <a:cs typeface="Times New Roman" pitchFamily="18" charset="0"/>
            </a:endParaRPr>
          </a:p>
          <a:p>
            <a:r>
              <a:rPr lang="en-US" sz="1200" b="1" dirty="0" smtClean="0">
                <a:latin typeface="Times New Roman" pitchFamily="18" charset="0"/>
                <a:cs typeface="Times New Roman" pitchFamily="18" charset="0"/>
              </a:rPr>
              <a:t>Model Verification: 30 September-1 October, 2010 Oxford England (Joint with 9th AEROCOM Workshop) </a:t>
            </a:r>
          </a:p>
          <a:p>
            <a:r>
              <a:rPr lang="en-US" sz="1200" dirty="0" smtClean="0">
                <a:latin typeface="Times New Roman" pitchFamily="18" charset="0"/>
                <a:cs typeface="Times New Roman" pitchFamily="18" charset="0"/>
              </a:rPr>
              <a:t>Inquiries:  </a:t>
            </a:r>
            <a:r>
              <a:rPr lang="en-US" sz="1200" dirty="0" smtClean="0">
                <a:latin typeface="Times New Roman" pitchFamily="18" charset="0"/>
                <a:cs typeface="Times New Roman" pitchFamily="18" charset="0"/>
                <a:hlinkClick r:id="rId4"/>
              </a:rPr>
              <a:t>angela.benedetti@ecmwf.int</a:t>
            </a:r>
            <a:endParaRPr lang="en-US" sz="1200" dirty="0" smtClean="0">
              <a:latin typeface="Times New Roman" pitchFamily="18" charset="0"/>
              <a:cs typeface="Times New Roman" pitchFamily="18" charset="0"/>
            </a:endParaRPr>
          </a:p>
          <a:p>
            <a:endParaRPr lang="en-US" sz="1200" dirty="0" smtClean="0">
              <a:latin typeface="Times New Roman" pitchFamily="18" charset="0"/>
              <a:cs typeface="Times New Roman" pitchFamily="18" charset="0"/>
            </a:endParaRPr>
          </a:p>
          <a:p>
            <a:r>
              <a:rPr lang="en-US" sz="1200" b="1" dirty="0" smtClean="0">
                <a:latin typeface="Times New Roman" pitchFamily="18" charset="0"/>
                <a:cs typeface="Times New Roman" pitchFamily="18" charset="0"/>
              </a:rPr>
              <a:t>Aerosol </a:t>
            </a:r>
            <a:r>
              <a:rPr lang="en-US" sz="1200" b="1" dirty="0" err="1" smtClean="0">
                <a:latin typeface="Times New Roman" pitchFamily="18" charset="0"/>
                <a:cs typeface="Times New Roman" pitchFamily="18" charset="0"/>
              </a:rPr>
              <a:t>Observability</a:t>
            </a:r>
            <a:r>
              <a:rPr lang="en-US" sz="1200" b="1" dirty="0" smtClean="0">
                <a:latin typeface="Times New Roman" pitchFamily="18" charset="0"/>
                <a:cs typeface="Times New Roman" pitchFamily="18" charset="0"/>
              </a:rPr>
              <a:t>: 27-29 April, 2010 Monterey CA</a:t>
            </a:r>
            <a:r>
              <a:rPr lang="en-US" sz="1200" dirty="0" smtClean="0">
                <a:latin typeface="Times New Roman" pitchFamily="18" charset="0"/>
                <a:cs typeface="Times New Roman" pitchFamily="18" charset="0"/>
              </a:rPr>
              <a:t/>
            </a:r>
            <a:br>
              <a:rPr lang="en-US" sz="1200" dirty="0" smtClean="0">
                <a:latin typeface="Times New Roman" pitchFamily="18" charset="0"/>
                <a:cs typeface="Times New Roman" pitchFamily="18" charset="0"/>
              </a:rPr>
            </a:br>
            <a:r>
              <a:rPr lang="en-US" sz="1200" dirty="0" smtClean="0">
                <a:latin typeface="Times New Roman" pitchFamily="18" charset="0"/>
                <a:cs typeface="Times New Roman" pitchFamily="18" charset="0"/>
              </a:rPr>
              <a:t>Inquiries:  </a:t>
            </a:r>
            <a:r>
              <a:rPr lang="en-US" sz="1200" dirty="0" smtClean="0">
                <a:latin typeface="Times New Roman" pitchFamily="18" charset="0"/>
                <a:cs typeface="Times New Roman" pitchFamily="18" charset="0"/>
                <a:hlinkClick r:id="rId5"/>
              </a:rPr>
              <a:t>jeffrey.reid@nrlmry.navy.mil</a:t>
            </a:r>
            <a:endParaRPr lang="en-US" sz="1200" dirty="0">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267194"/>
            <a:ext cx="8610600" cy="2677656"/>
          </a:xfrm>
          <a:prstGeom prst="rect">
            <a:avLst/>
          </a:prstGeom>
        </p:spPr>
        <p:txBody>
          <a:bodyPr wrap="square">
            <a:spAutoFit/>
          </a:bodyPr>
          <a:lstStyle/>
          <a:p>
            <a:r>
              <a:rPr lang="en-US" sz="1400" b="1" dirty="0" smtClean="0">
                <a:latin typeface="Times New Roman" pitchFamily="18" charset="0"/>
                <a:cs typeface="Times New Roman" pitchFamily="18" charset="0"/>
              </a:rPr>
              <a:t>1</a:t>
            </a:r>
            <a:r>
              <a:rPr lang="en-US" sz="1400" b="1" baseline="30000" dirty="0" smtClean="0">
                <a:latin typeface="Times New Roman" pitchFamily="18" charset="0"/>
                <a:cs typeface="Times New Roman" pitchFamily="18" charset="0"/>
              </a:rPr>
              <a:t>st</a:t>
            </a:r>
            <a:r>
              <a:rPr lang="en-US" sz="1400" b="1" dirty="0" smtClean="0">
                <a:latin typeface="Times New Roman" pitchFamily="18" charset="0"/>
                <a:cs typeface="Times New Roman" pitchFamily="18" charset="0"/>
              </a:rPr>
              <a:t>: 2-3 December 2009, </a:t>
            </a:r>
            <a:r>
              <a:rPr lang="en-US" sz="1400" b="1" dirty="0" smtClean="0">
                <a:latin typeface="Times New Roman" pitchFamily="18" charset="0"/>
                <a:cs typeface="Times New Roman" pitchFamily="18" charset="0"/>
                <a:hlinkClick r:id="rId2"/>
              </a:rPr>
              <a:t>NOAA David Skaggs Research Center</a:t>
            </a:r>
            <a:r>
              <a:rPr lang="en-US" sz="1400" b="1" dirty="0" smtClean="0">
                <a:latin typeface="Times New Roman" pitchFamily="18" charset="0"/>
                <a:cs typeface="Times New Roman" pitchFamily="18" charset="0"/>
              </a:rPr>
              <a:t>,</a:t>
            </a:r>
            <a:r>
              <a:rPr lang="da-DK" sz="1400" b="1" dirty="0" smtClean="0">
                <a:latin typeface="Times New Roman" pitchFamily="18" charset="0"/>
                <a:cs typeface="Times New Roman" pitchFamily="18" charset="0"/>
              </a:rPr>
              <a:t> </a:t>
            </a:r>
            <a:r>
              <a:rPr lang="en-US" sz="1400" b="1" dirty="0" smtClean="0">
                <a:latin typeface="Times New Roman" pitchFamily="18" charset="0"/>
                <a:cs typeface="Times New Roman" pitchFamily="18" charset="0"/>
              </a:rPr>
              <a:t>Boulder, Colorado</a:t>
            </a:r>
          </a:p>
          <a:p>
            <a:r>
              <a:rPr lang="en-US" sz="1400" b="1" dirty="0" smtClean="0">
                <a:latin typeface="Times New Roman" pitchFamily="18" charset="0"/>
                <a:cs typeface="Times New Roman" pitchFamily="18" charset="0"/>
              </a:rPr>
              <a:t>Sponsored by NOAA and Environment Canada (</a:t>
            </a:r>
            <a:r>
              <a:rPr lang="en-US" sz="1400" b="1" dirty="0" smtClean="0">
                <a:latin typeface="Times New Roman" pitchFamily="18" charset="0"/>
                <a:cs typeface="Times New Roman" pitchFamily="18" charset="0"/>
                <a:hlinkClick r:id="rId3"/>
              </a:rPr>
              <a:t>http://www.esrl.noaa.gov/csd/events/iwaqfr/</a:t>
            </a:r>
            <a:r>
              <a:rPr lang="en-US" sz="1400" b="1" dirty="0" smtClean="0">
                <a:latin typeface="Times New Roman" pitchFamily="18" charset="0"/>
                <a:cs typeface="Times New Roman" pitchFamily="18" charset="0"/>
              </a:rPr>
              <a:t>)</a:t>
            </a:r>
          </a:p>
          <a:p>
            <a:endParaRPr lang="en-US" sz="1400" b="1" dirty="0" smtClean="0">
              <a:latin typeface="Times New Roman" pitchFamily="18" charset="0"/>
              <a:cs typeface="Times New Roman" pitchFamily="18" charset="0"/>
            </a:endParaRPr>
          </a:p>
          <a:p>
            <a:r>
              <a:rPr lang="en-US" sz="1400" b="1" dirty="0" smtClean="0">
                <a:latin typeface="Times New Roman" pitchFamily="18" charset="0"/>
                <a:cs typeface="Times New Roman" pitchFamily="18" charset="0"/>
              </a:rPr>
              <a:t>2</a:t>
            </a:r>
            <a:r>
              <a:rPr lang="en-US" sz="1400" b="1" baseline="30000" dirty="0" smtClean="0">
                <a:latin typeface="Times New Roman" pitchFamily="18" charset="0"/>
                <a:cs typeface="Times New Roman" pitchFamily="18" charset="0"/>
              </a:rPr>
              <a:t>nd</a:t>
            </a:r>
            <a:r>
              <a:rPr lang="en-US" sz="1400" b="1" dirty="0" smtClean="0">
                <a:latin typeface="Times New Roman" pitchFamily="18" charset="0"/>
                <a:cs typeface="Times New Roman" pitchFamily="18" charset="0"/>
              </a:rPr>
              <a:t>: 17-19 November 2010, Quebec City, Canada</a:t>
            </a:r>
          </a:p>
          <a:p>
            <a:r>
              <a:rPr lang="en-US" sz="1400" dirty="0" smtClean="0">
                <a:latin typeface="Times New Roman" pitchFamily="18" charset="0"/>
                <a:cs typeface="Times New Roman" pitchFamily="18" charset="0"/>
              </a:rPr>
              <a:t>Sponsored by Environment Canada's Meteorological Service</a:t>
            </a:r>
          </a:p>
          <a:p>
            <a:endParaRPr lang="en-US" sz="1400" b="1" dirty="0" smtClean="0">
              <a:latin typeface="Times New Roman" pitchFamily="18" charset="0"/>
              <a:cs typeface="Times New Roman" pitchFamily="18" charset="0"/>
            </a:endParaRPr>
          </a:p>
          <a:p>
            <a:r>
              <a:rPr lang="da-DK" sz="1400" b="1" dirty="0" smtClean="0">
                <a:latin typeface="Times New Roman" pitchFamily="18" charset="0"/>
                <a:cs typeface="Times New Roman" pitchFamily="18" charset="0"/>
              </a:rPr>
              <a:t>3rd: November 29 - December 1, 2011, Potomac, MD</a:t>
            </a:r>
          </a:p>
          <a:p>
            <a:r>
              <a:rPr lang="da-DK" sz="1400" b="1" dirty="0" smtClean="0">
                <a:latin typeface="Times New Roman" pitchFamily="18" charset="0"/>
                <a:cs typeface="Times New Roman" pitchFamily="18" charset="0"/>
              </a:rPr>
              <a:t>Sponsored by NOAA, Environment Canada and WMO (</a:t>
            </a:r>
            <a:r>
              <a:rPr lang="da-DK" sz="1400" b="1" dirty="0" smtClean="0">
                <a:latin typeface="Times New Roman" pitchFamily="18" charset="0"/>
                <a:cs typeface="Times New Roman" pitchFamily="18" charset="0"/>
                <a:hlinkClick r:id="rId4"/>
              </a:rPr>
              <a:t>http://www.arl.noaa.gov/IWAQFR_home.php</a:t>
            </a:r>
            <a:r>
              <a:rPr lang="da-DK" sz="1400" b="1" dirty="0" smtClean="0">
                <a:latin typeface="Times New Roman" pitchFamily="18" charset="0"/>
                <a:cs typeface="Times New Roman" pitchFamily="18" charset="0"/>
              </a:rPr>
              <a:t>)</a:t>
            </a:r>
          </a:p>
          <a:p>
            <a:endParaRPr lang="da-DK" sz="1400" b="1" dirty="0" smtClean="0">
              <a:latin typeface="Times New Roman" pitchFamily="18" charset="0"/>
              <a:cs typeface="Times New Roman" pitchFamily="18" charset="0"/>
            </a:endParaRPr>
          </a:p>
          <a:p>
            <a:r>
              <a:rPr lang="da-DK" sz="1400" b="1" dirty="0" smtClean="0">
                <a:latin typeface="Times New Roman" pitchFamily="18" charset="0"/>
                <a:cs typeface="Times New Roman" pitchFamily="18" charset="0"/>
              </a:rPr>
              <a:t>4th: </a:t>
            </a:r>
            <a:r>
              <a:rPr lang="en-US" sz="1400" b="1" dirty="0" smtClean="0">
                <a:latin typeface="Times New Roman" pitchFamily="18" charset="0"/>
                <a:cs typeface="Times New Roman" pitchFamily="18" charset="0"/>
              </a:rPr>
              <a:t>12-14 December 2012, Geneva, Switzerland</a:t>
            </a:r>
          </a:p>
          <a:p>
            <a:r>
              <a:rPr lang="en-US" sz="1400" b="1" dirty="0" smtClean="0">
                <a:latin typeface="Times New Roman" pitchFamily="18" charset="0"/>
                <a:cs typeface="Times New Roman" pitchFamily="18" charset="0"/>
              </a:rPr>
              <a:t>Sponsored by WMO Global Atmosphere Watch (GAW): Urban research (</a:t>
            </a:r>
            <a:r>
              <a:rPr lang="en-US" sz="1400" b="1" dirty="0" smtClean="0">
                <a:latin typeface="Times New Roman" pitchFamily="18" charset="0"/>
                <a:cs typeface="Times New Roman" pitchFamily="18" charset="0"/>
                <a:hlinkClick r:id="rId5"/>
              </a:rPr>
              <a:t>http://www.wmo.int/pages/prog/arep/gaw/IWAQFR_4.html</a:t>
            </a:r>
            <a:r>
              <a:rPr lang="en-US" sz="1400" b="1" dirty="0" smtClean="0">
                <a:latin typeface="Times New Roman" pitchFamily="18" charset="0"/>
                <a:cs typeface="Times New Roman" pitchFamily="18" charset="0"/>
              </a:rPr>
              <a:t>) </a:t>
            </a:r>
            <a:endParaRPr lang="en-US" b="1" dirty="0" smtClean="0"/>
          </a:p>
        </p:txBody>
      </p:sp>
      <p:sp>
        <p:nvSpPr>
          <p:cNvPr id="5" name="Rectangle 4"/>
          <p:cNvSpPr/>
          <p:nvPr/>
        </p:nvSpPr>
        <p:spPr>
          <a:xfrm>
            <a:off x="381000" y="912674"/>
            <a:ext cx="8534400" cy="2031325"/>
          </a:xfrm>
          <a:prstGeom prst="rect">
            <a:avLst/>
          </a:prstGeom>
        </p:spPr>
        <p:txBody>
          <a:bodyPr wrap="square">
            <a:spAutoFit/>
          </a:bodyPr>
          <a:lstStyle/>
          <a:p>
            <a:pPr>
              <a:buFont typeface="Wingdings" pitchFamily="2" charset="2"/>
              <a:buChar char="§"/>
            </a:pPr>
            <a:r>
              <a:rPr lang="en-US" dirty="0" smtClean="0">
                <a:latin typeface="Times New Roman" pitchFamily="18" charset="0"/>
                <a:cs typeface="Times New Roman" pitchFamily="18" charset="0"/>
              </a:rPr>
              <a:t>The goal of the International Workshop on Air Quality Forecasting Research (IWAQFR) is to provide a venue for the discussion of science issues and advancements related to air quality forecasting. </a:t>
            </a:r>
          </a:p>
          <a:p>
            <a:pPr>
              <a:buFont typeface="Wingdings" pitchFamily="2" charset="2"/>
              <a:buChar char="§"/>
            </a:pPr>
            <a:endParaRPr lang="en-US" dirty="0" smtClean="0">
              <a:latin typeface="Times New Roman" pitchFamily="18" charset="0"/>
              <a:cs typeface="Times New Roman" pitchFamily="18" charset="0"/>
            </a:endParaRPr>
          </a:p>
          <a:p>
            <a:pPr>
              <a:buFont typeface="Wingdings" pitchFamily="2" charset="2"/>
              <a:buChar char="§"/>
            </a:pPr>
            <a:r>
              <a:rPr lang="en-US" dirty="0" smtClean="0">
                <a:latin typeface="Times New Roman" pitchFamily="18" charset="0"/>
                <a:cs typeface="Times New Roman" pitchFamily="18" charset="0"/>
              </a:rPr>
              <a:t>Workshop objectives include improving operational air quality forecasts, promoting collaborations among air quality forecasting researchers and practitioners, and nurturing an international air quality forecasting community.</a:t>
            </a:r>
            <a:endParaRPr lang="en-US" dirty="0">
              <a:latin typeface="Times New Roman" pitchFamily="18" charset="0"/>
              <a:cs typeface="Times New Roman" pitchFamily="18" charset="0"/>
            </a:endParaRPr>
          </a:p>
        </p:txBody>
      </p:sp>
      <p:sp>
        <p:nvSpPr>
          <p:cNvPr id="6" name="Rectangle 5"/>
          <p:cNvSpPr/>
          <p:nvPr/>
        </p:nvSpPr>
        <p:spPr>
          <a:xfrm>
            <a:off x="457200" y="228600"/>
            <a:ext cx="8153400" cy="400110"/>
          </a:xfrm>
          <a:prstGeom prst="rect">
            <a:avLst/>
          </a:prstGeom>
        </p:spPr>
        <p:txBody>
          <a:bodyPr wrap="square">
            <a:spAutoFit/>
          </a:bodyPr>
          <a:lstStyle/>
          <a:p>
            <a:r>
              <a:rPr lang="en-US" sz="2000" b="1" dirty="0" smtClean="0">
                <a:latin typeface="Times New Roman" pitchFamily="18" charset="0"/>
                <a:cs typeface="Times New Roman" pitchFamily="18" charset="0"/>
              </a:rPr>
              <a:t>International Workshop on Air Quality Forecasting Research (IWAQFR)   </a:t>
            </a:r>
            <a:endParaRPr lang="en-US" sz="2000" b="1" dirty="0">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48061"/>
            <a:ext cx="8915400" cy="5628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488668"/>
            <a:ext cx="9144000" cy="369332"/>
          </a:xfrm>
          <a:prstGeom prst="rect">
            <a:avLst/>
          </a:prstGeom>
        </p:spPr>
        <p:txBody>
          <a:bodyPr wrap="square">
            <a:spAutoFit/>
          </a:bodyPr>
          <a:lstStyle/>
          <a:p>
            <a:r>
              <a:rPr lang="en-US" dirty="0" smtClean="0"/>
              <a:t>(</a:t>
            </a:r>
            <a:r>
              <a:rPr lang="en-US" b="1" dirty="0" smtClean="0">
                <a:latin typeface="Times New Roman" pitchFamily="18" charset="0"/>
              </a:rPr>
              <a:t>From </a:t>
            </a:r>
            <a:r>
              <a:rPr lang="en-US" b="1" dirty="0">
                <a:latin typeface="Times New Roman" pitchFamily="18" charset="0"/>
              </a:rPr>
              <a:t>IGOS Atmospheric Chemistry Theme Report </a:t>
            </a:r>
            <a:r>
              <a:rPr lang="en-US" b="1" dirty="0" smtClean="0">
                <a:latin typeface="Times New Roman" pitchFamily="18" charset="0"/>
              </a:rPr>
              <a:t>2004)</a:t>
            </a:r>
            <a:endParaRPr lang="en-US" b="1" dirty="0">
              <a:latin typeface="Times New Roman" pitchFamily="18" charset="0"/>
            </a:endParaRPr>
          </a:p>
        </p:txBody>
      </p:sp>
      <p:sp>
        <p:nvSpPr>
          <p:cNvPr id="3" name="Rectangle 2"/>
          <p:cNvSpPr/>
          <p:nvPr/>
        </p:nvSpPr>
        <p:spPr>
          <a:xfrm>
            <a:off x="228600" y="76200"/>
            <a:ext cx="8763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Satellite</a:t>
            </a:r>
            <a:r>
              <a:rPr lang="en-US" sz="2400" b="1" dirty="0">
                <a:latin typeface="Times New Roman" pitchFamily="18" charset="0"/>
                <a:cs typeface="Times New Roman" pitchFamily="18" charset="0"/>
              </a:rPr>
              <a:t>, ground-based and aircraft measurements for tropospheric aerosol optical properties </a:t>
            </a:r>
          </a:p>
        </p:txBody>
      </p:sp>
      <p:sp>
        <p:nvSpPr>
          <p:cNvPr id="5" name="Rectangle 4"/>
          <p:cNvSpPr/>
          <p:nvPr/>
        </p:nvSpPr>
        <p:spPr bwMode="auto">
          <a:xfrm>
            <a:off x="200023" y="1371600"/>
            <a:ext cx="2314577" cy="1524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 name="Rectangle 5"/>
          <p:cNvSpPr/>
          <p:nvPr/>
        </p:nvSpPr>
        <p:spPr bwMode="auto">
          <a:xfrm>
            <a:off x="180975" y="2419350"/>
            <a:ext cx="2314577" cy="1524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7" name="Rectangle 6"/>
          <p:cNvSpPr/>
          <p:nvPr/>
        </p:nvSpPr>
        <p:spPr bwMode="auto">
          <a:xfrm>
            <a:off x="180975" y="2952750"/>
            <a:ext cx="2314577" cy="24765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Rectangle 8"/>
          <p:cNvSpPr/>
          <p:nvPr/>
        </p:nvSpPr>
        <p:spPr bwMode="auto">
          <a:xfrm>
            <a:off x="180974" y="3924300"/>
            <a:ext cx="2314577" cy="1524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3782382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6"/>
          <p:cNvSpPr txBox="1">
            <a:spLocks noChangeArrowheads="1"/>
          </p:cNvSpPr>
          <p:nvPr/>
        </p:nvSpPr>
        <p:spPr bwMode="auto">
          <a:xfrm>
            <a:off x="2225322" y="2362200"/>
            <a:ext cx="4632678" cy="1754326"/>
          </a:xfrm>
          <a:prstGeom prst="rect">
            <a:avLst/>
          </a:prstGeom>
          <a:noFill/>
          <a:ln w="9525">
            <a:noFill/>
            <a:miter lim="800000"/>
            <a:headEnd/>
            <a:tailEnd/>
          </a:ln>
        </p:spPr>
        <p:txBody>
          <a:bodyPr wrap="none">
            <a:spAutoFit/>
          </a:bodyPr>
          <a:lstStyle/>
          <a:p>
            <a:pPr algn="ctr"/>
            <a:r>
              <a:rPr lang="en-US" sz="3600" b="1" dirty="0">
                <a:latin typeface="Times New Roman" pitchFamily="18" charset="0"/>
              </a:rPr>
              <a:t>Thank </a:t>
            </a:r>
            <a:r>
              <a:rPr lang="en-US" sz="3600" b="1" dirty="0" smtClean="0">
                <a:latin typeface="Times New Roman" pitchFamily="18" charset="0"/>
              </a:rPr>
              <a:t>you!</a:t>
            </a:r>
          </a:p>
          <a:p>
            <a:pPr algn="ctr"/>
            <a:endParaRPr lang="en-US" sz="3600" b="1" dirty="0" smtClean="0">
              <a:latin typeface="Times New Roman" pitchFamily="18" charset="0"/>
            </a:endParaRPr>
          </a:p>
          <a:p>
            <a:pPr algn="ctr"/>
            <a:r>
              <a:rPr lang="en-US" sz="3600" b="1" dirty="0" smtClean="0">
                <a:latin typeface="Times New Roman" pitchFamily="18" charset="0"/>
              </a:rPr>
              <a:t>brad.pierce@noaa.gov</a:t>
            </a:r>
            <a:endParaRPr lang="en-US" sz="3600" b="1" dirty="0">
              <a:latin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2514600"/>
            <a:ext cx="3147015" cy="646331"/>
          </a:xfrm>
          <a:prstGeom prst="rect">
            <a:avLst/>
          </a:prstGeom>
          <a:noFill/>
        </p:spPr>
        <p:txBody>
          <a:bodyPr wrap="none" rtlCol="0">
            <a:spAutoFit/>
          </a:bodyPr>
          <a:lstStyle/>
          <a:p>
            <a:r>
              <a:rPr lang="en-US" sz="3600" b="1" dirty="0" smtClean="0">
                <a:latin typeface="Times New Roman" pitchFamily="18" charset="0"/>
                <a:cs typeface="Times New Roman" pitchFamily="18" charset="0"/>
              </a:rPr>
              <a:t>Extra Material</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21519069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4"/>
          <p:cNvSpPr>
            <a:spLocks noGrp="1" noChangeArrowheads="1"/>
          </p:cNvSpPr>
          <p:nvPr>
            <p:ph type="title"/>
          </p:nvPr>
        </p:nvSpPr>
        <p:spPr>
          <a:xfrm>
            <a:off x="1" y="2387600"/>
            <a:ext cx="9144000" cy="889000"/>
          </a:xfrm>
        </p:spPr>
        <p:txBody>
          <a:bodyPr>
            <a:normAutofit fontScale="90000"/>
          </a:bodyPr>
          <a:lstStyle/>
          <a:p>
            <a:pPr>
              <a:lnSpc>
                <a:spcPct val="90000"/>
              </a:lnSpc>
            </a:pPr>
            <a:r>
              <a:rPr lang="en-US" sz="4000" b="1" dirty="0" smtClean="0">
                <a:latin typeface="Times New Roman" pitchFamily="18" charset="0"/>
                <a:cs typeface="Times New Roman" pitchFamily="18" charset="0"/>
              </a:rPr>
              <a:t>Development </a:t>
            </a:r>
            <a:r>
              <a:rPr lang="en-US" sz="4000" b="1" dirty="0">
                <a:latin typeface="Times New Roman" pitchFamily="18" charset="0"/>
                <a:cs typeface="Times New Roman" pitchFamily="18" charset="0"/>
              </a:rPr>
              <a:t>of Data Assimilation Capabilities for SEVIRI Volcanic Ash </a:t>
            </a:r>
            <a:r>
              <a:rPr lang="en-US" sz="4000" b="1" dirty="0" smtClean="0">
                <a:latin typeface="Times New Roman" pitchFamily="18" charset="0"/>
                <a:cs typeface="Times New Roman" pitchFamily="18" charset="0"/>
              </a:rPr>
              <a:t>retrievals</a:t>
            </a:r>
            <a:r>
              <a:rPr lang="en-US" sz="2400" b="1" dirty="0" smtClean="0">
                <a:latin typeface="Times New Roman" pitchFamily="18" charset="0"/>
                <a:cs typeface="Times New Roman" pitchFamily="18" charset="0"/>
              </a:rPr>
              <a:t/>
            </a:r>
            <a:br>
              <a:rPr lang="en-US" sz="2400" b="1" dirty="0" smtClean="0">
                <a:latin typeface="Times New Roman" pitchFamily="18" charset="0"/>
                <a:cs typeface="Times New Roman" pitchFamily="18" charset="0"/>
              </a:rPr>
            </a:br>
            <a:r>
              <a:rPr lang="en-US" sz="2400" b="1" dirty="0" smtClean="0"/>
              <a:t/>
            </a:r>
            <a:br>
              <a:rPr lang="en-US" sz="2400" b="1" dirty="0" smtClean="0"/>
            </a:br>
            <a:r>
              <a:rPr lang="en-US" sz="2400" b="1" dirty="0" smtClean="0">
                <a:latin typeface="Times New Roman" pitchFamily="18" charset="0"/>
                <a:cs typeface="Times New Roman" pitchFamily="18" charset="0"/>
              </a:rPr>
              <a:t>With </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Georg </a:t>
            </a:r>
            <a:r>
              <a:rPr lang="en-US" sz="2400" b="1" dirty="0" err="1" smtClean="0">
                <a:latin typeface="Times New Roman" pitchFamily="18" charset="0"/>
                <a:cs typeface="Times New Roman" pitchFamily="18" charset="0"/>
              </a:rPr>
              <a:t>Grell</a:t>
            </a:r>
            <a:r>
              <a:rPr lang="en-US" sz="2400" b="1" dirty="0" smtClean="0">
                <a:latin typeface="Times New Roman" pitchFamily="18" charset="0"/>
                <a:cs typeface="Times New Roman" pitchFamily="18" charset="0"/>
              </a:rPr>
              <a:t> (NOAA/ESRL)</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Martin </a:t>
            </a:r>
            <a:r>
              <a:rPr lang="en-US" sz="2400" b="1" dirty="0" err="1" smtClean="0">
                <a:latin typeface="Times New Roman" pitchFamily="18" charset="0"/>
                <a:cs typeface="Times New Roman" pitchFamily="18" charset="0"/>
              </a:rPr>
              <a:t>Stuefer</a:t>
            </a:r>
            <a:r>
              <a:rPr lang="en-US" sz="2400" b="1" dirty="0" smtClean="0">
                <a:latin typeface="Times New Roman" pitchFamily="18" charset="0"/>
                <a:cs typeface="Times New Roman" pitchFamily="18" charset="0"/>
              </a:rPr>
              <a:t> (UAF)</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Mike </a:t>
            </a:r>
            <a:r>
              <a:rPr lang="en-US" sz="2400" b="1" dirty="0" err="1" smtClean="0">
                <a:latin typeface="Times New Roman" pitchFamily="18" charset="0"/>
                <a:cs typeface="Times New Roman" pitchFamily="18" charset="0"/>
              </a:rPr>
              <a:t>Pavolonis</a:t>
            </a:r>
            <a:r>
              <a:rPr lang="en-US" sz="2400" b="1" dirty="0" smtClean="0">
                <a:latin typeface="Times New Roman" pitchFamily="18" charset="0"/>
                <a:cs typeface="Times New Roman" pitchFamily="18" charset="0"/>
              </a:rPr>
              <a:t> (NOAA/NESDIS)</a:t>
            </a:r>
            <a:br>
              <a:rPr lang="en-US" sz="2400" b="1" dirty="0" smtClean="0">
                <a:latin typeface="Times New Roman" pitchFamily="18" charset="0"/>
                <a:cs typeface="Times New Roman" pitchFamily="18" charset="0"/>
              </a:rPr>
            </a:br>
            <a:r>
              <a:rPr lang="en-US" sz="2400" b="1" dirty="0" smtClean="0">
                <a:latin typeface="Times New Roman" pitchFamily="18" charset="0"/>
                <a:cs typeface="Times New Roman" pitchFamily="18" charset="0"/>
              </a:rPr>
              <a:t/>
            </a:r>
            <a:br>
              <a:rPr lang="en-US" sz="2400" b="1" dirty="0" smtClean="0">
                <a:latin typeface="Times New Roman" pitchFamily="18" charset="0"/>
                <a:cs typeface="Times New Roman" pitchFamily="18" charset="0"/>
              </a:rPr>
            </a:br>
            <a:r>
              <a:rPr lang="en-US" sz="2400" b="1" dirty="0" smtClean="0">
                <a:solidFill>
                  <a:srgbClr val="C00000"/>
                </a:solidFill>
              </a:rPr>
              <a:t/>
            </a:r>
            <a:br>
              <a:rPr lang="en-US" sz="2400" b="1" dirty="0" smtClean="0">
                <a:solidFill>
                  <a:srgbClr val="C00000"/>
                </a:solidFill>
              </a:rPr>
            </a:br>
            <a:r>
              <a:rPr lang="en-US" sz="2400" b="1" dirty="0" smtClean="0">
                <a:solidFill>
                  <a:srgbClr val="C00000"/>
                </a:solidFill>
              </a:rPr>
              <a:t> </a:t>
            </a:r>
            <a:r>
              <a:rPr lang="en-US" sz="1200" dirty="0"/>
              <a:t/>
            </a:r>
            <a:br>
              <a:rPr lang="en-US" sz="1200" dirty="0"/>
            </a:br>
            <a:endParaRPr lang="en-US" sz="1200" dirty="0" smtClean="0">
              <a:solidFill>
                <a:srgbClr val="000000"/>
              </a:solidFill>
              <a:latin typeface="Times New Roman" pitchFamily="18" charset="0"/>
            </a:endParaRPr>
          </a:p>
        </p:txBody>
      </p:sp>
      <p:sp>
        <p:nvSpPr>
          <p:cNvPr id="80900" name="Line 19"/>
          <p:cNvSpPr>
            <a:spLocks noChangeShapeType="1"/>
          </p:cNvSpPr>
          <p:nvPr/>
        </p:nvSpPr>
        <p:spPr bwMode="auto">
          <a:xfrm flipH="1">
            <a:off x="6508750" y="3886200"/>
            <a:ext cx="933450" cy="59690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0902" name="Picture 43" descr="Fi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06400" y="7239000"/>
            <a:ext cx="1508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3" descr="Fi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58800" y="7391400"/>
            <a:ext cx="1508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2850753" y="4800600"/>
            <a:ext cx="1390124" cy="584775"/>
          </a:xfrm>
          <a:prstGeom prst="rect">
            <a:avLst/>
          </a:prstGeom>
          <a:noFill/>
        </p:spPr>
        <p:txBody>
          <a:bodyPr wrap="none" rtlCol="0">
            <a:spAutoFit/>
          </a:bodyPr>
          <a:lstStyle/>
          <a:p>
            <a:r>
              <a:rPr lang="en-US" sz="1600" dirty="0" smtClean="0">
                <a:solidFill>
                  <a:schemeClr val="bg1"/>
                </a:solidFill>
              </a:rPr>
              <a:t>08Z 4/17 2010</a:t>
            </a:r>
          </a:p>
          <a:p>
            <a:r>
              <a:rPr lang="en-US" sz="1600" dirty="0" smtClean="0">
                <a:solidFill>
                  <a:schemeClr val="bg1"/>
                </a:solidFill>
              </a:rPr>
              <a:t>11 </a:t>
            </a:r>
            <a:r>
              <a:rPr lang="en-US" sz="1600" dirty="0" smtClean="0">
                <a:solidFill>
                  <a:schemeClr val="bg1"/>
                </a:solidFill>
                <a:latin typeface="Symbol" pitchFamily="18" charset="2"/>
              </a:rPr>
              <a:t>m</a:t>
            </a:r>
            <a:r>
              <a:rPr lang="en-US" sz="1600" dirty="0" smtClean="0">
                <a:solidFill>
                  <a:schemeClr val="bg1"/>
                </a:solidFill>
              </a:rPr>
              <a:t>m AOD</a:t>
            </a:r>
            <a:endParaRPr lang="en-US" sz="1600" dirty="0">
              <a:solidFill>
                <a:schemeClr val="bg1"/>
              </a:solidFill>
            </a:endParaRPr>
          </a:p>
        </p:txBody>
      </p:sp>
      <p:sp>
        <p:nvSpPr>
          <p:cNvPr id="20" name="Rectangle 19"/>
          <p:cNvSpPr/>
          <p:nvPr/>
        </p:nvSpPr>
        <p:spPr>
          <a:xfrm>
            <a:off x="304800" y="4826675"/>
            <a:ext cx="8610600" cy="1200329"/>
          </a:xfrm>
          <a:prstGeom prst="rect">
            <a:avLst/>
          </a:prstGeom>
        </p:spPr>
        <p:txBody>
          <a:bodyPr wrap="square">
            <a:spAutoFit/>
          </a:bodyPr>
          <a:lstStyle/>
          <a:p>
            <a:endParaRPr lang="en-US" b="1" dirty="0" smtClean="0"/>
          </a:p>
          <a:p>
            <a:r>
              <a:rPr lang="en-US" b="1" dirty="0" smtClean="0">
                <a:latin typeface="Times New Roman" pitchFamily="18" charset="0"/>
                <a:cs typeface="Times New Roman" pitchFamily="18" charset="0"/>
              </a:rPr>
              <a:t>As part of the NOAA Volcanic Ash Working Group (VAWG) Science Team we are testing assimilation of SEVIRI volcanic ash optical depth retrievals using WRF-CHEM/GSI.</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6661117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Line 19"/>
          <p:cNvSpPr>
            <a:spLocks noChangeShapeType="1"/>
          </p:cNvSpPr>
          <p:nvPr/>
        </p:nvSpPr>
        <p:spPr bwMode="auto">
          <a:xfrm flipH="1">
            <a:off x="6508750" y="3886200"/>
            <a:ext cx="933450" cy="59690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01" name="Text Box 17"/>
          <p:cNvSpPr txBox="1">
            <a:spLocks noChangeArrowheads="1"/>
          </p:cNvSpPr>
          <p:nvPr/>
        </p:nvSpPr>
        <p:spPr bwMode="auto">
          <a:xfrm>
            <a:off x="381000" y="762000"/>
            <a:ext cx="8305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buFont typeface="Wingdings" pitchFamily="2" charset="2"/>
              <a:buChar char="§"/>
            </a:pPr>
            <a:r>
              <a:rPr lang="en-US" sz="1800" b="1" dirty="0" smtClean="0">
                <a:cs typeface="Times New Roman" pitchFamily="18" charset="0"/>
              </a:rPr>
              <a:t>A </a:t>
            </a:r>
            <a:r>
              <a:rPr lang="en-US" sz="1800" b="1" dirty="0">
                <a:cs typeface="Times New Roman" pitchFamily="18" charset="0"/>
              </a:rPr>
              <a:t>4-bin WRF-CHEM volcanic ash module developed by George </a:t>
            </a:r>
            <a:r>
              <a:rPr lang="en-US" sz="1800" b="1" dirty="0" err="1">
                <a:cs typeface="Times New Roman" pitchFamily="18" charset="0"/>
              </a:rPr>
              <a:t>Grell</a:t>
            </a:r>
            <a:r>
              <a:rPr lang="en-US" sz="1800" b="1" dirty="0">
                <a:cs typeface="Times New Roman" pitchFamily="18" charset="0"/>
              </a:rPr>
              <a:t> at Earth System Research Laboratory (ESRL) and Martin </a:t>
            </a:r>
            <a:r>
              <a:rPr lang="en-US" sz="1800" b="1" dirty="0" err="1">
                <a:cs typeface="Times New Roman" pitchFamily="18" charset="0"/>
              </a:rPr>
              <a:t>Stuefer</a:t>
            </a:r>
            <a:r>
              <a:rPr lang="en-US" sz="1800" b="1" dirty="0">
                <a:cs typeface="Times New Roman" pitchFamily="18" charset="0"/>
              </a:rPr>
              <a:t> at the University of Alaska, Fairbanks (UAF) is used in forecasting volcanic ash. </a:t>
            </a:r>
            <a:endParaRPr lang="en-US" sz="1800" b="1" dirty="0" smtClean="0">
              <a:cs typeface="Times New Roman" pitchFamily="18" charset="0"/>
            </a:endParaRPr>
          </a:p>
          <a:p>
            <a:pPr eaLnBrk="1" hangingPunct="1">
              <a:buFont typeface="Wingdings" pitchFamily="2" charset="2"/>
              <a:buChar char="§"/>
            </a:pPr>
            <a:endParaRPr lang="en-US" sz="1800" b="1" dirty="0" smtClean="0">
              <a:cs typeface="Times New Roman" pitchFamily="18" charset="0"/>
            </a:endParaRPr>
          </a:p>
        </p:txBody>
      </p:sp>
      <p:pic>
        <p:nvPicPr>
          <p:cNvPr id="80902" name="Picture 43" descr="Fi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06400" y="7239000"/>
            <a:ext cx="1508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3" descr="Fi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58800" y="7391400"/>
            <a:ext cx="1508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2209800" y="228600"/>
            <a:ext cx="5580438"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WRF-CHEM Volcanic Ash Module</a:t>
            </a:r>
            <a:endParaRPr lang="en-US" sz="2800" b="1" dirty="0">
              <a:latin typeface="Times New Roman" pitchFamily="18" charset="0"/>
              <a:cs typeface="Times New Roman" pitchFamily="18" charset="0"/>
            </a:endParaRPr>
          </a:p>
        </p:txBody>
      </p:sp>
      <p:sp>
        <p:nvSpPr>
          <p:cNvPr id="24" name="TextBox 23"/>
          <p:cNvSpPr txBox="1"/>
          <p:nvPr/>
        </p:nvSpPr>
        <p:spPr>
          <a:xfrm>
            <a:off x="1828800" y="2362200"/>
            <a:ext cx="5697457"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Volcanic Ash Forecast Uncertainties</a:t>
            </a:r>
            <a:endParaRPr lang="en-US" sz="2800" b="1" dirty="0">
              <a:latin typeface="Times New Roman" pitchFamily="18" charset="0"/>
              <a:cs typeface="Times New Roman" pitchFamily="18" charset="0"/>
            </a:endParaRPr>
          </a:p>
        </p:txBody>
      </p:sp>
      <p:sp>
        <p:nvSpPr>
          <p:cNvPr id="25" name="Rectangle 24"/>
          <p:cNvSpPr/>
          <p:nvPr/>
        </p:nvSpPr>
        <p:spPr>
          <a:xfrm>
            <a:off x="381000" y="3505200"/>
            <a:ext cx="8305800" cy="2585323"/>
          </a:xfrm>
          <a:prstGeom prst="rect">
            <a:avLst/>
          </a:prstGeom>
        </p:spPr>
        <p:txBody>
          <a:bodyPr wrap="square">
            <a:spAutoFit/>
          </a:bodyPr>
          <a:lstStyle/>
          <a:p>
            <a:pPr>
              <a:buFont typeface="Wingdings" pitchFamily="2" charset="2"/>
              <a:buChar char="§"/>
            </a:pPr>
            <a:r>
              <a:rPr lang="en-US" b="1" dirty="0" smtClean="0">
                <a:latin typeface="Times New Roman" pitchFamily="18" charset="0"/>
                <a:cs typeface="Times New Roman" pitchFamily="18" charset="0"/>
              </a:rPr>
              <a:t>The </a:t>
            </a:r>
            <a:r>
              <a:rPr lang="en-US" b="1" dirty="0">
                <a:latin typeface="Times New Roman" pitchFamily="18" charset="0"/>
                <a:cs typeface="Times New Roman" pitchFamily="18" charset="0"/>
              </a:rPr>
              <a:t>mass estimates are </a:t>
            </a:r>
            <a:r>
              <a:rPr lang="en-US" b="1" dirty="0" smtClean="0">
                <a:latin typeface="Times New Roman" pitchFamily="18" charset="0"/>
                <a:cs typeface="Times New Roman" pitchFamily="18" charset="0"/>
              </a:rPr>
              <a:t>estimated from the height of the erupted ash. For </a:t>
            </a:r>
            <a:r>
              <a:rPr lang="en-US" b="1" dirty="0">
                <a:latin typeface="Times New Roman" pitchFamily="18" charset="0"/>
                <a:cs typeface="Times New Roman" pitchFamily="18" charset="0"/>
              </a:rPr>
              <a:t>the </a:t>
            </a:r>
            <a:r>
              <a:rPr lang="en-US" b="1" dirty="0" err="1">
                <a:latin typeface="Times New Roman" pitchFamily="18" charset="0"/>
                <a:cs typeface="Times New Roman" pitchFamily="18" charset="0"/>
              </a:rPr>
              <a:t>Eyjafjatjalla</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case, eruption heights are constrained with radar </a:t>
            </a:r>
            <a:r>
              <a:rPr lang="en-US" b="1" dirty="0">
                <a:latin typeface="Times New Roman" pitchFamily="18" charset="0"/>
                <a:cs typeface="Times New Roman" pitchFamily="18" charset="0"/>
              </a:rPr>
              <a:t>data </a:t>
            </a:r>
            <a:r>
              <a:rPr lang="en-US" b="1" dirty="0" smtClean="0">
                <a:latin typeface="Times New Roman" pitchFamily="18" charset="0"/>
                <a:cs typeface="Times New Roman" pitchFamily="18" charset="0"/>
              </a:rPr>
              <a:t>(~150 </a:t>
            </a:r>
            <a:r>
              <a:rPr lang="en-US" b="1" dirty="0">
                <a:latin typeface="Times New Roman" pitchFamily="18" charset="0"/>
                <a:cs typeface="Times New Roman" pitchFamily="18" charset="0"/>
              </a:rPr>
              <a:t>km </a:t>
            </a:r>
            <a:r>
              <a:rPr lang="en-US" b="1" dirty="0" smtClean="0">
                <a:latin typeface="Times New Roman" pitchFamily="18" charset="0"/>
                <a:cs typeface="Times New Roman" pitchFamily="18" charset="0"/>
              </a:rPr>
              <a:t>from the volcano). </a:t>
            </a:r>
          </a:p>
          <a:p>
            <a:pPr>
              <a:buFont typeface="Wingdings" pitchFamily="2" charset="2"/>
              <a:buChar char="§"/>
            </a:pPr>
            <a:endParaRPr lang="en-US" b="1" dirty="0" smtClean="0">
              <a:latin typeface="Times New Roman" pitchFamily="18" charset="0"/>
              <a:cs typeface="Times New Roman" pitchFamily="18" charset="0"/>
            </a:endParaRPr>
          </a:p>
          <a:p>
            <a:pPr>
              <a:buFont typeface="Wingdings" pitchFamily="2" charset="2"/>
              <a:buChar char="§"/>
            </a:pPr>
            <a:r>
              <a:rPr lang="en-US" b="1" dirty="0" smtClean="0">
                <a:latin typeface="Times New Roman" pitchFamily="18" charset="0"/>
                <a:cs typeface="Times New Roman" pitchFamily="18" charset="0"/>
              </a:rPr>
              <a:t>There </a:t>
            </a:r>
            <a:r>
              <a:rPr lang="en-US" b="1" dirty="0">
                <a:latin typeface="Times New Roman" pitchFamily="18" charset="0"/>
                <a:cs typeface="Times New Roman" pitchFamily="18" charset="0"/>
              </a:rPr>
              <a:t>is high uncertainty with the erupted </a:t>
            </a:r>
            <a:r>
              <a:rPr lang="en-US" b="1" dirty="0" smtClean="0">
                <a:latin typeface="Times New Roman" pitchFamily="18" charset="0"/>
                <a:cs typeface="Times New Roman" pitchFamily="18" charset="0"/>
              </a:rPr>
              <a:t>mass: A </a:t>
            </a:r>
            <a:r>
              <a:rPr lang="en-US" b="1" dirty="0">
                <a:latin typeface="Times New Roman" pitchFamily="18" charset="0"/>
                <a:cs typeface="Times New Roman" pitchFamily="18" charset="0"/>
              </a:rPr>
              <a:t>500 meter offset in the height changes the total mass estimate by almost 60</a:t>
            </a:r>
            <a:r>
              <a:rPr lang="en-US" b="1" dirty="0" smtClean="0">
                <a:latin typeface="Times New Roman" pitchFamily="18" charset="0"/>
                <a:cs typeface="Times New Roman" pitchFamily="18" charset="0"/>
              </a:rPr>
              <a:t>% for injection heights &lt;5km. </a:t>
            </a: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endParaRPr lang="en-US" b="1" dirty="0" smtClean="0">
              <a:latin typeface="Times New Roman" pitchFamily="18" charset="0"/>
              <a:cs typeface="Times New Roman" pitchFamily="18" charset="0"/>
            </a:endParaRPr>
          </a:p>
          <a:p>
            <a:pPr>
              <a:buFont typeface="Wingdings" pitchFamily="2" charset="2"/>
              <a:buChar char="§"/>
            </a:pPr>
            <a:r>
              <a:rPr lang="en-US" b="1" dirty="0" smtClean="0">
                <a:latin typeface="Times New Roman" pitchFamily="18" charset="0"/>
                <a:cs typeface="Times New Roman" pitchFamily="18" charset="0"/>
              </a:rPr>
              <a:t>There is also high </a:t>
            </a:r>
            <a:r>
              <a:rPr lang="en-US" b="1" dirty="0">
                <a:latin typeface="Times New Roman" pitchFamily="18" charset="0"/>
                <a:cs typeface="Times New Roman" pitchFamily="18" charset="0"/>
              </a:rPr>
              <a:t>uncertainty </a:t>
            </a:r>
            <a:r>
              <a:rPr lang="en-US" b="1" dirty="0" smtClean="0">
                <a:latin typeface="Times New Roman" pitchFamily="18" charset="0"/>
                <a:cs typeface="Times New Roman" pitchFamily="18" charset="0"/>
              </a:rPr>
              <a:t>in the assumed size </a:t>
            </a:r>
            <a:r>
              <a:rPr lang="en-US" b="1" dirty="0">
                <a:latin typeface="Times New Roman" pitchFamily="18" charset="0"/>
                <a:cs typeface="Times New Roman" pitchFamily="18" charset="0"/>
              </a:rPr>
              <a:t>distribution of the ash </a:t>
            </a:r>
            <a:r>
              <a:rPr lang="en-US" b="1" dirty="0" smtClean="0">
                <a:latin typeface="Times New Roman" pitchFamily="18" charset="0"/>
                <a:cs typeface="Times New Roman" pitchFamily="18" charset="0"/>
              </a:rPr>
              <a:t>particles, which determines the plume lifetime. </a:t>
            </a:r>
            <a:endParaRPr 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42476072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Brad Pierce\My Documents\Attachments\may_14\ash.opdepth.ir.andesite.ri.gif"/>
          <p:cNvPicPr>
            <a:picLocks noChangeAspect="1" noChangeArrowheads="1"/>
          </p:cNvPicPr>
          <p:nvPr/>
        </p:nvPicPr>
        <p:blipFill>
          <a:blip r:embed="rId3"/>
          <a:srcRect/>
          <a:stretch>
            <a:fillRect/>
          </a:stretch>
        </p:blipFill>
        <p:spPr bwMode="auto">
          <a:xfrm>
            <a:off x="685800" y="152400"/>
            <a:ext cx="7505700" cy="5530516"/>
          </a:xfrm>
          <a:prstGeom prst="rect">
            <a:avLst/>
          </a:prstGeom>
          <a:noFill/>
        </p:spPr>
      </p:pic>
      <p:sp>
        <p:nvSpPr>
          <p:cNvPr id="7" name="Rectangle 6"/>
          <p:cNvSpPr/>
          <p:nvPr/>
        </p:nvSpPr>
        <p:spPr>
          <a:xfrm>
            <a:off x="228600" y="5943600"/>
            <a:ext cx="8610600" cy="646331"/>
          </a:xfrm>
          <a:prstGeom prst="rect">
            <a:avLst/>
          </a:prstGeom>
        </p:spPr>
        <p:txBody>
          <a:bodyPr wrap="square">
            <a:spAutoFit/>
          </a:bodyPr>
          <a:lstStyle/>
          <a:p>
            <a:r>
              <a:rPr lang="en-US" b="1" dirty="0" smtClean="0">
                <a:latin typeface="Times New Roman" pitchFamily="18" charset="0"/>
                <a:cs typeface="Times New Roman" pitchFamily="18" charset="0"/>
              </a:rPr>
              <a:t>WRF-CHEM Volcanic Ash Forecast (contours) and SEVIRI 11 micron AOD (colored) during the 2010 </a:t>
            </a:r>
            <a:r>
              <a:rPr lang="en-US" b="1" dirty="0" err="1" smtClean="0">
                <a:latin typeface="Times New Roman" pitchFamily="18" charset="0"/>
                <a:cs typeface="Times New Roman" pitchFamily="18" charset="0"/>
              </a:rPr>
              <a:t>Eyjafjoll</a:t>
            </a:r>
            <a:r>
              <a:rPr lang="en-US" b="1" dirty="0" smtClean="0">
                <a:latin typeface="Times New Roman" pitchFamily="18" charset="0"/>
                <a:cs typeface="Times New Roman" pitchFamily="18" charset="0"/>
              </a:rPr>
              <a:t> eruption in southern Iceland. </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5843468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838200"/>
            <a:ext cx="8305800" cy="2308324"/>
          </a:xfrm>
          <a:prstGeom prst="rect">
            <a:avLst/>
          </a:prstGeom>
        </p:spPr>
        <p:txBody>
          <a:bodyPr wrap="square">
            <a:spAutoFit/>
          </a:bodyPr>
          <a:lstStyle/>
          <a:p>
            <a:pPr>
              <a:buFont typeface="Wingdings" pitchFamily="2" charset="2"/>
              <a:buChar char="§"/>
            </a:pPr>
            <a:r>
              <a:rPr lang="en-US" b="1" dirty="0" smtClean="0">
                <a:latin typeface="Times New Roman" pitchFamily="18" charset="0"/>
                <a:cs typeface="Times New Roman" pitchFamily="18" charset="0"/>
              </a:rPr>
              <a:t>The OMI Total column ozone template is used for assimilation of SEVIRI volcanic ash retrievals within the </a:t>
            </a:r>
            <a:r>
              <a:rPr lang="en-US" b="1" dirty="0" err="1" smtClean="0">
                <a:latin typeface="Times New Roman" pitchFamily="18" charset="0"/>
                <a:cs typeface="Times New Roman" pitchFamily="18" charset="0"/>
              </a:rPr>
              <a:t>Gridpoint</a:t>
            </a:r>
            <a:r>
              <a:rPr lang="en-US" b="1" dirty="0" smtClean="0">
                <a:latin typeface="Times New Roman" pitchFamily="18" charset="0"/>
                <a:cs typeface="Times New Roman" pitchFamily="18" charset="0"/>
              </a:rPr>
              <a:t> Statistical Interpolation (GSI)</a:t>
            </a:r>
          </a:p>
          <a:p>
            <a:pPr>
              <a:buFont typeface="Wingdings" pitchFamily="2" charset="2"/>
              <a:buChar char="§"/>
            </a:pPr>
            <a:endParaRPr lang="en-US" b="1" dirty="0" smtClean="0">
              <a:latin typeface="Times New Roman" pitchFamily="18" charset="0"/>
              <a:cs typeface="Times New Roman" pitchFamily="18" charset="0"/>
            </a:endParaRPr>
          </a:p>
          <a:p>
            <a:pPr>
              <a:buFont typeface="Wingdings" pitchFamily="2" charset="2"/>
              <a:buChar char="§"/>
            </a:pPr>
            <a:r>
              <a:rPr lang="en-US" b="1" dirty="0" smtClean="0">
                <a:latin typeface="Times New Roman" pitchFamily="18" charset="0"/>
                <a:cs typeface="Times New Roman" pitchFamily="18" charset="0"/>
              </a:rPr>
              <a:t>SEVIRI 11 micron volcanic ash extinction is assimilated with  modifications made for extinction instead of ozone</a:t>
            </a:r>
          </a:p>
          <a:p>
            <a:endParaRPr lang="en-US" b="1" dirty="0" smtClean="0">
              <a:latin typeface="Times New Roman" pitchFamily="18" charset="0"/>
              <a:cs typeface="Times New Roman" pitchFamily="18" charset="0"/>
            </a:endParaRPr>
          </a:p>
          <a:p>
            <a:pPr>
              <a:buFont typeface="Wingdings" pitchFamily="2" charset="2"/>
              <a:buChar char="§"/>
            </a:pPr>
            <a:r>
              <a:rPr lang="en-US" b="1" dirty="0" smtClean="0">
                <a:latin typeface="Times New Roman" pitchFamily="18" charset="0"/>
                <a:cs typeface="Times New Roman" pitchFamily="18" charset="0"/>
              </a:rPr>
              <a:t>11 micron AOD is computed within WRF-CHEM (updated with </a:t>
            </a:r>
            <a:r>
              <a:rPr lang="en-US" b="1" dirty="0" err="1" smtClean="0">
                <a:latin typeface="Times New Roman" pitchFamily="18" charset="0"/>
                <a:cs typeface="Times New Roman" pitchFamily="18" charset="0"/>
              </a:rPr>
              <a:t>Andesite</a:t>
            </a:r>
            <a:r>
              <a:rPr lang="en-US" b="1" dirty="0" smtClean="0">
                <a:latin typeface="Times New Roman" pitchFamily="18" charset="0"/>
                <a:cs typeface="Times New Roman" pitchFamily="18" charset="0"/>
              </a:rPr>
              <a:t> optical properties) </a:t>
            </a:r>
          </a:p>
        </p:txBody>
      </p:sp>
      <p:sp>
        <p:nvSpPr>
          <p:cNvPr id="6" name="TextBox 5"/>
          <p:cNvSpPr txBox="1"/>
          <p:nvPr/>
        </p:nvSpPr>
        <p:spPr>
          <a:xfrm>
            <a:off x="2133600" y="228600"/>
            <a:ext cx="4844083" cy="523220"/>
          </a:xfrm>
          <a:prstGeom prst="rect">
            <a:avLst/>
          </a:prstGeom>
          <a:noFill/>
        </p:spPr>
        <p:txBody>
          <a:bodyPr wrap="none" rtlCol="0">
            <a:spAutoFit/>
          </a:bodyPr>
          <a:lstStyle/>
          <a:p>
            <a:r>
              <a:rPr lang="en-US" sz="2800" b="1" dirty="0" smtClean="0">
                <a:latin typeface="Times New Roman" pitchFamily="18" charset="0"/>
                <a:cs typeface="Times New Roman" pitchFamily="18" charset="0"/>
              </a:rPr>
              <a:t>GSI Volcanic Ash Assimilation</a:t>
            </a:r>
            <a:endParaRPr lang="en-US" sz="2800" b="1" dirty="0">
              <a:latin typeface="Times New Roman" pitchFamily="18" charset="0"/>
              <a:cs typeface="Times New Roman" pitchFamily="18" charset="0"/>
            </a:endParaRPr>
          </a:p>
        </p:txBody>
      </p:sp>
      <p:sp>
        <p:nvSpPr>
          <p:cNvPr id="7" name="TextBox 6"/>
          <p:cNvSpPr txBox="1"/>
          <p:nvPr/>
        </p:nvSpPr>
        <p:spPr>
          <a:xfrm>
            <a:off x="304800" y="3352800"/>
            <a:ext cx="8534400" cy="2739211"/>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Modified NMC method for Background Errors</a:t>
            </a:r>
          </a:p>
          <a:p>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2 forecasts:</a:t>
            </a:r>
          </a:p>
          <a:p>
            <a:pPr marL="342900" indent="-342900">
              <a:buAutoNum type="arabicParenR"/>
            </a:pPr>
            <a:r>
              <a:rPr lang="en-US" b="1" dirty="0" smtClean="0">
                <a:latin typeface="Times New Roman" pitchFamily="18" charset="0"/>
                <a:cs typeface="Times New Roman" pitchFamily="18" charset="0"/>
              </a:rPr>
              <a:t>emission heights 1.2 times larger than control experiment </a:t>
            </a:r>
          </a:p>
          <a:p>
            <a:pPr marL="342900" indent="-342900">
              <a:buAutoNum type="arabicParenR"/>
            </a:pPr>
            <a:r>
              <a:rPr lang="en-US" b="1" dirty="0">
                <a:latin typeface="Times New Roman" pitchFamily="18" charset="0"/>
                <a:cs typeface="Times New Roman" pitchFamily="18" charset="0"/>
              </a:rPr>
              <a:t>e</a:t>
            </a:r>
            <a:r>
              <a:rPr lang="en-US" b="1" dirty="0" smtClean="0">
                <a:latin typeface="Times New Roman" pitchFamily="18" charset="0"/>
                <a:cs typeface="Times New Roman" pitchFamily="18" charset="0"/>
              </a:rPr>
              <a:t>mission heights 0.8 times higher than control</a:t>
            </a:r>
          </a:p>
          <a:p>
            <a:endParaRPr lang="en-US" b="1" dirty="0">
              <a:latin typeface="Times New Roman" pitchFamily="18" charset="0"/>
              <a:cs typeface="Times New Roman" pitchFamily="18" charset="0"/>
            </a:endParaRPr>
          </a:p>
          <a:p>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Used differences between 00z April 14 to 00z April 19, 2010 hourly forecast (valid at same time) to build the statistics</a:t>
            </a:r>
          </a:p>
        </p:txBody>
      </p:sp>
    </p:spTree>
    <p:extLst>
      <p:ext uri="{BB962C8B-B14F-4D97-AF65-F5344CB8AC3E}">
        <p14:creationId xmlns:p14="http://schemas.microsoft.com/office/powerpoint/2010/main" val="35500117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932" t="1683" r="17766" b="7088"/>
          <a:stretch/>
        </p:blipFill>
        <p:spPr>
          <a:xfrm>
            <a:off x="-4439" y="429458"/>
            <a:ext cx="4341182" cy="6256539"/>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7102" t="2214" r="14289" b="9631"/>
          <a:stretch/>
        </p:blipFill>
        <p:spPr>
          <a:xfrm>
            <a:off x="5837065" y="436856"/>
            <a:ext cx="3293617" cy="6045694"/>
          </a:xfrm>
          <a:prstGeom prst="rect">
            <a:avLst/>
          </a:prstGeom>
        </p:spPr>
      </p:pic>
      <p:sp>
        <p:nvSpPr>
          <p:cNvPr id="4" name="TextBox 3"/>
          <p:cNvSpPr txBox="1"/>
          <p:nvPr/>
        </p:nvSpPr>
        <p:spPr>
          <a:xfrm>
            <a:off x="4572000" y="1143000"/>
            <a:ext cx="1229824" cy="584775"/>
          </a:xfrm>
          <a:prstGeom prst="rect">
            <a:avLst/>
          </a:prstGeom>
          <a:noFill/>
        </p:spPr>
        <p:txBody>
          <a:bodyPr wrap="none" rtlCol="0">
            <a:spAutoFit/>
          </a:bodyPr>
          <a:lstStyle/>
          <a:p>
            <a:r>
              <a:rPr lang="en-US" sz="1600" dirty="0" smtClean="0">
                <a:latin typeface="Times New Roman" pitchFamily="18" charset="0"/>
                <a:cs typeface="Times New Roman" pitchFamily="18" charset="0"/>
              </a:rPr>
              <a:t>Horizontal</a:t>
            </a:r>
          </a:p>
          <a:p>
            <a:r>
              <a:rPr lang="en-US" sz="1600" dirty="0" smtClean="0">
                <a:latin typeface="Times New Roman" pitchFamily="18" charset="0"/>
                <a:cs typeface="Times New Roman" pitchFamily="18" charset="0"/>
              </a:rPr>
              <a:t>Length scale</a:t>
            </a:r>
            <a:endParaRPr lang="en-US" sz="1600" dirty="0">
              <a:latin typeface="Times New Roman" pitchFamily="18" charset="0"/>
              <a:cs typeface="Times New Roman" pitchFamily="18" charset="0"/>
            </a:endParaRPr>
          </a:p>
        </p:txBody>
      </p:sp>
      <p:sp>
        <p:nvSpPr>
          <p:cNvPr id="5" name="TextBox 4"/>
          <p:cNvSpPr txBox="1"/>
          <p:nvPr/>
        </p:nvSpPr>
        <p:spPr>
          <a:xfrm>
            <a:off x="4572000" y="3200400"/>
            <a:ext cx="1547860" cy="338554"/>
          </a:xfrm>
          <a:prstGeom prst="rect">
            <a:avLst/>
          </a:prstGeom>
          <a:noFill/>
        </p:spPr>
        <p:txBody>
          <a:bodyPr wrap="none" rtlCol="0">
            <a:spAutoFit/>
          </a:bodyPr>
          <a:lstStyle/>
          <a:p>
            <a:r>
              <a:rPr lang="en-US" sz="1600" dirty="0" smtClean="0">
                <a:latin typeface="Times New Roman" pitchFamily="18" charset="0"/>
                <a:cs typeface="Times New Roman" pitchFamily="18" charset="0"/>
              </a:rPr>
              <a:t>Error covariance</a:t>
            </a:r>
            <a:endParaRPr lang="en-US" sz="1600" dirty="0">
              <a:latin typeface="Times New Roman" pitchFamily="18" charset="0"/>
              <a:cs typeface="Times New Roman" pitchFamily="18" charset="0"/>
            </a:endParaRPr>
          </a:p>
        </p:txBody>
      </p:sp>
      <p:sp>
        <p:nvSpPr>
          <p:cNvPr id="6" name="TextBox 5"/>
          <p:cNvSpPr txBox="1"/>
          <p:nvPr/>
        </p:nvSpPr>
        <p:spPr>
          <a:xfrm>
            <a:off x="4408108" y="5234866"/>
            <a:ext cx="1841466" cy="830997"/>
          </a:xfrm>
          <a:prstGeom prst="rect">
            <a:avLst/>
          </a:prstGeom>
          <a:noFill/>
        </p:spPr>
        <p:txBody>
          <a:bodyPr wrap="none" rtlCol="0">
            <a:spAutoFit/>
          </a:bodyPr>
          <a:lstStyle/>
          <a:p>
            <a:pPr algn="ctr"/>
            <a:r>
              <a:rPr lang="en-US" sz="1600" dirty="0" smtClean="0">
                <a:latin typeface="Times New Roman" pitchFamily="18" charset="0"/>
                <a:cs typeface="Times New Roman" pitchFamily="18" charset="0"/>
              </a:rPr>
              <a:t>Vertical length scale</a:t>
            </a:r>
          </a:p>
          <a:p>
            <a:r>
              <a:rPr lang="en-US" sz="1600" dirty="0" smtClean="0">
                <a:latin typeface="Times New Roman" pitchFamily="18" charset="0"/>
                <a:cs typeface="Times New Roman" pitchFamily="18" charset="0"/>
              </a:rPr>
              <a:t>In GSI</a:t>
            </a:r>
          </a:p>
          <a:p>
            <a:pPr algn="ctr"/>
            <a:r>
              <a:rPr lang="en-US" sz="1600" dirty="0" smtClean="0">
                <a:latin typeface="Times New Roman" pitchFamily="18" charset="0"/>
                <a:cs typeface="Times New Roman" pitchFamily="18" charset="0"/>
              </a:rPr>
              <a:t>(1/</a:t>
            </a:r>
            <a:r>
              <a:rPr lang="en-US" sz="1600" dirty="0" err="1" smtClean="0">
                <a:latin typeface="Times New Roman" pitchFamily="18" charset="0"/>
                <a:cs typeface="Times New Roman" pitchFamily="18" charset="0"/>
              </a:rPr>
              <a:t>vl</a:t>
            </a:r>
            <a:r>
              <a:rPr lang="en-US" sz="1600" dirty="0" smtClean="0">
                <a:latin typeface="Times New Roman" pitchFamily="18" charset="0"/>
                <a:cs typeface="Times New Roman" pitchFamily="18" charset="0"/>
              </a:rPr>
              <a:t>/</a:t>
            </a:r>
            <a:r>
              <a:rPr lang="en-US" sz="1600" dirty="0" err="1" smtClean="0">
                <a:latin typeface="Times New Roman" pitchFamily="18" charset="0"/>
                <a:cs typeface="Times New Roman" pitchFamily="18" charset="0"/>
              </a:rPr>
              <a:t>dsig</a:t>
            </a:r>
            <a:r>
              <a:rPr lang="en-US" sz="1600" dirty="0" smtClean="0">
                <a:latin typeface="Times New Roman" pitchFamily="18" charset="0"/>
                <a:cs typeface="Times New Roman" pitchFamily="18" charset="0"/>
              </a:rPr>
              <a:t> )</a:t>
            </a:r>
            <a:endParaRPr lang="en-US" sz="1600" dirty="0">
              <a:latin typeface="Times New Roman" pitchFamily="18" charset="0"/>
              <a:cs typeface="Times New Roman" pitchFamily="18" charset="0"/>
            </a:endParaRPr>
          </a:p>
        </p:txBody>
      </p:sp>
      <p:sp>
        <p:nvSpPr>
          <p:cNvPr id="8" name="TextBox 7"/>
          <p:cNvSpPr txBox="1"/>
          <p:nvPr/>
        </p:nvSpPr>
        <p:spPr>
          <a:xfrm>
            <a:off x="896645" y="79160"/>
            <a:ext cx="2456763"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Cross section 35 – 72 N</a:t>
            </a:r>
            <a:endParaRPr lang="en-US" b="1" dirty="0">
              <a:latin typeface="Times New Roman" pitchFamily="18" charset="0"/>
              <a:cs typeface="Times New Roman" pitchFamily="18" charset="0"/>
            </a:endParaRPr>
          </a:p>
        </p:txBody>
      </p:sp>
      <p:sp>
        <p:nvSpPr>
          <p:cNvPr id="9" name="TextBox 8"/>
          <p:cNvSpPr txBox="1"/>
          <p:nvPr/>
        </p:nvSpPr>
        <p:spPr>
          <a:xfrm>
            <a:off x="7086600" y="76200"/>
            <a:ext cx="494046" cy="369332"/>
          </a:xfrm>
          <a:prstGeom prst="rect">
            <a:avLst/>
          </a:prstGeom>
          <a:noFill/>
        </p:spPr>
        <p:txBody>
          <a:bodyPr wrap="none" rtlCol="0">
            <a:spAutoFit/>
          </a:bodyPr>
          <a:lstStyle/>
          <a:p>
            <a:r>
              <a:rPr lang="en-US" dirty="0" smtClean="0">
                <a:latin typeface="Times New Roman" pitchFamily="18" charset="0"/>
                <a:cs typeface="Times New Roman" pitchFamily="18" charset="0"/>
              </a:rPr>
              <a:t>1-d</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40074406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Line 19"/>
          <p:cNvSpPr>
            <a:spLocks noChangeShapeType="1"/>
          </p:cNvSpPr>
          <p:nvPr/>
        </p:nvSpPr>
        <p:spPr bwMode="auto">
          <a:xfrm flipH="1">
            <a:off x="6508750" y="3886200"/>
            <a:ext cx="933450" cy="596900"/>
          </a:xfrm>
          <a:prstGeom prst="line">
            <a:avLst/>
          </a:prstGeom>
          <a:noFill/>
          <a:ln w="254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80902" name="Picture 43" descr="Fi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06400" y="7239000"/>
            <a:ext cx="1508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3" descr="Fig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58800" y="7391400"/>
            <a:ext cx="1508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p:nvPr/>
        </p:nvPicPr>
        <p:blipFill rotWithShape="1">
          <a:blip r:embed="rId4">
            <a:extLst>
              <a:ext uri="{28A0092B-C50C-407E-A947-70E740481C1C}">
                <a14:useLocalDpi xmlns:a14="http://schemas.microsoft.com/office/drawing/2010/main" val="0"/>
              </a:ext>
            </a:extLst>
          </a:blip>
          <a:srcRect r="50000"/>
          <a:stretch/>
        </p:blipFill>
        <p:spPr>
          <a:xfrm>
            <a:off x="9808" y="1447800"/>
            <a:ext cx="4257392" cy="4231423"/>
          </a:xfrm>
          <a:prstGeom prst="rect">
            <a:avLst/>
          </a:prstGeom>
        </p:spPr>
      </p:pic>
      <p:pic>
        <p:nvPicPr>
          <p:cNvPr id="14" name="Picture 13"/>
          <p:cNvPicPr/>
          <p:nvPr/>
        </p:nvPicPr>
        <p:blipFill rotWithShape="1">
          <a:blip r:embed="rId4">
            <a:extLst>
              <a:ext uri="{28A0092B-C50C-407E-A947-70E740481C1C}">
                <a14:useLocalDpi xmlns:a14="http://schemas.microsoft.com/office/drawing/2010/main" val="0"/>
              </a:ext>
            </a:extLst>
          </a:blip>
          <a:srcRect l="50000"/>
          <a:stretch/>
        </p:blipFill>
        <p:spPr>
          <a:xfrm>
            <a:off x="4724400" y="1407377"/>
            <a:ext cx="4257392" cy="4231423"/>
          </a:xfrm>
          <a:prstGeom prst="rect">
            <a:avLst/>
          </a:prstGeom>
        </p:spPr>
      </p:pic>
      <p:sp>
        <p:nvSpPr>
          <p:cNvPr id="4" name="Rectangle 3"/>
          <p:cNvSpPr/>
          <p:nvPr/>
        </p:nvSpPr>
        <p:spPr>
          <a:xfrm>
            <a:off x="838200" y="1109246"/>
            <a:ext cx="7795733" cy="338554"/>
          </a:xfrm>
          <a:prstGeom prst="rect">
            <a:avLst/>
          </a:prstGeom>
        </p:spPr>
        <p:txBody>
          <a:bodyPr wrap="square">
            <a:spAutoFit/>
          </a:bodyPr>
          <a:lstStyle/>
          <a:p>
            <a:r>
              <a:rPr lang="en-US" sz="1600" b="1" dirty="0" smtClean="0">
                <a:latin typeface="Times New Roman" pitchFamily="18" charset="0"/>
                <a:cs typeface="Times New Roman" pitchFamily="18" charset="0"/>
              </a:rPr>
              <a:t>WRF-CHEM Baseline                                                          GSI/SEVIRI </a:t>
            </a:r>
            <a:r>
              <a:rPr lang="en-US" sz="1600" b="1" dirty="0">
                <a:latin typeface="Times New Roman" pitchFamily="18" charset="0"/>
                <a:cs typeface="Times New Roman" pitchFamily="18" charset="0"/>
              </a:rPr>
              <a:t>assimilation </a:t>
            </a:r>
          </a:p>
        </p:txBody>
      </p:sp>
      <p:sp>
        <p:nvSpPr>
          <p:cNvPr id="5" name="TextBox 4"/>
          <p:cNvSpPr txBox="1"/>
          <p:nvPr/>
        </p:nvSpPr>
        <p:spPr>
          <a:xfrm>
            <a:off x="76200" y="4452302"/>
            <a:ext cx="1925758" cy="584775"/>
          </a:xfrm>
          <a:prstGeom prst="rect">
            <a:avLst/>
          </a:prstGeom>
          <a:noFill/>
        </p:spPr>
        <p:txBody>
          <a:bodyPr wrap="square" rtlCol="0">
            <a:spAutoFit/>
          </a:bodyPr>
          <a:lstStyle/>
          <a:p>
            <a:r>
              <a:rPr lang="en-US" sz="1600" dirty="0" smtClean="0">
                <a:solidFill>
                  <a:schemeClr val="bg1"/>
                </a:solidFill>
              </a:rPr>
              <a:t>08Z 4/17 2010</a:t>
            </a:r>
          </a:p>
          <a:p>
            <a:r>
              <a:rPr lang="en-US" sz="1600" dirty="0" smtClean="0">
                <a:solidFill>
                  <a:schemeClr val="bg1"/>
                </a:solidFill>
              </a:rPr>
              <a:t>11 </a:t>
            </a:r>
            <a:r>
              <a:rPr lang="en-US" sz="1600" dirty="0" smtClean="0">
                <a:solidFill>
                  <a:schemeClr val="bg1"/>
                </a:solidFill>
                <a:latin typeface="Symbol" pitchFamily="18" charset="2"/>
              </a:rPr>
              <a:t>m</a:t>
            </a:r>
            <a:r>
              <a:rPr lang="en-US" sz="1600" dirty="0" smtClean="0">
                <a:solidFill>
                  <a:schemeClr val="bg1"/>
                </a:solidFill>
              </a:rPr>
              <a:t>m AOD</a:t>
            </a:r>
            <a:endParaRPr lang="en-US" sz="1600" dirty="0">
              <a:solidFill>
                <a:schemeClr val="bg1"/>
              </a:solidFill>
            </a:endParaRPr>
          </a:p>
        </p:txBody>
      </p:sp>
      <p:sp>
        <p:nvSpPr>
          <p:cNvPr id="19" name="TextBox 18"/>
          <p:cNvSpPr txBox="1"/>
          <p:nvPr/>
        </p:nvSpPr>
        <p:spPr>
          <a:xfrm>
            <a:off x="4953000" y="4419600"/>
            <a:ext cx="1925758" cy="584775"/>
          </a:xfrm>
          <a:prstGeom prst="rect">
            <a:avLst/>
          </a:prstGeom>
          <a:noFill/>
        </p:spPr>
        <p:txBody>
          <a:bodyPr wrap="square" rtlCol="0">
            <a:spAutoFit/>
          </a:bodyPr>
          <a:lstStyle/>
          <a:p>
            <a:r>
              <a:rPr lang="en-US" sz="1600" dirty="0" smtClean="0">
                <a:solidFill>
                  <a:schemeClr val="bg1"/>
                </a:solidFill>
              </a:rPr>
              <a:t>08Z 4/17 2010</a:t>
            </a:r>
          </a:p>
          <a:p>
            <a:r>
              <a:rPr lang="en-US" sz="1600" dirty="0" smtClean="0">
                <a:solidFill>
                  <a:schemeClr val="bg1"/>
                </a:solidFill>
              </a:rPr>
              <a:t>11 </a:t>
            </a:r>
            <a:r>
              <a:rPr lang="en-US" sz="1600" dirty="0" smtClean="0">
                <a:solidFill>
                  <a:schemeClr val="bg1"/>
                </a:solidFill>
                <a:latin typeface="Symbol" pitchFamily="18" charset="2"/>
              </a:rPr>
              <a:t>m</a:t>
            </a:r>
            <a:r>
              <a:rPr lang="en-US" sz="1600" dirty="0" smtClean="0">
                <a:solidFill>
                  <a:schemeClr val="bg1"/>
                </a:solidFill>
              </a:rPr>
              <a:t>m AOD</a:t>
            </a:r>
            <a:endParaRPr lang="en-US" sz="1600" dirty="0">
              <a:solidFill>
                <a:schemeClr val="bg1"/>
              </a:solidFill>
            </a:endParaRPr>
          </a:p>
        </p:txBody>
      </p:sp>
      <p:sp>
        <p:nvSpPr>
          <p:cNvPr id="21" name="TextBox 20"/>
          <p:cNvSpPr txBox="1"/>
          <p:nvPr/>
        </p:nvSpPr>
        <p:spPr>
          <a:xfrm>
            <a:off x="3581400" y="228600"/>
            <a:ext cx="1462260" cy="584775"/>
          </a:xfrm>
          <a:prstGeom prst="rect">
            <a:avLst/>
          </a:prstGeom>
          <a:noFill/>
        </p:spPr>
        <p:txBody>
          <a:bodyPr wrap="none" rtlCol="0">
            <a:spAutoFit/>
          </a:bodyPr>
          <a:lstStyle/>
          <a:p>
            <a:r>
              <a:rPr lang="en-US" sz="3200" b="1" dirty="0" smtClean="0">
                <a:latin typeface="Times New Roman" pitchFamily="18" charset="0"/>
                <a:cs typeface="Times New Roman" pitchFamily="18" charset="0"/>
              </a:rPr>
              <a:t>Results</a:t>
            </a:r>
            <a:endParaRPr lang="en-US" sz="3200" b="1" dirty="0">
              <a:latin typeface="Times New Roman" pitchFamily="18" charset="0"/>
              <a:cs typeface="Times New Roman" pitchFamily="18" charset="0"/>
            </a:endParaRPr>
          </a:p>
        </p:txBody>
      </p:sp>
      <p:sp>
        <p:nvSpPr>
          <p:cNvPr id="22" name="TextBox 21"/>
          <p:cNvSpPr txBox="1"/>
          <p:nvPr/>
        </p:nvSpPr>
        <p:spPr>
          <a:xfrm>
            <a:off x="152400" y="5905500"/>
            <a:ext cx="8587094"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Significant increase in 11 micron AOD for older plume with GSI/SEVIRI assimilation</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8994018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p:nvPr/>
        </p:nvPicPr>
        <p:blipFill>
          <a:blip r:embed="rId3">
            <a:extLst>
              <a:ext uri="{28A0092B-C50C-407E-A947-70E740481C1C}">
                <a14:useLocalDpi xmlns:a14="http://schemas.microsoft.com/office/drawing/2010/main" val="0"/>
              </a:ext>
            </a:extLst>
          </a:blip>
          <a:stretch>
            <a:fillRect/>
          </a:stretch>
        </p:blipFill>
        <p:spPr>
          <a:xfrm>
            <a:off x="4724399" y="0"/>
            <a:ext cx="4419601" cy="6858000"/>
          </a:xfrm>
          <a:prstGeom prst="rect">
            <a:avLst/>
          </a:prstGeom>
        </p:spPr>
      </p:pic>
      <p:pic>
        <p:nvPicPr>
          <p:cNvPr id="80902" name="Picture 43" descr="Fig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06400" y="7239000"/>
            <a:ext cx="1508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3" descr="Fig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58800" y="7391400"/>
            <a:ext cx="15087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690103" y="152400"/>
            <a:ext cx="2691897" cy="461665"/>
          </a:xfrm>
          <a:prstGeom prst="rect">
            <a:avLst/>
          </a:prstGeom>
        </p:spPr>
        <p:txBody>
          <a:bodyPr wrap="square">
            <a:spAutoFit/>
          </a:bodyPr>
          <a:lstStyle/>
          <a:p>
            <a:r>
              <a:rPr lang="en-US" sz="1200" b="1" dirty="0" err="1" smtClean="0">
                <a:latin typeface="Times New Roman" pitchFamily="18" charset="0"/>
                <a:cs typeface="Times New Roman" pitchFamily="18" charset="0"/>
              </a:rPr>
              <a:t>Maisach</a:t>
            </a:r>
            <a:r>
              <a:rPr lang="en-US" sz="1200" b="1" dirty="0" smtClean="0">
                <a:latin typeface="Times New Roman" pitchFamily="18" charset="0"/>
                <a:cs typeface="Times New Roman" pitchFamily="18" charset="0"/>
              </a:rPr>
              <a:t> 1064 nm aerosol </a:t>
            </a:r>
            <a:r>
              <a:rPr lang="en-US" sz="1200" b="1" dirty="0" smtClean="0"/>
              <a:t>backscatter</a:t>
            </a:r>
            <a:endParaRPr lang="en-US" sz="1200" b="1" dirty="0"/>
          </a:p>
        </p:txBody>
      </p:sp>
      <p:sp>
        <p:nvSpPr>
          <p:cNvPr id="12" name="Rectangle 11"/>
          <p:cNvSpPr/>
          <p:nvPr/>
        </p:nvSpPr>
        <p:spPr>
          <a:xfrm>
            <a:off x="533400" y="1295400"/>
            <a:ext cx="4191000" cy="4247317"/>
          </a:xfrm>
          <a:prstGeom prst="rect">
            <a:avLst/>
          </a:prstGeom>
          <a:noFill/>
          <a:ln>
            <a:noFill/>
          </a:ln>
        </p:spPr>
        <p:txBody>
          <a:bodyPr wrap="square">
            <a:spAutoFit/>
          </a:bodyPr>
          <a:lstStyle/>
          <a:p>
            <a:r>
              <a:rPr lang="en-US" b="1" dirty="0" smtClean="0">
                <a:latin typeface="Times New Roman" pitchFamily="18" charset="0"/>
                <a:cs typeface="Times New Roman" pitchFamily="18" charset="0"/>
              </a:rPr>
              <a:t>Comparisons with RAMAN </a:t>
            </a:r>
            <a:r>
              <a:rPr lang="en-US" b="1" dirty="0" err="1" smtClean="0">
                <a:latin typeface="Times New Roman" pitchFamily="18" charset="0"/>
                <a:cs typeface="Times New Roman" pitchFamily="18" charset="0"/>
              </a:rPr>
              <a:t>lidar</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measurements at </a:t>
            </a:r>
            <a:r>
              <a:rPr lang="en-US" b="1" dirty="0" err="1" smtClean="0">
                <a:latin typeface="Times New Roman" pitchFamily="18" charset="0"/>
                <a:cs typeface="Times New Roman" pitchFamily="18" charset="0"/>
              </a:rPr>
              <a:t>Maisach</a:t>
            </a:r>
            <a:r>
              <a:rPr lang="en-US" b="1" dirty="0" smtClean="0">
                <a:latin typeface="Times New Roman" pitchFamily="18" charset="0"/>
                <a:cs typeface="Times New Roman" pitchFamily="18" charset="0"/>
              </a:rPr>
              <a:t>, Germany show that </a:t>
            </a:r>
            <a:r>
              <a:rPr lang="en-US" b="1" dirty="0">
                <a:latin typeface="Times New Roman" pitchFamily="18" charset="0"/>
                <a:cs typeface="Times New Roman" pitchFamily="18" charset="0"/>
              </a:rPr>
              <a:t>m</a:t>
            </a:r>
            <a:r>
              <a:rPr lang="en-US" b="1" dirty="0" smtClean="0">
                <a:latin typeface="Times New Roman" pitchFamily="18" charset="0"/>
                <a:cs typeface="Times New Roman" pitchFamily="18" charset="0"/>
              </a:rPr>
              <a:t>aximum </a:t>
            </a:r>
            <a:r>
              <a:rPr lang="en-US" b="1" dirty="0">
                <a:latin typeface="Times New Roman" pitchFamily="18" charset="0"/>
                <a:cs typeface="Times New Roman" pitchFamily="18" charset="0"/>
              </a:rPr>
              <a:t>volcanic ash mass concentrations near the vicinity of the observed plume reached 3,226 mgm</a:t>
            </a:r>
            <a:r>
              <a:rPr lang="en-US" b="1" baseline="30000" dirty="0">
                <a:latin typeface="Times New Roman" pitchFamily="18" charset="0"/>
                <a:cs typeface="Times New Roman" pitchFamily="18" charset="0"/>
              </a:rPr>
              <a:t>−3 </a:t>
            </a:r>
            <a:r>
              <a:rPr lang="en-US" b="1" dirty="0" smtClean="0">
                <a:latin typeface="Times New Roman" pitchFamily="18" charset="0"/>
                <a:cs typeface="Times New Roman" pitchFamily="18" charset="0"/>
              </a:rPr>
              <a:t>in </a:t>
            </a:r>
            <a:r>
              <a:rPr lang="en-US" b="1" dirty="0">
                <a:latin typeface="Times New Roman" pitchFamily="18" charset="0"/>
                <a:cs typeface="Times New Roman" pitchFamily="18" charset="0"/>
              </a:rPr>
              <a:t>the GSI/SEVIRI</a:t>
            </a:r>
            <a:r>
              <a:rPr lang="en-US" b="1" baseline="30000" dirty="0">
                <a:latin typeface="Times New Roman" pitchFamily="18" charset="0"/>
                <a:cs typeface="Times New Roman" pitchFamily="18" charset="0"/>
              </a:rPr>
              <a:t> </a:t>
            </a:r>
            <a:r>
              <a:rPr lang="en-US" b="1" dirty="0">
                <a:latin typeface="Times New Roman" pitchFamily="18" charset="0"/>
                <a:cs typeface="Times New Roman" pitchFamily="18" charset="0"/>
              </a:rPr>
              <a:t>assimilation experiment and only 155 mgm</a:t>
            </a:r>
            <a:r>
              <a:rPr lang="en-US" b="1" baseline="30000" dirty="0">
                <a:latin typeface="Times New Roman" pitchFamily="18" charset="0"/>
                <a:cs typeface="Times New Roman" pitchFamily="18" charset="0"/>
              </a:rPr>
              <a:t>−3 </a:t>
            </a:r>
            <a:r>
              <a:rPr lang="en-US" b="1" dirty="0">
                <a:latin typeface="Times New Roman" pitchFamily="18" charset="0"/>
                <a:cs typeface="Times New Roman" pitchFamily="18" charset="0"/>
              </a:rPr>
              <a:t>in the baseline</a:t>
            </a:r>
            <a:r>
              <a:rPr lang="en-US" b="1" baseline="30000" dirty="0">
                <a:latin typeface="Times New Roman" pitchFamily="18" charset="0"/>
                <a:cs typeface="Times New Roman" pitchFamily="18" charset="0"/>
              </a:rPr>
              <a:t> </a:t>
            </a:r>
            <a:r>
              <a:rPr lang="en-US" b="1" dirty="0" smtClean="0">
                <a:latin typeface="Times New Roman" pitchFamily="18" charset="0"/>
                <a:cs typeface="Times New Roman" pitchFamily="18" charset="0"/>
              </a:rPr>
              <a:t>experiment. </a:t>
            </a:r>
            <a:r>
              <a:rPr lang="en-US" b="1" dirty="0" err="1">
                <a:latin typeface="Times New Roman" pitchFamily="18" charset="0"/>
                <a:cs typeface="Times New Roman" pitchFamily="18" charset="0"/>
              </a:rPr>
              <a:t>Gasteiger</a:t>
            </a:r>
            <a:r>
              <a:rPr lang="en-US" b="1" dirty="0">
                <a:latin typeface="Times New Roman" pitchFamily="18" charset="0"/>
                <a:cs typeface="Times New Roman" pitchFamily="18" charset="0"/>
              </a:rPr>
              <a:t> et al. [2011] estimated maximum volcanic ash mass concentrations of 1,100 mgm</a:t>
            </a:r>
            <a:r>
              <a:rPr lang="en-US" b="1" baseline="30000" dirty="0">
                <a:latin typeface="Times New Roman" pitchFamily="18" charset="0"/>
                <a:cs typeface="Times New Roman" pitchFamily="18" charset="0"/>
              </a:rPr>
              <a:t>−3</a:t>
            </a:r>
            <a:r>
              <a:rPr lang="en-US" b="1" dirty="0">
                <a:latin typeface="Times New Roman" pitchFamily="18" charset="0"/>
                <a:cs typeface="Times New Roman" pitchFamily="18" charset="0"/>
              </a:rPr>
              <a:t> (650 to 1,800 mgm</a:t>
            </a:r>
            <a:r>
              <a:rPr lang="en-US" b="1" baseline="30000" dirty="0">
                <a:latin typeface="Times New Roman" pitchFamily="18" charset="0"/>
                <a:cs typeface="Times New Roman" pitchFamily="18" charset="0"/>
              </a:rPr>
              <a:t>−3</a:t>
            </a:r>
            <a:r>
              <a:rPr lang="en-US" b="1" dirty="0">
                <a:latin typeface="Times New Roman" pitchFamily="18" charset="0"/>
                <a:cs typeface="Times New Roman" pitchFamily="18" charset="0"/>
              </a:rPr>
              <a:t>) at an altitude of 2.2km at 08Z on April 17, 2010. </a:t>
            </a:r>
            <a:r>
              <a:rPr lang="en-US" b="1" dirty="0" smtClean="0">
                <a:latin typeface="Times New Roman" pitchFamily="18" charset="0"/>
                <a:cs typeface="Times New Roman" pitchFamily="18" charset="0"/>
              </a:rPr>
              <a:t> </a:t>
            </a:r>
          </a:p>
          <a:p>
            <a:endParaRPr lang="en-US" b="1" dirty="0" smtClean="0">
              <a:solidFill>
                <a:srgbClr val="000000"/>
              </a:solidFill>
              <a:latin typeface="Times New Roman" pitchFamily="18" charset="0"/>
              <a:cs typeface="Times New Roman" pitchFamily="18" charset="0"/>
            </a:endParaRPr>
          </a:p>
          <a:p>
            <a:r>
              <a:rPr lang="en-US" b="1" dirty="0" smtClean="0">
                <a:solidFill>
                  <a:srgbClr val="000000"/>
                </a:solidFill>
                <a:latin typeface="Times New Roman" pitchFamily="18" charset="0"/>
                <a:cs typeface="Times New Roman" pitchFamily="18" charset="0"/>
              </a:rPr>
              <a:t>Both experiments show an additional plume at 10km which is not observed. </a:t>
            </a:r>
            <a:endParaRPr lang="en-US" b="1" dirty="0">
              <a:solidFill>
                <a:srgbClr val="000000"/>
              </a:solidFill>
              <a:latin typeface="Times New Roman" pitchFamily="18" charset="0"/>
              <a:cs typeface="Times New Roman" pitchFamily="18" charset="0"/>
            </a:endParaRPr>
          </a:p>
        </p:txBody>
      </p:sp>
      <p:sp>
        <p:nvSpPr>
          <p:cNvPr id="6" name="TextBox 5"/>
          <p:cNvSpPr txBox="1"/>
          <p:nvPr/>
        </p:nvSpPr>
        <p:spPr>
          <a:xfrm>
            <a:off x="7620000" y="2514600"/>
            <a:ext cx="811441" cy="338554"/>
          </a:xfrm>
          <a:prstGeom prst="rect">
            <a:avLst/>
          </a:prstGeom>
          <a:solidFill>
            <a:schemeClr val="bg1"/>
          </a:solidFill>
        </p:spPr>
        <p:txBody>
          <a:bodyPr wrap="none" rtlCol="0">
            <a:spAutoFit/>
          </a:bodyPr>
          <a:lstStyle/>
          <a:p>
            <a:r>
              <a:rPr lang="en-US" sz="1600" dirty="0" smtClean="0">
                <a:latin typeface="Times New Roman" pitchFamily="18" charset="0"/>
                <a:cs typeface="Times New Roman" pitchFamily="18" charset="0"/>
              </a:rPr>
              <a:t>ASSIM</a:t>
            </a:r>
            <a:endParaRPr lang="en-US" sz="1600" dirty="0">
              <a:latin typeface="Times New Roman" pitchFamily="18" charset="0"/>
              <a:cs typeface="Times New Roman" pitchFamily="18" charset="0"/>
            </a:endParaRPr>
          </a:p>
        </p:txBody>
      </p:sp>
      <p:sp>
        <p:nvSpPr>
          <p:cNvPr id="18" name="TextBox 17"/>
          <p:cNvSpPr txBox="1"/>
          <p:nvPr/>
        </p:nvSpPr>
        <p:spPr>
          <a:xfrm>
            <a:off x="7620000" y="4495800"/>
            <a:ext cx="811441" cy="584775"/>
          </a:xfrm>
          <a:prstGeom prst="rect">
            <a:avLst/>
          </a:prstGeom>
          <a:solidFill>
            <a:schemeClr val="bg1"/>
          </a:solidFill>
        </p:spPr>
        <p:txBody>
          <a:bodyPr wrap="none" rtlCol="0">
            <a:spAutoFit/>
          </a:bodyPr>
          <a:lstStyle/>
          <a:p>
            <a:r>
              <a:rPr lang="en-US" sz="1600" dirty="0" smtClean="0">
                <a:latin typeface="Times New Roman" pitchFamily="18" charset="0"/>
                <a:cs typeface="Times New Roman" pitchFamily="18" charset="0"/>
              </a:rPr>
              <a:t>NO</a:t>
            </a:r>
          </a:p>
          <a:p>
            <a:r>
              <a:rPr lang="en-US" sz="1600" dirty="0" smtClean="0">
                <a:latin typeface="Times New Roman" pitchFamily="18" charset="0"/>
                <a:cs typeface="Times New Roman" pitchFamily="18" charset="0"/>
              </a:rPr>
              <a:t>ASSIM</a:t>
            </a:r>
            <a:endParaRPr lang="en-US" sz="1600" dirty="0">
              <a:latin typeface="Times New Roman" pitchFamily="18" charset="0"/>
              <a:cs typeface="Times New Roman" pitchFamily="18" charset="0"/>
            </a:endParaRPr>
          </a:p>
        </p:txBody>
      </p:sp>
      <p:sp>
        <p:nvSpPr>
          <p:cNvPr id="21" name="TextBox 20"/>
          <p:cNvSpPr txBox="1"/>
          <p:nvPr/>
        </p:nvSpPr>
        <p:spPr>
          <a:xfrm>
            <a:off x="1981200" y="381000"/>
            <a:ext cx="2243691" cy="584775"/>
          </a:xfrm>
          <a:prstGeom prst="rect">
            <a:avLst/>
          </a:prstGeom>
          <a:noFill/>
        </p:spPr>
        <p:txBody>
          <a:bodyPr wrap="none" rtlCol="0">
            <a:spAutoFit/>
          </a:bodyPr>
          <a:lstStyle/>
          <a:p>
            <a:r>
              <a:rPr lang="en-US" sz="3200" b="1" dirty="0" smtClean="0">
                <a:latin typeface="Times New Roman" pitchFamily="18" charset="0"/>
                <a:cs typeface="Times New Roman" pitchFamily="18" charset="0"/>
              </a:rPr>
              <a:t>Verification</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268852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48061"/>
            <a:ext cx="8915400" cy="5628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488668"/>
            <a:ext cx="9144000" cy="369332"/>
          </a:xfrm>
          <a:prstGeom prst="rect">
            <a:avLst/>
          </a:prstGeom>
        </p:spPr>
        <p:txBody>
          <a:bodyPr wrap="square">
            <a:spAutoFit/>
          </a:bodyPr>
          <a:lstStyle/>
          <a:p>
            <a:r>
              <a:rPr lang="en-US" b="1" dirty="0">
                <a:latin typeface="Times New Roman" pitchFamily="18" charset="0"/>
                <a:cs typeface="Times New Roman" pitchFamily="18" charset="0"/>
              </a:rPr>
              <a:t>http://www.goes-r.gov/products/ATBDs/baseline/AAA_AODASP_v2.0_no_color.pdf</a:t>
            </a:r>
          </a:p>
        </p:txBody>
      </p:sp>
      <p:sp>
        <p:nvSpPr>
          <p:cNvPr id="4" name="Rectangle 3"/>
          <p:cNvSpPr/>
          <p:nvPr/>
        </p:nvSpPr>
        <p:spPr bwMode="auto">
          <a:xfrm>
            <a:off x="7762875" y="3541395"/>
            <a:ext cx="1143000" cy="173355"/>
          </a:xfrm>
          <a:prstGeom prst="rec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Arial" pitchFamily="34" charset="0"/>
              </a:rPr>
              <a:t>GOES-R ABI</a:t>
            </a:r>
          </a:p>
        </p:txBody>
      </p:sp>
      <p:sp>
        <p:nvSpPr>
          <p:cNvPr id="6" name="Rectangle 5"/>
          <p:cNvSpPr/>
          <p:nvPr/>
        </p:nvSpPr>
        <p:spPr>
          <a:xfrm>
            <a:off x="228600" y="76200"/>
            <a:ext cx="8763000" cy="830997"/>
          </a:xfrm>
          <a:prstGeom prst="rect">
            <a:avLst/>
          </a:prstGeom>
        </p:spPr>
        <p:txBody>
          <a:bodyPr wrap="square">
            <a:spAutoFit/>
          </a:bodyPr>
          <a:lstStyle/>
          <a:p>
            <a:pPr algn="ctr"/>
            <a:r>
              <a:rPr lang="en-US" sz="2400" b="1" dirty="0" smtClean="0">
                <a:latin typeface="Times New Roman" pitchFamily="18" charset="0"/>
                <a:cs typeface="Times New Roman" pitchFamily="18" charset="0"/>
              </a:rPr>
              <a:t>Satellite</a:t>
            </a:r>
            <a:r>
              <a:rPr lang="en-US" sz="2400" b="1" dirty="0">
                <a:latin typeface="Times New Roman" pitchFamily="18" charset="0"/>
                <a:cs typeface="Times New Roman" pitchFamily="18" charset="0"/>
              </a:rPr>
              <a:t>, ground-based and aircraft measurements for tropospheric aerosol optical properties </a:t>
            </a:r>
          </a:p>
        </p:txBody>
      </p:sp>
      <p:sp>
        <p:nvSpPr>
          <p:cNvPr id="5" name="TextBox 4"/>
          <p:cNvSpPr txBox="1"/>
          <p:nvPr/>
        </p:nvSpPr>
        <p:spPr>
          <a:xfrm>
            <a:off x="7162800" y="438150"/>
            <a:ext cx="1519968" cy="461665"/>
          </a:xfrm>
          <a:prstGeom prst="rect">
            <a:avLst/>
          </a:prstGeom>
          <a:noFill/>
        </p:spPr>
        <p:txBody>
          <a:bodyPr wrap="none" rtlCol="0">
            <a:spAutoFit/>
          </a:bodyPr>
          <a:lstStyle/>
          <a:p>
            <a:r>
              <a:rPr lang="en-US" sz="2400" b="1" dirty="0" smtClean="0">
                <a:solidFill>
                  <a:srgbClr val="FF0000"/>
                </a:solidFill>
                <a:latin typeface="Times New Roman" pitchFamily="18" charset="0"/>
                <a:cs typeface="Times New Roman" pitchFamily="18" charset="0"/>
              </a:rPr>
              <a:t>(Updated)</a:t>
            </a:r>
            <a:endParaRPr lang="en-US" sz="2400" b="1" dirty="0">
              <a:solidFill>
                <a:srgbClr val="FF0000"/>
              </a:solidFill>
              <a:latin typeface="Times New Roman" pitchFamily="18" charset="0"/>
              <a:cs typeface="Times New Roman" pitchFamily="18" charset="0"/>
            </a:endParaRPr>
          </a:p>
        </p:txBody>
      </p:sp>
      <p:sp>
        <p:nvSpPr>
          <p:cNvPr id="7" name="Rectangle 6"/>
          <p:cNvSpPr/>
          <p:nvPr/>
        </p:nvSpPr>
        <p:spPr bwMode="auto">
          <a:xfrm>
            <a:off x="200023" y="1371600"/>
            <a:ext cx="2314577" cy="1524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8" name="Rectangle 7"/>
          <p:cNvSpPr/>
          <p:nvPr/>
        </p:nvSpPr>
        <p:spPr bwMode="auto">
          <a:xfrm>
            <a:off x="180975" y="2419350"/>
            <a:ext cx="2314577" cy="1524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 name="Rectangle 8"/>
          <p:cNvSpPr/>
          <p:nvPr/>
        </p:nvSpPr>
        <p:spPr bwMode="auto">
          <a:xfrm>
            <a:off x="180975" y="2952750"/>
            <a:ext cx="2314577" cy="24765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 name="Rectangle 9"/>
          <p:cNvSpPr/>
          <p:nvPr/>
        </p:nvSpPr>
        <p:spPr bwMode="auto">
          <a:xfrm>
            <a:off x="180974" y="3924300"/>
            <a:ext cx="2314577" cy="15240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3770020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24000" y="2286000"/>
            <a:ext cx="5514977" cy="285750"/>
          </a:xfrm>
          <a:prstGeom prst="rect">
            <a:avLst/>
          </a:prstGeom>
          <a:solidFill>
            <a:srgbClr val="FFFF00">
              <a:alpha val="31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4" name="TextBox 1"/>
          <p:cNvSpPr txBox="1">
            <a:spLocks noChangeArrowheads="1"/>
          </p:cNvSpPr>
          <p:nvPr/>
        </p:nvSpPr>
        <p:spPr bwMode="auto">
          <a:xfrm>
            <a:off x="1216392" y="588288"/>
            <a:ext cx="6670416" cy="5355312"/>
          </a:xfrm>
          <a:prstGeom prst="rect">
            <a:avLst/>
          </a:prstGeom>
          <a:noFill/>
          <a:ln w="9525">
            <a:noFill/>
            <a:miter lim="800000"/>
            <a:headEnd/>
            <a:tailEnd/>
          </a:ln>
        </p:spPr>
        <p:txBody>
          <a:bodyPr wrap="none">
            <a:spAutoFit/>
          </a:bodyPr>
          <a:lstStyle/>
          <a:p>
            <a:pPr algn="ctr"/>
            <a:r>
              <a:rPr lang="en-US" dirty="0">
                <a:latin typeface="Times New Roman" pitchFamily="18" charset="0"/>
                <a:cs typeface="Times New Roman" pitchFamily="18" charset="0"/>
              </a:rPr>
              <a:t>Outline</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Motivation</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Anthropogenic changes in atmospheric composition</a:t>
            </a:r>
          </a:p>
          <a:p>
            <a:pPr lvl="1">
              <a:buFont typeface="Arial" pitchFamily="34" charset="0"/>
              <a:buChar char="•"/>
            </a:pPr>
            <a:r>
              <a:rPr lang="en-US" dirty="0" smtClean="0">
                <a:latin typeface="Times New Roman" pitchFamily="18" charset="0"/>
                <a:cs typeface="Times New Roman" pitchFamily="18" charset="0"/>
              </a:rPr>
              <a:t>Aerosol Global Observing System</a:t>
            </a:r>
          </a:p>
          <a:p>
            <a:endParaRPr lang="en-US" dirty="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Operational (and Pre-Operational) Aerosol assimilation</a:t>
            </a:r>
          </a:p>
          <a:p>
            <a:pPr lvl="1">
              <a:buFont typeface="Arial" pitchFamily="34" charset="0"/>
              <a:buChar char="•"/>
            </a:pPr>
            <a:r>
              <a:rPr lang="en-US" dirty="0" smtClean="0">
                <a:latin typeface="Times New Roman" pitchFamily="18" charset="0"/>
                <a:cs typeface="Times New Roman" pitchFamily="18" charset="0"/>
              </a:rPr>
              <a:t>MACC-II </a:t>
            </a:r>
            <a:r>
              <a:rPr lang="en-US" dirty="0">
                <a:latin typeface="Times New Roman" pitchFamily="18" charset="0"/>
                <a:cs typeface="Times New Roman" pitchFamily="18" charset="0"/>
              </a:rPr>
              <a:t>(EU)</a:t>
            </a:r>
          </a:p>
          <a:p>
            <a:pPr lvl="1">
              <a:buFont typeface="Arial" pitchFamily="34" charset="0"/>
              <a:buChar char="•"/>
            </a:pPr>
            <a:r>
              <a:rPr lang="en-US" dirty="0" smtClean="0">
                <a:latin typeface="Times New Roman" pitchFamily="18" charset="0"/>
                <a:cs typeface="Times New Roman" pitchFamily="18" charset="0"/>
              </a:rPr>
              <a:t>NAAPS (Navy)</a:t>
            </a:r>
          </a:p>
          <a:p>
            <a:pPr lvl="1">
              <a:buFont typeface="Arial" pitchFamily="34" charset="0"/>
              <a:buChar char="•"/>
            </a:pPr>
            <a:r>
              <a:rPr lang="en-US" dirty="0" smtClean="0">
                <a:latin typeface="Times New Roman" pitchFamily="18" charset="0"/>
                <a:cs typeface="Times New Roman" pitchFamily="18" charset="0"/>
              </a:rPr>
              <a:t>GEOS-5 (NASA)</a:t>
            </a:r>
          </a:p>
          <a:p>
            <a:pPr lvl="1">
              <a:buFont typeface="Arial" pitchFamily="34" charset="0"/>
              <a:buChar char="•"/>
            </a:pPr>
            <a:r>
              <a:rPr lang="en-US" dirty="0" smtClean="0">
                <a:latin typeface="Times New Roman" pitchFamily="18" charset="0"/>
                <a:cs typeface="Times New Roman" pitchFamily="18" charset="0"/>
              </a:rPr>
              <a:t>NEMS (NCEP)</a:t>
            </a:r>
          </a:p>
          <a:p>
            <a:pPr lvl="1">
              <a:buFont typeface="Arial" pitchFamily="34" charset="0"/>
              <a:buChar char="•"/>
            </a:pPr>
            <a:r>
              <a:rPr lang="en-US" dirty="0" smtClean="0">
                <a:latin typeface="Times New Roman" pitchFamily="18" charset="0"/>
                <a:cs typeface="Times New Roman" pitchFamily="18" charset="0"/>
              </a:rPr>
              <a:t>WRF-CHEM (ESRL)</a:t>
            </a:r>
          </a:p>
          <a:p>
            <a:pPr>
              <a:buFont typeface="Arial" pitchFamily="34" charset="0"/>
              <a:buChar char="•"/>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 RAQMS Global Aerosol Forecast Skill Assessment</a:t>
            </a:r>
          </a:p>
          <a:p>
            <a:pPr lvl="1">
              <a:buFont typeface="Arial" pitchFamily="34" charset="0"/>
              <a:buChar char="•"/>
            </a:pPr>
            <a:r>
              <a:rPr lang="en-US" dirty="0" err="1" smtClean="0">
                <a:latin typeface="Times New Roman" pitchFamily="18" charset="0"/>
                <a:cs typeface="Times New Roman" pitchFamily="18" charset="0"/>
              </a:rPr>
              <a:t>CalNex</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a:t>
            </a:r>
            <a:r>
              <a:rPr lang="en-US" dirty="0">
                <a:latin typeface="Times New Roman" pitchFamily="18" charset="0"/>
                <a:cs typeface="Times New Roman" pitchFamily="18" charset="0"/>
                <a:hlinkClick r:id="rId2"/>
              </a:rPr>
              <a:t>http://www.esrl.noaa.gov/csd/projects/calnex</a:t>
            </a:r>
            <a:r>
              <a:rPr lang="en-US" dirty="0" smtClean="0">
                <a:latin typeface="Times New Roman" pitchFamily="18" charset="0"/>
                <a:cs typeface="Times New Roman" pitchFamily="18" charset="0"/>
                <a:hlinkClick r:id="rId2"/>
              </a:rPr>
              <a:t>/</a:t>
            </a:r>
            <a:r>
              <a:rPr lang="en-US" dirty="0" smtClean="0">
                <a:latin typeface="Times New Roman" pitchFamily="18" charset="0"/>
                <a:cs typeface="Times New Roman" pitchFamily="18" charset="0"/>
              </a:rPr>
              <a:t>)</a:t>
            </a:r>
          </a:p>
          <a:p>
            <a:pPr lvl="1">
              <a:buFont typeface="Arial" pitchFamily="34" charset="0"/>
              <a:buChar char="•"/>
            </a:pPr>
            <a:r>
              <a:rPr lang="en-US" dirty="0" smtClean="0">
                <a:latin typeface="Times New Roman" pitchFamily="18" charset="0"/>
                <a:cs typeface="Times New Roman" pitchFamily="18" charset="0"/>
              </a:rPr>
              <a:t>ARCPAC (</a:t>
            </a:r>
            <a:r>
              <a:rPr lang="en-US" dirty="0">
                <a:latin typeface="Times New Roman" pitchFamily="18" charset="0"/>
                <a:cs typeface="Times New Roman" pitchFamily="18" charset="0"/>
                <a:hlinkClick r:id="rId3"/>
              </a:rPr>
              <a:t>http://www.esrl.noaa.gov/csd/arcpac</a:t>
            </a:r>
            <a:r>
              <a:rPr lang="en-US" dirty="0" smtClean="0">
                <a:latin typeface="Times New Roman" pitchFamily="18" charset="0"/>
                <a:cs typeface="Times New Roman" pitchFamily="18" charset="0"/>
                <a:hlinkClick r:id="rId3"/>
              </a:rPr>
              <a:t>/</a:t>
            </a: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pPr>
              <a:buFont typeface="Wingdings" pitchFamily="2" charset="2"/>
              <a:buChar char="q"/>
            </a:pPr>
            <a:endParaRPr lang="en-US" dirty="0" smtClean="0">
              <a:latin typeface="Times New Roman" pitchFamily="18" charset="0"/>
              <a:cs typeface="Times New Roman" pitchFamily="18" charset="0"/>
            </a:endParaRPr>
          </a:p>
          <a:p>
            <a:pPr>
              <a:buFont typeface="Wingdings" pitchFamily="2" charset="2"/>
              <a:buChar char="q"/>
            </a:pPr>
            <a:r>
              <a:rPr lang="en-US" dirty="0" smtClean="0">
                <a:latin typeface="Times New Roman" pitchFamily="18" charset="0"/>
                <a:cs typeface="Times New Roman" pitchFamily="18" charset="0"/>
              </a:rPr>
              <a:t>Current research directions</a:t>
            </a:r>
            <a:endParaRPr lang="en-US" dirty="0">
              <a:latin typeface="Times New Roman" pitchFamily="18" charset="0"/>
              <a:cs typeface="Times New Roman" pitchFamily="18" charset="0"/>
            </a:endParaRPr>
          </a:p>
          <a:p>
            <a:pPr lvl="1">
              <a:buFont typeface="Arial" pitchFamily="34" charset="0"/>
              <a:buChar char="•"/>
            </a:pPr>
            <a:r>
              <a:rPr lang="en-US" dirty="0" smtClean="0">
                <a:latin typeface="Times New Roman" pitchFamily="18" charset="0"/>
                <a:cs typeface="Times New Roman" pitchFamily="18" charset="0"/>
              </a:rPr>
              <a:t>Links between aerosols and severe weather (preliminary results)</a:t>
            </a:r>
          </a:p>
        </p:txBody>
      </p:sp>
    </p:spTree>
    <p:extLst>
      <p:ext uri="{BB962C8B-B14F-4D97-AF65-F5344CB8AC3E}">
        <p14:creationId xmlns:p14="http://schemas.microsoft.com/office/powerpoint/2010/main" val="7262406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395" y="0"/>
            <a:ext cx="3657605" cy="6858000"/>
          </a:xfrm>
          <a:prstGeom prst="rect">
            <a:avLst/>
          </a:prstGeom>
        </p:spPr>
      </p:pic>
      <p:sp>
        <p:nvSpPr>
          <p:cNvPr id="54279" name="Rectangle 9"/>
          <p:cNvSpPr>
            <a:spLocks noChangeArrowheads="1"/>
          </p:cNvSpPr>
          <p:nvPr/>
        </p:nvSpPr>
        <p:spPr bwMode="auto">
          <a:xfrm>
            <a:off x="1219201" y="4648200"/>
            <a:ext cx="3352800" cy="1631216"/>
          </a:xfrm>
          <a:prstGeom prst="rect">
            <a:avLst/>
          </a:prstGeom>
          <a:solidFill>
            <a:srgbClr val="FFFF00"/>
          </a:solidFill>
          <a:ln w="9525">
            <a:solidFill>
              <a:schemeClr val="tx1"/>
            </a:solidFill>
            <a:miter lim="800000"/>
            <a:headEnd/>
            <a:tailEnd/>
          </a:ln>
        </p:spPr>
        <p:txBody>
          <a:bodyPr wrap="square" anchor="ctr">
            <a:spAutoFit/>
          </a:bodyPr>
          <a:lstStyle/>
          <a:p>
            <a:r>
              <a:rPr lang="en-US" sz="2000" b="1" dirty="0">
                <a:latin typeface="Times New Roman" pitchFamily="18" charset="0"/>
              </a:rPr>
              <a:t>Development of constituent and aerosol assimilation</a:t>
            </a:r>
            <a:r>
              <a:rPr lang="en-US" sz="2000" b="1" dirty="0" smtClean="0">
                <a:latin typeface="Times New Roman" pitchFamily="18" charset="0"/>
              </a:rPr>
              <a:t>/ forecasting </a:t>
            </a:r>
            <a:r>
              <a:rPr lang="en-US" sz="2000" b="1" dirty="0">
                <a:latin typeface="Times New Roman" pitchFamily="18" charset="0"/>
              </a:rPr>
              <a:t>within ECMWF Integrated Forecast System (IFS) Framework</a:t>
            </a:r>
            <a:r>
              <a:rPr lang="en-US" sz="2000" dirty="0">
                <a:latin typeface="Times New Roman" pitchFamily="18" charset="0"/>
              </a:rPr>
              <a:t> </a:t>
            </a:r>
          </a:p>
        </p:txBody>
      </p:sp>
      <p:sp>
        <p:nvSpPr>
          <p:cNvPr id="2" name="Rectangle 1"/>
          <p:cNvSpPr/>
          <p:nvPr/>
        </p:nvSpPr>
        <p:spPr>
          <a:xfrm>
            <a:off x="1" y="6488668"/>
            <a:ext cx="9144000" cy="369332"/>
          </a:xfrm>
          <a:prstGeom prst="rect">
            <a:avLst/>
          </a:prstGeom>
        </p:spPr>
        <p:txBody>
          <a:bodyPr wrap="square">
            <a:spAutoFit/>
          </a:bodyPr>
          <a:lstStyle/>
          <a:p>
            <a:r>
              <a:rPr lang="en-US" b="1" dirty="0" smtClean="0">
                <a:latin typeface="Times New Roman" pitchFamily="18" charset="0"/>
                <a:cs typeface="Times New Roman" pitchFamily="18" charset="0"/>
              </a:rPr>
              <a:t>Global </a:t>
            </a:r>
            <a:r>
              <a:rPr lang="en-US" b="1" dirty="0">
                <a:latin typeface="Times New Roman" pitchFamily="18" charset="0"/>
                <a:cs typeface="Times New Roman" pitchFamily="18" charset="0"/>
              </a:rPr>
              <a:t>Monitoring for Environment and </a:t>
            </a:r>
            <a:r>
              <a:rPr lang="en-US" b="1" dirty="0" smtClean="0">
                <a:latin typeface="Times New Roman" pitchFamily="18" charset="0"/>
                <a:cs typeface="Times New Roman" pitchFamily="18" charset="0"/>
              </a:rPr>
              <a:t>Security(GMES) http</a:t>
            </a:r>
            <a:r>
              <a:rPr lang="en-US" b="1" dirty="0">
                <a:latin typeface="Times New Roman" pitchFamily="18" charset="0"/>
                <a:cs typeface="Times New Roman" pitchFamily="18" charset="0"/>
              </a:rPr>
              <a:t>://www.gmes-atmosphere.eu/</a:t>
            </a:r>
          </a:p>
        </p:txBody>
      </p:sp>
      <p:pic>
        <p:nvPicPr>
          <p:cNvPr id="11" name="Picture 10" descr="C:\Users\dirc\AppData\Local\Temp\MACC-II-logo.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2334" y="3429000"/>
            <a:ext cx="2858135" cy="1407160"/>
          </a:xfrm>
          <a:prstGeom prst="rect">
            <a:avLst/>
          </a:prstGeom>
          <a:noFill/>
          <a:ln>
            <a:noFill/>
          </a:ln>
        </p:spPr>
      </p:pic>
      <p:sp>
        <p:nvSpPr>
          <p:cNvPr id="12" name="Rectangle 3"/>
          <p:cNvSpPr>
            <a:spLocks noChangeArrowheads="1"/>
          </p:cNvSpPr>
          <p:nvPr/>
        </p:nvSpPr>
        <p:spPr bwMode="auto">
          <a:xfrm>
            <a:off x="152400" y="914400"/>
            <a:ext cx="5238745" cy="337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105000"/>
              </a:lnSpc>
              <a:spcBef>
                <a:spcPts val="3000"/>
              </a:spcBef>
              <a:buClr>
                <a:srgbClr val="FFC000"/>
              </a:buClr>
              <a:buSzPct val="130000"/>
            </a:pPr>
            <a:r>
              <a:rPr lang="en-US" sz="2000" b="0" dirty="0">
                <a:latin typeface="Times New Roman" pitchFamily="18" charset="0"/>
                <a:cs typeface="Times New Roman" pitchFamily="18" charset="0"/>
              </a:rPr>
              <a:t>ESA-funded PROMOTE (2004-2009) and EU FP6 GEMS (2005-2009) projects provided initial development of GMES atmospheric services</a:t>
            </a:r>
          </a:p>
          <a:p>
            <a:pPr eaLnBrk="0" hangingPunct="0">
              <a:spcBef>
                <a:spcPts val="3000"/>
              </a:spcBef>
              <a:buClr>
                <a:srgbClr val="FFC000"/>
              </a:buClr>
              <a:buSzPct val="130000"/>
            </a:pPr>
            <a:r>
              <a:rPr lang="en-GB" sz="2000" b="0" dirty="0">
                <a:latin typeface="Times New Roman" pitchFamily="18" charset="0"/>
                <a:cs typeface="Times New Roman" pitchFamily="18" charset="0"/>
              </a:rPr>
              <a:t>EU FP7 project MACC (2009-2011) continued activities initiated in GEMS and incorporated core elements of PROMOTE</a:t>
            </a:r>
          </a:p>
          <a:p>
            <a:pPr eaLnBrk="0" hangingPunct="0">
              <a:spcBef>
                <a:spcPts val="3000"/>
              </a:spcBef>
              <a:buClr>
                <a:srgbClr val="FFC000"/>
              </a:buClr>
              <a:buSzPct val="130000"/>
            </a:pPr>
            <a:r>
              <a:rPr lang="en-GB" sz="2000" b="0" dirty="0" smtClean="0">
                <a:latin typeface="Times New Roman" pitchFamily="18" charset="0"/>
                <a:cs typeface="Times New Roman" pitchFamily="18" charset="0"/>
              </a:rPr>
              <a:t>EU </a:t>
            </a:r>
            <a:r>
              <a:rPr lang="en-GB" sz="2000" b="0" dirty="0">
                <a:latin typeface="Times New Roman" pitchFamily="18" charset="0"/>
                <a:cs typeface="Times New Roman" pitchFamily="18" charset="0"/>
              </a:rPr>
              <a:t>FP7 project MACC-II offering essentially operational core services began on 1 Nov </a:t>
            </a:r>
            <a:r>
              <a:rPr lang="en-GB" sz="2000" b="0" dirty="0" smtClean="0">
                <a:latin typeface="Times New Roman" pitchFamily="18" charset="0"/>
                <a:cs typeface="Times New Roman" pitchFamily="18" charset="0"/>
              </a:rPr>
              <a:t>2011</a:t>
            </a:r>
            <a:endParaRPr lang="en-GB" sz="2000" b="0" dirty="0">
              <a:latin typeface="Times New Roman" pitchFamily="18" charset="0"/>
              <a:cs typeface="Times New Roman" pitchFamily="18" charset="0"/>
            </a:endParaRPr>
          </a:p>
        </p:txBody>
      </p:sp>
      <p:sp>
        <p:nvSpPr>
          <p:cNvPr id="13" name="Rectangle 6"/>
          <p:cNvSpPr>
            <a:spLocks noChangeArrowheads="1"/>
          </p:cNvSpPr>
          <p:nvPr/>
        </p:nvSpPr>
        <p:spPr bwMode="auto">
          <a:xfrm>
            <a:off x="152400" y="115889"/>
            <a:ext cx="5333995" cy="63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0" anchor="ctr"/>
          <a:lstStyle/>
          <a:p>
            <a:pPr eaLnBrk="0" hangingPunct="0"/>
            <a:r>
              <a:rPr lang="en-GB" sz="2600" b="1" dirty="0">
                <a:latin typeface="Times New Roman" pitchFamily="18" charset="0"/>
                <a:cs typeface="Times New Roman" pitchFamily="18" charset="0"/>
              </a:rPr>
              <a:t>Development </a:t>
            </a:r>
            <a:r>
              <a:rPr lang="en-GB" sz="2600" b="1" dirty="0" smtClean="0">
                <a:latin typeface="Times New Roman" pitchFamily="18" charset="0"/>
                <a:cs typeface="Times New Roman" pitchFamily="18" charset="0"/>
              </a:rPr>
              <a:t>of GMES </a:t>
            </a:r>
            <a:r>
              <a:rPr lang="en-GB" sz="2600" b="1" dirty="0">
                <a:latin typeface="Times New Roman" pitchFamily="18" charset="0"/>
                <a:cs typeface="Times New Roman" pitchFamily="18" charset="0"/>
              </a:rPr>
              <a:t>atmospheric services</a:t>
            </a:r>
            <a:endParaRPr lang="en-US" sz="26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3" name="Picture 3" descr="\\bean\home\bpierce\My Documents\FY12_Travel\WMO_DAOS\Talk\6_ECMWF-Benedetti_Page_0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734" y="0"/>
            <a:ext cx="8026865" cy="6019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6273225"/>
            <a:ext cx="8974636" cy="584775"/>
          </a:xfrm>
          <a:prstGeom prst="rect">
            <a:avLst/>
          </a:prstGeom>
        </p:spPr>
        <p:txBody>
          <a:bodyPr wrap="none">
            <a:spAutoFit/>
          </a:bodyPr>
          <a:lstStyle/>
          <a:p>
            <a:r>
              <a:rPr lang="en-US" sz="1600" b="1" dirty="0" smtClean="0">
                <a:latin typeface="Times New Roman" pitchFamily="18" charset="0"/>
                <a:cs typeface="Times New Roman" pitchFamily="18" charset="0"/>
              </a:rPr>
              <a:t>Angela </a:t>
            </a:r>
            <a:r>
              <a:rPr lang="en-US" sz="1600" b="1" dirty="0">
                <a:latin typeface="Times New Roman" pitchFamily="18" charset="0"/>
                <a:cs typeface="Times New Roman" pitchFamily="18" charset="0"/>
              </a:rPr>
              <a:t>Benedetti, </a:t>
            </a:r>
            <a:r>
              <a:rPr lang="en-US" sz="1600" b="1" dirty="0" smtClean="0">
                <a:latin typeface="Times New Roman" pitchFamily="18" charset="0"/>
                <a:cs typeface="Times New Roman" pitchFamily="18" charset="0"/>
              </a:rPr>
              <a:t>ECMWF: </a:t>
            </a:r>
            <a:r>
              <a:rPr lang="en-US" sz="1600" b="1" dirty="0">
                <a:latin typeface="Times New Roman" pitchFamily="18" charset="0"/>
                <a:cs typeface="Times New Roman" pitchFamily="18" charset="0"/>
              </a:rPr>
              <a:t>International Cooperative for Aerosol Prediction (ICAP</a:t>
            </a:r>
            <a:r>
              <a:rPr lang="en-US" sz="1600" b="1" dirty="0" smtClean="0">
                <a:latin typeface="Times New Roman" pitchFamily="18" charset="0"/>
                <a:cs typeface="Times New Roman" pitchFamily="18" charset="0"/>
              </a:rPr>
              <a:t>)/AEROCAST</a:t>
            </a:r>
            <a:r>
              <a:rPr lang="en-US" sz="1600" b="1" dirty="0">
                <a:latin typeface="Times New Roman" pitchFamily="18" charset="0"/>
                <a:cs typeface="Times New Roman" pitchFamily="18" charset="0"/>
              </a:rPr>
              <a:t>: </a:t>
            </a:r>
            <a:endParaRPr lang="en-US" sz="1600" b="1" dirty="0" smtClean="0">
              <a:latin typeface="Times New Roman" pitchFamily="18" charset="0"/>
              <a:cs typeface="Times New Roman" pitchFamily="18" charset="0"/>
            </a:endParaRPr>
          </a:p>
          <a:p>
            <a:r>
              <a:rPr lang="en-US" sz="1600" b="1" dirty="0" smtClean="0">
                <a:latin typeface="Times New Roman" pitchFamily="18" charset="0"/>
                <a:cs typeface="Times New Roman" pitchFamily="18" charset="0"/>
              </a:rPr>
              <a:t>3rd Workshop: Ensemble </a:t>
            </a:r>
            <a:r>
              <a:rPr lang="en-US" sz="1600" b="1" dirty="0">
                <a:latin typeface="Times New Roman" pitchFamily="18" charset="0"/>
                <a:cs typeface="Times New Roman" pitchFamily="18" charset="0"/>
              </a:rPr>
              <a:t>Forecasts and </a:t>
            </a:r>
            <a:r>
              <a:rPr lang="en-US" sz="1600" b="1" dirty="0" smtClean="0">
                <a:latin typeface="Times New Roman" pitchFamily="18" charset="0"/>
                <a:cs typeface="Times New Roman" pitchFamily="18" charset="0"/>
              </a:rPr>
              <a:t>Assimilation</a:t>
            </a:r>
            <a:r>
              <a:rPr lang="en-US" sz="1600" dirty="0">
                <a:latin typeface="Times New Roman" pitchFamily="18" charset="0"/>
                <a:cs typeface="Times New Roman" pitchFamily="18" charset="0"/>
              </a:rPr>
              <a:t> </a:t>
            </a:r>
            <a:r>
              <a:rPr lang="en-US" sz="1600" b="1" dirty="0" smtClean="0">
                <a:latin typeface="Times New Roman" pitchFamily="18" charset="0"/>
                <a:cs typeface="Times New Roman" pitchFamily="18" charset="0"/>
              </a:rPr>
              <a:t>(</a:t>
            </a:r>
            <a:r>
              <a:rPr lang="en-US" sz="1600" b="1" dirty="0">
                <a:latin typeface="Times New Roman" pitchFamily="18" charset="0"/>
                <a:cs typeface="Times New Roman" pitchFamily="18" charset="0"/>
              </a:rPr>
              <a:t>http://bobcat.aero.und.edu/jzhang/ICAP</a:t>
            </a: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10735783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bean\home\bpierce\My Documents\FY12_Travel\WMO_DAOS\Talk\6_ECMWF-Benedetti_Page_0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1925"/>
            <a:ext cx="8045714" cy="60342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273225"/>
            <a:ext cx="8974636" cy="584775"/>
          </a:xfrm>
          <a:prstGeom prst="rect">
            <a:avLst/>
          </a:prstGeom>
        </p:spPr>
        <p:txBody>
          <a:bodyPr wrap="none">
            <a:spAutoFit/>
          </a:bodyPr>
          <a:lstStyle/>
          <a:p>
            <a:r>
              <a:rPr lang="en-US" sz="1600" b="1" dirty="0" smtClean="0">
                <a:latin typeface="Times New Roman" pitchFamily="18" charset="0"/>
                <a:cs typeface="Times New Roman" pitchFamily="18" charset="0"/>
              </a:rPr>
              <a:t>Angela </a:t>
            </a:r>
            <a:r>
              <a:rPr lang="en-US" sz="1600" b="1" dirty="0">
                <a:latin typeface="Times New Roman" pitchFamily="18" charset="0"/>
                <a:cs typeface="Times New Roman" pitchFamily="18" charset="0"/>
              </a:rPr>
              <a:t>Benedetti, </a:t>
            </a:r>
            <a:r>
              <a:rPr lang="en-US" sz="1600" b="1" dirty="0" smtClean="0">
                <a:latin typeface="Times New Roman" pitchFamily="18" charset="0"/>
                <a:cs typeface="Times New Roman" pitchFamily="18" charset="0"/>
              </a:rPr>
              <a:t>ECMWF: </a:t>
            </a:r>
            <a:r>
              <a:rPr lang="en-US" sz="1600" b="1" dirty="0">
                <a:latin typeface="Times New Roman" pitchFamily="18" charset="0"/>
                <a:cs typeface="Times New Roman" pitchFamily="18" charset="0"/>
              </a:rPr>
              <a:t>International Cooperative for Aerosol Prediction (ICAP</a:t>
            </a:r>
            <a:r>
              <a:rPr lang="en-US" sz="1600" b="1" dirty="0" smtClean="0">
                <a:latin typeface="Times New Roman" pitchFamily="18" charset="0"/>
                <a:cs typeface="Times New Roman" pitchFamily="18" charset="0"/>
              </a:rPr>
              <a:t>)/AEROCAST</a:t>
            </a:r>
            <a:r>
              <a:rPr lang="en-US" sz="1600" b="1" dirty="0">
                <a:latin typeface="Times New Roman" pitchFamily="18" charset="0"/>
                <a:cs typeface="Times New Roman" pitchFamily="18" charset="0"/>
              </a:rPr>
              <a:t>: </a:t>
            </a:r>
            <a:endParaRPr lang="en-US" sz="1600" b="1" dirty="0" smtClean="0">
              <a:latin typeface="Times New Roman" pitchFamily="18" charset="0"/>
              <a:cs typeface="Times New Roman" pitchFamily="18" charset="0"/>
            </a:endParaRPr>
          </a:p>
          <a:p>
            <a:r>
              <a:rPr lang="en-US" sz="1600" b="1" dirty="0" smtClean="0">
                <a:latin typeface="Times New Roman" pitchFamily="18" charset="0"/>
                <a:cs typeface="Times New Roman" pitchFamily="18" charset="0"/>
              </a:rPr>
              <a:t>3rd Workshop: Ensemble </a:t>
            </a:r>
            <a:r>
              <a:rPr lang="en-US" sz="1600" b="1" dirty="0">
                <a:latin typeface="Times New Roman" pitchFamily="18" charset="0"/>
                <a:cs typeface="Times New Roman" pitchFamily="18" charset="0"/>
              </a:rPr>
              <a:t>Forecasts and </a:t>
            </a:r>
            <a:r>
              <a:rPr lang="en-US" sz="1600" b="1" dirty="0" smtClean="0">
                <a:latin typeface="Times New Roman" pitchFamily="18" charset="0"/>
                <a:cs typeface="Times New Roman" pitchFamily="18" charset="0"/>
              </a:rPr>
              <a:t>Assimilation</a:t>
            </a:r>
            <a:r>
              <a:rPr lang="en-US" sz="1600" dirty="0">
                <a:latin typeface="Times New Roman" pitchFamily="18" charset="0"/>
                <a:cs typeface="Times New Roman" pitchFamily="18" charset="0"/>
              </a:rPr>
              <a:t> </a:t>
            </a:r>
            <a:r>
              <a:rPr lang="en-US" sz="1600" b="1" dirty="0" smtClean="0">
                <a:latin typeface="Times New Roman" pitchFamily="18" charset="0"/>
                <a:cs typeface="Times New Roman" pitchFamily="18" charset="0"/>
              </a:rPr>
              <a:t>(</a:t>
            </a:r>
            <a:r>
              <a:rPr lang="en-US" sz="1600" b="1" dirty="0">
                <a:latin typeface="Times New Roman" pitchFamily="18" charset="0"/>
                <a:cs typeface="Times New Roman" pitchFamily="18" charset="0"/>
              </a:rPr>
              <a:t>http://bobcat.aero.und.edu/jzhang/ICAP</a:t>
            </a: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p:txBody>
      </p:sp>
    </p:spTree>
    <p:extLst>
      <p:ext uri="{BB962C8B-B14F-4D97-AF65-F5344CB8AC3E}">
        <p14:creationId xmlns:p14="http://schemas.microsoft.com/office/powerpoint/2010/main" val="304285038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2964</TotalTime>
  <Words>3295</Words>
  <Application>Microsoft Office PowerPoint</Application>
  <PresentationFormat>On-screen Show (4:3)</PresentationFormat>
  <Paragraphs>484</Paragraphs>
  <Slides>48</Slides>
  <Notes>17</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48</vt:i4>
      </vt:variant>
    </vt:vector>
  </HeadingPairs>
  <TitlesOfParts>
    <vt:vector size="51" baseType="lpstr">
      <vt:lpstr>Default Design</vt:lpstr>
      <vt:lpstr>Photo Editor Photo</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GEOS-5 Aerosol Data Assimilation </vt:lpstr>
      <vt:lpstr>AERONET Validation of Aerosol Assimilation</vt:lpstr>
      <vt:lpstr>GOCART module from GSFC’s GEOS5 has been implemented into NEMS GFS (with funding support from NASA Applied Sciences Program, JCSDA, and NWS).  NEMS-GFS  now has the capability to simulate dust, sulfate, sea salt and carbonaceous aerosols</vt:lpstr>
      <vt:lpstr>Near-Real-Time NEMS GFS Aerosol Component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Precip. Obs vs WRF &amp; WRF-Chem</vt:lpstr>
      <vt:lpstr>PowerPoint Presentation</vt:lpstr>
      <vt:lpstr>PowerPoint Presentation</vt:lpstr>
      <vt:lpstr>PowerPoint Presentation</vt:lpstr>
      <vt:lpstr>PowerPoint Presentation</vt:lpstr>
      <vt:lpstr>Development of Data Assimilation Capabilities for SEVIRI Volcanic Ash retrievals  With  Georg Grell (NOAA/ESRL) Martin Stuefer (UAF) Mike Pavolonis (NOAA/NESDIS)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133</cp:revision>
  <cp:lastPrinted>1601-01-01T00:00:00Z</cp:lastPrinted>
  <dcterms:created xsi:type="dcterms:W3CDTF">1601-01-01T00:00:00Z</dcterms:created>
  <dcterms:modified xsi:type="dcterms:W3CDTF">2012-09-20T13:27:49Z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