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80" r:id="rId3"/>
    <p:sldId id="283" r:id="rId4"/>
    <p:sldId id="259" r:id="rId5"/>
    <p:sldId id="281" r:id="rId6"/>
    <p:sldId id="282" r:id="rId7"/>
    <p:sldId id="284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73" r:id="rId16"/>
    <p:sldId id="268" r:id="rId17"/>
    <p:sldId id="269" r:id="rId18"/>
    <p:sldId id="270" r:id="rId19"/>
    <p:sldId id="271" r:id="rId20"/>
    <p:sldId id="272" r:id="rId21"/>
    <p:sldId id="28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71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1DF39-7223-46AC-BD79-B34825F03AE3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82898-02AC-406C-A73F-D242B4107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66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Robyn</a:t>
            </a:r>
            <a:r>
              <a:rPr lang="en-US" baseline="0" dirty="0" smtClean="0"/>
              <a:t> </a:t>
            </a:r>
            <a:r>
              <a:rPr lang="en-US" dirty="0" smtClean="0"/>
              <a:t>Heffernan</a:t>
            </a:r>
          </a:p>
          <a:p>
            <a:r>
              <a:rPr lang="en-US" dirty="0" smtClean="0"/>
              <a:t>Chair,</a:t>
            </a:r>
            <a:r>
              <a:rPr lang="en-US" baseline="0" dirty="0" smtClean="0"/>
              <a:t> </a:t>
            </a:r>
            <a:r>
              <a:rPr lang="en-US" dirty="0" smtClean="0"/>
              <a:t>Fire Environment Committee</a:t>
            </a:r>
          </a:p>
          <a:p>
            <a:r>
              <a:rPr lang="en-US" dirty="0" smtClean="0"/>
              <a:t>National Wildfire Coordinating Group (NWCG)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F151B-C565-4C43-A11E-CD0F4C7156A6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r.nesdis.noaa.gov/smcd/spb/aq/expr/expr2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yrocb.ssec.wisc.edu/archives/1572" TargetMode="External"/><Relationship Id="rId5" Type="http://schemas.openxmlformats.org/officeDocument/2006/relationships/hyperlink" Target="http://cimss.ssec.wisc.edu/goes/srsor2016/GOES-14_SRSOR.html" TargetMode="External"/><Relationship Id="rId4" Type="http://schemas.openxmlformats.org/officeDocument/2006/relationships/hyperlink" Target="https://realearth.ssec.wisc.ed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858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3600" dirty="0" smtClean="0"/>
              <a:t>High </a:t>
            </a:r>
            <a:r>
              <a:rPr lang="en-US" sz="3600" dirty="0"/>
              <a:t>Resolution Trajectory-Based Smoke Forecasts </a:t>
            </a:r>
            <a:r>
              <a:rPr lang="en-US" sz="3600" dirty="0" smtClean="0"/>
              <a:t>of the Fort McMurray wildfire using </a:t>
            </a:r>
            <a:r>
              <a:rPr lang="en-US" sz="3600" dirty="0"/>
              <a:t>VIIRS Aerosol Optical</a:t>
            </a:r>
            <a:br>
              <a:rPr lang="en-US" sz="3600" dirty="0"/>
            </a:br>
            <a:r>
              <a:rPr lang="en-US" sz="3600" dirty="0"/>
              <a:t>Depth </a:t>
            </a:r>
            <a:endParaRPr lang="en-US" sz="3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64770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VISIT </a:t>
            </a:r>
            <a:r>
              <a:rPr lang="en-US" b="1" smtClean="0"/>
              <a:t>Satellite Chat May 18, 2016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38600" y="3505200"/>
            <a:ext cx="1266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Brad Pierce</a:t>
            </a:r>
            <a:endParaRPr lang="en-US" b="1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3505200" y="4572000"/>
            <a:ext cx="220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NOAA/NESDIS/STAR</a:t>
            </a:r>
          </a:p>
        </p:txBody>
      </p:sp>
    </p:spTree>
    <p:extLst>
      <p:ext uri="{BB962C8B-B14F-4D97-AF65-F5344CB8AC3E}">
        <p14:creationId xmlns:p14="http://schemas.microsoft.com/office/powerpoint/2010/main" val="142401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t="30838" r="58129" b="6574"/>
          <a:stretch/>
        </p:blipFill>
        <p:spPr bwMode="auto">
          <a:xfrm>
            <a:off x="14614" y="-1"/>
            <a:ext cx="747100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9331" y="4267199"/>
            <a:ext cx="2002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Canadian Wildfires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May 04,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19600" y="599276"/>
            <a:ext cx="240085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Fort </a:t>
            </a:r>
            <a:r>
              <a:rPr lang="en-US" dirty="0" smtClean="0"/>
              <a:t>McMurray Wildfire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09800" y="402658"/>
            <a:ext cx="2071488" cy="11213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1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\\beans\users$\bpierce\Data\Documents\Attachments\may_06\May_04_2016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0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0"/>
            <a:ext cx="5195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IDEA-I High resolution (NAM 3km) trajectory forecast </a:t>
            </a:r>
          </a:p>
          <a:p>
            <a:r>
              <a:rPr lang="en-US" dirty="0"/>
              <a:t>Fort McMurray </a:t>
            </a:r>
            <a:r>
              <a:rPr lang="en-US" dirty="0" smtClean="0"/>
              <a:t>Wildfire </a:t>
            </a:r>
          </a:p>
          <a:p>
            <a:r>
              <a:rPr lang="en-US" dirty="0" smtClean="0"/>
              <a:t>May 04, 2016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447800"/>
            <a:ext cx="2971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IDEA-I high resolution trajectories initialized at each 6km VIIRS pixel (only AOD&gt;0.5 </a:t>
            </a:r>
            <a:r>
              <a:rPr lang="en-US" dirty="0" smtClean="0"/>
              <a:t>initialized)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Upper panel shows NAM 600mb heights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Lower panels show longitude and latitude cross 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IDEA-I high resolution trajectory forecast colored by initial AOD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14974" y="762000"/>
            <a:ext cx="16002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9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ttachments\may_06\2016050523.lar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0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beans\users$\bpierce\Data\Documents\Attachments\may_06\draw_piece_of_data_opera_v2_new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38764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0"/>
            <a:ext cx="5195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IDEA-I High resolution (NAM 3km) trajectory forecast </a:t>
            </a:r>
          </a:p>
          <a:p>
            <a:r>
              <a:rPr lang="en-US" dirty="0"/>
              <a:t>Fort McMurray </a:t>
            </a:r>
            <a:r>
              <a:rPr lang="en-US" dirty="0" smtClean="0"/>
              <a:t>Wildfire </a:t>
            </a:r>
          </a:p>
          <a:p>
            <a:r>
              <a:rPr lang="en-US" dirty="0" smtClean="0"/>
              <a:t>23Z May 05, 2016</a:t>
            </a:r>
            <a:endParaRPr lang="en-US" dirty="0"/>
          </a:p>
        </p:txBody>
      </p:sp>
      <p:sp>
        <p:nvSpPr>
          <p:cNvPr id="4" name="5-Point Star 3"/>
          <p:cNvSpPr>
            <a:spLocks noChangeAspect="1"/>
          </p:cNvSpPr>
          <p:nvPr/>
        </p:nvSpPr>
        <p:spPr>
          <a:xfrm>
            <a:off x="6115833" y="2279737"/>
            <a:ext cx="91440" cy="9144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64468" y="2762522"/>
            <a:ext cx="13740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Madison, WI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717800" y="1676400"/>
            <a:ext cx="482600" cy="2286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7" idx="6"/>
          </p:cNvCxnSpPr>
          <p:nvPr/>
        </p:nvCxnSpPr>
        <p:spPr>
          <a:xfrm flipV="1">
            <a:off x="3200400" y="2371177"/>
            <a:ext cx="2966233" cy="44822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435241" y="4559474"/>
            <a:ext cx="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1"/>
          </p:cNvCxnSpPr>
          <p:nvPr/>
        </p:nvCxnSpPr>
        <p:spPr>
          <a:xfrm flipH="1" flipV="1">
            <a:off x="6207273" y="2371177"/>
            <a:ext cx="1257195" cy="57601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2"/>
          </p:cNvCxnSpPr>
          <p:nvPr/>
        </p:nvCxnSpPr>
        <p:spPr>
          <a:xfrm flipH="1">
            <a:off x="7435241" y="3131854"/>
            <a:ext cx="716274" cy="136394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4267200"/>
            <a:ext cx="30254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May 05, 2016 AERONET AOD shows plume over Madison, WI at 23Z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IDEA-I high resolution trajectory forecast captures observed arrival very well and shows that the plume is aloft.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02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ad Pierce\Documents\Attachments\may_10\ts_pm25_20160425-20160515_550250041_4720_WI.jpg"/>
          <p:cNvPicPr>
            <a:picLocks noChangeAspect="1" noChangeArrowheads="1"/>
          </p:cNvPicPr>
          <p:nvPr/>
        </p:nvPicPr>
        <p:blipFill>
          <a:blip r:embed="rId2" cstate="print"/>
          <a:srcRect b="10240"/>
          <a:stretch>
            <a:fillRect/>
          </a:stretch>
        </p:blipFill>
        <p:spPr bwMode="auto">
          <a:xfrm>
            <a:off x="152400" y="838200"/>
            <a:ext cx="8610600" cy="54102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flipV="1">
            <a:off x="4800600" y="3352800"/>
            <a:ext cx="0" cy="2438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86200" y="2971800"/>
            <a:ext cx="18523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23Z May 05, 2016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457200"/>
            <a:ext cx="8788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 EPA </a:t>
            </a:r>
            <a:r>
              <a:rPr lang="en-US" sz="2400" b="1" dirty="0" err="1" smtClean="0"/>
              <a:t>AIRNow</a:t>
            </a:r>
            <a:r>
              <a:rPr lang="en-US" sz="2400" b="1" dirty="0" smtClean="0"/>
              <a:t> Observed (black) and RAQMS (red) analyzed PM2.5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1428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ftp://satepsanone.nesdis.noaa.gov/FIRE/HMS/GRAPHIC/hms20160506.jpg"/>
          <p:cNvSpPr>
            <a:spLocks noChangeAspect="1" noChangeArrowheads="1"/>
          </p:cNvSpPr>
          <p:nvPr/>
        </p:nvSpPr>
        <p:spPr bwMode="auto">
          <a:xfrm>
            <a:off x="155575" y="-2947988"/>
            <a:ext cx="7677150" cy="6143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59" name="Picture 3" descr="C:\Users\Brad Pierce\Documents\Attachments\may_09\hms20160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5725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9331" y="4267199"/>
            <a:ext cx="2002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Canadian Wildfires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May 06, 2016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 l="19375" t="15000" r="18750" b="4000"/>
          <a:stretch>
            <a:fillRect/>
          </a:stretch>
        </p:blipFill>
        <p:spPr bwMode="auto">
          <a:xfrm>
            <a:off x="0" y="0"/>
            <a:ext cx="3657600" cy="299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4267200" y="220980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19200" y="609600"/>
            <a:ext cx="762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2000" y="2667000"/>
            <a:ext cx="838200" cy="333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>
            <a:off x="1600200" y="914400"/>
            <a:ext cx="3276600" cy="1752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48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 l="19375" t="15000" r="18750" b="4000"/>
          <a:stretch>
            <a:fillRect/>
          </a:stretch>
        </p:blipFill>
        <p:spPr bwMode="auto">
          <a:xfrm>
            <a:off x="-1" y="0"/>
            <a:ext cx="838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AutoShape 2" descr="ftp://satepsanone.nesdis.noaa.gov/FIRE/HMS/GRAPHIC/hms20160506.jpg"/>
          <p:cNvSpPr>
            <a:spLocks noChangeAspect="1" noChangeArrowheads="1"/>
          </p:cNvSpPr>
          <p:nvPr/>
        </p:nvSpPr>
        <p:spPr bwMode="auto">
          <a:xfrm>
            <a:off x="155575" y="-2947988"/>
            <a:ext cx="7677150" cy="6143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9331" y="4267199"/>
            <a:ext cx="2002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Canadian Wildfires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May 06,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4600" y="1143000"/>
            <a:ext cx="2819400" cy="1143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19600" y="599276"/>
            <a:ext cx="240085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Fort </a:t>
            </a:r>
            <a:r>
              <a:rPr lang="en-US" dirty="0" smtClean="0"/>
              <a:t>McMurray Wildfire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47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rad Pierce\Documents\Attachments\may_09\may.06.12z.ru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250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505200"/>
            <a:ext cx="4800600" cy="381000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838200"/>
            <a:ext cx="3962400" cy="609600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Brad Pierce\Documents\Attachments\may_09\2016050706.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62200"/>
            <a:ext cx="4495800" cy="4495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86916"/>
            <a:ext cx="9144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652 </a:t>
            </a:r>
            <a:br>
              <a:rPr lang="en-US" sz="1200" dirty="0" smtClean="0"/>
            </a:br>
            <a:r>
              <a:rPr lang="en-US" sz="1200" dirty="0" smtClean="0"/>
              <a:t>WWUS83 KMPX 070627</a:t>
            </a:r>
            <a:br>
              <a:rPr lang="en-US" sz="1200" dirty="0" smtClean="0"/>
            </a:br>
            <a:r>
              <a:rPr lang="en-US" sz="1200" dirty="0" smtClean="0"/>
              <a:t>SPSMPX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SPECIAL WEATHER STATEMENT</a:t>
            </a:r>
            <a:br>
              <a:rPr lang="en-US" sz="1200" dirty="0" smtClean="0"/>
            </a:br>
            <a:r>
              <a:rPr lang="en-US" sz="1200" dirty="0" smtClean="0"/>
              <a:t>NATIONAL WEATHER SERVICE TWIN CITIES/CHANHASSEN MN</a:t>
            </a:r>
            <a:br>
              <a:rPr lang="en-US" sz="1200" dirty="0" smtClean="0"/>
            </a:br>
            <a:r>
              <a:rPr lang="en-US" sz="1200" dirty="0" smtClean="0"/>
              <a:t>127 AM CDT SAT MAY 7 2016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MNZ042&gt;045-049&gt;053-058&gt;063-066&gt;070-075&gt;078-071100-</a:t>
            </a:r>
            <a:br>
              <a:rPr lang="en-US" sz="1200" dirty="0" smtClean="0"/>
            </a:br>
            <a:r>
              <a:rPr lang="en-US" sz="1200" dirty="0" smtClean="0"/>
              <a:t>TODD-MORRISON-MILLE LACS-KANABEC-STEARNS-BENTON-SHERBURNE-ISANTI-</a:t>
            </a:r>
            <a:br>
              <a:rPr lang="en-US" sz="1200" dirty="0" smtClean="0"/>
            </a:br>
            <a:r>
              <a:rPr lang="en-US" sz="1200" dirty="0" smtClean="0"/>
              <a:t>CHISAGO-MEEKER-WRIGHT-HENNEPIN-ANOKA-RAMSEY-WASHINGTON-MCLEOD-</a:t>
            </a:r>
            <a:br>
              <a:rPr lang="en-US" sz="1200" dirty="0" smtClean="0"/>
            </a:br>
            <a:r>
              <a:rPr lang="en-US" sz="1200" dirty="0" smtClean="0"/>
              <a:t>SIBLEY-CARVER-SCOTT-DAKOTA-NICOLLET-LE SUEUR-RICE-GOODHUE-</a:t>
            </a:r>
            <a:br>
              <a:rPr lang="en-US" sz="1200" dirty="0" smtClean="0"/>
            </a:br>
            <a:r>
              <a:rPr lang="en-US" sz="1200" dirty="0" smtClean="0"/>
              <a:t>INCLUDING THE CITIES OF...LONG PRAIRIE...LITTLE FALLS...</a:t>
            </a:r>
            <a:br>
              <a:rPr lang="en-US" sz="1200" dirty="0" smtClean="0"/>
            </a:br>
            <a:r>
              <a:rPr lang="en-US" sz="1200" dirty="0" smtClean="0"/>
              <a:t>PRINCETON...MORA...ST CLOUD...FOLEY...ELK RIVER...CAMBRIDGE...</a:t>
            </a:r>
            <a:br>
              <a:rPr lang="en-US" sz="1200" dirty="0" smtClean="0"/>
            </a:br>
            <a:r>
              <a:rPr lang="en-US" sz="1200" dirty="0" smtClean="0"/>
              <a:t>CENTER CITY...LITCHFIELD...MONTICELLO...MINNEAPOLIS...BLAINE...</a:t>
            </a:r>
            <a:br>
              <a:rPr lang="en-US" sz="1200" dirty="0" smtClean="0"/>
            </a:br>
            <a:r>
              <a:rPr lang="en-US" sz="1200" dirty="0" smtClean="0"/>
              <a:t>ST PAUL...STILLWATER...HUTCHINSON...GAYLORD...CHASKA...SHAKOPEE...</a:t>
            </a:r>
            <a:br>
              <a:rPr lang="en-US" sz="1200" dirty="0" smtClean="0"/>
            </a:br>
            <a:r>
              <a:rPr lang="en-US" sz="1200" dirty="0" smtClean="0"/>
              <a:t>HASTINGS...ST PETER...LE SUEUR...FARIBAULT...RED WING</a:t>
            </a:r>
            <a:br>
              <a:rPr lang="en-US" sz="1200" dirty="0" smtClean="0"/>
            </a:br>
            <a:r>
              <a:rPr lang="en-US" sz="1200" dirty="0" smtClean="0"/>
              <a:t>127 AM CDT SAT MAY 7 2016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...SMOKY CONDITIONS TO PERSIST THROUGH THE OVERNIGHT HOURS...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WIDESPREAD SMOKE FROM BOTH THE LARGE CANADIAN WILDFIRES AND A</a:t>
            </a:r>
            <a:br>
              <a:rPr lang="en-US" sz="1200" dirty="0" smtClean="0"/>
            </a:br>
            <a:r>
              <a:rPr lang="en-US" sz="1200" dirty="0" smtClean="0"/>
              <a:t>SMALLER WILDFIRE NEAR LAKE HATTIE IN HUBBARD COUNTY MINNESOTA HAS</a:t>
            </a:r>
            <a:br>
              <a:rPr lang="en-US" sz="1200" dirty="0" smtClean="0"/>
            </a:br>
            <a:r>
              <a:rPr lang="en-US" sz="1200" dirty="0" smtClean="0"/>
              <a:t>BLOWN INTO CENTRAL MINNESOTA...PARTICULARLY WITHIN AND NEAR THE</a:t>
            </a:r>
            <a:br>
              <a:rPr lang="en-US" sz="1200" dirty="0" smtClean="0"/>
            </a:br>
            <a:r>
              <a:rPr lang="en-US" sz="1200" dirty="0" smtClean="0"/>
              <a:t>TWIN CITIES METROPOLITAN AREA...DUE TO STRONG WINDS FROM THE</a:t>
            </a:r>
            <a:br>
              <a:rPr lang="en-US" sz="1200" dirty="0" smtClean="0"/>
            </a:br>
            <a:r>
              <a:rPr lang="en-US" sz="1200" dirty="0" smtClean="0"/>
              <a:t>NORTHWEST. VISIBILITIES HAVE BEEN REDUCED TO BETWEEN 1 AND 3</a:t>
            </a:r>
            <a:br>
              <a:rPr lang="en-US" sz="1200" dirty="0" smtClean="0"/>
            </a:br>
            <a:r>
              <a:rPr lang="en-US" sz="1200" dirty="0" smtClean="0"/>
              <a:t>MILES...AND AIR QUALITY HAS BEEN SIGNIFICANTLY IMPACTED. THE SMOKE</a:t>
            </a:r>
            <a:br>
              <a:rPr lang="en-US" sz="1200" dirty="0" smtClean="0"/>
            </a:br>
            <a:r>
              <a:rPr lang="en-US" sz="1200" dirty="0" smtClean="0"/>
              <a:t>WILL LIKELY LAST THROUGH THE OVERNIGHT HOURS.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LIMIT OUTDOOR ACTIVITIES TO PREVENT INHALING THE POOR QUALITY AIR.</a:t>
            </a:r>
            <a:br>
              <a:rPr lang="en-US" sz="1200" dirty="0" smtClean="0"/>
            </a:br>
            <a:r>
              <a:rPr lang="en-US" sz="1200" dirty="0" smtClean="0"/>
              <a:t>KEEP WINDOWS CLOSED TO LIMIT INTAKE INTO HOMES AND BUSINESSES.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33400"/>
            <a:ext cx="245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Andy </a:t>
            </a:r>
            <a:r>
              <a:rPr lang="en-US" dirty="0" err="1" smtClean="0"/>
              <a:t>Edman</a:t>
            </a:r>
            <a:r>
              <a:rPr lang="en-US" dirty="0" smtClean="0"/>
              <a:t>/NWS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790189" y="38100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0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1875" t="16000" r="13125" b="4000"/>
          <a:stretch>
            <a:fillRect/>
          </a:stretch>
        </p:blipFill>
        <p:spPr bwMode="auto">
          <a:xfrm>
            <a:off x="0" y="3048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352800" y="0"/>
            <a:ext cx="14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07, 2016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http://www.star.nesdis.noaa.gov/smcd/spb/aq/expr/expr2/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0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eak Particles PM&lt;sub&gt;2.5&lt;/sub&gt; (24-hour) - https://files.airnowtech.org/airnow/2016/20160507/peak_pm25_u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8600"/>
            <a:ext cx="7010400" cy="5341257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13750" t="63000" r="44375" b="31000"/>
          <a:stretch>
            <a:fillRect/>
          </a:stretch>
        </p:blipFill>
        <p:spPr bwMode="auto">
          <a:xfrm>
            <a:off x="685800" y="5638800"/>
            <a:ext cx="7658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276600" y="6488668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https://www.airnow.gov/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4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beans\users$\bpierce\Data\Documents\Attachments\may_17\fire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524" y="0"/>
            <a:ext cx="5063602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6488668"/>
            <a:ext cx="9139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http://wildfire.alberta.ca/wildfire-maps/default.aspx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0867"/>
            <a:ext cx="4343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(Fort McMurray, AB – May 1, 2016) </a:t>
            </a:r>
            <a:r>
              <a:rPr lang="en-US" sz="1200" dirty="0"/>
              <a:t>–  Due to changing wind and weather conditions, the fire southwest of Highway 63 in the area of </a:t>
            </a:r>
            <a:r>
              <a:rPr lang="en-US" sz="1200" dirty="0" err="1"/>
              <a:t>Gregoire</a:t>
            </a:r>
            <a:r>
              <a:rPr lang="en-US" sz="1200" dirty="0"/>
              <a:t> has not abated. As of 9:57 p.m., Mayor Blake has declared a State of Local Emergency in Fort McMurray localized to </a:t>
            </a:r>
            <a:r>
              <a:rPr lang="en-US" sz="1200" dirty="0" err="1"/>
              <a:t>Gregoire</a:t>
            </a:r>
            <a:r>
              <a:rPr lang="en-US" sz="1200" dirty="0" smtClean="0"/>
              <a:t>.</a:t>
            </a:r>
          </a:p>
          <a:p>
            <a:endParaRPr lang="en-US" sz="1200" dirty="0"/>
          </a:p>
          <a:p>
            <a:r>
              <a:rPr lang="en-US" sz="1200" b="1" dirty="0" smtClean="0"/>
              <a:t>(</a:t>
            </a:r>
            <a:r>
              <a:rPr lang="en-US" sz="1200" b="1" dirty="0"/>
              <a:t>Fort McMurray, AB – May 3, 2016) </a:t>
            </a:r>
            <a:r>
              <a:rPr lang="en-US" sz="1200" dirty="0"/>
              <a:t>– As of 11 a.m. on May 3, the forest fire burning southwest of Fort McMurray was approximately 1.2 </a:t>
            </a:r>
            <a:r>
              <a:rPr lang="en-US" sz="1200" dirty="0" err="1"/>
              <a:t>kilometres</a:t>
            </a:r>
            <a:r>
              <a:rPr lang="en-US" sz="1200" dirty="0"/>
              <a:t> west of Highway 63 and Airport Road; it has not crossed the </a:t>
            </a:r>
            <a:r>
              <a:rPr lang="en-US" sz="1200" dirty="0" err="1"/>
              <a:t>Hangingstone</a:t>
            </a:r>
            <a:r>
              <a:rPr lang="en-US" sz="1200" dirty="0"/>
              <a:t> River. Air quality continues to be a potential risk to residents of the </a:t>
            </a:r>
            <a:r>
              <a:rPr lang="en-US" sz="1200" dirty="0" err="1"/>
              <a:t>Gregoire</a:t>
            </a:r>
            <a:r>
              <a:rPr lang="en-US" sz="1200" dirty="0"/>
              <a:t> area and is subject to wind conditions.  </a:t>
            </a:r>
            <a:endParaRPr lang="en-US" sz="1200" dirty="0" smtClean="0"/>
          </a:p>
          <a:p>
            <a:endParaRPr lang="en-US" sz="1200" b="1" dirty="0"/>
          </a:p>
          <a:p>
            <a:r>
              <a:rPr lang="en-US" sz="1200" b="1" dirty="0" smtClean="0"/>
              <a:t>(Fort </a:t>
            </a:r>
            <a:r>
              <a:rPr lang="en-US" sz="1200" b="1" dirty="0"/>
              <a:t>McMurray, AB – May 4, 2016) </a:t>
            </a:r>
            <a:r>
              <a:rPr lang="en-US" sz="1200" dirty="0"/>
              <a:t>– Weather patterns are changing and we have been advised by Alberta Forestry that we need to do a mandatory evacuation of Anzac, </a:t>
            </a:r>
            <a:r>
              <a:rPr lang="en-US" sz="1200" dirty="0" err="1"/>
              <a:t>Gregoire</a:t>
            </a:r>
            <a:r>
              <a:rPr lang="en-US" sz="1200" dirty="0"/>
              <a:t> Lake Estates and Fort McMurray First Nation.  </a:t>
            </a:r>
            <a:endParaRPr lang="en-US" sz="1200" dirty="0" smtClean="0"/>
          </a:p>
          <a:p>
            <a:endParaRPr lang="en-US" sz="1200" b="1" dirty="0"/>
          </a:p>
          <a:p>
            <a:r>
              <a:rPr lang="en-US" sz="1200" b="1" dirty="0" smtClean="0"/>
              <a:t>(</a:t>
            </a:r>
            <a:r>
              <a:rPr lang="en-US" sz="1200" b="1" dirty="0"/>
              <a:t>Fort McMurray, AB – May 8, 2016) </a:t>
            </a:r>
            <a:r>
              <a:rPr lang="en-US" sz="1200" dirty="0"/>
              <a:t>– The airspace below 3000 ft. above ground level (AGL) is closed over the entire Regional Municipality of Wood Buffalo, including a five nautical mile buffer around the active fire zone</a:t>
            </a:r>
            <a:r>
              <a:rPr lang="en-US" sz="1200" dirty="0" smtClean="0"/>
              <a:t>.</a:t>
            </a:r>
          </a:p>
          <a:p>
            <a:endParaRPr lang="en-US" sz="1200" dirty="0"/>
          </a:p>
          <a:p>
            <a:r>
              <a:rPr lang="en-US" sz="1200" b="1" dirty="0"/>
              <a:t>(Fort McMurray, AB – May </a:t>
            </a:r>
            <a:r>
              <a:rPr lang="en-US" sz="1200" b="1" dirty="0" smtClean="0"/>
              <a:t>16, </a:t>
            </a:r>
            <a:r>
              <a:rPr lang="en-US" sz="1200" b="1" dirty="0"/>
              <a:t>2016) </a:t>
            </a:r>
            <a:r>
              <a:rPr lang="en-US" sz="1200" dirty="0"/>
              <a:t>The evacuation zone has increased north of the city of Fort McMurray due to evolving fire conditions. Several camps are affected by this evacuation. Approximately 8,000 people impacted. </a:t>
            </a:r>
          </a:p>
        </p:txBody>
      </p:sp>
    </p:spTree>
    <p:extLst>
      <p:ext uri="{BB962C8B-B14F-4D97-AF65-F5344CB8AC3E}">
        <p14:creationId xmlns:p14="http://schemas.microsoft.com/office/powerpoint/2010/main" val="306410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ad Pierce\Documents\Attachments\may_10\ts_pm25_20160425-20160515_191032001_3500_IA.jpg"/>
          <p:cNvPicPr>
            <a:picLocks noChangeAspect="1" noChangeArrowheads="1"/>
          </p:cNvPicPr>
          <p:nvPr/>
        </p:nvPicPr>
        <p:blipFill>
          <a:blip r:embed="rId2" cstate="print"/>
          <a:srcRect b="9524"/>
          <a:stretch>
            <a:fillRect/>
          </a:stretch>
        </p:blipFill>
        <p:spPr bwMode="auto">
          <a:xfrm>
            <a:off x="4572000" y="3810000"/>
            <a:ext cx="4572000" cy="2895600"/>
          </a:xfrm>
          <a:prstGeom prst="rect">
            <a:avLst/>
          </a:prstGeom>
          <a:noFill/>
        </p:spPr>
      </p:pic>
      <p:pic>
        <p:nvPicPr>
          <p:cNvPr id="2051" name="Picture 3" descr="C:\Users\Brad Pierce\Documents\Attachments\may_10\ts_pm25_20160425-20160515_271095008_6820_MN.jpg"/>
          <p:cNvPicPr>
            <a:picLocks noChangeAspect="1" noChangeArrowheads="1"/>
          </p:cNvPicPr>
          <p:nvPr/>
        </p:nvPicPr>
        <p:blipFill>
          <a:blip r:embed="rId3" cstate="print"/>
          <a:srcRect b="9524"/>
          <a:stretch>
            <a:fillRect/>
          </a:stretch>
        </p:blipFill>
        <p:spPr bwMode="auto">
          <a:xfrm>
            <a:off x="4572000" y="762000"/>
            <a:ext cx="4572000" cy="2895600"/>
          </a:xfrm>
          <a:prstGeom prst="rect">
            <a:avLst/>
          </a:prstGeom>
          <a:noFill/>
        </p:spPr>
      </p:pic>
      <p:pic>
        <p:nvPicPr>
          <p:cNvPr id="2052" name="Picture 4" descr="C:\Users\Brad Pierce\Documents\Attachments\may_10\ts_pm25_20160425-20160515_270370470_5120_MN.jpg"/>
          <p:cNvPicPr>
            <a:picLocks noChangeAspect="1" noChangeArrowheads="1"/>
          </p:cNvPicPr>
          <p:nvPr/>
        </p:nvPicPr>
        <p:blipFill>
          <a:blip r:embed="rId4" cstate="print"/>
          <a:srcRect b="9524"/>
          <a:stretch>
            <a:fillRect/>
          </a:stretch>
        </p:blipFill>
        <p:spPr bwMode="auto">
          <a:xfrm>
            <a:off x="0" y="762000"/>
            <a:ext cx="4572000" cy="2895600"/>
          </a:xfrm>
          <a:prstGeom prst="rect">
            <a:avLst/>
          </a:prstGeom>
          <a:noFill/>
        </p:spPr>
      </p:pic>
      <p:pic>
        <p:nvPicPr>
          <p:cNvPr id="2056" name="Picture 8" descr="C:\Users\Brad Pierce\Documents\Attachments\may_10\ts_pm25_20160425-20160515_191530030_2120_IA.jpg"/>
          <p:cNvPicPr>
            <a:picLocks noChangeAspect="1" noChangeArrowheads="1"/>
          </p:cNvPicPr>
          <p:nvPr/>
        </p:nvPicPr>
        <p:blipFill>
          <a:blip r:embed="rId5" cstate="print"/>
          <a:srcRect b="9524"/>
          <a:stretch>
            <a:fillRect/>
          </a:stretch>
        </p:blipFill>
        <p:spPr bwMode="auto">
          <a:xfrm>
            <a:off x="0" y="3810000"/>
            <a:ext cx="4572000" cy="28956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143000" y="1905000"/>
            <a:ext cx="13120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12Z May 07, 2016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228600"/>
            <a:ext cx="8788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 EPA </a:t>
            </a:r>
            <a:r>
              <a:rPr lang="en-US" sz="2400" b="1" dirty="0" err="1" smtClean="0"/>
              <a:t>AIRNow</a:t>
            </a:r>
            <a:r>
              <a:rPr lang="en-US" sz="2400" b="1" dirty="0" smtClean="0"/>
              <a:t> Observed (black) and RAQMS (red) analyzed PM2.5</a:t>
            </a:r>
            <a:endParaRPr lang="en-US" sz="2400" b="1" dirty="0"/>
          </a:p>
        </p:txBody>
      </p:sp>
      <p:cxnSp>
        <p:nvCxnSpPr>
          <p:cNvPr id="16" name="Straight Arrow Connector 15"/>
          <p:cNvCxnSpPr>
            <a:stCxn id="13" idx="3"/>
          </p:cNvCxnSpPr>
          <p:nvPr/>
        </p:nvCxnSpPr>
        <p:spPr>
          <a:xfrm>
            <a:off x="2455026" y="2043500"/>
            <a:ext cx="288174" cy="1309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15000" y="1905000"/>
            <a:ext cx="13120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12Z May 07, 2016</a:t>
            </a:r>
            <a:endParaRPr lang="en-US" sz="1200" b="1" dirty="0"/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7027026" y="2043500"/>
            <a:ext cx="288174" cy="1309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59778" y="4955634"/>
            <a:ext cx="13120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12Z May 07, 2016</a:t>
            </a:r>
            <a:endParaRPr lang="en-US" sz="1200" b="1" dirty="0"/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>
          <a:xfrm>
            <a:off x="2471804" y="5094134"/>
            <a:ext cx="271396" cy="1306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15000" y="4955634"/>
            <a:ext cx="13120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12Z May 07, 2016</a:t>
            </a:r>
            <a:endParaRPr lang="en-US" sz="1200" b="1" dirty="0"/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7027026" y="5094134"/>
            <a:ext cx="288174" cy="1306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80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" t="8251" r="52639" b="3496"/>
          <a:stretch/>
        </p:blipFill>
        <p:spPr bwMode="auto">
          <a:xfrm>
            <a:off x="3729" y="0"/>
            <a:ext cx="91402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00715" y="4795897"/>
            <a:ext cx="6143285" cy="206210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IDEA (</a:t>
            </a:r>
            <a:r>
              <a:rPr lang="en-US" sz="1600" dirty="0" err="1" smtClean="0"/>
              <a:t>eIDEA</a:t>
            </a:r>
            <a:r>
              <a:rPr lang="en-US" sz="1600" dirty="0" smtClean="0"/>
              <a:t>) VIIRS Aerosol Optical Depth Analyses/Forecasts:</a:t>
            </a:r>
          </a:p>
          <a:p>
            <a:r>
              <a:rPr lang="en-US" sz="1600" dirty="0">
                <a:hlinkClick r:id="rId3"/>
              </a:rPr>
              <a:t>http://www.star.nesdis.noaa.gov/smcd/spb/aq/expr/expr2</a:t>
            </a:r>
            <a:r>
              <a:rPr lang="en-US" sz="1600" dirty="0" smtClean="0">
                <a:hlinkClick r:id="rId3"/>
              </a:rPr>
              <a:t>/</a:t>
            </a:r>
            <a:endParaRPr lang="en-US" sz="1600" dirty="0" smtClean="0"/>
          </a:p>
          <a:p>
            <a:r>
              <a:rPr lang="en-US" sz="1600" dirty="0" smtClean="0"/>
              <a:t>SSEC </a:t>
            </a:r>
            <a:r>
              <a:rPr lang="en-US" sz="1600" dirty="0" err="1" smtClean="0"/>
              <a:t>RealEarth</a:t>
            </a:r>
            <a:r>
              <a:rPr lang="en-US" sz="1600" dirty="0" smtClean="0"/>
              <a:t> Satellite Visualization:</a:t>
            </a:r>
          </a:p>
          <a:p>
            <a:r>
              <a:rPr lang="en-US" sz="1600" dirty="0">
                <a:hlinkClick r:id="rId4"/>
              </a:rPr>
              <a:t>https://realearth.ssec.wisc.edu</a:t>
            </a:r>
            <a:r>
              <a:rPr lang="en-US" sz="1600" dirty="0" smtClean="0">
                <a:hlinkClick r:id="rId4"/>
              </a:rPr>
              <a:t>/</a:t>
            </a:r>
            <a:endParaRPr lang="en-US" sz="1600" dirty="0" smtClean="0"/>
          </a:p>
          <a:p>
            <a:r>
              <a:rPr lang="en-US" sz="1600" dirty="0" smtClean="0"/>
              <a:t>GOES-14 SRSOR:</a:t>
            </a:r>
          </a:p>
          <a:p>
            <a:r>
              <a:rPr lang="en-US" sz="1600" dirty="0">
                <a:hlinkClick r:id="rId5"/>
              </a:rPr>
              <a:t>http://</a:t>
            </a:r>
            <a:r>
              <a:rPr lang="en-US" sz="1600" dirty="0" smtClean="0">
                <a:hlinkClick r:id="rId5"/>
              </a:rPr>
              <a:t>cimss.ssec.wisc.edu/goes/srsor2016/GOES-14_SRSOR.html</a:t>
            </a:r>
            <a:endParaRPr lang="en-US" sz="1600" dirty="0" smtClean="0"/>
          </a:p>
          <a:p>
            <a:r>
              <a:rPr lang="en-US" sz="1600" dirty="0" smtClean="0"/>
              <a:t>SSEC </a:t>
            </a:r>
            <a:r>
              <a:rPr lang="en-US" sz="1600" dirty="0" err="1" smtClean="0"/>
              <a:t>PyroCb</a:t>
            </a:r>
            <a:r>
              <a:rPr lang="en-US" sz="1600" dirty="0" smtClean="0"/>
              <a:t> Satellite Blog:</a:t>
            </a:r>
          </a:p>
          <a:p>
            <a:r>
              <a:rPr lang="en-US" sz="1600" dirty="0">
                <a:hlinkClick r:id="rId6"/>
              </a:rPr>
              <a:t>http://</a:t>
            </a:r>
            <a:r>
              <a:rPr lang="en-US" sz="1600" dirty="0" smtClean="0">
                <a:hlinkClick r:id="rId6"/>
              </a:rPr>
              <a:t>pyrocb.ssec.wisc.edu/archives/1572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2121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GOES-15 0.63 um Visible (top) and 3.9 um Shortwave Infrared (bottom) images [click to play animation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11780"/>
            <a:ext cx="8142353" cy="61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0"/>
            <a:ext cx="232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03, 2016 GOES-15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1143000"/>
            <a:ext cx="2504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Pyro cumulonimbus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50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http://pyrocb.ssec.wisc.edu/wp-content/uploads/2016/05/160502_goes15_visible_shortwaveIR_CYMM_Fire_anim.gif</a:t>
            </a:r>
          </a:p>
        </p:txBody>
      </p:sp>
      <p:sp>
        <p:nvSpPr>
          <p:cNvPr id="7" name="Rectangle 6"/>
          <p:cNvSpPr/>
          <p:nvPr/>
        </p:nvSpPr>
        <p:spPr>
          <a:xfrm>
            <a:off x="1332978" y="5334000"/>
            <a:ext cx="2400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Fort McMurray Wildfire</a:t>
            </a:r>
          </a:p>
        </p:txBody>
      </p:sp>
    </p:spTree>
    <p:extLst>
      <p:ext uri="{BB962C8B-B14F-4D97-AF65-F5344CB8AC3E}">
        <p14:creationId xmlns:p14="http://schemas.microsoft.com/office/powerpoint/2010/main" val="265151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0"/>
            <a:ext cx="232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03, 2016 GOES-15</a:t>
            </a:r>
            <a:endParaRPr lang="en-US" dirty="0"/>
          </a:p>
        </p:txBody>
      </p:sp>
      <p:pic>
        <p:nvPicPr>
          <p:cNvPr id="3076" name="Picture 4" descr="\\beans\users$\bpierce\Data\Documents\Attachments\may_17\160502_goes15_visible_shortwaveIR_CYMM_Fire_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53" y="304800"/>
            <a:ext cx="8140700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1143000"/>
            <a:ext cx="2504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Pyro cumulonimbus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50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http://pyrocb.ssec.wisc.edu/wp-content/uploads/2016/05/160502_goes15_visible_shortwaveIR_CYMM_Fire_anim.gif</a:t>
            </a:r>
          </a:p>
        </p:txBody>
      </p:sp>
      <p:sp>
        <p:nvSpPr>
          <p:cNvPr id="7" name="Rectangle 6"/>
          <p:cNvSpPr/>
          <p:nvPr/>
        </p:nvSpPr>
        <p:spPr>
          <a:xfrm>
            <a:off x="1332978" y="5334000"/>
            <a:ext cx="2400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Fort McMurray Wildfire</a:t>
            </a:r>
          </a:p>
        </p:txBody>
      </p:sp>
    </p:spTree>
    <p:extLst>
      <p:ext uri="{BB962C8B-B14F-4D97-AF65-F5344CB8AC3E}">
        <p14:creationId xmlns:p14="http://schemas.microsoft.com/office/powerpoint/2010/main" val="32621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1400" y="0"/>
            <a:ext cx="232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16, 2016 GOES-15</a:t>
            </a:r>
            <a:endParaRPr lang="en-US" dirty="0"/>
          </a:p>
        </p:txBody>
      </p:sp>
      <p:pic>
        <p:nvPicPr>
          <p:cNvPr id="5124" name="Picture 4" descr="\\beans\users$\bpierce\Data\Documents\Attachments\may_17\960x640_WESTL_B12_GOES15_VIS_IR2_YMMFIRE_16MAY2016_2016137_194500_0002PANEL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74650"/>
            <a:ext cx="8153400" cy="610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69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6505" y="0"/>
            <a:ext cx="789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16, </a:t>
            </a:r>
            <a:r>
              <a:rPr lang="en-US" dirty="0"/>
              <a:t>2016 </a:t>
            </a:r>
            <a:r>
              <a:rPr lang="en-US" dirty="0" smtClean="0"/>
              <a:t>GOES-15 </a:t>
            </a:r>
            <a:r>
              <a:rPr lang="en-US" dirty="0"/>
              <a:t>0.63 µm Visible (left) and 3.9 µm shortwave Infrared (</a:t>
            </a:r>
            <a:r>
              <a:rPr lang="en-US" dirty="0" smtClean="0"/>
              <a:t>right)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65532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http://pyrocb.ssec.wisc.edu/wp-content/uploads/2016/05/160516_goes15_visible_shortwaveIR_YMM_fire_anim.gif</a:t>
            </a:r>
          </a:p>
        </p:txBody>
      </p:sp>
      <p:pic>
        <p:nvPicPr>
          <p:cNvPr id="7169" name="Picture 1" descr="\\beans\users$\bpierce\Data\Documents\Attachments\may_17\160516_goes15_visible_shortwaveIR_YMM_fire_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74650"/>
            <a:ext cx="8153400" cy="610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75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beans\users$\bpierce\Data\Documents\Attachments\may_17\160516_1932utc_viirs_visible_shortwaveIR_longwaveIR_YMM_fire_anim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515350" cy="517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3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19200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itchFamily="2" charset="2"/>
              <a:buChar char="§"/>
            </a:pPr>
            <a:r>
              <a:rPr lang="en-US" altLang="en-US" sz="2400" dirty="0" smtClean="0">
                <a:ea typeface="ＭＳ Ｐゴシック" pitchFamily="34" charset="-128"/>
              </a:rPr>
              <a:t>Goal: Provide </a:t>
            </a:r>
            <a:r>
              <a:rPr lang="en-US" altLang="en-US" sz="2400" dirty="0">
                <a:ea typeface="ＭＳ Ｐゴシック" pitchFamily="34" charset="-128"/>
              </a:rPr>
              <a:t>low latency, web-based, high resolution forecasts of smoke dispersion for use by NWS Incident Meteorologists (IMET) to support on-site decision support services for fire incident management teams. </a:t>
            </a:r>
            <a:endParaRPr lang="en-US" altLang="en-US" sz="2400" dirty="0" smtClean="0">
              <a:ea typeface="ＭＳ Ｐゴシック" pitchFamily="34" charset="-128"/>
            </a:endParaRPr>
          </a:p>
          <a:p>
            <a:pPr marL="342900" lvl="1" indent="-342900">
              <a:buFont typeface="Wingdings" pitchFamily="2" charset="2"/>
              <a:buChar char="§"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 marL="342900" lvl="1" indent="-342900">
              <a:buFont typeface="Wingdings" pitchFamily="2" charset="2"/>
              <a:buChar char="§"/>
            </a:pPr>
            <a:r>
              <a:rPr lang="en-US" altLang="en-US" sz="2400" dirty="0">
                <a:ea typeface="ＭＳ Ｐゴシック" pitchFamily="34" charset="-128"/>
              </a:rPr>
              <a:t>Project utilizes VIIRS AOD </a:t>
            </a:r>
            <a:r>
              <a:rPr lang="en-US" altLang="en-US" sz="2400" dirty="0" smtClean="0">
                <a:ea typeface="ＭＳ Ｐゴシック" pitchFamily="34" charset="-128"/>
              </a:rPr>
              <a:t>retrievals </a:t>
            </a:r>
            <a:r>
              <a:rPr lang="en-US" altLang="en-US" sz="2400" dirty="0">
                <a:ea typeface="ＭＳ Ｐゴシック" pitchFamily="34" charset="-128"/>
              </a:rPr>
              <a:t>to initialize trajectory-based, high spatial resolution </a:t>
            </a:r>
            <a:r>
              <a:rPr lang="en-US" altLang="en-US" sz="2400" dirty="0" smtClean="0">
                <a:ea typeface="ＭＳ Ｐゴシック" pitchFamily="34" charset="-128"/>
              </a:rPr>
              <a:t>smoke </a:t>
            </a:r>
            <a:r>
              <a:rPr lang="en-US" altLang="en-US" sz="2400" dirty="0">
                <a:ea typeface="ＭＳ Ｐゴシック" pitchFamily="34" charset="-128"/>
              </a:rPr>
              <a:t>dispersion forecasts. </a:t>
            </a:r>
            <a:endParaRPr lang="en-US" altLang="en-US" sz="2400" dirty="0" smtClean="0">
              <a:ea typeface="ＭＳ Ｐゴシック" pitchFamily="34" charset="-128"/>
            </a:endParaRPr>
          </a:p>
          <a:p>
            <a:pPr marL="342900" lvl="1" indent="-342900">
              <a:buFont typeface="Wingdings" pitchFamily="2" charset="2"/>
              <a:buChar char="§"/>
            </a:pPr>
            <a:endParaRPr lang="en-US" altLang="en-US" sz="2400" dirty="0">
              <a:ea typeface="ＭＳ Ｐゴシック" pitchFamily="34" charset="-128"/>
            </a:endParaRPr>
          </a:p>
          <a:p>
            <a:pPr marL="342900" lvl="1" indent="-342900">
              <a:buFont typeface="Wingdings" pitchFamily="2" charset="2"/>
              <a:buChar char="§"/>
            </a:pPr>
            <a:r>
              <a:rPr lang="en-US" altLang="en-US" sz="2400" dirty="0">
                <a:ea typeface="ＭＳ Ｐゴシック" pitchFamily="34" charset="-128"/>
              </a:rPr>
              <a:t>Project is an extension of Infusion of satellite Data into Environmental Applications-International (IDEA-I) trajectory based aerosol </a:t>
            </a:r>
            <a:r>
              <a:rPr lang="en-US" altLang="en-US" sz="2400" dirty="0" smtClean="0">
                <a:ea typeface="ＭＳ Ｐゴシック" pitchFamily="34" charset="-128"/>
              </a:rPr>
              <a:t>forecast </a:t>
            </a:r>
            <a:r>
              <a:rPr lang="en-US" altLang="en-US" sz="2400" dirty="0">
                <a:ea typeface="ＭＳ Ｐゴシック" pitchFamily="34" charset="-128"/>
              </a:rPr>
              <a:t>capabilities and will be tested and released within CSPP prior to transition to Operations at NESDIS. </a:t>
            </a:r>
          </a:p>
          <a:p>
            <a:pPr marL="342900" lvl="1" indent="-342900">
              <a:buFont typeface="Wingdings" pitchFamily="2" charset="2"/>
              <a:buChar char="§"/>
            </a:pPr>
            <a:endParaRPr lang="en-US" altLang="en-US" sz="24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661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beans\users$\bpierce\Data\Documents\Attachments\may_06\hms20160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106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t="30838" r="58129" b="6574"/>
          <a:stretch/>
        </p:blipFill>
        <p:spPr bwMode="auto">
          <a:xfrm>
            <a:off x="14614" y="-1"/>
            <a:ext cx="3505200" cy="321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9331" y="4267199"/>
            <a:ext cx="2002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Canadian Wildfires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May 04,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81288" y="2209800"/>
            <a:ext cx="214512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5954" y="1608796"/>
            <a:ext cx="240085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Fort </a:t>
            </a:r>
            <a:r>
              <a:rPr lang="en-US" dirty="0" smtClean="0"/>
              <a:t>McMurray Wildfire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95400" y="228600"/>
            <a:ext cx="471814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48200" y="2286000"/>
            <a:ext cx="609600" cy="333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>
            <a:stCxn id="5" idx="2"/>
          </p:cNvCxnSpPr>
          <p:nvPr/>
        </p:nvCxnSpPr>
        <p:spPr>
          <a:xfrm>
            <a:off x="1531307" y="533400"/>
            <a:ext cx="3421693" cy="1752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41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442</Words>
  <Application>Microsoft Office PowerPoint</Application>
  <PresentationFormat>On-screen Show (4:3)</PresentationFormat>
  <Paragraphs>84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13</cp:revision>
  <dcterms:created xsi:type="dcterms:W3CDTF">2006-08-16T00:00:00Z</dcterms:created>
  <dcterms:modified xsi:type="dcterms:W3CDTF">2016-05-17T19:15:24Z</dcterms:modified>
</cp:coreProperties>
</file>