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5" r:id="rId2"/>
    <p:sldId id="433" r:id="rId3"/>
    <p:sldId id="270" r:id="rId4"/>
    <p:sldId id="268" r:id="rId5"/>
    <p:sldId id="256" r:id="rId6"/>
    <p:sldId id="257" r:id="rId7"/>
    <p:sldId id="267" r:id="rId8"/>
    <p:sldId id="271" r:id="rId9"/>
    <p:sldId id="430" r:id="rId10"/>
    <p:sldId id="444" r:id="rId11"/>
    <p:sldId id="269" r:id="rId12"/>
    <p:sldId id="431" r:id="rId13"/>
    <p:sldId id="425" r:id="rId14"/>
    <p:sldId id="304" r:id="rId15"/>
    <p:sldId id="275" r:id="rId16"/>
    <p:sldId id="423" r:id="rId17"/>
    <p:sldId id="273" r:id="rId18"/>
    <p:sldId id="439" r:id="rId19"/>
    <p:sldId id="440" r:id="rId20"/>
    <p:sldId id="279" r:id="rId21"/>
    <p:sldId id="441" r:id="rId22"/>
    <p:sldId id="442" r:id="rId23"/>
    <p:sldId id="44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BBD"/>
    <a:srgbClr val="0B2C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83"/>
    <p:restoredTop sz="93714"/>
  </p:normalViewPr>
  <p:slideViewPr>
    <p:cSldViewPr>
      <p:cViewPr>
        <p:scale>
          <a:sx n="95" d="100"/>
          <a:sy n="95" d="100"/>
        </p:scale>
        <p:origin x="-1531" y="-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5.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C36CA-A6A9-DE45-96AB-6062F06A2053}"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0183824B-1DE9-4442-8744-40F7247162FC}">
      <dgm:prSet phldrT="[Text]" custT="1"/>
      <dgm:spPr>
        <a:solidFill>
          <a:schemeClr val="bg2">
            <a:lumMod val="50000"/>
          </a:schemeClr>
        </a:solidFill>
        <a:ln>
          <a:solidFill>
            <a:schemeClr val="bg2">
              <a:lumMod val="50000"/>
            </a:schemeClr>
          </a:solidFill>
        </a:ln>
      </dgm:spPr>
      <dgm:t>
        <a:bodyPr/>
        <a:lstStyle/>
        <a:p>
          <a:r>
            <a:rPr lang="en-US" sz="1600" dirty="0"/>
            <a:t>Modeling</a:t>
          </a:r>
        </a:p>
        <a:p>
          <a:r>
            <a:rPr lang="en-US" sz="1600" dirty="0"/>
            <a:t>And Data</a:t>
          </a:r>
        </a:p>
        <a:p>
          <a:r>
            <a:rPr lang="en-US" sz="1600" dirty="0"/>
            <a:t>Assimilation</a:t>
          </a:r>
        </a:p>
      </dgm:t>
    </dgm:pt>
    <dgm:pt modelId="{C49E2A2B-300B-704F-9348-722A530FEE87}" type="parTrans" cxnId="{1CFE018A-8FC8-A840-968D-04FA0358BBF8}">
      <dgm:prSet/>
      <dgm:spPr/>
      <dgm:t>
        <a:bodyPr/>
        <a:lstStyle/>
        <a:p>
          <a:endParaRPr lang="en-US" sz="1600"/>
        </a:p>
      </dgm:t>
    </dgm:pt>
    <dgm:pt modelId="{84FFC231-6F74-D24A-8591-9CE330C76BD5}" type="sibTrans" cxnId="{1CFE018A-8FC8-A840-968D-04FA0358BBF8}">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74" t="5156" r="14074" b="5156"/>
          </a:stretch>
        </a:blipFill>
        <a:ln>
          <a:solidFill>
            <a:schemeClr val="bg2">
              <a:lumMod val="50000"/>
            </a:schemeClr>
          </a:solidFill>
        </a:ln>
      </dgm:spPr>
      <dgm:t>
        <a:bodyPr/>
        <a:lstStyle/>
        <a:p>
          <a:endParaRPr lang="en-US" sz="1600"/>
        </a:p>
      </dgm:t>
    </dgm:pt>
    <dgm:pt modelId="{FBD14C7D-0766-8149-9AE9-A0D8421CFA15}">
      <dgm:prSet phldrT="[Text]" custT="1"/>
      <dgm:spPr>
        <a:solidFill>
          <a:schemeClr val="accent3">
            <a:lumMod val="50000"/>
          </a:schemeClr>
        </a:solidFill>
        <a:ln>
          <a:solidFill>
            <a:schemeClr val="accent3">
              <a:lumMod val="50000"/>
            </a:schemeClr>
          </a:solidFill>
        </a:ln>
      </dgm:spPr>
      <dgm:t>
        <a:bodyPr/>
        <a:lstStyle/>
        <a:p>
          <a:r>
            <a:rPr lang="en-US" sz="1600" dirty="0"/>
            <a:t>Future Sensors and Techniques</a:t>
          </a:r>
        </a:p>
      </dgm:t>
    </dgm:pt>
    <dgm:pt modelId="{E793BBC0-5F21-6B4F-A58A-553C4E836D7D}" type="parTrans" cxnId="{D03273BE-1566-AC48-82FC-62F7D73D6826}">
      <dgm:prSet/>
      <dgm:spPr/>
      <dgm:t>
        <a:bodyPr/>
        <a:lstStyle/>
        <a:p>
          <a:endParaRPr lang="en-US" sz="1600"/>
        </a:p>
      </dgm:t>
    </dgm:pt>
    <dgm:pt modelId="{AB67F204-E08D-2F49-B890-A82EF7D02F61}" type="sibTrans" cxnId="{D03273BE-1566-AC48-82FC-62F7D73D6826}">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9847" t="10433" r="9847" b="10433"/>
          </a:stretch>
        </a:blipFill>
        <a:ln>
          <a:solidFill>
            <a:schemeClr val="accent3">
              <a:lumMod val="50000"/>
            </a:schemeClr>
          </a:solidFill>
        </a:ln>
      </dgm:spPr>
      <dgm:t>
        <a:bodyPr/>
        <a:lstStyle/>
        <a:p>
          <a:endParaRPr lang="en-US" sz="1600"/>
        </a:p>
      </dgm:t>
    </dgm:pt>
    <dgm:pt modelId="{4245945E-E2A6-5649-AACB-E728624B4BB8}">
      <dgm:prSet phldrT="[Text]" custT="1"/>
      <dgm:spPr>
        <a:solidFill>
          <a:schemeClr val="accent2">
            <a:lumMod val="75000"/>
          </a:schemeClr>
        </a:solidFill>
        <a:ln>
          <a:solidFill>
            <a:schemeClr val="accent2">
              <a:lumMod val="75000"/>
            </a:schemeClr>
          </a:solidFill>
        </a:ln>
      </dgm:spPr>
      <dgm:t>
        <a:bodyPr/>
        <a:lstStyle/>
        <a:p>
          <a:r>
            <a:rPr lang="en-US" sz="1600" dirty="0"/>
            <a:t>Advanced Data Products</a:t>
          </a:r>
        </a:p>
      </dgm:t>
    </dgm:pt>
    <dgm:pt modelId="{E581B8BE-70EB-2547-95D9-F4E0B0EA7303}" type="parTrans" cxnId="{5E3907E3-7A8C-B844-97A5-80A92CEC4FA4}">
      <dgm:prSet/>
      <dgm:spPr/>
      <dgm:t>
        <a:bodyPr/>
        <a:lstStyle/>
        <a:p>
          <a:endParaRPr lang="en-US" sz="1600"/>
        </a:p>
      </dgm:t>
    </dgm:pt>
    <dgm:pt modelId="{CE8FFE93-8E15-5D42-B11D-B3EFFD434B49}" type="sibTrans" cxnId="{5E3907E3-7A8C-B844-97A5-80A92CEC4FA4}">
      <dgm:prSet/>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a:ln>
          <a:solidFill>
            <a:schemeClr val="accent2">
              <a:lumMod val="75000"/>
            </a:schemeClr>
          </a:solidFill>
        </a:ln>
      </dgm:spPr>
      <dgm:t>
        <a:bodyPr/>
        <a:lstStyle/>
        <a:p>
          <a:endParaRPr lang="en-US" sz="1600"/>
        </a:p>
      </dgm:t>
    </dgm:pt>
    <dgm:pt modelId="{0D96E119-F1EC-194C-937C-E9DC68341B95}">
      <dgm:prSet custT="1"/>
      <dgm:spPr>
        <a:solidFill>
          <a:schemeClr val="accent4">
            <a:lumMod val="75000"/>
          </a:schemeClr>
        </a:solidFill>
        <a:ln>
          <a:solidFill>
            <a:schemeClr val="accent4">
              <a:lumMod val="75000"/>
            </a:schemeClr>
          </a:solidFill>
        </a:ln>
      </dgm:spPr>
      <dgm:t>
        <a:bodyPr/>
        <a:lstStyle/>
        <a:p>
          <a:r>
            <a:rPr lang="en-US" sz="1600" dirty="0"/>
            <a:t>Calibration and Validation</a:t>
          </a:r>
        </a:p>
      </dgm:t>
    </dgm:pt>
    <dgm:pt modelId="{34513258-6557-C044-BE3F-5D4DF83EDB2C}" type="parTrans" cxnId="{CBB11958-25D1-9E4D-988D-3A8668182577}">
      <dgm:prSet/>
      <dgm:spPr/>
      <dgm:t>
        <a:bodyPr/>
        <a:lstStyle/>
        <a:p>
          <a:endParaRPr lang="en-US" sz="1600"/>
        </a:p>
      </dgm:t>
    </dgm:pt>
    <dgm:pt modelId="{55111743-E6EF-6F43-8783-F3A83066246F}" type="sibTrans" cxnId="{CBB11958-25D1-9E4D-988D-3A8668182577}">
      <dgm:prSet/>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21000" r="-21000"/>
          </a:stretch>
        </a:blipFill>
        <a:ln>
          <a:solidFill>
            <a:schemeClr val="accent4">
              <a:lumMod val="75000"/>
            </a:schemeClr>
          </a:solidFill>
        </a:ln>
      </dgm:spPr>
      <dgm:t>
        <a:bodyPr anchor="ctr" anchorCtr="0"/>
        <a:lstStyle/>
        <a:p>
          <a:endParaRPr lang="en-US" sz="1600"/>
        </a:p>
      </dgm:t>
    </dgm:pt>
    <dgm:pt modelId="{0BFD5897-A482-2D4D-B51D-0DD3EC1BE0C3}">
      <dgm:prSet custT="1"/>
      <dgm:spPr>
        <a:solidFill>
          <a:schemeClr val="accent6">
            <a:lumMod val="75000"/>
          </a:schemeClr>
        </a:solidFill>
        <a:ln>
          <a:solidFill>
            <a:schemeClr val="accent6">
              <a:lumMod val="75000"/>
            </a:schemeClr>
          </a:solidFill>
        </a:ln>
      </dgm:spPr>
      <dgm:t>
        <a:bodyPr/>
        <a:lstStyle/>
        <a:p>
          <a:r>
            <a:rPr lang="en-US" sz="1600" dirty="0"/>
            <a:t>Outreach and Education</a:t>
          </a:r>
        </a:p>
      </dgm:t>
    </dgm:pt>
    <dgm:pt modelId="{F972BC66-6052-A546-BF31-E132D0D049C5}" type="parTrans" cxnId="{EAD5DE27-E7FA-0F41-8230-75B72F1A1677}">
      <dgm:prSet/>
      <dgm:spPr/>
      <dgm:t>
        <a:bodyPr/>
        <a:lstStyle/>
        <a:p>
          <a:endParaRPr lang="en-US" sz="1600"/>
        </a:p>
      </dgm:t>
    </dgm:pt>
    <dgm:pt modelId="{EED154D6-B3A7-3044-B4E8-564378DB81BC}" type="sibTrans" cxnId="{EAD5DE27-E7FA-0F41-8230-75B72F1A1677}">
      <dgm:prSet/>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24128" r="581"/>
          </a:stretch>
        </a:blipFill>
        <a:ln>
          <a:solidFill>
            <a:schemeClr val="accent6">
              <a:lumMod val="75000"/>
            </a:schemeClr>
          </a:solidFill>
        </a:ln>
      </dgm:spPr>
      <dgm:t>
        <a:bodyPr/>
        <a:lstStyle/>
        <a:p>
          <a:endParaRPr lang="en-US" sz="1600"/>
        </a:p>
      </dgm:t>
    </dgm:pt>
    <dgm:pt modelId="{29E09AC5-886E-5344-833C-92E611F10AB5}">
      <dgm:prSet/>
      <dgm:spPr>
        <a:solidFill>
          <a:schemeClr val="accent1"/>
        </a:solidFill>
        <a:ln>
          <a:solidFill>
            <a:schemeClr val="accent1"/>
          </a:solidFill>
        </a:ln>
      </dgm:spPr>
      <dgm:t>
        <a:bodyPr/>
        <a:lstStyle/>
        <a:p>
          <a:r>
            <a:rPr lang="en-US" dirty="0"/>
            <a:t>Research to Operations</a:t>
          </a:r>
        </a:p>
      </dgm:t>
    </dgm:pt>
    <dgm:pt modelId="{EED2CA7D-7E82-FC4E-8A27-2048DA94FA39}" type="parTrans" cxnId="{F3771585-9982-AB41-8740-5F05121A1A01}">
      <dgm:prSet/>
      <dgm:spPr/>
      <dgm:t>
        <a:bodyPr/>
        <a:lstStyle/>
        <a:p>
          <a:endParaRPr lang="en-US"/>
        </a:p>
      </dgm:t>
    </dgm:pt>
    <dgm:pt modelId="{C26E619F-13AA-3A4D-8871-4347AFEDFAEB}" type="sibTrans" cxnId="{F3771585-9982-AB41-8740-5F05121A1A01}">
      <dgm:prSet/>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a:solidFill>
            <a:schemeClr val="accent1"/>
          </a:solidFill>
        </a:ln>
      </dgm:spPr>
      <dgm:t>
        <a:bodyPr/>
        <a:lstStyle/>
        <a:p>
          <a:endParaRPr lang="en-US"/>
        </a:p>
      </dgm:t>
    </dgm:pt>
    <dgm:pt modelId="{FB710489-F474-D54C-821E-12245A59801B}" type="pres">
      <dgm:prSet presAssocID="{591C36CA-A6A9-DE45-96AB-6062F06A2053}" presName="Name0" presStyleCnt="0">
        <dgm:presLayoutVars>
          <dgm:chMax val="21"/>
          <dgm:chPref val="21"/>
        </dgm:presLayoutVars>
      </dgm:prSet>
      <dgm:spPr/>
      <dgm:t>
        <a:bodyPr/>
        <a:lstStyle/>
        <a:p>
          <a:endParaRPr lang="en-US"/>
        </a:p>
      </dgm:t>
    </dgm:pt>
    <dgm:pt modelId="{7640C950-B44F-D742-887A-2FA43FCEBB8F}" type="pres">
      <dgm:prSet presAssocID="{0183824B-1DE9-4442-8744-40F7247162FC}" presName="text1" presStyleCnt="0"/>
      <dgm:spPr/>
    </dgm:pt>
    <dgm:pt modelId="{2FFBEF2E-2ADE-7C42-9E03-297F16420F90}" type="pres">
      <dgm:prSet presAssocID="{0183824B-1DE9-4442-8744-40F7247162FC}" presName="textRepeatNode" presStyleLbl="alignNode1" presStyleIdx="0" presStyleCnt="6">
        <dgm:presLayoutVars>
          <dgm:chMax val="0"/>
          <dgm:chPref val="0"/>
          <dgm:bulletEnabled val="1"/>
        </dgm:presLayoutVars>
      </dgm:prSet>
      <dgm:spPr/>
      <dgm:t>
        <a:bodyPr/>
        <a:lstStyle/>
        <a:p>
          <a:endParaRPr lang="en-US"/>
        </a:p>
      </dgm:t>
    </dgm:pt>
    <dgm:pt modelId="{51F260B1-9160-0B48-A92E-2893C98CBF0A}" type="pres">
      <dgm:prSet presAssocID="{0183824B-1DE9-4442-8744-40F7247162FC}" presName="textaccent1" presStyleCnt="0"/>
      <dgm:spPr/>
    </dgm:pt>
    <dgm:pt modelId="{9CBECBAE-6917-2145-89BF-969F6ED1F47D}" type="pres">
      <dgm:prSet presAssocID="{0183824B-1DE9-4442-8744-40F7247162FC}" presName="accentRepeatNode" presStyleLbl="solidAlignAcc1" presStyleIdx="0" presStyleCnt="12"/>
      <dgm:spPr/>
    </dgm:pt>
    <dgm:pt modelId="{5DF5FDEB-3BB5-E84A-B033-1B960A277B04}" type="pres">
      <dgm:prSet presAssocID="{84FFC231-6F74-D24A-8591-9CE330C76BD5}" presName="image1" presStyleCnt="0"/>
      <dgm:spPr/>
    </dgm:pt>
    <dgm:pt modelId="{C7A9610C-FDC0-E34E-919F-230EEBE47505}" type="pres">
      <dgm:prSet presAssocID="{84FFC231-6F74-D24A-8591-9CE330C76BD5}" presName="imageRepeatNode" presStyleLbl="alignAcc1" presStyleIdx="0" presStyleCnt="6"/>
      <dgm:spPr/>
      <dgm:t>
        <a:bodyPr/>
        <a:lstStyle/>
        <a:p>
          <a:endParaRPr lang="en-US"/>
        </a:p>
      </dgm:t>
    </dgm:pt>
    <dgm:pt modelId="{00C72D63-C97C-E941-8FA6-56DF0150FFB9}" type="pres">
      <dgm:prSet presAssocID="{84FFC231-6F74-D24A-8591-9CE330C76BD5}" presName="imageaccent1" presStyleCnt="0"/>
      <dgm:spPr/>
    </dgm:pt>
    <dgm:pt modelId="{51CEC90E-516B-B540-9E70-CABECC8400D3}" type="pres">
      <dgm:prSet presAssocID="{84FFC231-6F74-D24A-8591-9CE330C76BD5}" presName="accentRepeatNode" presStyleLbl="solidAlignAcc1" presStyleIdx="1" presStyleCnt="12"/>
      <dgm:spPr/>
    </dgm:pt>
    <dgm:pt modelId="{214B53FD-99A1-A244-926F-A95C477A064D}" type="pres">
      <dgm:prSet presAssocID="{FBD14C7D-0766-8149-9AE9-A0D8421CFA15}" presName="text2" presStyleCnt="0"/>
      <dgm:spPr/>
    </dgm:pt>
    <dgm:pt modelId="{B625B4A2-FB0E-5245-AC31-67116E45189A}" type="pres">
      <dgm:prSet presAssocID="{FBD14C7D-0766-8149-9AE9-A0D8421CFA15}" presName="textRepeatNode" presStyleLbl="alignNode1" presStyleIdx="1" presStyleCnt="6">
        <dgm:presLayoutVars>
          <dgm:chMax val="0"/>
          <dgm:chPref val="0"/>
          <dgm:bulletEnabled val="1"/>
        </dgm:presLayoutVars>
      </dgm:prSet>
      <dgm:spPr/>
      <dgm:t>
        <a:bodyPr/>
        <a:lstStyle/>
        <a:p>
          <a:endParaRPr lang="en-US"/>
        </a:p>
      </dgm:t>
    </dgm:pt>
    <dgm:pt modelId="{C9469D98-20F6-AD42-92D4-876BFEA6E93D}" type="pres">
      <dgm:prSet presAssocID="{FBD14C7D-0766-8149-9AE9-A0D8421CFA15}" presName="textaccent2" presStyleCnt="0"/>
      <dgm:spPr/>
    </dgm:pt>
    <dgm:pt modelId="{D8971F22-3FB6-6348-8DCB-0E8111A1D8F3}" type="pres">
      <dgm:prSet presAssocID="{FBD14C7D-0766-8149-9AE9-A0D8421CFA15}" presName="accentRepeatNode" presStyleLbl="solidAlignAcc1" presStyleIdx="2" presStyleCnt="12"/>
      <dgm:spPr/>
    </dgm:pt>
    <dgm:pt modelId="{43B6D143-0AFF-F94B-9750-24A847901C76}" type="pres">
      <dgm:prSet presAssocID="{AB67F204-E08D-2F49-B890-A82EF7D02F61}" presName="image2" presStyleCnt="0"/>
      <dgm:spPr/>
    </dgm:pt>
    <dgm:pt modelId="{BBEB631A-6F24-434F-A2F6-4D0BEC30CF81}" type="pres">
      <dgm:prSet presAssocID="{AB67F204-E08D-2F49-B890-A82EF7D02F61}" presName="imageRepeatNode" presStyleLbl="alignAcc1" presStyleIdx="1" presStyleCnt="6"/>
      <dgm:spPr/>
      <dgm:t>
        <a:bodyPr/>
        <a:lstStyle/>
        <a:p>
          <a:endParaRPr lang="en-US"/>
        </a:p>
      </dgm:t>
    </dgm:pt>
    <dgm:pt modelId="{D29A9330-E25E-0141-9D63-1687B0EE9AA3}" type="pres">
      <dgm:prSet presAssocID="{AB67F204-E08D-2F49-B890-A82EF7D02F61}" presName="imageaccent2" presStyleCnt="0"/>
      <dgm:spPr/>
    </dgm:pt>
    <dgm:pt modelId="{E0B3B06E-EB24-8845-B12A-FF30096140D2}" type="pres">
      <dgm:prSet presAssocID="{AB67F204-E08D-2F49-B890-A82EF7D02F61}" presName="accentRepeatNode" presStyleLbl="solidAlignAcc1" presStyleIdx="3" presStyleCnt="12"/>
      <dgm:spPr/>
    </dgm:pt>
    <dgm:pt modelId="{2D3E642E-FEFD-F149-A6BB-EBEA966D01E0}" type="pres">
      <dgm:prSet presAssocID="{4245945E-E2A6-5649-AACB-E728624B4BB8}" presName="text3" presStyleCnt="0"/>
      <dgm:spPr/>
    </dgm:pt>
    <dgm:pt modelId="{5C6D07D1-0BB7-0144-A42A-0B7887B83F53}" type="pres">
      <dgm:prSet presAssocID="{4245945E-E2A6-5649-AACB-E728624B4BB8}" presName="textRepeatNode" presStyleLbl="alignNode1" presStyleIdx="2" presStyleCnt="6">
        <dgm:presLayoutVars>
          <dgm:chMax val="0"/>
          <dgm:chPref val="0"/>
          <dgm:bulletEnabled val="1"/>
        </dgm:presLayoutVars>
      </dgm:prSet>
      <dgm:spPr/>
      <dgm:t>
        <a:bodyPr/>
        <a:lstStyle/>
        <a:p>
          <a:endParaRPr lang="en-US"/>
        </a:p>
      </dgm:t>
    </dgm:pt>
    <dgm:pt modelId="{3F2CEDF6-B79B-724E-AEE9-263892DE4986}" type="pres">
      <dgm:prSet presAssocID="{4245945E-E2A6-5649-AACB-E728624B4BB8}" presName="textaccent3" presStyleCnt="0"/>
      <dgm:spPr/>
    </dgm:pt>
    <dgm:pt modelId="{222B65C1-6383-E144-8F41-9B2E20D4B629}" type="pres">
      <dgm:prSet presAssocID="{4245945E-E2A6-5649-AACB-E728624B4BB8}" presName="accentRepeatNode" presStyleLbl="solidAlignAcc1" presStyleIdx="4" presStyleCnt="12"/>
      <dgm:spPr/>
    </dgm:pt>
    <dgm:pt modelId="{CAB4D9BB-37DF-7242-94C4-562AFE74F8E9}" type="pres">
      <dgm:prSet presAssocID="{CE8FFE93-8E15-5D42-B11D-B3EFFD434B49}" presName="image3" presStyleCnt="0"/>
      <dgm:spPr/>
    </dgm:pt>
    <dgm:pt modelId="{767AB765-D965-C649-A3FD-411E05722A0F}" type="pres">
      <dgm:prSet presAssocID="{CE8FFE93-8E15-5D42-B11D-B3EFFD434B49}" presName="imageRepeatNode" presStyleLbl="alignAcc1" presStyleIdx="2" presStyleCnt="6"/>
      <dgm:spPr/>
      <dgm:t>
        <a:bodyPr/>
        <a:lstStyle/>
        <a:p>
          <a:endParaRPr lang="en-US"/>
        </a:p>
      </dgm:t>
    </dgm:pt>
    <dgm:pt modelId="{1C0C0539-3B3F-0945-A4F7-DC2551DE2D14}" type="pres">
      <dgm:prSet presAssocID="{CE8FFE93-8E15-5D42-B11D-B3EFFD434B49}" presName="imageaccent3" presStyleCnt="0"/>
      <dgm:spPr/>
    </dgm:pt>
    <dgm:pt modelId="{1E980806-1A96-914E-915C-F177B2941ACE}" type="pres">
      <dgm:prSet presAssocID="{CE8FFE93-8E15-5D42-B11D-B3EFFD434B49}" presName="accentRepeatNode" presStyleLbl="solidAlignAcc1" presStyleIdx="5" presStyleCnt="12"/>
      <dgm:spPr/>
    </dgm:pt>
    <dgm:pt modelId="{4A51A926-3EE9-E24B-9B52-B0C506CB5362}" type="pres">
      <dgm:prSet presAssocID="{29E09AC5-886E-5344-833C-92E611F10AB5}" presName="text4" presStyleCnt="0"/>
      <dgm:spPr/>
    </dgm:pt>
    <dgm:pt modelId="{BBC00D1B-3FF8-C545-957A-894C7B5318B2}" type="pres">
      <dgm:prSet presAssocID="{29E09AC5-886E-5344-833C-92E611F10AB5}" presName="textRepeatNode" presStyleLbl="alignNode1" presStyleIdx="3" presStyleCnt="6">
        <dgm:presLayoutVars>
          <dgm:chMax val="0"/>
          <dgm:chPref val="0"/>
          <dgm:bulletEnabled val="1"/>
        </dgm:presLayoutVars>
      </dgm:prSet>
      <dgm:spPr/>
      <dgm:t>
        <a:bodyPr/>
        <a:lstStyle/>
        <a:p>
          <a:endParaRPr lang="en-US"/>
        </a:p>
      </dgm:t>
    </dgm:pt>
    <dgm:pt modelId="{9BB08A4C-AD76-4047-BEAB-942C4B018859}" type="pres">
      <dgm:prSet presAssocID="{29E09AC5-886E-5344-833C-92E611F10AB5}" presName="textaccent4" presStyleCnt="0"/>
      <dgm:spPr/>
    </dgm:pt>
    <dgm:pt modelId="{051A1473-4759-ED43-8C1D-421AEE9C0015}" type="pres">
      <dgm:prSet presAssocID="{29E09AC5-886E-5344-833C-92E611F10AB5}" presName="accentRepeatNode" presStyleLbl="solidAlignAcc1" presStyleIdx="6" presStyleCnt="12"/>
      <dgm:spPr/>
    </dgm:pt>
    <dgm:pt modelId="{8655CB78-8423-9A43-A74F-9138383A0A71}" type="pres">
      <dgm:prSet presAssocID="{C26E619F-13AA-3A4D-8871-4347AFEDFAEB}" presName="image4" presStyleCnt="0"/>
      <dgm:spPr/>
    </dgm:pt>
    <dgm:pt modelId="{FA76A4C6-A2A4-054F-A9C3-26200233F75D}" type="pres">
      <dgm:prSet presAssocID="{C26E619F-13AA-3A4D-8871-4347AFEDFAEB}" presName="imageRepeatNode" presStyleLbl="alignAcc1" presStyleIdx="3" presStyleCnt="6"/>
      <dgm:spPr/>
      <dgm:t>
        <a:bodyPr/>
        <a:lstStyle/>
        <a:p>
          <a:endParaRPr lang="en-US"/>
        </a:p>
      </dgm:t>
    </dgm:pt>
    <dgm:pt modelId="{BB937E8E-39C7-2940-B939-E87CE42E1C73}" type="pres">
      <dgm:prSet presAssocID="{C26E619F-13AA-3A4D-8871-4347AFEDFAEB}" presName="imageaccent4" presStyleCnt="0"/>
      <dgm:spPr/>
    </dgm:pt>
    <dgm:pt modelId="{9AAE4118-E54B-2546-983E-EB53279C0BE7}" type="pres">
      <dgm:prSet presAssocID="{C26E619F-13AA-3A4D-8871-4347AFEDFAEB}" presName="accentRepeatNode" presStyleLbl="solidAlignAcc1" presStyleIdx="7" presStyleCnt="12"/>
      <dgm:spPr/>
    </dgm:pt>
    <dgm:pt modelId="{48819EEC-0EC7-9B43-B5C5-AFE6E5B82D1A}" type="pres">
      <dgm:prSet presAssocID="{0D96E119-F1EC-194C-937C-E9DC68341B95}" presName="text5" presStyleCnt="0"/>
      <dgm:spPr/>
    </dgm:pt>
    <dgm:pt modelId="{C2801C82-4823-0A4E-BA53-A9DFEB7A06B6}" type="pres">
      <dgm:prSet presAssocID="{0D96E119-F1EC-194C-937C-E9DC68341B95}" presName="textRepeatNode" presStyleLbl="alignNode1" presStyleIdx="4" presStyleCnt="6">
        <dgm:presLayoutVars>
          <dgm:chMax val="0"/>
          <dgm:chPref val="0"/>
          <dgm:bulletEnabled val="1"/>
        </dgm:presLayoutVars>
      </dgm:prSet>
      <dgm:spPr/>
      <dgm:t>
        <a:bodyPr/>
        <a:lstStyle/>
        <a:p>
          <a:endParaRPr lang="en-US"/>
        </a:p>
      </dgm:t>
    </dgm:pt>
    <dgm:pt modelId="{63085C6E-B8D1-344B-9F2D-49CF0BF2BF03}" type="pres">
      <dgm:prSet presAssocID="{0D96E119-F1EC-194C-937C-E9DC68341B95}" presName="textaccent5" presStyleCnt="0"/>
      <dgm:spPr/>
    </dgm:pt>
    <dgm:pt modelId="{DCA1DDC1-8989-5E4D-8E04-B9A21FF62EDE}" type="pres">
      <dgm:prSet presAssocID="{0D96E119-F1EC-194C-937C-E9DC68341B95}" presName="accentRepeatNode" presStyleLbl="solidAlignAcc1" presStyleIdx="8" presStyleCnt="12"/>
      <dgm:spPr/>
    </dgm:pt>
    <dgm:pt modelId="{01236F37-F533-934A-9774-05590CA710F2}" type="pres">
      <dgm:prSet presAssocID="{55111743-E6EF-6F43-8783-F3A83066246F}" presName="image5" presStyleCnt="0"/>
      <dgm:spPr/>
    </dgm:pt>
    <dgm:pt modelId="{A7897D39-E1FA-F140-8129-3A55B9257425}" type="pres">
      <dgm:prSet presAssocID="{55111743-E6EF-6F43-8783-F3A83066246F}" presName="imageRepeatNode" presStyleLbl="alignAcc1" presStyleIdx="4" presStyleCnt="6" custLinFactNeighborX="-252"/>
      <dgm:spPr/>
      <dgm:t>
        <a:bodyPr/>
        <a:lstStyle/>
        <a:p>
          <a:endParaRPr lang="en-US"/>
        </a:p>
      </dgm:t>
    </dgm:pt>
    <dgm:pt modelId="{34AE1935-5BFD-9544-A852-D36196A3E975}" type="pres">
      <dgm:prSet presAssocID="{55111743-E6EF-6F43-8783-F3A83066246F}" presName="imageaccent5" presStyleCnt="0"/>
      <dgm:spPr/>
    </dgm:pt>
    <dgm:pt modelId="{6BBFC0D9-B925-0A42-BAA5-9E362097D174}" type="pres">
      <dgm:prSet presAssocID="{55111743-E6EF-6F43-8783-F3A83066246F}" presName="accentRepeatNode" presStyleLbl="solidAlignAcc1" presStyleIdx="9" presStyleCnt="12"/>
      <dgm:spPr/>
    </dgm:pt>
    <dgm:pt modelId="{D3C5B8DD-D89E-FC49-8B88-10A17AD3D836}" type="pres">
      <dgm:prSet presAssocID="{0BFD5897-A482-2D4D-B51D-0DD3EC1BE0C3}" presName="text6" presStyleCnt="0"/>
      <dgm:spPr/>
    </dgm:pt>
    <dgm:pt modelId="{F54CABFC-5010-7A4B-8CA1-072A58685DCE}" type="pres">
      <dgm:prSet presAssocID="{0BFD5897-A482-2D4D-B51D-0DD3EC1BE0C3}" presName="textRepeatNode" presStyleLbl="alignNode1" presStyleIdx="5" presStyleCnt="6">
        <dgm:presLayoutVars>
          <dgm:chMax val="0"/>
          <dgm:chPref val="0"/>
          <dgm:bulletEnabled val="1"/>
        </dgm:presLayoutVars>
      </dgm:prSet>
      <dgm:spPr/>
      <dgm:t>
        <a:bodyPr/>
        <a:lstStyle/>
        <a:p>
          <a:endParaRPr lang="en-US"/>
        </a:p>
      </dgm:t>
    </dgm:pt>
    <dgm:pt modelId="{8730CFDC-AE62-1646-B628-A1EA23FF73EA}" type="pres">
      <dgm:prSet presAssocID="{0BFD5897-A482-2D4D-B51D-0DD3EC1BE0C3}" presName="textaccent6" presStyleCnt="0"/>
      <dgm:spPr/>
    </dgm:pt>
    <dgm:pt modelId="{B721F29D-ABF4-C942-A19C-8FCF8B7C599B}" type="pres">
      <dgm:prSet presAssocID="{0BFD5897-A482-2D4D-B51D-0DD3EC1BE0C3}" presName="accentRepeatNode" presStyleLbl="solidAlignAcc1" presStyleIdx="10" presStyleCnt="12"/>
      <dgm:spPr/>
    </dgm:pt>
    <dgm:pt modelId="{8F4F9F77-E8E4-6A41-B316-C3B24B2916C4}" type="pres">
      <dgm:prSet presAssocID="{EED154D6-B3A7-3044-B4E8-564378DB81BC}" presName="image6" presStyleCnt="0"/>
      <dgm:spPr/>
    </dgm:pt>
    <dgm:pt modelId="{25652EE7-1A67-E448-9F0E-8A0154A7C640}" type="pres">
      <dgm:prSet presAssocID="{EED154D6-B3A7-3044-B4E8-564378DB81BC}" presName="imageRepeatNode" presStyleLbl="alignAcc1" presStyleIdx="5" presStyleCnt="6"/>
      <dgm:spPr/>
      <dgm:t>
        <a:bodyPr/>
        <a:lstStyle/>
        <a:p>
          <a:endParaRPr lang="en-US"/>
        </a:p>
      </dgm:t>
    </dgm:pt>
    <dgm:pt modelId="{9944FF67-146B-544D-A46D-38DE7374AC62}" type="pres">
      <dgm:prSet presAssocID="{EED154D6-B3A7-3044-B4E8-564378DB81BC}" presName="imageaccent6" presStyleCnt="0"/>
      <dgm:spPr/>
    </dgm:pt>
    <dgm:pt modelId="{F4DC42E9-F9DB-4540-B2B0-79315F3CAE2B}" type="pres">
      <dgm:prSet presAssocID="{EED154D6-B3A7-3044-B4E8-564378DB81BC}" presName="accentRepeatNode" presStyleLbl="solidAlignAcc1" presStyleIdx="11" presStyleCnt="12"/>
      <dgm:spPr/>
    </dgm:pt>
  </dgm:ptLst>
  <dgm:cxnLst>
    <dgm:cxn modelId="{76AEE9E4-F1EE-3A46-B5E4-AB3FC4C865B5}" type="presOf" srcId="{EED154D6-B3A7-3044-B4E8-564378DB81BC}" destId="{25652EE7-1A67-E448-9F0E-8A0154A7C640}" srcOrd="0" destOrd="0" presId="urn:microsoft.com/office/officeart/2008/layout/HexagonCluster"/>
    <dgm:cxn modelId="{F3771585-9982-AB41-8740-5F05121A1A01}" srcId="{591C36CA-A6A9-DE45-96AB-6062F06A2053}" destId="{29E09AC5-886E-5344-833C-92E611F10AB5}" srcOrd="3" destOrd="0" parTransId="{EED2CA7D-7E82-FC4E-8A27-2048DA94FA39}" sibTransId="{C26E619F-13AA-3A4D-8871-4347AFEDFAEB}"/>
    <dgm:cxn modelId="{EAD5DE27-E7FA-0F41-8230-75B72F1A1677}" srcId="{591C36CA-A6A9-DE45-96AB-6062F06A2053}" destId="{0BFD5897-A482-2D4D-B51D-0DD3EC1BE0C3}" srcOrd="5" destOrd="0" parTransId="{F972BC66-6052-A546-BF31-E132D0D049C5}" sibTransId="{EED154D6-B3A7-3044-B4E8-564378DB81BC}"/>
    <dgm:cxn modelId="{1CFE018A-8FC8-A840-968D-04FA0358BBF8}" srcId="{591C36CA-A6A9-DE45-96AB-6062F06A2053}" destId="{0183824B-1DE9-4442-8744-40F7247162FC}" srcOrd="0" destOrd="0" parTransId="{C49E2A2B-300B-704F-9348-722A530FEE87}" sibTransId="{84FFC231-6F74-D24A-8591-9CE330C76BD5}"/>
    <dgm:cxn modelId="{ADBC9F2F-B72A-BB4F-9933-D6CB94CA6A08}" type="presOf" srcId="{29E09AC5-886E-5344-833C-92E611F10AB5}" destId="{BBC00D1B-3FF8-C545-957A-894C7B5318B2}" srcOrd="0" destOrd="0" presId="urn:microsoft.com/office/officeart/2008/layout/HexagonCluster"/>
    <dgm:cxn modelId="{9901F2C0-B2E1-C54B-BC4C-F38F0CE1B434}" type="presOf" srcId="{AB67F204-E08D-2F49-B890-A82EF7D02F61}" destId="{BBEB631A-6F24-434F-A2F6-4D0BEC30CF81}" srcOrd="0" destOrd="0" presId="urn:microsoft.com/office/officeart/2008/layout/HexagonCluster"/>
    <dgm:cxn modelId="{D03273BE-1566-AC48-82FC-62F7D73D6826}" srcId="{591C36CA-A6A9-DE45-96AB-6062F06A2053}" destId="{FBD14C7D-0766-8149-9AE9-A0D8421CFA15}" srcOrd="1" destOrd="0" parTransId="{E793BBC0-5F21-6B4F-A58A-553C4E836D7D}" sibTransId="{AB67F204-E08D-2F49-B890-A82EF7D02F61}"/>
    <dgm:cxn modelId="{A36399F2-FF87-9C40-8C55-3EE891E6BD0F}" type="presOf" srcId="{55111743-E6EF-6F43-8783-F3A83066246F}" destId="{A7897D39-E1FA-F140-8129-3A55B9257425}" srcOrd="0" destOrd="0" presId="urn:microsoft.com/office/officeart/2008/layout/HexagonCluster"/>
    <dgm:cxn modelId="{DE2798F0-C70B-AA40-A6E3-72500BDF75B8}" type="presOf" srcId="{C26E619F-13AA-3A4D-8871-4347AFEDFAEB}" destId="{FA76A4C6-A2A4-054F-A9C3-26200233F75D}" srcOrd="0" destOrd="0" presId="urn:microsoft.com/office/officeart/2008/layout/HexagonCluster"/>
    <dgm:cxn modelId="{41518184-D7BD-A743-89CA-9C333B446A48}" type="presOf" srcId="{591C36CA-A6A9-DE45-96AB-6062F06A2053}" destId="{FB710489-F474-D54C-821E-12245A59801B}" srcOrd="0" destOrd="0" presId="urn:microsoft.com/office/officeart/2008/layout/HexagonCluster"/>
    <dgm:cxn modelId="{5E3907E3-7A8C-B844-97A5-80A92CEC4FA4}" srcId="{591C36CA-A6A9-DE45-96AB-6062F06A2053}" destId="{4245945E-E2A6-5649-AACB-E728624B4BB8}" srcOrd="2" destOrd="0" parTransId="{E581B8BE-70EB-2547-95D9-F4E0B0EA7303}" sibTransId="{CE8FFE93-8E15-5D42-B11D-B3EFFD434B49}"/>
    <dgm:cxn modelId="{C36D8671-498C-9844-82C9-C995FF348051}" type="presOf" srcId="{4245945E-E2A6-5649-AACB-E728624B4BB8}" destId="{5C6D07D1-0BB7-0144-A42A-0B7887B83F53}" srcOrd="0" destOrd="0" presId="urn:microsoft.com/office/officeart/2008/layout/HexagonCluster"/>
    <dgm:cxn modelId="{543C7223-32C8-FE41-AE4B-502B5FBEE7D0}" type="presOf" srcId="{CE8FFE93-8E15-5D42-B11D-B3EFFD434B49}" destId="{767AB765-D965-C649-A3FD-411E05722A0F}" srcOrd="0" destOrd="0" presId="urn:microsoft.com/office/officeart/2008/layout/HexagonCluster"/>
    <dgm:cxn modelId="{CBB11958-25D1-9E4D-988D-3A8668182577}" srcId="{591C36CA-A6A9-DE45-96AB-6062F06A2053}" destId="{0D96E119-F1EC-194C-937C-E9DC68341B95}" srcOrd="4" destOrd="0" parTransId="{34513258-6557-C044-BE3F-5D4DF83EDB2C}" sibTransId="{55111743-E6EF-6F43-8783-F3A83066246F}"/>
    <dgm:cxn modelId="{E5862C1C-224F-8D45-87E1-03A9F77C239E}" type="presOf" srcId="{FBD14C7D-0766-8149-9AE9-A0D8421CFA15}" destId="{B625B4A2-FB0E-5245-AC31-67116E45189A}" srcOrd="0" destOrd="0" presId="urn:microsoft.com/office/officeart/2008/layout/HexagonCluster"/>
    <dgm:cxn modelId="{D8B7B853-19D5-E641-A798-CB3CACDAC0A5}" type="presOf" srcId="{0183824B-1DE9-4442-8744-40F7247162FC}" destId="{2FFBEF2E-2ADE-7C42-9E03-297F16420F90}" srcOrd="0" destOrd="0" presId="urn:microsoft.com/office/officeart/2008/layout/HexagonCluster"/>
    <dgm:cxn modelId="{52306E55-D1D8-A548-872A-17147683A1E9}" type="presOf" srcId="{84FFC231-6F74-D24A-8591-9CE330C76BD5}" destId="{C7A9610C-FDC0-E34E-919F-230EEBE47505}" srcOrd="0" destOrd="0" presId="urn:microsoft.com/office/officeart/2008/layout/HexagonCluster"/>
    <dgm:cxn modelId="{75661CDA-641B-E74E-9ADE-87EA570ECFB3}" type="presOf" srcId="{0BFD5897-A482-2D4D-B51D-0DD3EC1BE0C3}" destId="{F54CABFC-5010-7A4B-8CA1-072A58685DCE}" srcOrd="0" destOrd="0" presId="urn:microsoft.com/office/officeart/2008/layout/HexagonCluster"/>
    <dgm:cxn modelId="{6E559982-4EE4-A146-A72A-03C8527570D8}" type="presOf" srcId="{0D96E119-F1EC-194C-937C-E9DC68341B95}" destId="{C2801C82-4823-0A4E-BA53-A9DFEB7A06B6}" srcOrd="0" destOrd="0" presId="urn:microsoft.com/office/officeart/2008/layout/HexagonCluster"/>
    <dgm:cxn modelId="{4B6D315D-98BA-9A4F-B3E2-730DD651641D}" type="presParOf" srcId="{FB710489-F474-D54C-821E-12245A59801B}" destId="{7640C950-B44F-D742-887A-2FA43FCEBB8F}" srcOrd="0" destOrd="0" presId="urn:microsoft.com/office/officeart/2008/layout/HexagonCluster"/>
    <dgm:cxn modelId="{13108611-B6FB-5D4B-B3B5-20660D1B923B}" type="presParOf" srcId="{7640C950-B44F-D742-887A-2FA43FCEBB8F}" destId="{2FFBEF2E-2ADE-7C42-9E03-297F16420F90}" srcOrd="0" destOrd="0" presId="urn:microsoft.com/office/officeart/2008/layout/HexagonCluster"/>
    <dgm:cxn modelId="{78CFFAFA-04D5-E84C-AF45-6A8540065792}" type="presParOf" srcId="{FB710489-F474-D54C-821E-12245A59801B}" destId="{51F260B1-9160-0B48-A92E-2893C98CBF0A}" srcOrd="1" destOrd="0" presId="urn:microsoft.com/office/officeart/2008/layout/HexagonCluster"/>
    <dgm:cxn modelId="{C767D4F2-D89A-8C42-BB88-DA406205179E}" type="presParOf" srcId="{51F260B1-9160-0B48-A92E-2893C98CBF0A}" destId="{9CBECBAE-6917-2145-89BF-969F6ED1F47D}" srcOrd="0" destOrd="0" presId="urn:microsoft.com/office/officeart/2008/layout/HexagonCluster"/>
    <dgm:cxn modelId="{71122D53-E168-734A-8670-F02CEA2C6D8B}" type="presParOf" srcId="{FB710489-F474-D54C-821E-12245A59801B}" destId="{5DF5FDEB-3BB5-E84A-B033-1B960A277B04}" srcOrd="2" destOrd="0" presId="urn:microsoft.com/office/officeart/2008/layout/HexagonCluster"/>
    <dgm:cxn modelId="{04F21671-1CEB-4D41-89D4-B2C6CB5B4458}" type="presParOf" srcId="{5DF5FDEB-3BB5-E84A-B033-1B960A277B04}" destId="{C7A9610C-FDC0-E34E-919F-230EEBE47505}" srcOrd="0" destOrd="0" presId="urn:microsoft.com/office/officeart/2008/layout/HexagonCluster"/>
    <dgm:cxn modelId="{6A8711C9-F0DE-6948-A060-06DDFC155A70}" type="presParOf" srcId="{FB710489-F474-D54C-821E-12245A59801B}" destId="{00C72D63-C97C-E941-8FA6-56DF0150FFB9}" srcOrd="3" destOrd="0" presId="urn:microsoft.com/office/officeart/2008/layout/HexagonCluster"/>
    <dgm:cxn modelId="{46896F37-BA45-754C-8E43-68A2FB27614E}" type="presParOf" srcId="{00C72D63-C97C-E941-8FA6-56DF0150FFB9}" destId="{51CEC90E-516B-B540-9E70-CABECC8400D3}" srcOrd="0" destOrd="0" presId="urn:microsoft.com/office/officeart/2008/layout/HexagonCluster"/>
    <dgm:cxn modelId="{5C4BF2E0-73B9-1842-965F-94DB2A8BE012}" type="presParOf" srcId="{FB710489-F474-D54C-821E-12245A59801B}" destId="{214B53FD-99A1-A244-926F-A95C477A064D}" srcOrd="4" destOrd="0" presId="urn:microsoft.com/office/officeart/2008/layout/HexagonCluster"/>
    <dgm:cxn modelId="{4DDEE27C-436C-E448-9DEA-9FE32D24F4F2}" type="presParOf" srcId="{214B53FD-99A1-A244-926F-A95C477A064D}" destId="{B625B4A2-FB0E-5245-AC31-67116E45189A}" srcOrd="0" destOrd="0" presId="urn:microsoft.com/office/officeart/2008/layout/HexagonCluster"/>
    <dgm:cxn modelId="{F79A8489-BABE-D14E-AF9E-B975C2BA1712}" type="presParOf" srcId="{FB710489-F474-D54C-821E-12245A59801B}" destId="{C9469D98-20F6-AD42-92D4-876BFEA6E93D}" srcOrd="5" destOrd="0" presId="urn:microsoft.com/office/officeart/2008/layout/HexagonCluster"/>
    <dgm:cxn modelId="{7B431476-0B6C-5249-94A3-7B9D9B84EDCA}" type="presParOf" srcId="{C9469D98-20F6-AD42-92D4-876BFEA6E93D}" destId="{D8971F22-3FB6-6348-8DCB-0E8111A1D8F3}" srcOrd="0" destOrd="0" presId="urn:microsoft.com/office/officeart/2008/layout/HexagonCluster"/>
    <dgm:cxn modelId="{B746DD2F-6D9F-3540-AED5-5B3B34C72695}" type="presParOf" srcId="{FB710489-F474-D54C-821E-12245A59801B}" destId="{43B6D143-0AFF-F94B-9750-24A847901C76}" srcOrd="6" destOrd="0" presId="urn:microsoft.com/office/officeart/2008/layout/HexagonCluster"/>
    <dgm:cxn modelId="{544233FE-2403-A549-B970-EC9FED01707B}" type="presParOf" srcId="{43B6D143-0AFF-F94B-9750-24A847901C76}" destId="{BBEB631A-6F24-434F-A2F6-4D0BEC30CF81}" srcOrd="0" destOrd="0" presId="urn:microsoft.com/office/officeart/2008/layout/HexagonCluster"/>
    <dgm:cxn modelId="{D3061A89-EEDF-1342-A8A4-5EE58256F9DD}" type="presParOf" srcId="{FB710489-F474-D54C-821E-12245A59801B}" destId="{D29A9330-E25E-0141-9D63-1687B0EE9AA3}" srcOrd="7" destOrd="0" presId="urn:microsoft.com/office/officeart/2008/layout/HexagonCluster"/>
    <dgm:cxn modelId="{3EF4040F-CFD6-7648-A49D-AB7C05B7152D}" type="presParOf" srcId="{D29A9330-E25E-0141-9D63-1687B0EE9AA3}" destId="{E0B3B06E-EB24-8845-B12A-FF30096140D2}" srcOrd="0" destOrd="0" presId="urn:microsoft.com/office/officeart/2008/layout/HexagonCluster"/>
    <dgm:cxn modelId="{246A01DF-6686-434B-B8BB-FA4784022B2A}" type="presParOf" srcId="{FB710489-F474-D54C-821E-12245A59801B}" destId="{2D3E642E-FEFD-F149-A6BB-EBEA966D01E0}" srcOrd="8" destOrd="0" presId="urn:microsoft.com/office/officeart/2008/layout/HexagonCluster"/>
    <dgm:cxn modelId="{D795BDDA-48BB-0049-837C-3704B013D7B3}" type="presParOf" srcId="{2D3E642E-FEFD-F149-A6BB-EBEA966D01E0}" destId="{5C6D07D1-0BB7-0144-A42A-0B7887B83F53}" srcOrd="0" destOrd="0" presId="urn:microsoft.com/office/officeart/2008/layout/HexagonCluster"/>
    <dgm:cxn modelId="{1A6EDEBA-D5AC-BD48-850F-A624D87F309D}" type="presParOf" srcId="{FB710489-F474-D54C-821E-12245A59801B}" destId="{3F2CEDF6-B79B-724E-AEE9-263892DE4986}" srcOrd="9" destOrd="0" presId="urn:microsoft.com/office/officeart/2008/layout/HexagonCluster"/>
    <dgm:cxn modelId="{19816D00-1C9A-D942-9A57-AEF6AD09F89D}" type="presParOf" srcId="{3F2CEDF6-B79B-724E-AEE9-263892DE4986}" destId="{222B65C1-6383-E144-8F41-9B2E20D4B629}" srcOrd="0" destOrd="0" presId="urn:microsoft.com/office/officeart/2008/layout/HexagonCluster"/>
    <dgm:cxn modelId="{A3E91365-73FF-7F45-B745-CB0F1C3ADE94}" type="presParOf" srcId="{FB710489-F474-D54C-821E-12245A59801B}" destId="{CAB4D9BB-37DF-7242-94C4-562AFE74F8E9}" srcOrd="10" destOrd="0" presId="urn:microsoft.com/office/officeart/2008/layout/HexagonCluster"/>
    <dgm:cxn modelId="{542659FB-29C8-C749-91DA-2FD08537D00D}" type="presParOf" srcId="{CAB4D9BB-37DF-7242-94C4-562AFE74F8E9}" destId="{767AB765-D965-C649-A3FD-411E05722A0F}" srcOrd="0" destOrd="0" presId="urn:microsoft.com/office/officeart/2008/layout/HexagonCluster"/>
    <dgm:cxn modelId="{5DF80333-0624-F246-A710-C1CACFFA358B}" type="presParOf" srcId="{FB710489-F474-D54C-821E-12245A59801B}" destId="{1C0C0539-3B3F-0945-A4F7-DC2551DE2D14}" srcOrd="11" destOrd="0" presId="urn:microsoft.com/office/officeart/2008/layout/HexagonCluster"/>
    <dgm:cxn modelId="{7403FD0B-4761-C24D-AB46-82E3DF8F6B64}" type="presParOf" srcId="{1C0C0539-3B3F-0945-A4F7-DC2551DE2D14}" destId="{1E980806-1A96-914E-915C-F177B2941ACE}" srcOrd="0" destOrd="0" presId="urn:microsoft.com/office/officeart/2008/layout/HexagonCluster"/>
    <dgm:cxn modelId="{F64704E1-4FF9-744B-A374-86C0120F42E3}" type="presParOf" srcId="{FB710489-F474-D54C-821E-12245A59801B}" destId="{4A51A926-3EE9-E24B-9B52-B0C506CB5362}" srcOrd="12" destOrd="0" presId="urn:microsoft.com/office/officeart/2008/layout/HexagonCluster"/>
    <dgm:cxn modelId="{E209ECFF-3974-0E49-A083-24DB2C79C14C}" type="presParOf" srcId="{4A51A926-3EE9-E24B-9B52-B0C506CB5362}" destId="{BBC00D1B-3FF8-C545-957A-894C7B5318B2}" srcOrd="0" destOrd="0" presId="urn:microsoft.com/office/officeart/2008/layout/HexagonCluster"/>
    <dgm:cxn modelId="{D3E2BE47-69E6-8448-90F8-F060C83C95BC}" type="presParOf" srcId="{FB710489-F474-D54C-821E-12245A59801B}" destId="{9BB08A4C-AD76-4047-BEAB-942C4B018859}" srcOrd="13" destOrd="0" presId="urn:microsoft.com/office/officeart/2008/layout/HexagonCluster"/>
    <dgm:cxn modelId="{D95B3F4B-DD45-BA4E-B237-4351D7B6EBE6}" type="presParOf" srcId="{9BB08A4C-AD76-4047-BEAB-942C4B018859}" destId="{051A1473-4759-ED43-8C1D-421AEE9C0015}" srcOrd="0" destOrd="0" presId="urn:microsoft.com/office/officeart/2008/layout/HexagonCluster"/>
    <dgm:cxn modelId="{94BFEB69-1647-EA4F-851D-3D6454CE03BA}" type="presParOf" srcId="{FB710489-F474-D54C-821E-12245A59801B}" destId="{8655CB78-8423-9A43-A74F-9138383A0A71}" srcOrd="14" destOrd="0" presId="urn:microsoft.com/office/officeart/2008/layout/HexagonCluster"/>
    <dgm:cxn modelId="{A986B527-5BDA-0F4A-9271-8713F20F3B8E}" type="presParOf" srcId="{8655CB78-8423-9A43-A74F-9138383A0A71}" destId="{FA76A4C6-A2A4-054F-A9C3-26200233F75D}" srcOrd="0" destOrd="0" presId="urn:microsoft.com/office/officeart/2008/layout/HexagonCluster"/>
    <dgm:cxn modelId="{A35D3E6C-C564-EE48-9C8F-4C05FA5C6AAB}" type="presParOf" srcId="{FB710489-F474-D54C-821E-12245A59801B}" destId="{BB937E8E-39C7-2940-B939-E87CE42E1C73}" srcOrd="15" destOrd="0" presId="urn:microsoft.com/office/officeart/2008/layout/HexagonCluster"/>
    <dgm:cxn modelId="{5266389A-05C5-5544-8752-F2CD515FD69D}" type="presParOf" srcId="{BB937E8E-39C7-2940-B939-E87CE42E1C73}" destId="{9AAE4118-E54B-2546-983E-EB53279C0BE7}" srcOrd="0" destOrd="0" presId="urn:microsoft.com/office/officeart/2008/layout/HexagonCluster"/>
    <dgm:cxn modelId="{90A44909-9B52-4A4C-BE4F-C753D8F5DDFB}" type="presParOf" srcId="{FB710489-F474-D54C-821E-12245A59801B}" destId="{48819EEC-0EC7-9B43-B5C5-AFE6E5B82D1A}" srcOrd="16" destOrd="0" presId="urn:microsoft.com/office/officeart/2008/layout/HexagonCluster"/>
    <dgm:cxn modelId="{4DBC038C-55F7-0B44-A820-8C87631179A6}" type="presParOf" srcId="{48819EEC-0EC7-9B43-B5C5-AFE6E5B82D1A}" destId="{C2801C82-4823-0A4E-BA53-A9DFEB7A06B6}" srcOrd="0" destOrd="0" presId="urn:microsoft.com/office/officeart/2008/layout/HexagonCluster"/>
    <dgm:cxn modelId="{3107B077-0E65-0641-A7A5-0C4C669B3BA0}" type="presParOf" srcId="{FB710489-F474-D54C-821E-12245A59801B}" destId="{63085C6E-B8D1-344B-9F2D-49CF0BF2BF03}" srcOrd="17" destOrd="0" presId="urn:microsoft.com/office/officeart/2008/layout/HexagonCluster"/>
    <dgm:cxn modelId="{230118FD-B21C-604E-9130-3AF021B0E626}" type="presParOf" srcId="{63085C6E-B8D1-344B-9F2D-49CF0BF2BF03}" destId="{DCA1DDC1-8989-5E4D-8E04-B9A21FF62EDE}" srcOrd="0" destOrd="0" presId="urn:microsoft.com/office/officeart/2008/layout/HexagonCluster"/>
    <dgm:cxn modelId="{6128D5FA-94D6-594D-AB0B-3526B150DE25}" type="presParOf" srcId="{FB710489-F474-D54C-821E-12245A59801B}" destId="{01236F37-F533-934A-9774-05590CA710F2}" srcOrd="18" destOrd="0" presId="urn:microsoft.com/office/officeart/2008/layout/HexagonCluster"/>
    <dgm:cxn modelId="{A15DFF20-99F9-1A41-A996-D70C6B745346}" type="presParOf" srcId="{01236F37-F533-934A-9774-05590CA710F2}" destId="{A7897D39-E1FA-F140-8129-3A55B9257425}" srcOrd="0" destOrd="0" presId="urn:microsoft.com/office/officeart/2008/layout/HexagonCluster"/>
    <dgm:cxn modelId="{E1437E53-24EE-B64E-B796-7050981467BD}" type="presParOf" srcId="{FB710489-F474-D54C-821E-12245A59801B}" destId="{34AE1935-5BFD-9544-A852-D36196A3E975}" srcOrd="19" destOrd="0" presId="urn:microsoft.com/office/officeart/2008/layout/HexagonCluster"/>
    <dgm:cxn modelId="{B6E179BE-7B2D-6049-A094-DB4FE906B5B1}" type="presParOf" srcId="{34AE1935-5BFD-9544-A852-D36196A3E975}" destId="{6BBFC0D9-B925-0A42-BAA5-9E362097D174}" srcOrd="0" destOrd="0" presId="urn:microsoft.com/office/officeart/2008/layout/HexagonCluster"/>
    <dgm:cxn modelId="{3FB6151B-FA23-4B4D-85E7-0121E42A8682}" type="presParOf" srcId="{FB710489-F474-D54C-821E-12245A59801B}" destId="{D3C5B8DD-D89E-FC49-8B88-10A17AD3D836}" srcOrd="20" destOrd="0" presId="urn:microsoft.com/office/officeart/2008/layout/HexagonCluster"/>
    <dgm:cxn modelId="{BED40D34-1DF0-8540-B51B-DFB0F20DF5A4}" type="presParOf" srcId="{D3C5B8DD-D89E-FC49-8B88-10A17AD3D836}" destId="{F54CABFC-5010-7A4B-8CA1-072A58685DCE}" srcOrd="0" destOrd="0" presId="urn:microsoft.com/office/officeart/2008/layout/HexagonCluster"/>
    <dgm:cxn modelId="{08D41C02-0B3E-1443-AF76-F9C2C55148E2}" type="presParOf" srcId="{FB710489-F474-D54C-821E-12245A59801B}" destId="{8730CFDC-AE62-1646-B628-A1EA23FF73EA}" srcOrd="21" destOrd="0" presId="urn:microsoft.com/office/officeart/2008/layout/HexagonCluster"/>
    <dgm:cxn modelId="{2D1C41D3-02DA-8C48-8D0D-145695E4C408}" type="presParOf" srcId="{8730CFDC-AE62-1646-B628-A1EA23FF73EA}" destId="{B721F29D-ABF4-C942-A19C-8FCF8B7C599B}" srcOrd="0" destOrd="0" presId="urn:microsoft.com/office/officeart/2008/layout/HexagonCluster"/>
    <dgm:cxn modelId="{340EA816-6D1D-AB41-AB4E-3E1F1595BDEC}" type="presParOf" srcId="{FB710489-F474-D54C-821E-12245A59801B}" destId="{8F4F9F77-E8E4-6A41-B316-C3B24B2916C4}" srcOrd="22" destOrd="0" presId="urn:microsoft.com/office/officeart/2008/layout/HexagonCluster"/>
    <dgm:cxn modelId="{A7B36411-439E-E64D-B55A-4F874173E67A}" type="presParOf" srcId="{8F4F9F77-E8E4-6A41-B316-C3B24B2916C4}" destId="{25652EE7-1A67-E448-9F0E-8A0154A7C640}" srcOrd="0" destOrd="0" presId="urn:microsoft.com/office/officeart/2008/layout/HexagonCluster"/>
    <dgm:cxn modelId="{93E8F5A1-ACC1-6B48-B7A9-C45DC8EB2BAB}" type="presParOf" srcId="{FB710489-F474-D54C-821E-12245A59801B}" destId="{9944FF67-146B-544D-A46D-38DE7374AC62}" srcOrd="23" destOrd="0" presId="urn:microsoft.com/office/officeart/2008/layout/HexagonCluster"/>
    <dgm:cxn modelId="{DB0D2092-E7E0-D448-B9F8-6B0622C29CEB}" type="presParOf" srcId="{9944FF67-146B-544D-A46D-38DE7374AC62}" destId="{F4DC42E9-F9DB-4540-B2B0-79315F3CAE2B}"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BEF2E-2ADE-7C42-9E03-297F16420F90}">
      <dsp:nvSpPr>
        <dsp:cNvPr id="0" name=""/>
        <dsp:cNvSpPr/>
      </dsp:nvSpPr>
      <dsp:spPr>
        <a:xfrm>
          <a:off x="1273827" y="2491176"/>
          <a:ext cx="1480245" cy="1271064"/>
        </a:xfrm>
        <a:prstGeom prst="hexagon">
          <a:avLst>
            <a:gd name="adj" fmla="val 25000"/>
            <a:gd name="vf" fmla="val 115470"/>
          </a:avLst>
        </a:prstGeom>
        <a:solidFill>
          <a:schemeClr val="bg2">
            <a:lumMod val="50000"/>
          </a:schemeClr>
        </a:solid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Modeling</a:t>
          </a:r>
        </a:p>
        <a:p>
          <a:pPr lvl="0" algn="ctr" defTabSz="711200">
            <a:lnSpc>
              <a:spcPct val="90000"/>
            </a:lnSpc>
            <a:spcBef>
              <a:spcPct val="0"/>
            </a:spcBef>
            <a:spcAft>
              <a:spcPct val="35000"/>
            </a:spcAft>
          </a:pPr>
          <a:r>
            <a:rPr lang="en-US" sz="1600" kern="1200" dirty="0"/>
            <a:t>And Data</a:t>
          </a:r>
        </a:p>
        <a:p>
          <a:pPr lvl="0" algn="ctr" defTabSz="711200">
            <a:lnSpc>
              <a:spcPct val="90000"/>
            </a:lnSpc>
            <a:spcBef>
              <a:spcPct val="0"/>
            </a:spcBef>
            <a:spcAft>
              <a:spcPct val="35000"/>
            </a:spcAft>
          </a:pPr>
          <a:r>
            <a:rPr lang="en-US" sz="1600" kern="1200" dirty="0"/>
            <a:t>Assimilation</a:t>
          </a:r>
        </a:p>
      </dsp:txBody>
      <dsp:txXfrm>
        <a:off x="1503103" y="2688052"/>
        <a:ext cx="1021693" cy="877312"/>
      </dsp:txXfrm>
    </dsp:sp>
    <dsp:sp modelId="{9CBECBAE-6917-2145-89BF-969F6ED1F47D}">
      <dsp:nvSpPr>
        <dsp:cNvPr id="0" name=""/>
        <dsp:cNvSpPr/>
      </dsp:nvSpPr>
      <dsp:spPr>
        <a:xfrm>
          <a:off x="1309146" y="3059595"/>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A9610C-FDC0-E34E-919F-230EEBE47505}">
      <dsp:nvSpPr>
        <dsp:cNvPr id="0" name=""/>
        <dsp:cNvSpPr/>
      </dsp:nvSpPr>
      <dsp:spPr>
        <a:xfrm>
          <a:off x="0" y="1788530"/>
          <a:ext cx="1480245" cy="1271064"/>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74" t="5156" r="14074" b="5156"/>
          </a:stretch>
        </a:blip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51CEC90E-516B-B540-9E70-CABECC8400D3}">
      <dsp:nvSpPr>
        <dsp:cNvPr id="0" name=""/>
        <dsp:cNvSpPr/>
      </dsp:nvSpPr>
      <dsp:spPr>
        <a:xfrm>
          <a:off x="1014039" y="2890993"/>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25B4A2-FB0E-5245-AC31-67116E45189A}">
      <dsp:nvSpPr>
        <dsp:cNvPr id="0" name=""/>
        <dsp:cNvSpPr/>
      </dsp:nvSpPr>
      <dsp:spPr>
        <a:xfrm>
          <a:off x="2547655" y="1784847"/>
          <a:ext cx="1480245" cy="1271064"/>
        </a:xfrm>
        <a:prstGeom prst="hexagon">
          <a:avLst>
            <a:gd name="adj" fmla="val 25000"/>
            <a:gd name="vf" fmla="val 115470"/>
          </a:avLst>
        </a:prstGeom>
        <a:solidFill>
          <a:schemeClr val="accent3">
            <a:lumMod val="5000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Future Sensors and Techniques</a:t>
          </a:r>
        </a:p>
      </dsp:txBody>
      <dsp:txXfrm>
        <a:off x="2776931" y="1981723"/>
        <a:ext cx="1021693" cy="877312"/>
      </dsp:txXfrm>
    </dsp:sp>
    <dsp:sp modelId="{D8971F22-3FB6-6348-8DCB-0E8111A1D8F3}">
      <dsp:nvSpPr>
        <dsp:cNvPr id="0" name=""/>
        <dsp:cNvSpPr/>
      </dsp:nvSpPr>
      <dsp:spPr>
        <a:xfrm>
          <a:off x="3566403" y="2884036"/>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EB631A-6F24-434F-A2F6-4D0BEC30CF81}">
      <dsp:nvSpPr>
        <dsp:cNvPr id="0" name=""/>
        <dsp:cNvSpPr/>
      </dsp:nvSpPr>
      <dsp:spPr>
        <a:xfrm>
          <a:off x="3820698" y="2488721"/>
          <a:ext cx="1480245" cy="1271064"/>
        </a:xfrm>
        <a:prstGeom prst="hexagon">
          <a:avLst>
            <a:gd name="adj" fmla="val 25000"/>
            <a:gd name="vf" fmla="val 11547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9847" t="10433" r="9847" b="10433"/>
          </a:stretch>
        </a:blip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sp>
    <dsp:sp modelId="{E0B3B06E-EB24-8845-B12A-FF30096140D2}">
      <dsp:nvSpPr>
        <dsp:cNvPr id="0" name=""/>
        <dsp:cNvSpPr/>
      </dsp:nvSpPr>
      <dsp:spPr>
        <a:xfrm>
          <a:off x="3856802" y="3054275"/>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6D07D1-0BB7-0144-A42A-0B7887B83F53}">
      <dsp:nvSpPr>
        <dsp:cNvPr id="0" name=""/>
        <dsp:cNvSpPr/>
      </dsp:nvSpPr>
      <dsp:spPr>
        <a:xfrm>
          <a:off x="1273827" y="1086293"/>
          <a:ext cx="1480245" cy="1271064"/>
        </a:xfrm>
        <a:prstGeom prst="hexagon">
          <a:avLst>
            <a:gd name="adj" fmla="val 25000"/>
            <a:gd name="vf" fmla="val 115470"/>
          </a:avLst>
        </a:prstGeom>
        <a:solidFill>
          <a:schemeClr val="accent2">
            <a:lumMod val="7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Advanced Data Products</a:t>
          </a:r>
        </a:p>
      </dsp:txBody>
      <dsp:txXfrm>
        <a:off x="1503103" y="1283169"/>
        <a:ext cx="1021693" cy="877312"/>
      </dsp:txXfrm>
    </dsp:sp>
    <dsp:sp modelId="{222B65C1-6383-E144-8F41-9B2E20D4B629}">
      <dsp:nvSpPr>
        <dsp:cNvPr id="0" name=""/>
        <dsp:cNvSpPr/>
      </dsp:nvSpPr>
      <dsp:spPr>
        <a:xfrm>
          <a:off x="2287866" y="1110438"/>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7AB765-D965-C649-A3FD-411E05722A0F}">
      <dsp:nvSpPr>
        <dsp:cNvPr id="0" name=""/>
        <dsp:cNvSpPr/>
      </dsp:nvSpPr>
      <dsp:spPr>
        <a:xfrm>
          <a:off x="2547655" y="379555"/>
          <a:ext cx="1480245" cy="1271064"/>
        </a:xfrm>
        <a:prstGeom prst="hexagon">
          <a:avLst>
            <a:gd name="adj" fmla="val 25000"/>
            <a:gd name="vf" fmla="val 11547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sp>
    <dsp:sp modelId="{1E980806-1A96-914E-915C-F177B2941ACE}">
      <dsp:nvSpPr>
        <dsp:cNvPr id="0" name=""/>
        <dsp:cNvSpPr/>
      </dsp:nvSpPr>
      <dsp:spPr>
        <a:xfrm>
          <a:off x="2589253" y="942654"/>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C00D1B-3FF8-C545-957A-894C7B5318B2}">
      <dsp:nvSpPr>
        <dsp:cNvPr id="0" name=""/>
        <dsp:cNvSpPr/>
      </dsp:nvSpPr>
      <dsp:spPr>
        <a:xfrm>
          <a:off x="3820698" y="1083429"/>
          <a:ext cx="1480245" cy="1271064"/>
        </a:xfrm>
        <a:prstGeom prst="hexagon">
          <a:avLst>
            <a:gd name="adj" fmla="val 25000"/>
            <a:gd name="vf" fmla="val 115470"/>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700" kern="1200" dirty="0"/>
            <a:t>Research to Operations</a:t>
          </a:r>
        </a:p>
      </dsp:txBody>
      <dsp:txXfrm>
        <a:off x="4049974" y="1280305"/>
        <a:ext cx="1021693" cy="877312"/>
      </dsp:txXfrm>
    </dsp:sp>
    <dsp:sp modelId="{051A1473-4759-ED43-8C1D-421AEE9C0015}">
      <dsp:nvSpPr>
        <dsp:cNvPr id="0" name=""/>
        <dsp:cNvSpPr/>
      </dsp:nvSpPr>
      <dsp:spPr>
        <a:xfrm>
          <a:off x="5101590" y="1646528"/>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76A4C6-A2A4-054F-A9C3-26200233F75D}">
      <dsp:nvSpPr>
        <dsp:cNvPr id="0" name=""/>
        <dsp:cNvSpPr/>
      </dsp:nvSpPr>
      <dsp:spPr>
        <a:xfrm>
          <a:off x="5094526" y="1797942"/>
          <a:ext cx="1480245" cy="1271064"/>
        </a:xfrm>
        <a:prstGeom prst="hexagon">
          <a:avLst>
            <a:gd name="adj" fmla="val 25000"/>
            <a:gd name="vf" fmla="val 11547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AAE4118-E54B-2546-983E-EB53279C0BE7}">
      <dsp:nvSpPr>
        <dsp:cNvPr id="0" name=""/>
        <dsp:cNvSpPr/>
      </dsp:nvSpPr>
      <dsp:spPr>
        <a:xfrm>
          <a:off x="5383354" y="1820859"/>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801C82-4823-0A4E-BA53-A9DFEB7A06B6}">
      <dsp:nvSpPr>
        <dsp:cNvPr id="0" name=""/>
        <dsp:cNvSpPr/>
      </dsp:nvSpPr>
      <dsp:spPr>
        <a:xfrm>
          <a:off x="5094526" y="393060"/>
          <a:ext cx="1480245" cy="1271064"/>
        </a:xfrm>
        <a:prstGeom prst="hexagon">
          <a:avLst>
            <a:gd name="adj" fmla="val 25000"/>
            <a:gd name="vf" fmla="val 115470"/>
          </a:avLst>
        </a:prstGeom>
        <a:solidFill>
          <a:schemeClr val="accent4">
            <a:lumMod val="7500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Calibration and Validation</a:t>
          </a:r>
        </a:p>
      </dsp:txBody>
      <dsp:txXfrm>
        <a:off x="5323802" y="589936"/>
        <a:ext cx="1021693" cy="877312"/>
      </dsp:txXfrm>
    </dsp:sp>
    <dsp:sp modelId="{DCA1DDC1-8989-5E4D-8E04-B9A21FF62EDE}">
      <dsp:nvSpPr>
        <dsp:cNvPr id="0" name=""/>
        <dsp:cNvSpPr/>
      </dsp:nvSpPr>
      <dsp:spPr>
        <a:xfrm>
          <a:off x="6375417" y="962706"/>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897D39-E1FA-F140-8129-3A55B9257425}">
      <dsp:nvSpPr>
        <dsp:cNvPr id="0" name=""/>
        <dsp:cNvSpPr/>
      </dsp:nvSpPr>
      <dsp:spPr>
        <a:xfrm>
          <a:off x="6364623" y="1102253"/>
          <a:ext cx="1480245" cy="1271064"/>
        </a:xfrm>
        <a:prstGeom prst="hexagon">
          <a:avLst>
            <a:gd name="adj" fmla="val 25000"/>
            <a:gd name="vf" fmla="val 115470"/>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l="-21000" r="-21000"/>
          </a:stretch>
        </a:blip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dsp:style>
    </dsp:sp>
    <dsp:sp modelId="{6BBFC0D9-B925-0A42-BAA5-9E362097D174}">
      <dsp:nvSpPr>
        <dsp:cNvPr id="0" name=""/>
        <dsp:cNvSpPr/>
      </dsp:nvSpPr>
      <dsp:spPr>
        <a:xfrm>
          <a:off x="6663461" y="1130490"/>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4CABFC-5010-7A4B-8CA1-072A58685DCE}">
      <dsp:nvSpPr>
        <dsp:cNvPr id="0" name=""/>
        <dsp:cNvSpPr/>
      </dsp:nvSpPr>
      <dsp:spPr>
        <a:xfrm>
          <a:off x="6368354" y="2505090"/>
          <a:ext cx="1480245" cy="1271064"/>
        </a:xfrm>
        <a:prstGeom prst="hexagon">
          <a:avLst>
            <a:gd name="adj" fmla="val 25000"/>
            <a:gd name="vf" fmla="val 115470"/>
          </a:avLst>
        </a:prstGeom>
        <a:solidFill>
          <a:schemeClr val="accent6">
            <a:lumMod val="75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Outreach and Education</a:t>
          </a:r>
        </a:p>
      </dsp:txBody>
      <dsp:txXfrm>
        <a:off x="6597630" y="2701966"/>
        <a:ext cx="1021693" cy="877312"/>
      </dsp:txXfrm>
    </dsp:sp>
    <dsp:sp modelId="{B721F29D-ABF4-C942-A19C-8FCF8B7C599B}">
      <dsp:nvSpPr>
        <dsp:cNvPr id="0" name=""/>
        <dsp:cNvSpPr/>
      </dsp:nvSpPr>
      <dsp:spPr>
        <a:xfrm>
          <a:off x="6661891" y="3618192"/>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52EE7-1A67-E448-9F0E-8A0154A7C640}">
      <dsp:nvSpPr>
        <dsp:cNvPr id="0" name=""/>
        <dsp:cNvSpPr/>
      </dsp:nvSpPr>
      <dsp:spPr>
        <a:xfrm>
          <a:off x="5094526" y="3200779"/>
          <a:ext cx="1480245" cy="1271064"/>
        </a:xfrm>
        <a:prstGeom prst="hexagon">
          <a:avLst>
            <a:gd name="adj" fmla="val 25000"/>
            <a:gd name="vf" fmla="val 115470"/>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24128" r="581"/>
          </a:stretch>
        </a:blip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sp>
    <dsp:sp modelId="{F4DC42E9-F9DB-4540-B2B0-79315F3CAE2B}">
      <dsp:nvSpPr>
        <dsp:cNvPr id="0" name=""/>
        <dsp:cNvSpPr/>
      </dsp:nvSpPr>
      <dsp:spPr>
        <a:xfrm>
          <a:off x="6387190" y="3758558"/>
          <a:ext cx="172669" cy="14895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60FD9-FB6A-49E8-BDFF-6AE8B516B176}" type="datetimeFigureOut">
              <a:rPr lang="en-US" smtClean="0"/>
              <a:t>3/11/2019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1E904-6438-40DF-BD92-55C74EB7A077}" type="slidenum">
              <a:rPr lang="en-US" smtClean="0"/>
              <a:t>‹#›</a:t>
            </a:fld>
            <a:endParaRPr lang="en-US"/>
          </a:p>
        </p:txBody>
      </p:sp>
    </p:spTree>
    <p:extLst>
      <p:ext uri="{BB962C8B-B14F-4D97-AF65-F5344CB8AC3E}">
        <p14:creationId xmlns:p14="http://schemas.microsoft.com/office/powerpoint/2010/main" val="3413220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958168" y="8819515"/>
            <a:ext cx="3026833"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929512" fontAlgn="auto">
              <a:spcBef>
                <a:spcPts val="0"/>
              </a:spcBef>
              <a:spcAft>
                <a:spcPts val="0"/>
              </a:spcAft>
            </a:pPr>
            <a:fld id="{AFC15E0D-164A-4DB3-99F2-51B4A3E759D8}" type="slidenum">
              <a:rPr lang="en-US" sz="1200">
                <a:solidFill>
                  <a:prstClr val="black"/>
                </a:solidFill>
              </a:rPr>
              <a:pPr algn="r" defTabSz="929512" fontAlgn="auto">
                <a:spcBef>
                  <a:spcPts val="0"/>
                </a:spcBef>
                <a:spcAft>
                  <a:spcPts val="0"/>
                </a:spcAft>
              </a:pPr>
              <a:t>1</a:t>
            </a:fld>
            <a:endParaRPr lang="en-US" sz="1200">
              <a:solidFill>
                <a:prstClr val="black"/>
              </a:solidFill>
            </a:endParaRPr>
          </a:p>
        </p:txBody>
      </p:sp>
      <p:sp>
        <p:nvSpPr>
          <p:cNvPr id="143363" name="Rectangle 2"/>
          <p:cNvSpPr>
            <a:spLocks noGrp="1" noRot="1" noChangeAspect="1" noChangeArrowheads="1" noTextEdit="1"/>
          </p:cNvSpPr>
          <p:nvPr>
            <p:ph type="sldImg"/>
          </p:nvPr>
        </p:nvSpPr>
        <p:spPr bwMode="auto">
          <a:xfrm>
            <a:off x="1173163" y="698500"/>
            <a:ext cx="4638675" cy="347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xfrm>
            <a:off x="931335" y="4409759"/>
            <a:ext cx="5122333" cy="4177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378" indent="-232378" defTabSz="929512"/>
            <a:endParaRPr lang="en-US"/>
          </a:p>
        </p:txBody>
      </p:sp>
    </p:spTree>
    <p:extLst>
      <p:ext uri="{BB962C8B-B14F-4D97-AF65-F5344CB8AC3E}">
        <p14:creationId xmlns:p14="http://schemas.microsoft.com/office/powerpoint/2010/main" val="1126154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sldNum" idx="12"/>
          </p:nvPr>
        </p:nvSpPr>
        <p:spPr>
          <a:xfrm>
            <a:off x="3919079" y="8714984"/>
            <a:ext cx="2904692" cy="441541"/>
          </a:xfrm>
          <a:prstGeom prst="rect">
            <a:avLst/>
          </a:prstGeom>
          <a:noFill/>
          <a:ln>
            <a:noFill/>
          </a:ln>
        </p:spPr>
        <p:txBody>
          <a:bodyPr lIns="85254" tIns="42639" rIns="85254" bIns="42639" anchor="b" anchorCtr="0">
            <a:noAutofit/>
          </a:bodyPr>
          <a:lstStyle/>
          <a:p>
            <a:pPr>
              <a:buSzPct val="25000"/>
            </a:pPr>
            <a:fld id="{00000000-1234-1234-1234-123412341234}" type="slidenum">
              <a:rPr lang="en-US">
                <a:solidFill>
                  <a:srgbClr val="000000"/>
                </a:solidFill>
                <a:latin typeface="Times New Roman"/>
                <a:ea typeface="Times New Roman"/>
                <a:cs typeface="Times New Roman"/>
                <a:sym typeface="Times New Roman"/>
              </a:rPr>
              <a:pPr>
                <a:buSzPct val="25000"/>
              </a:pPr>
              <a:t>18</a:t>
            </a:fld>
            <a:endParaRPr lang="en-US">
              <a:solidFill>
                <a:srgbClr val="000000"/>
              </a:solidFill>
              <a:latin typeface="Times New Roman"/>
              <a:ea typeface="Times New Roman"/>
              <a:cs typeface="Times New Roman"/>
              <a:sym typeface="Times New Roman"/>
            </a:endParaRPr>
          </a:p>
        </p:txBody>
      </p:sp>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3" name="Shape 443"/>
          <p:cNvSpPr txBox="1">
            <a:spLocks noGrp="1"/>
          </p:cNvSpPr>
          <p:nvPr>
            <p:ph type="body" idx="1"/>
          </p:nvPr>
        </p:nvSpPr>
        <p:spPr>
          <a:xfrm>
            <a:off x="942820" y="4319914"/>
            <a:ext cx="5008144" cy="4103839"/>
          </a:xfrm>
          <a:prstGeom prst="rect">
            <a:avLst/>
          </a:prstGeom>
          <a:noFill/>
          <a:ln>
            <a:noFill/>
          </a:ln>
        </p:spPr>
        <p:txBody>
          <a:bodyPr lIns="85254" tIns="42639" rIns="85254" bIns="42639" anchor="t" anchorCtr="0">
            <a:noAutofit/>
          </a:bodyPr>
          <a:lstStyle/>
          <a:p>
            <a:r>
              <a:rPr lang="en-US" sz="200" dirty="0">
                <a:solidFill>
                  <a:schemeClr val="dk1"/>
                </a:solidFill>
                <a:latin typeface="Times New Roman"/>
                <a:ea typeface="Times New Roman"/>
                <a:cs typeface="Times New Roman"/>
                <a:sym typeface="Times New Roman"/>
              </a:rPr>
              <a:t>GOES-17 and -16: http://cimss.ssec.wisc.edu/goes/blog/wp-content/uploads/2018/11/mollweide_ABI_band09.mp4</a:t>
            </a:r>
            <a:endParaRPr sz="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942820" y="4319914"/>
            <a:ext cx="5008144" cy="4103839"/>
          </a:xfrm>
          <a:prstGeom prst="rect">
            <a:avLst/>
          </a:prstGeom>
        </p:spPr>
        <p:txBody>
          <a:bodyPr lIns="89926" tIns="89926" rIns="89926" bIns="89926" anchor="t" anchorCtr="0">
            <a:noAutofit/>
          </a:bodyPr>
          <a:lstStyle/>
          <a:p>
            <a:endParaRPr/>
          </a:p>
        </p:txBody>
      </p:sp>
      <p:sp>
        <p:nvSpPr>
          <p:cNvPr id="467" name="Shape 467"/>
          <p:cNvSpPr>
            <a:spLocks noGrp="1" noRot="1" noChangeAspect="1"/>
          </p:cNvSpPr>
          <p:nvPr>
            <p:ph type="sldImg" idx="2"/>
          </p:nvPr>
        </p:nvSpPr>
        <p:spPr>
          <a:xfrm>
            <a:off x="1152525" y="660400"/>
            <a:ext cx="4587875" cy="34417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3919079" y="8714984"/>
            <a:ext cx="2904692" cy="441541"/>
          </a:xfrm>
          <a:prstGeom prst="rect">
            <a:avLst/>
          </a:prstGeom>
          <a:noFill/>
          <a:ln>
            <a:noFill/>
          </a:ln>
        </p:spPr>
        <p:txBody>
          <a:bodyPr lIns="85254" tIns="42639" rIns="85254" bIns="42639" anchor="b" anchorCtr="0">
            <a:noAutofit/>
          </a:bodyPr>
          <a:lstStyle/>
          <a:p>
            <a:pPr>
              <a:buSzPct val="25000"/>
            </a:pPr>
            <a:fld id="{00000000-1234-1234-1234-123412341234}" type="slidenum">
              <a:rPr lang="en-US">
                <a:solidFill>
                  <a:srgbClr val="000000"/>
                </a:solidFill>
                <a:latin typeface="Times New Roman"/>
                <a:ea typeface="Times New Roman"/>
                <a:cs typeface="Times New Roman"/>
                <a:sym typeface="Times New Roman"/>
              </a:rPr>
              <a:pPr>
                <a:buSzPct val="25000"/>
              </a:pPr>
              <a:t>20</a:t>
            </a:fld>
            <a:endParaRPr lang="en-US">
              <a:solidFill>
                <a:srgbClr val="000000"/>
              </a:solidFill>
              <a:latin typeface="Times New Roman"/>
              <a:ea typeface="Times New Roman"/>
              <a:cs typeface="Times New Roman"/>
              <a:sym typeface="Times New Roman"/>
            </a:endParaRPr>
          </a:p>
        </p:txBody>
      </p:sp>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6" name="Shape 476"/>
          <p:cNvSpPr txBox="1">
            <a:spLocks noGrp="1"/>
          </p:cNvSpPr>
          <p:nvPr>
            <p:ph type="body" idx="1"/>
          </p:nvPr>
        </p:nvSpPr>
        <p:spPr>
          <a:xfrm>
            <a:off x="942820" y="4319914"/>
            <a:ext cx="5008144" cy="4103839"/>
          </a:xfrm>
          <a:prstGeom prst="rect">
            <a:avLst/>
          </a:prstGeom>
          <a:noFill/>
          <a:ln>
            <a:noFill/>
          </a:ln>
        </p:spPr>
        <p:txBody>
          <a:bodyPr lIns="85254" tIns="42639" rIns="85254" bIns="42639" anchor="t" anchorCtr="0">
            <a:noAutofit/>
          </a:bodyPr>
          <a:lstStyle/>
          <a:p>
            <a:endParaRPr sz="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48624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sldNum" idx="12"/>
          </p:nvPr>
        </p:nvSpPr>
        <p:spPr>
          <a:xfrm>
            <a:off x="3998912" y="8836025"/>
            <a:ext cx="2963862" cy="447674"/>
          </a:xfrm>
          <a:prstGeom prst="rect">
            <a:avLst/>
          </a:prstGeom>
          <a:noFill/>
          <a:ln>
            <a:noFill/>
          </a:ln>
        </p:spPr>
        <p:txBody>
          <a:bodyPr lIns="86675" tIns="43350" rIns="86675" bIns="433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t>21</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484" name="Shape 484"/>
          <p:cNvSpPr>
            <a:spLocks noGrp="1" noRot="1" noChangeAspect="1"/>
          </p:cNvSpPr>
          <p:nvPr>
            <p:ph type="sldImg" idx="2"/>
          </p:nvPr>
        </p:nvSpPr>
        <p:spPr>
          <a:xfrm>
            <a:off x="1190625" y="669925"/>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5" name="Shape 485"/>
          <p:cNvSpPr txBox="1">
            <a:spLocks noGrp="1"/>
          </p:cNvSpPr>
          <p:nvPr>
            <p:ph type="body" idx="1"/>
          </p:nvPr>
        </p:nvSpPr>
        <p:spPr>
          <a:xfrm>
            <a:off x="962025" y="4379912"/>
            <a:ext cx="5110162" cy="4160837"/>
          </a:xfrm>
          <a:prstGeom prst="rect">
            <a:avLst/>
          </a:prstGeom>
          <a:noFill/>
          <a:ln>
            <a:noFill/>
          </a:ln>
        </p:spPr>
        <p:txBody>
          <a:bodyPr lIns="86675" tIns="43350" rIns="86675" bIns="43350" anchor="t" anchorCtr="0">
            <a:noAutofit/>
          </a:bodyPr>
          <a:lstStyle/>
          <a:p>
            <a:pPr marL="0" marR="0" lvl="0" indent="0" algn="l" rtl="0">
              <a:spcBef>
                <a:spcPts val="0"/>
              </a:spcBef>
              <a:spcAft>
                <a:spcPts val="0"/>
              </a:spcAft>
              <a:buNone/>
            </a:pPr>
            <a:endParaRPr sz="200" b="0" i="0" u="none" strike="noStrike" cap="none" baseline="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18858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sldNum" idx="12"/>
          </p:nvPr>
        </p:nvSpPr>
        <p:spPr>
          <a:xfrm>
            <a:off x="3998912" y="8836025"/>
            <a:ext cx="2963862" cy="447674"/>
          </a:xfrm>
          <a:prstGeom prst="rect">
            <a:avLst/>
          </a:prstGeom>
          <a:noFill/>
          <a:ln>
            <a:noFill/>
          </a:ln>
        </p:spPr>
        <p:txBody>
          <a:bodyPr lIns="86675" tIns="43350" rIns="86675" bIns="433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t>22</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493" name="Shape 493"/>
          <p:cNvSpPr>
            <a:spLocks noGrp="1" noRot="1" noChangeAspect="1"/>
          </p:cNvSpPr>
          <p:nvPr>
            <p:ph type="sldImg" idx="2"/>
          </p:nvPr>
        </p:nvSpPr>
        <p:spPr>
          <a:xfrm>
            <a:off x="1190625" y="669925"/>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4" name="Shape 494"/>
          <p:cNvSpPr txBox="1">
            <a:spLocks noGrp="1"/>
          </p:cNvSpPr>
          <p:nvPr>
            <p:ph type="body" idx="1"/>
          </p:nvPr>
        </p:nvSpPr>
        <p:spPr>
          <a:xfrm>
            <a:off x="962025" y="4379912"/>
            <a:ext cx="5110162" cy="4160837"/>
          </a:xfrm>
          <a:prstGeom prst="rect">
            <a:avLst/>
          </a:prstGeom>
          <a:noFill/>
          <a:ln>
            <a:noFill/>
          </a:ln>
        </p:spPr>
        <p:txBody>
          <a:bodyPr lIns="86675" tIns="43350" rIns="86675" bIns="43350" anchor="t" anchorCtr="0">
            <a:noAutofit/>
          </a:bodyPr>
          <a:lstStyle/>
          <a:p>
            <a:pPr marL="0" marR="0" lvl="0" indent="0" algn="l" rtl="0">
              <a:spcBef>
                <a:spcPts val="0"/>
              </a:spcBef>
              <a:spcAft>
                <a:spcPts val="0"/>
              </a:spcAft>
              <a:buNone/>
            </a:pPr>
            <a:r>
              <a:rPr lang="en-US" sz="200" b="0" i="0" u="none" strike="noStrike" cap="none" baseline="0" dirty="0" err="1">
                <a:solidFill>
                  <a:schemeClr val="dk1"/>
                </a:solidFill>
                <a:latin typeface="Times New Roman"/>
                <a:ea typeface="Times New Roman"/>
                <a:cs typeface="Times New Roman"/>
                <a:sym typeface="Times New Roman"/>
              </a:rPr>
              <a:t>Webapps</a:t>
            </a:r>
            <a:r>
              <a:rPr lang="en-US" sz="200" b="0" i="0" u="none" strike="noStrike" cap="none" baseline="0" dirty="0">
                <a:solidFill>
                  <a:schemeClr val="dk1"/>
                </a:solidFill>
                <a:latin typeface="Times New Roman"/>
                <a:ea typeface="Times New Roman"/>
                <a:cs typeface="Times New Roman"/>
                <a:sym typeface="Times New Roman"/>
              </a:rPr>
              <a:t>: http://cimss.ssec.wisc.edu/education/goesr/webapps</a:t>
            </a:r>
            <a:endParaRPr sz="200" b="0" i="0" u="none" strike="noStrike" cap="none" baseline="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835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Shape 18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2" name="Shape 18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432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relationship between entities in the building.</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2</a:t>
            </a:fld>
            <a:endParaRPr lang="en-US" altLang="zh-CN">
              <a:solidFill>
                <a:prstClr val="black"/>
              </a:solidFill>
            </a:endParaRPr>
          </a:p>
        </p:txBody>
      </p:sp>
    </p:spTree>
    <p:extLst>
      <p:ext uri="{BB962C8B-B14F-4D97-AF65-F5344CB8AC3E}">
        <p14:creationId xmlns:p14="http://schemas.microsoft.com/office/powerpoint/2010/main" val="15703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 should show this</a:t>
            </a:r>
            <a:r>
              <a:rPr lang="en-US" baseline="0" dirty="0"/>
              <a:t> as how the funding for PIs has leaned more on NOAA, likely because of GOES-R and NPP/JPSS algorithm development. Thus, with impending cuts in those programs we may have some resource issues in the future. We are working to divest through more NASA ROSES proposals.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4</a:t>
            </a:fld>
            <a:endParaRPr lang="en-US" altLang="zh-CN">
              <a:solidFill>
                <a:prstClr val="black"/>
              </a:solidFill>
            </a:endParaRPr>
          </a:p>
        </p:txBody>
      </p:sp>
    </p:spTree>
    <p:extLst>
      <p:ext uri="{BB962C8B-B14F-4D97-AF65-F5344CB8AC3E}">
        <p14:creationId xmlns:p14="http://schemas.microsoft.com/office/powerpoint/2010/main" val="265459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B826F-93D5-4CED-BD37-F7B54A7F26B8}" type="slidenum">
              <a:rPr lang="en-US" altLang="en-US">
                <a:solidFill>
                  <a:prstClr val="black"/>
                </a:solidFill>
              </a:rPr>
              <a:pPr/>
              <a:t>7</a:t>
            </a:fld>
            <a:endParaRPr lang="en-US" altLang="en-US">
              <a:solidFill>
                <a:prstClr val="black"/>
              </a:solidFill>
            </a:endParaRPr>
          </a:p>
        </p:txBody>
      </p:sp>
      <p:sp>
        <p:nvSpPr>
          <p:cNvPr id="5122" name="Rectangle 2"/>
          <p:cNvSpPr>
            <a:spLocks noGrp="1" noRot="1" noChangeAspect="1" noChangeArrowheads="1" noTextEdit="1"/>
          </p:cNvSpPr>
          <p:nvPr>
            <p:ph type="sldImg"/>
          </p:nvPr>
        </p:nvSpPr>
        <p:spPr>
          <a:xfrm>
            <a:off x="1143000" y="685800"/>
            <a:ext cx="4572000" cy="3429000"/>
          </a:xfrm>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relationship between entities in the building.</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10</a:t>
            </a:fld>
            <a:endParaRPr lang="en-US" altLang="zh-CN">
              <a:solidFill>
                <a:prstClr val="black"/>
              </a:solidFill>
            </a:endParaRPr>
          </a:p>
        </p:txBody>
      </p:sp>
    </p:spTree>
    <p:extLst>
      <p:ext uri="{BB962C8B-B14F-4D97-AF65-F5344CB8AC3E}">
        <p14:creationId xmlns:p14="http://schemas.microsoft.com/office/powerpoint/2010/main" val="2956841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22033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390274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MOOC – Massive Open Online Courses</a:t>
            </a:r>
          </a:p>
        </p:txBody>
      </p:sp>
      <p:sp>
        <p:nvSpPr>
          <p:cNvPr id="4" name="Slide Number Placeholder 3"/>
          <p:cNvSpPr>
            <a:spLocks noGrp="1"/>
          </p:cNvSpPr>
          <p:nvPr>
            <p:ph type="sldNum" sz="quarter" idx="10"/>
          </p:nvPr>
        </p:nvSpPr>
        <p:spPr/>
        <p:txBody>
          <a:bodyPr/>
          <a:lstStyle/>
          <a:p>
            <a:fld id="{D8348510-7E5F-461B-B85A-52BB22DFEEEF}" type="slidenum">
              <a:rPr lang="en-US" smtClean="0"/>
              <a:t>15</a:t>
            </a:fld>
            <a:endParaRPr lang="en-US"/>
          </a:p>
        </p:txBody>
      </p:sp>
    </p:spTree>
    <p:extLst>
      <p:ext uri="{BB962C8B-B14F-4D97-AF65-F5344CB8AC3E}">
        <p14:creationId xmlns:p14="http://schemas.microsoft.com/office/powerpoint/2010/main" val="355533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Goldenstern</a:t>
            </a:r>
            <a:r>
              <a:rPr lang="en-US" dirty="0"/>
              <a:t>, Whicker, Chen, Bruno, and </a:t>
            </a:r>
            <a:r>
              <a:rPr lang="en-US" dirty="0" err="1"/>
              <a:t>Ganguly</a:t>
            </a:r>
            <a:r>
              <a:rPr lang="en-US" dirty="0"/>
              <a:t> have applied for Smith Scholarship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continue to accept paragraphs through the end of this week (Feb. 22)</a:t>
            </a:r>
          </a:p>
        </p:txBody>
      </p:sp>
      <p:sp>
        <p:nvSpPr>
          <p:cNvPr id="4" name="Slide Number Placeholder 3"/>
          <p:cNvSpPr>
            <a:spLocks noGrp="1"/>
          </p:cNvSpPr>
          <p:nvPr>
            <p:ph type="sldNum" sz="quarter" idx="5"/>
          </p:nvPr>
        </p:nvSpPr>
        <p:spPr/>
        <p:txBody>
          <a:bodyPr/>
          <a:lstStyle/>
          <a:p>
            <a:fld id="{A573CDCB-35D7-4C25-B68D-499AD8973057}" type="slidenum">
              <a:rPr lang="en-US" smtClean="0"/>
              <a:t>16</a:t>
            </a:fld>
            <a:endParaRPr lang="en-US"/>
          </a:p>
        </p:txBody>
      </p:sp>
    </p:spTree>
    <p:extLst>
      <p:ext uri="{BB962C8B-B14F-4D97-AF65-F5344CB8AC3E}">
        <p14:creationId xmlns:p14="http://schemas.microsoft.com/office/powerpoint/2010/main" val="3501932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005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3.png"/><Relationship Id="rId11" Type="http://schemas.openxmlformats.org/officeDocument/2006/relationships/image" Target="../media/image59.png"/><Relationship Id="rId5" Type="http://schemas.openxmlformats.org/officeDocument/2006/relationships/image" Target="../media/image62.jpeg"/><Relationship Id="rId15" Type="http://schemas.openxmlformats.org/officeDocument/2006/relationships/image" Target="../media/image70.JPG"/><Relationship Id="rId10" Type="http://schemas.openxmlformats.org/officeDocument/2006/relationships/oleObject" Target="../embeddings/oleObject3.bin"/><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0.gif"/></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0.jpe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jpe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jpe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image" Target="../media/image36.jpeg"/><Relationship Id="rId27" Type="http://schemas.openxmlformats.org/officeDocument/2006/relationships/image" Target="../media/image41.png"/><Relationship Id="rId30" Type="http://schemas.openxmlformats.org/officeDocument/2006/relationships/image" Target="../media/image44.jpe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6"/>
          <p:cNvSpPr txBox="1">
            <a:spLocks noChangeArrowheads="1"/>
          </p:cNvSpPr>
          <p:nvPr/>
        </p:nvSpPr>
        <p:spPr bwMode="auto">
          <a:xfrm>
            <a:off x="3507874" y="6021389"/>
            <a:ext cx="1756786" cy="46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23" tIns="45002" rIns="90023" bIns="45002">
            <a:spAutoFit/>
          </a:bodyPr>
          <a:lstStyle>
            <a:lvl1pPr defTabSz="900113" eaLnBrk="0" hangingPunct="0">
              <a:defRPr>
                <a:solidFill>
                  <a:schemeClr val="tx1"/>
                </a:solidFill>
                <a:latin typeface="Arial" pitchFamily="34" charset="0"/>
                <a:ea typeface="ＭＳ Ｐゴシック" pitchFamily="34" charset="-128"/>
              </a:defRPr>
            </a:lvl1pPr>
            <a:lvl2pPr marL="742950" indent="-285750" defTabSz="900113" eaLnBrk="0" hangingPunct="0">
              <a:defRPr>
                <a:solidFill>
                  <a:schemeClr val="tx1"/>
                </a:solidFill>
                <a:latin typeface="Arial" pitchFamily="34" charset="0"/>
                <a:ea typeface="ＭＳ Ｐゴシック" pitchFamily="34" charset="-128"/>
              </a:defRPr>
            </a:lvl2pPr>
            <a:lvl3pPr marL="1143000" indent="-228600" defTabSz="900113" eaLnBrk="0" hangingPunct="0">
              <a:defRPr>
                <a:solidFill>
                  <a:schemeClr val="tx1"/>
                </a:solidFill>
                <a:latin typeface="Arial" pitchFamily="34" charset="0"/>
                <a:ea typeface="ＭＳ Ｐゴシック" pitchFamily="34" charset="-128"/>
              </a:defRPr>
            </a:lvl3pPr>
            <a:lvl4pPr marL="1600200" indent="-228600" defTabSz="900113" eaLnBrk="0" hangingPunct="0">
              <a:defRPr>
                <a:solidFill>
                  <a:schemeClr val="tx1"/>
                </a:solidFill>
                <a:latin typeface="Arial" pitchFamily="34" charset="0"/>
                <a:ea typeface="ＭＳ Ｐゴシック" pitchFamily="34" charset="-128"/>
              </a:defRPr>
            </a:lvl4pPr>
            <a:lvl5pPr marL="2057400" indent="-228600" defTabSz="900113" eaLnBrk="0" hangingPunct="0">
              <a:defRPr>
                <a:solidFill>
                  <a:schemeClr val="tx1"/>
                </a:solidFill>
                <a:latin typeface="Arial" pitchFamily="34" charset="0"/>
                <a:ea typeface="ＭＳ Ｐゴシック" pitchFamily="34" charset="-128"/>
              </a:defRPr>
            </a:lvl5pPr>
            <a:lvl6pPr marL="25146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auto">
              <a:spcBef>
                <a:spcPts val="0"/>
              </a:spcBef>
              <a:spcAft>
                <a:spcPts val="0"/>
              </a:spcAft>
            </a:pPr>
            <a:r>
              <a:rPr lang="en-US" sz="2400" b="1" dirty="0">
                <a:solidFill>
                  <a:prstClr val="white"/>
                </a:solidFill>
                <a:latin typeface="Times New Roman" pitchFamily="18" charset="0"/>
                <a:cs typeface="Times New Roman" pitchFamily="18" charset="0"/>
              </a:rPr>
              <a:t>March 2017</a:t>
            </a:r>
            <a:endParaRPr lang="en-US" sz="2400" b="1" dirty="0">
              <a:solidFill>
                <a:prstClr val="white"/>
              </a:solidFill>
              <a:latin typeface="Times New Roman" pitchFamily="18" charset="0"/>
            </a:endParaRPr>
          </a:p>
        </p:txBody>
      </p:sp>
      <p:sp>
        <p:nvSpPr>
          <p:cNvPr id="69638" name="Text Box 7"/>
          <p:cNvSpPr txBox="1">
            <a:spLocks noChangeArrowheads="1"/>
          </p:cNvSpPr>
          <p:nvPr/>
        </p:nvSpPr>
        <p:spPr bwMode="auto">
          <a:xfrm>
            <a:off x="7772401" y="2063751"/>
            <a:ext cx="1129179" cy="24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23" tIns="45002" rIns="90023" bIns="45002">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000" b="1" i="1">
                <a:solidFill>
                  <a:prstClr val="white"/>
                </a:solidFill>
                <a:latin typeface="Times New Roman" pitchFamily="18" charset="0"/>
              </a:rPr>
              <a:t>14 February 2009</a:t>
            </a:r>
          </a:p>
        </p:txBody>
      </p:sp>
      <p:sp>
        <p:nvSpPr>
          <p:cNvPr id="69639" name="TextBox 16"/>
          <p:cNvSpPr txBox="1">
            <a:spLocks noChangeArrowheads="1"/>
          </p:cNvSpPr>
          <p:nvPr/>
        </p:nvSpPr>
        <p:spPr bwMode="auto">
          <a:xfrm>
            <a:off x="7996239" y="1981201"/>
            <a:ext cx="1202879" cy="24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4" tIns="44993" rIns="90004" bIns="44993">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auto" hangingPunct="1">
              <a:spcBef>
                <a:spcPts val="0"/>
              </a:spcBef>
              <a:spcAft>
                <a:spcPts val="0"/>
              </a:spcAft>
            </a:pPr>
            <a:r>
              <a:rPr lang="en-US" sz="1000" b="1">
                <a:solidFill>
                  <a:prstClr val="white"/>
                </a:solidFill>
                <a:latin typeface="Times New Roman" pitchFamily="18" charset="0"/>
                <a:cs typeface="Arial" pitchFamily="34" charset="0"/>
              </a:rPr>
              <a:t>17 November 2012</a:t>
            </a:r>
          </a:p>
        </p:txBody>
      </p:sp>
      <p:sp>
        <p:nvSpPr>
          <p:cNvPr id="10" name="TextBox 10"/>
          <p:cNvSpPr txBox="1">
            <a:spLocks noChangeArrowheads="1"/>
          </p:cNvSpPr>
          <p:nvPr/>
        </p:nvSpPr>
        <p:spPr bwMode="auto">
          <a:xfrm>
            <a:off x="7990773" y="19050"/>
            <a:ext cx="110154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auto" hangingPunct="0">
              <a:spcBef>
                <a:spcPts val="0"/>
              </a:spcBef>
              <a:spcAft>
                <a:spcPts val="0"/>
              </a:spcAft>
              <a:defRPr/>
            </a:pPr>
            <a:r>
              <a:rPr lang="en-US" sz="900" b="1" dirty="0">
                <a:solidFill>
                  <a:prstClr val="white"/>
                </a:solidFill>
              </a:rPr>
              <a:t>17 November 2012</a:t>
            </a:r>
          </a:p>
        </p:txBody>
      </p:sp>
      <p:pic>
        <p:nvPicPr>
          <p:cNvPr id="2050" name="Picture 2" descr="C:\PaulMenzel\1q17\IMG_19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968" b="22409"/>
          <a:stretch/>
        </p:blipFill>
        <p:spPr bwMode="auto">
          <a:xfrm>
            <a:off x="0" y="4151870"/>
            <a:ext cx="9144000" cy="27061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PaulMenzel\1q17\IMG_19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40" b="24580"/>
          <a:stretch/>
        </p:blipFill>
        <p:spPr bwMode="auto">
          <a:xfrm>
            <a:off x="0" y="-1"/>
            <a:ext cx="9144000" cy="266905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9"/>
          <p:cNvSpPr>
            <a:spLocks noGrp="1"/>
          </p:cNvSpPr>
          <p:nvPr>
            <p:ph type="ctrTitle"/>
          </p:nvPr>
        </p:nvSpPr>
        <p:spPr bwMode="auto">
          <a:xfrm>
            <a:off x="0" y="2667000"/>
            <a:ext cx="9144000" cy="1447800"/>
          </a:xfrm>
        </p:spPr>
        <p:txBody>
          <a:bodyPr>
            <a:normAutofit/>
          </a:bodyPr>
          <a:lstStyle/>
          <a:p>
            <a:pPr marR="0"/>
            <a:r>
              <a:rPr lang="en-US" altLang="en-US" cap="none" dirty="0">
                <a:solidFill>
                  <a:srgbClr val="002060"/>
                </a:solidFill>
                <a:effectLst/>
                <a:latin typeface="Corbel" pitchFamily="34" charset="0"/>
              </a:rPr>
              <a:t>Welcome to Madison</a:t>
            </a:r>
          </a:p>
        </p:txBody>
      </p:sp>
      <p:pic>
        <p:nvPicPr>
          <p:cNvPr id="69643" name="Picture 8" descr="SSEC_logo-tra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5715000"/>
            <a:ext cx="129578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C:\PaulMenzel\acronyms &amp; logos &amp; addresses\new_cimss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5791200"/>
            <a:ext cx="12189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48119" y="5820951"/>
            <a:ext cx="985710" cy="819150"/>
          </a:xfrm>
          <a:prstGeom prst="rect">
            <a:avLst/>
          </a:prstGeom>
          <a:noFill/>
          <a:ln>
            <a:noFill/>
          </a:ln>
          <a:effectLst>
            <a:glow rad="127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04800" y="5791200"/>
            <a:ext cx="8366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9800" y="5715000"/>
            <a:ext cx="1447800" cy="954412"/>
          </a:xfrm>
          <a:prstGeom prst="rect">
            <a:avLst/>
          </a:prstGeom>
        </p:spPr>
      </p:pic>
      <p:pic>
        <p:nvPicPr>
          <p:cNvPr id="17"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73" b="97927" l="4569" r="97970"/>
                    </a14:imgEffect>
                  </a14:imgLayer>
                </a14:imgProps>
              </a:ext>
              <a:ext uri="{28A0092B-C50C-407E-A947-70E740481C1C}">
                <a14:useLocalDpi xmlns:a14="http://schemas.microsoft.com/office/drawing/2010/main" val="0"/>
              </a:ext>
            </a:extLst>
          </a:blip>
          <a:srcRect/>
          <a:stretch>
            <a:fillRect/>
          </a:stretch>
        </p:blipFill>
        <p:spPr bwMode="auto">
          <a:xfrm>
            <a:off x="7848600" y="5715000"/>
            <a:ext cx="866315" cy="84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329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1A8677B8-35F6-5A46-9B53-2B40CA2AE1F9}"/>
              </a:ext>
            </a:extLst>
          </p:cNvPr>
          <p:cNvGrpSpPr/>
          <p:nvPr/>
        </p:nvGrpSpPr>
        <p:grpSpPr>
          <a:xfrm>
            <a:off x="1219200" y="1066800"/>
            <a:ext cx="5867400" cy="4343400"/>
            <a:chOff x="767866" y="877732"/>
            <a:chExt cx="4059941" cy="2308535"/>
          </a:xfrm>
          <a:scene3d>
            <a:camera prst="orthographicFront"/>
            <a:lightRig rig="threePt" dir="t">
              <a:rot lat="0" lon="0" rev="7500000"/>
            </a:lightRig>
          </a:scene3d>
        </p:grpSpPr>
        <p:sp>
          <p:nvSpPr>
            <p:cNvPr id="19" name="Oval 18">
              <a:extLst>
                <a:ext uri="{FF2B5EF4-FFF2-40B4-BE49-F238E27FC236}">
                  <a16:creationId xmlns:a16="http://schemas.microsoft.com/office/drawing/2014/main" xmlns="" id="{E3C3F8D3-6410-9D44-AF1F-6C01313BFAFA}"/>
                </a:ext>
              </a:extLst>
            </p:cNvPr>
            <p:cNvSpPr/>
            <p:nvPr/>
          </p:nvSpPr>
          <p:spPr>
            <a:xfrm>
              <a:off x="767866" y="877732"/>
              <a:ext cx="4059941" cy="2308535"/>
            </a:xfrm>
            <a:prstGeom prst="ellipse">
              <a:avLst/>
            </a:prstGeom>
            <a:solidFill>
              <a:schemeClr val="accent6">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21" name="Oval 4">
              <a:extLst>
                <a:ext uri="{FF2B5EF4-FFF2-40B4-BE49-F238E27FC236}">
                  <a16:creationId xmlns:a16="http://schemas.microsoft.com/office/drawing/2014/main" xmlns="" id="{97EA8A39-E7CD-EC43-9103-3FAD54BD89C8}"/>
                </a:ext>
              </a:extLst>
            </p:cNvPr>
            <p:cNvSpPr txBox="1"/>
            <p:nvPr/>
          </p:nvSpPr>
          <p:spPr>
            <a:xfrm>
              <a:off x="1362431" y="1215809"/>
              <a:ext cx="2870811" cy="16323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grpSp>
      <p:graphicFrame>
        <p:nvGraphicFramePr>
          <p:cNvPr id="13316" name="Object 4"/>
          <p:cNvGraphicFramePr>
            <a:graphicFrameLocks noChangeAspect="1"/>
          </p:cNvGraphicFramePr>
          <p:nvPr>
            <p:extLst/>
          </p:nvPr>
        </p:nvGraphicFramePr>
        <p:xfrm>
          <a:off x="3721113" y="2743200"/>
          <a:ext cx="1700213" cy="609600"/>
        </p:xfrm>
        <a:graphic>
          <a:graphicData uri="http://schemas.openxmlformats.org/presentationml/2006/ole">
            <mc:AlternateContent xmlns:mc="http://schemas.openxmlformats.org/markup-compatibility/2006">
              <mc:Choice xmlns:v="urn:schemas-microsoft-com:vml" Requires="v">
                <p:oleObj spid="_x0000_s16389" name="Drawplus Drawing" r:id="rId4" imgW="1700530" imgH="609600" progId="Serif.DrawPlus">
                  <p:embed/>
                </p:oleObj>
              </mc:Choice>
              <mc:Fallback>
                <p:oleObj name="Drawplus Drawing" r:id="rId4" imgW="1700530" imgH="609600" progId="Serif.DrawPlus">
                  <p:embed/>
                  <p:pic>
                    <p:nvPicPr>
                      <p:cNvPr id="1331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113" y="2743200"/>
                        <a:ext cx="17002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0" name="Text Box 8"/>
          <p:cNvSpPr txBox="1">
            <a:spLocks noChangeArrowheads="1"/>
          </p:cNvSpPr>
          <p:nvPr/>
        </p:nvSpPr>
        <p:spPr bwMode="auto">
          <a:xfrm>
            <a:off x="1371600" y="6019826"/>
            <a:ext cx="7162800" cy="36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0" tIns="45665" rIns="91330" bIns="45665">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50000"/>
              </a:spcBef>
              <a:spcAft>
                <a:spcPct val="0"/>
              </a:spcAft>
            </a:pPr>
            <a:r>
              <a:rPr lang="en-US" altLang="en-US" dirty="0">
                <a:solidFill>
                  <a:prstClr val="white"/>
                </a:solidFill>
              </a:rPr>
              <a:t>Symbiotic relationship between CIMSS, SSEC, and AOS</a:t>
            </a:r>
          </a:p>
        </p:txBody>
      </p:sp>
      <p:pic>
        <p:nvPicPr>
          <p:cNvPr id="15" name="Picture 10" descr="SSEC-building-Img_0339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7857" y="228601"/>
            <a:ext cx="134136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xmlns="" id="{4D9FCC4C-8A3B-BA4A-84A0-11345AE7289D}"/>
              </a:ext>
            </a:extLst>
          </p:cNvPr>
          <p:cNvGrpSpPr>
            <a:grpSpLocks/>
          </p:cNvGrpSpPr>
          <p:nvPr/>
        </p:nvGrpSpPr>
        <p:grpSpPr>
          <a:xfrm>
            <a:off x="3276600" y="1905000"/>
            <a:ext cx="3505199" cy="3200400"/>
            <a:chOff x="1016402" y="1468437"/>
            <a:chExt cx="1127124" cy="1127124"/>
          </a:xfrm>
          <a:solidFill>
            <a:schemeClr val="accent6">
              <a:lumMod val="60000"/>
              <a:lumOff val="40000"/>
            </a:schemeClr>
          </a:solidFill>
          <a:scene3d>
            <a:camera prst="orthographicFront"/>
            <a:lightRig rig="threePt" dir="t">
              <a:rot lat="0" lon="0" rev="7500000"/>
            </a:lightRig>
          </a:scene3d>
        </p:grpSpPr>
        <p:sp>
          <p:nvSpPr>
            <p:cNvPr id="23" name="Oval 22">
              <a:extLst>
                <a:ext uri="{FF2B5EF4-FFF2-40B4-BE49-F238E27FC236}">
                  <a16:creationId xmlns:a16="http://schemas.microsoft.com/office/drawing/2014/main" xmlns="" id="{81954C9C-A7F4-4449-9392-815E4116D057}"/>
                </a:ext>
              </a:extLst>
            </p:cNvPr>
            <p:cNvSpPr/>
            <p:nvPr/>
          </p:nvSpPr>
          <p:spPr>
            <a:xfrm>
              <a:off x="1016402" y="1468437"/>
              <a:ext cx="1127124" cy="1127124"/>
            </a:xfrm>
            <a:prstGeom prst="ellipse">
              <a:avLst/>
            </a:prstGeom>
            <a:solidFill>
              <a:schemeClr val="accent6">
                <a:lumMod val="40000"/>
                <a:lumOff val="60000"/>
              </a:schemeClr>
            </a:solidFill>
            <a:sp3d prstMaterial="plastic">
              <a:bevelT w="127000" h="25400" prst="relaxedInset"/>
            </a:sp3d>
          </p:spPr>
          <p:style>
            <a:lnRef idx="0">
              <a:schemeClr val="lt1">
                <a:hueOff val="0"/>
                <a:satOff val="0"/>
                <a:lumOff val="0"/>
                <a:alphaOff val="0"/>
              </a:schemeClr>
            </a:lnRef>
            <a:fillRef idx="3">
              <a:schemeClr val="accent1">
                <a:alpha val="50000"/>
                <a:hueOff val="0"/>
                <a:satOff val="0"/>
                <a:lumOff val="0"/>
                <a:alphaOff val="0"/>
              </a:schemeClr>
            </a:fillRef>
            <a:effectRef idx="2">
              <a:schemeClr val="accent1">
                <a:alpha val="50000"/>
                <a:hueOff val="0"/>
                <a:satOff val="0"/>
                <a:lumOff val="0"/>
                <a:alphaOff val="0"/>
              </a:schemeClr>
            </a:effectRef>
            <a:fontRef idx="minor">
              <a:schemeClr val="tx1"/>
            </a:fontRef>
          </p:style>
        </p:sp>
        <p:sp>
          <p:nvSpPr>
            <p:cNvPr id="24" name="Oval 4">
              <a:extLst>
                <a:ext uri="{FF2B5EF4-FFF2-40B4-BE49-F238E27FC236}">
                  <a16:creationId xmlns:a16="http://schemas.microsoft.com/office/drawing/2014/main" xmlns="" id="{0027BCE8-11F2-794A-B7CB-F8CE5C382483}"/>
                </a:ext>
              </a:extLst>
            </p:cNvPr>
            <p:cNvSpPr txBox="1"/>
            <p:nvPr/>
          </p:nvSpPr>
          <p:spPr>
            <a:xfrm>
              <a:off x="1181465" y="1578506"/>
              <a:ext cx="796998" cy="796998"/>
            </a:xfrm>
            <a:prstGeom prst="rect">
              <a:avLst/>
            </a:prstGeom>
            <a:noFill/>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800" kern="1200" dirty="0">
                  <a:solidFill>
                    <a:srgbClr val="C00000"/>
                  </a:solidFill>
                </a:rPr>
                <a:t>CIMSS</a:t>
              </a:r>
            </a:p>
          </p:txBody>
        </p:sp>
      </p:grpSp>
      <p:grpSp>
        <p:nvGrpSpPr>
          <p:cNvPr id="25" name="Group 24">
            <a:extLst>
              <a:ext uri="{FF2B5EF4-FFF2-40B4-BE49-F238E27FC236}">
                <a16:creationId xmlns:a16="http://schemas.microsoft.com/office/drawing/2014/main" xmlns="" id="{6582B99D-26AE-0A40-9330-CA5A4F2B39A1}"/>
              </a:ext>
            </a:extLst>
          </p:cNvPr>
          <p:cNvGrpSpPr>
            <a:grpSpLocks noChangeAspect="1"/>
          </p:cNvGrpSpPr>
          <p:nvPr/>
        </p:nvGrpSpPr>
        <p:grpSpPr>
          <a:xfrm>
            <a:off x="4724400" y="3429000"/>
            <a:ext cx="2971800" cy="2103120"/>
            <a:chOff x="4615956" y="2528330"/>
            <a:chExt cx="846459" cy="846459"/>
          </a:xfrm>
          <a:solidFill>
            <a:schemeClr val="accent3">
              <a:lumMod val="60000"/>
              <a:lumOff val="40000"/>
            </a:schemeClr>
          </a:solidFill>
          <a:scene3d>
            <a:camera prst="orthographicFront"/>
            <a:lightRig rig="threePt" dir="t">
              <a:rot lat="0" lon="0" rev="7500000"/>
            </a:lightRig>
          </a:scene3d>
        </p:grpSpPr>
        <p:sp>
          <p:nvSpPr>
            <p:cNvPr id="26" name="Oval 25">
              <a:extLst>
                <a:ext uri="{FF2B5EF4-FFF2-40B4-BE49-F238E27FC236}">
                  <a16:creationId xmlns:a16="http://schemas.microsoft.com/office/drawing/2014/main" xmlns="" id="{8E2F9B21-8D88-474E-AD4E-353E2FF982D8}"/>
                </a:ext>
              </a:extLst>
            </p:cNvPr>
            <p:cNvSpPr/>
            <p:nvPr/>
          </p:nvSpPr>
          <p:spPr>
            <a:xfrm>
              <a:off x="4615956" y="2528330"/>
              <a:ext cx="846459" cy="846459"/>
            </a:xfrm>
            <a:prstGeom prst="ellipse">
              <a:avLst/>
            </a:prstGeom>
            <a:grp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27" name="Oval 4">
              <a:extLst>
                <a:ext uri="{FF2B5EF4-FFF2-40B4-BE49-F238E27FC236}">
                  <a16:creationId xmlns:a16="http://schemas.microsoft.com/office/drawing/2014/main" xmlns="" id="{39A460D4-8037-D047-AB72-286C6A5DF820}"/>
                </a:ext>
              </a:extLst>
            </p:cNvPr>
            <p:cNvSpPr txBox="1"/>
            <p:nvPr/>
          </p:nvSpPr>
          <p:spPr>
            <a:xfrm>
              <a:off x="4739917" y="2652291"/>
              <a:ext cx="598537" cy="598537"/>
            </a:xfrm>
            <a:prstGeom prst="rect">
              <a:avLst/>
            </a:prstGeom>
            <a:noFill/>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grpSp>
      <p:grpSp>
        <p:nvGrpSpPr>
          <p:cNvPr id="28" name="Group 27">
            <a:extLst>
              <a:ext uri="{FF2B5EF4-FFF2-40B4-BE49-F238E27FC236}">
                <a16:creationId xmlns:a16="http://schemas.microsoft.com/office/drawing/2014/main" xmlns="" id="{CDDC01A8-A17E-9645-8A12-41DA7B862EFD}"/>
              </a:ext>
            </a:extLst>
          </p:cNvPr>
          <p:cNvGrpSpPr>
            <a:grpSpLocks noChangeAspect="1"/>
          </p:cNvGrpSpPr>
          <p:nvPr/>
        </p:nvGrpSpPr>
        <p:grpSpPr>
          <a:xfrm>
            <a:off x="4800600" y="3977640"/>
            <a:ext cx="1219200" cy="1219200"/>
            <a:chOff x="3962397" y="2667005"/>
            <a:chExt cx="846459" cy="846459"/>
          </a:xfrm>
          <a:solidFill>
            <a:schemeClr val="accent3">
              <a:lumMod val="60000"/>
              <a:lumOff val="40000"/>
            </a:schemeClr>
          </a:solidFill>
          <a:scene3d>
            <a:camera prst="orthographicFront"/>
            <a:lightRig rig="threePt" dir="t">
              <a:rot lat="0" lon="0" rev="7500000"/>
            </a:lightRig>
          </a:scene3d>
        </p:grpSpPr>
        <p:sp>
          <p:nvSpPr>
            <p:cNvPr id="29" name="Oval 28">
              <a:extLst>
                <a:ext uri="{FF2B5EF4-FFF2-40B4-BE49-F238E27FC236}">
                  <a16:creationId xmlns:a16="http://schemas.microsoft.com/office/drawing/2014/main" xmlns="" id="{0AFB0B9C-1973-334C-B1A9-4C316E5A4868}"/>
                </a:ext>
              </a:extLst>
            </p:cNvPr>
            <p:cNvSpPr/>
            <p:nvPr/>
          </p:nvSpPr>
          <p:spPr>
            <a:xfrm>
              <a:off x="3962397" y="2667005"/>
              <a:ext cx="846459" cy="846459"/>
            </a:xfrm>
            <a:prstGeom prst="ellipse">
              <a:avLst/>
            </a:prstGeom>
            <a:grp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30" name="Oval 4">
              <a:extLst>
                <a:ext uri="{FF2B5EF4-FFF2-40B4-BE49-F238E27FC236}">
                  <a16:creationId xmlns:a16="http://schemas.microsoft.com/office/drawing/2014/main" xmlns="" id="{48C1E48F-D173-5D49-98DB-F5C0D6AFBC30}"/>
                </a:ext>
              </a:extLst>
            </p:cNvPr>
            <p:cNvSpPr txBox="1"/>
            <p:nvPr/>
          </p:nvSpPr>
          <p:spPr>
            <a:xfrm>
              <a:off x="4086358" y="2790966"/>
              <a:ext cx="598537" cy="598537"/>
            </a:xfrm>
            <a:prstGeom prst="rect">
              <a:avLst/>
            </a:prstGeom>
            <a:noFill/>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ASPB</a:t>
              </a:r>
            </a:p>
            <a:p>
              <a:pPr marL="0" lvl="0" indent="0" algn="ctr" defTabSz="800100">
                <a:lnSpc>
                  <a:spcPct val="90000"/>
                </a:lnSpc>
                <a:spcBef>
                  <a:spcPct val="0"/>
                </a:spcBef>
                <a:spcAft>
                  <a:spcPct val="35000"/>
                </a:spcAft>
                <a:buNone/>
              </a:pPr>
              <a:r>
                <a:rPr lang="en-US" sz="1400" dirty="0"/>
                <a:t>NCEI</a:t>
              </a:r>
              <a:endParaRPr lang="en-US" sz="1400" kern="1200" dirty="0"/>
            </a:p>
          </p:txBody>
        </p:sp>
      </p:grpSp>
      <p:sp>
        <p:nvSpPr>
          <p:cNvPr id="31" name="TextBox 30">
            <a:extLst>
              <a:ext uri="{FF2B5EF4-FFF2-40B4-BE49-F238E27FC236}">
                <a16:creationId xmlns:a16="http://schemas.microsoft.com/office/drawing/2014/main" xmlns="" id="{E236B7AE-0B6C-174F-95E8-96E092C8483B}"/>
              </a:ext>
            </a:extLst>
          </p:cNvPr>
          <p:cNvSpPr txBox="1"/>
          <p:nvPr/>
        </p:nvSpPr>
        <p:spPr>
          <a:xfrm>
            <a:off x="6248400" y="3886200"/>
            <a:ext cx="939424" cy="461665"/>
          </a:xfrm>
          <a:prstGeom prst="rect">
            <a:avLst/>
          </a:prstGeom>
          <a:noFill/>
        </p:spPr>
        <p:txBody>
          <a:bodyPr wrap="none" rtlCol="0">
            <a:spAutoFit/>
          </a:bodyPr>
          <a:lstStyle/>
          <a:p>
            <a:r>
              <a:rPr lang="en-US" sz="2400" dirty="0"/>
              <a:t>NOAA</a:t>
            </a:r>
          </a:p>
        </p:txBody>
      </p:sp>
      <p:grpSp>
        <p:nvGrpSpPr>
          <p:cNvPr id="32" name="Group 31">
            <a:extLst>
              <a:ext uri="{FF2B5EF4-FFF2-40B4-BE49-F238E27FC236}">
                <a16:creationId xmlns:a16="http://schemas.microsoft.com/office/drawing/2014/main" xmlns="" id="{A7A75046-D93B-304F-B835-68F1066966F7}"/>
              </a:ext>
            </a:extLst>
          </p:cNvPr>
          <p:cNvGrpSpPr>
            <a:grpSpLocks noChangeAspect="1"/>
          </p:cNvGrpSpPr>
          <p:nvPr/>
        </p:nvGrpSpPr>
        <p:grpSpPr>
          <a:xfrm>
            <a:off x="6019800" y="1676400"/>
            <a:ext cx="1371600" cy="1371600"/>
            <a:chOff x="2891470" y="51351"/>
            <a:chExt cx="846459" cy="846459"/>
          </a:xfrm>
          <a:scene3d>
            <a:camera prst="orthographicFront"/>
            <a:lightRig rig="threePt" dir="t">
              <a:rot lat="0" lon="0" rev="7500000"/>
            </a:lightRig>
          </a:scene3d>
        </p:grpSpPr>
        <p:sp>
          <p:nvSpPr>
            <p:cNvPr id="33" name="Oval 32">
              <a:extLst>
                <a:ext uri="{FF2B5EF4-FFF2-40B4-BE49-F238E27FC236}">
                  <a16:creationId xmlns:a16="http://schemas.microsoft.com/office/drawing/2014/main" xmlns="" id="{CF400722-2872-BE41-BC48-B5E234BA3257}"/>
                </a:ext>
              </a:extLst>
            </p:cNvPr>
            <p:cNvSpPr/>
            <p:nvPr/>
          </p:nvSpPr>
          <p:spPr>
            <a:xfrm>
              <a:off x="2891470" y="51351"/>
              <a:ext cx="846459" cy="846459"/>
            </a:xfrm>
            <a:prstGeom prst="ellipse">
              <a:avLst/>
            </a:prstGeom>
            <a:solidFill>
              <a:schemeClr val="accent2">
                <a:lumMod val="40000"/>
                <a:lumOff val="6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34" name="Oval 4">
              <a:extLst>
                <a:ext uri="{FF2B5EF4-FFF2-40B4-BE49-F238E27FC236}">
                  <a16:creationId xmlns:a16="http://schemas.microsoft.com/office/drawing/2014/main" xmlns="" id="{2A54C818-28D3-ED45-A001-BEFD02D0AFF3}"/>
                </a:ext>
              </a:extLst>
            </p:cNvPr>
            <p:cNvSpPr txBox="1"/>
            <p:nvPr/>
          </p:nvSpPr>
          <p:spPr>
            <a:xfrm>
              <a:off x="3015431" y="175312"/>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dirty="0"/>
                <a:t>Other UW Units</a:t>
              </a:r>
              <a:endParaRPr lang="en-US" sz="1800" kern="1200" dirty="0"/>
            </a:p>
          </p:txBody>
        </p:sp>
      </p:grpSp>
      <p:grpSp>
        <p:nvGrpSpPr>
          <p:cNvPr id="35" name="Group 34">
            <a:extLst>
              <a:ext uri="{FF2B5EF4-FFF2-40B4-BE49-F238E27FC236}">
                <a16:creationId xmlns:a16="http://schemas.microsoft.com/office/drawing/2014/main" xmlns="" id="{B59BE2F7-0926-1648-BADE-B1484C3591C6}"/>
              </a:ext>
            </a:extLst>
          </p:cNvPr>
          <p:cNvGrpSpPr>
            <a:grpSpLocks noChangeAspect="1"/>
          </p:cNvGrpSpPr>
          <p:nvPr/>
        </p:nvGrpSpPr>
        <p:grpSpPr>
          <a:xfrm>
            <a:off x="4800600" y="685800"/>
            <a:ext cx="1737360" cy="1737360"/>
            <a:chOff x="2891470" y="51351"/>
            <a:chExt cx="846459" cy="846459"/>
          </a:xfrm>
          <a:scene3d>
            <a:camera prst="orthographicFront"/>
            <a:lightRig rig="threePt" dir="t">
              <a:rot lat="0" lon="0" rev="7500000"/>
            </a:lightRig>
          </a:scene3d>
        </p:grpSpPr>
        <p:sp>
          <p:nvSpPr>
            <p:cNvPr id="36" name="Oval 35">
              <a:extLst>
                <a:ext uri="{FF2B5EF4-FFF2-40B4-BE49-F238E27FC236}">
                  <a16:creationId xmlns:a16="http://schemas.microsoft.com/office/drawing/2014/main" xmlns="" id="{478A6E12-5CC3-CC42-875F-3D69F5E983A5}"/>
                </a:ext>
              </a:extLst>
            </p:cNvPr>
            <p:cNvSpPr/>
            <p:nvPr/>
          </p:nvSpPr>
          <p:spPr>
            <a:xfrm>
              <a:off x="2891470" y="51351"/>
              <a:ext cx="846459" cy="846459"/>
            </a:xfrm>
            <a:prstGeom prst="ellipse">
              <a:avLst/>
            </a:prstGeom>
            <a:solidFill>
              <a:schemeClr val="accent2">
                <a:lumMod val="40000"/>
                <a:lumOff val="6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37" name="Oval 4">
              <a:extLst>
                <a:ext uri="{FF2B5EF4-FFF2-40B4-BE49-F238E27FC236}">
                  <a16:creationId xmlns:a16="http://schemas.microsoft.com/office/drawing/2014/main" xmlns="" id="{0F267685-1083-BA46-8E9E-B504BBE7474B}"/>
                </a:ext>
              </a:extLst>
            </p:cNvPr>
            <p:cNvSpPr txBox="1"/>
            <p:nvPr/>
          </p:nvSpPr>
          <p:spPr>
            <a:xfrm>
              <a:off x="3015431" y="175312"/>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200" kern="1200" dirty="0"/>
                <a:t>AOS</a:t>
              </a:r>
            </a:p>
          </p:txBody>
        </p:sp>
      </p:grpSp>
      <p:sp>
        <p:nvSpPr>
          <p:cNvPr id="50" name="Text Box 8">
            <a:extLst>
              <a:ext uri="{FF2B5EF4-FFF2-40B4-BE49-F238E27FC236}">
                <a16:creationId xmlns:a16="http://schemas.microsoft.com/office/drawing/2014/main" xmlns="" id="{4C552C20-4AC7-4E4D-BC95-27969763CA98}"/>
              </a:ext>
            </a:extLst>
          </p:cNvPr>
          <p:cNvSpPr txBox="1">
            <a:spLocks noChangeArrowheads="1"/>
          </p:cNvSpPr>
          <p:nvPr/>
        </p:nvSpPr>
        <p:spPr bwMode="auto">
          <a:xfrm>
            <a:off x="762000" y="6172200"/>
            <a:ext cx="7696200" cy="64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30" tIns="45665" rIns="91330" bIns="45665">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base" hangingPunct="1">
              <a:spcBef>
                <a:spcPct val="50000"/>
              </a:spcBef>
              <a:spcAft>
                <a:spcPct val="0"/>
              </a:spcAft>
            </a:pPr>
            <a:r>
              <a:rPr lang="en-US" altLang="en-US" dirty="0">
                <a:solidFill>
                  <a:srgbClr val="002060"/>
                </a:solidFill>
              </a:rPr>
              <a:t>Through its position in SSEC, CIMSS bridges to AOS and across campus and reaps the benefits of cross-agency research collaborations</a:t>
            </a:r>
          </a:p>
        </p:txBody>
      </p:sp>
      <p:sp>
        <p:nvSpPr>
          <p:cNvPr id="2" name="Right Arrow 1"/>
          <p:cNvSpPr/>
          <p:nvPr/>
        </p:nvSpPr>
        <p:spPr>
          <a:xfrm rot="1320000">
            <a:off x="1990822" y="2226268"/>
            <a:ext cx="2057435" cy="484632"/>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xmlns="" id="{24DCE7F7-303E-7E46-9BA2-1968EECE2D3C}"/>
              </a:ext>
            </a:extLst>
          </p:cNvPr>
          <p:cNvGrpSpPr>
            <a:grpSpLocks noChangeAspect="1"/>
          </p:cNvGrpSpPr>
          <p:nvPr/>
        </p:nvGrpSpPr>
        <p:grpSpPr>
          <a:xfrm>
            <a:off x="914400" y="1143000"/>
            <a:ext cx="1371600" cy="1371600"/>
            <a:chOff x="1150199" y="1248417"/>
            <a:chExt cx="846459" cy="846459"/>
          </a:xfrm>
          <a:scene3d>
            <a:camera prst="orthographicFront"/>
            <a:lightRig rig="threePt" dir="t">
              <a:rot lat="0" lon="0" rev="7500000"/>
            </a:lightRig>
          </a:scene3d>
        </p:grpSpPr>
        <p:sp>
          <p:nvSpPr>
            <p:cNvPr id="42" name="Oval 41">
              <a:extLst>
                <a:ext uri="{FF2B5EF4-FFF2-40B4-BE49-F238E27FC236}">
                  <a16:creationId xmlns:a16="http://schemas.microsoft.com/office/drawing/2014/main" xmlns="" id="{A061DBBE-40D9-F648-B4A6-CDB4C248D7F8}"/>
                </a:ext>
              </a:extLst>
            </p:cNvPr>
            <p:cNvSpPr/>
            <p:nvPr/>
          </p:nvSpPr>
          <p:spPr>
            <a:xfrm>
              <a:off x="1150199" y="1248417"/>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43" name="Oval 4">
              <a:extLst>
                <a:ext uri="{FF2B5EF4-FFF2-40B4-BE49-F238E27FC236}">
                  <a16:creationId xmlns:a16="http://schemas.microsoft.com/office/drawing/2014/main" xmlns="" id="{BDFBF467-5779-0449-969E-07FA04B59610}"/>
                </a:ext>
              </a:extLst>
            </p:cNvPr>
            <p:cNvSpPr txBox="1"/>
            <p:nvPr/>
          </p:nvSpPr>
          <p:spPr>
            <a:xfrm>
              <a:off x="1274160" y="1372378"/>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DOD</a:t>
              </a:r>
            </a:p>
          </p:txBody>
        </p:sp>
      </p:grpSp>
      <p:sp>
        <p:nvSpPr>
          <p:cNvPr id="54" name="Right Arrow 53">
            <a:extLst>
              <a:ext uri="{FF2B5EF4-FFF2-40B4-BE49-F238E27FC236}">
                <a16:creationId xmlns:a16="http://schemas.microsoft.com/office/drawing/2014/main" xmlns="" id="{6756991A-6814-5A48-8B23-0E898168F268}"/>
              </a:ext>
            </a:extLst>
          </p:cNvPr>
          <p:cNvSpPr/>
          <p:nvPr/>
        </p:nvSpPr>
        <p:spPr>
          <a:xfrm>
            <a:off x="1752600" y="3200400"/>
            <a:ext cx="2111359" cy="484632"/>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xmlns="" id="{3A87E45B-97EB-6D45-9027-614103036E6D}"/>
              </a:ext>
            </a:extLst>
          </p:cNvPr>
          <p:cNvGrpSpPr>
            <a:grpSpLocks noChangeAspect="1"/>
          </p:cNvGrpSpPr>
          <p:nvPr/>
        </p:nvGrpSpPr>
        <p:grpSpPr>
          <a:xfrm>
            <a:off x="457200" y="2743200"/>
            <a:ext cx="1371600" cy="1371600"/>
            <a:chOff x="1150199" y="1248417"/>
            <a:chExt cx="846459" cy="846459"/>
          </a:xfrm>
          <a:scene3d>
            <a:camera prst="orthographicFront"/>
            <a:lightRig rig="threePt" dir="t">
              <a:rot lat="0" lon="0" rev="7500000"/>
            </a:lightRig>
          </a:scene3d>
        </p:grpSpPr>
        <p:sp>
          <p:nvSpPr>
            <p:cNvPr id="39" name="Oval 38">
              <a:extLst>
                <a:ext uri="{FF2B5EF4-FFF2-40B4-BE49-F238E27FC236}">
                  <a16:creationId xmlns:a16="http://schemas.microsoft.com/office/drawing/2014/main" xmlns="" id="{8DBD1681-8B17-2D40-9073-A37701762281}"/>
                </a:ext>
              </a:extLst>
            </p:cNvPr>
            <p:cNvSpPr/>
            <p:nvPr/>
          </p:nvSpPr>
          <p:spPr>
            <a:xfrm>
              <a:off x="1150199" y="1248417"/>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40" name="Oval 4">
              <a:extLst>
                <a:ext uri="{FF2B5EF4-FFF2-40B4-BE49-F238E27FC236}">
                  <a16:creationId xmlns:a16="http://schemas.microsoft.com/office/drawing/2014/main" xmlns="" id="{882B6D7B-1093-0E4B-B21C-3EF24E7D2E92}"/>
                </a:ext>
              </a:extLst>
            </p:cNvPr>
            <p:cNvSpPr txBox="1"/>
            <p:nvPr/>
          </p:nvSpPr>
          <p:spPr>
            <a:xfrm>
              <a:off x="1274160" y="1372378"/>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dirty="0"/>
                <a:t>DOE</a:t>
              </a:r>
              <a:endParaRPr lang="en-US" sz="1800" kern="1200" dirty="0"/>
            </a:p>
          </p:txBody>
        </p:sp>
      </p:grpSp>
      <p:sp>
        <p:nvSpPr>
          <p:cNvPr id="55" name="Right Arrow 54">
            <a:extLst>
              <a:ext uri="{FF2B5EF4-FFF2-40B4-BE49-F238E27FC236}">
                <a16:creationId xmlns:a16="http://schemas.microsoft.com/office/drawing/2014/main" xmlns="" id="{99AF604A-F655-CE49-9731-60BE4BBAD118}"/>
              </a:ext>
            </a:extLst>
          </p:cNvPr>
          <p:cNvSpPr/>
          <p:nvPr/>
        </p:nvSpPr>
        <p:spPr>
          <a:xfrm rot="-1140000">
            <a:off x="2475285" y="4026655"/>
            <a:ext cx="1554480" cy="484632"/>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xmlns="" id="{EC94AA30-9C49-FC42-A59D-224EE7018880}"/>
              </a:ext>
            </a:extLst>
          </p:cNvPr>
          <p:cNvSpPr/>
          <p:nvPr/>
        </p:nvSpPr>
        <p:spPr>
          <a:xfrm rot="-2760000">
            <a:off x="3539905" y="4522092"/>
            <a:ext cx="914400" cy="484632"/>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xmlns="" id="{C2E93E45-6788-4541-864E-C8FD6E0B2FB1}"/>
              </a:ext>
            </a:extLst>
          </p:cNvPr>
          <p:cNvGrpSpPr>
            <a:grpSpLocks noChangeAspect="1"/>
          </p:cNvGrpSpPr>
          <p:nvPr/>
        </p:nvGrpSpPr>
        <p:grpSpPr>
          <a:xfrm>
            <a:off x="2895600" y="4648200"/>
            <a:ext cx="1371600" cy="1371600"/>
            <a:chOff x="1150199" y="1248417"/>
            <a:chExt cx="846459" cy="846459"/>
          </a:xfrm>
          <a:scene3d>
            <a:camera prst="orthographicFront"/>
            <a:lightRig rig="threePt" dir="t">
              <a:rot lat="0" lon="0" rev="7500000"/>
            </a:lightRig>
          </a:scene3d>
        </p:grpSpPr>
        <p:sp>
          <p:nvSpPr>
            <p:cNvPr id="45" name="Oval 44">
              <a:extLst>
                <a:ext uri="{FF2B5EF4-FFF2-40B4-BE49-F238E27FC236}">
                  <a16:creationId xmlns:a16="http://schemas.microsoft.com/office/drawing/2014/main" xmlns="" id="{249F1253-525B-504E-A94F-8D0C7D6A2BC4}"/>
                </a:ext>
              </a:extLst>
            </p:cNvPr>
            <p:cNvSpPr/>
            <p:nvPr/>
          </p:nvSpPr>
          <p:spPr>
            <a:xfrm>
              <a:off x="1150199" y="1248417"/>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46" name="Oval 4">
              <a:extLst>
                <a:ext uri="{FF2B5EF4-FFF2-40B4-BE49-F238E27FC236}">
                  <a16:creationId xmlns:a16="http://schemas.microsoft.com/office/drawing/2014/main" xmlns="" id="{431E8695-2FA8-1546-8F6C-9C73B5DA9678}"/>
                </a:ext>
              </a:extLst>
            </p:cNvPr>
            <p:cNvSpPr txBox="1"/>
            <p:nvPr/>
          </p:nvSpPr>
          <p:spPr>
            <a:xfrm>
              <a:off x="1274160" y="1372378"/>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NASA</a:t>
              </a:r>
            </a:p>
          </p:txBody>
        </p:sp>
      </p:grpSp>
      <p:grpSp>
        <p:nvGrpSpPr>
          <p:cNvPr id="47" name="Group 46">
            <a:extLst>
              <a:ext uri="{FF2B5EF4-FFF2-40B4-BE49-F238E27FC236}">
                <a16:creationId xmlns:a16="http://schemas.microsoft.com/office/drawing/2014/main" xmlns="" id="{BAFD29CA-4507-4041-8777-7B3CDC3E0ED0}"/>
              </a:ext>
            </a:extLst>
          </p:cNvPr>
          <p:cNvGrpSpPr>
            <a:grpSpLocks noChangeAspect="1"/>
          </p:cNvGrpSpPr>
          <p:nvPr/>
        </p:nvGrpSpPr>
        <p:grpSpPr>
          <a:xfrm>
            <a:off x="1447800" y="4038600"/>
            <a:ext cx="1371600" cy="1371600"/>
            <a:chOff x="1150199" y="1248417"/>
            <a:chExt cx="846459" cy="846459"/>
          </a:xfrm>
          <a:scene3d>
            <a:camera prst="orthographicFront"/>
            <a:lightRig rig="threePt" dir="t">
              <a:rot lat="0" lon="0" rev="7500000"/>
            </a:lightRig>
          </a:scene3d>
        </p:grpSpPr>
        <p:sp>
          <p:nvSpPr>
            <p:cNvPr id="48" name="Oval 47">
              <a:extLst>
                <a:ext uri="{FF2B5EF4-FFF2-40B4-BE49-F238E27FC236}">
                  <a16:creationId xmlns:a16="http://schemas.microsoft.com/office/drawing/2014/main" xmlns="" id="{3CDEF0B3-AB85-674C-9E76-C2C71C3F256E}"/>
                </a:ext>
              </a:extLst>
            </p:cNvPr>
            <p:cNvSpPr/>
            <p:nvPr/>
          </p:nvSpPr>
          <p:spPr>
            <a:xfrm>
              <a:off x="1150199" y="1248417"/>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49" name="Oval 4">
              <a:extLst>
                <a:ext uri="{FF2B5EF4-FFF2-40B4-BE49-F238E27FC236}">
                  <a16:creationId xmlns:a16="http://schemas.microsoft.com/office/drawing/2014/main" xmlns="" id="{4ACB40C4-FC6E-EB4E-861C-9E1646FB9C06}"/>
                </a:ext>
              </a:extLst>
            </p:cNvPr>
            <p:cNvSpPr txBox="1"/>
            <p:nvPr/>
          </p:nvSpPr>
          <p:spPr>
            <a:xfrm>
              <a:off x="1274160" y="1372378"/>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NSF</a:t>
              </a:r>
            </a:p>
          </p:txBody>
        </p:sp>
      </p:grpSp>
      <p:sp>
        <p:nvSpPr>
          <p:cNvPr id="57" name="TextBox 56">
            <a:extLst>
              <a:ext uri="{FF2B5EF4-FFF2-40B4-BE49-F238E27FC236}">
                <a16:creationId xmlns:a16="http://schemas.microsoft.com/office/drawing/2014/main" xmlns="" id="{CF1C0DBE-82AF-6840-A70F-678D7C8D96F5}"/>
              </a:ext>
            </a:extLst>
          </p:cNvPr>
          <p:cNvSpPr txBox="1"/>
          <p:nvPr/>
        </p:nvSpPr>
        <p:spPr>
          <a:xfrm>
            <a:off x="2819400" y="1447800"/>
            <a:ext cx="978153" cy="584775"/>
          </a:xfrm>
          <a:prstGeom prst="rect">
            <a:avLst/>
          </a:prstGeom>
          <a:noFill/>
        </p:spPr>
        <p:txBody>
          <a:bodyPr wrap="none" rtlCol="0">
            <a:spAutoFit/>
          </a:bodyPr>
          <a:lstStyle/>
          <a:p>
            <a:r>
              <a:rPr lang="en-US" sz="3200" dirty="0"/>
              <a:t>SSEC</a:t>
            </a:r>
          </a:p>
        </p:txBody>
      </p:sp>
      <p:sp>
        <p:nvSpPr>
          <p:cNvPr id="53" name="Up-Down Arrow 52">
            <a:extLst>
              <a:ext uri="{FF2B5EF4-FFF2-40B4-BE49-F238E27FC236}">
                <a16:creationId xmlns:a16="http://schemas.microsoft.com/office/drawing/2014/main" xmlns="" id="{CC0D0C69-F162-5D43-B3E9-E84CE86F7E62}"/>
              </a:ext>
            </a:extLst>
          </p:cNvPr>
          <p:cNvSpPr/>
          <p:nvPr/>
        </p:nvSpPr>
        <p:spPr>
          <a:xfrm rot="900000">
            <a:off x="5174775" y="1947464"/>
            <a:ext cx="484632" cy="1188720"/>
          </a:xfrm>
          <a:prstGeom prst="upDownArrow">
            <a:avLst/>
          </a:prstGeom>
          <a:solidFill>
            <a:schemeClr val="accent1">
              <a:lumMod val="60000"/>
              <a:lumOff val="40000"/>
            </a:schemeClr>
          </a:solidFill>
          <a:ln>
            <a:noFill/>
          </a:ln>
          <a:scene3d>
            <a:camera prst="orthographicFront"/>
            <a:lightRig rig="threePt" dir="t"/>
          </a:scene3d>
          <a:sp3d>
            <a:bevelT w="88900" h="3175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9">
            <a:extLst>
              <a:ext uri="{FF2B5EF4-FFF2-40B4-BE49-F238E27FC236}">
                <a16:creationId xmlns:a16="http://schemas.microsoft.com/office/drawing/2014/main" xmlns="" id="{FC9A8BCF-CCE3-C64A-B001-050C87D307C6}"/>
              </a:ext>
            </a:extLst>
          </p:cNvPr>
          <p:cNvSpPr txBox="1">
            <a:spLocks noChangeArrowheads="1"/>
          </p:cNvSpPr>
          <p:nvPr/>
        </p:nvSpPr>
        <p:spPr bwMode="auto">
          <a:xfrm>
            <a:off x="152401" y="-152400"/>
            <a:ext cx="7239000" cy="1066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ln w="18415" cmpd="sng">
                  <a:noFill/>
                  <a:prstDash val="solid"/>
                </a:ln>
                <a:latin typeface="Arial" pitchFamily="34" charset="0"/>
                <a:ea typeface="ＭＳ Ｐゴシック" pitchFamily="34" charset="-128"/>
              </a:rPr>
              <a:t>SSEC/</a:t>
            </a:r>
            <a:r>
              <a:rPr lang="en-US" dirty="0">
                <a:ln w="18415" cmpd="sng">
                  <a:noFill/>
                  <a:prstDash val="solid"/>
                </a:ln>
                <a:solidFill>
                  <a:srgbClr val="C00000"/>
                </a:solidFill>
                <a:latin typeface="Arial" pitchFamily="34" charset="0"/>
                <a:ea typeface="ＭＳ Ｐゴシック" pitchFamily="34" charset="-128"/>
              </a:rPr>
              <a:t>CIMSS</a:t>
            </a:r>
            <a:r>
              <a:rPr lang="en-US" dirty="0">
                <a:ln w="18415" cmpd="sng">
                  <a:noFill/>
                  <a:prstDash val="solid"/>
                </a:ln>
                <a:latin typeface="Arial" pitchFamily="34" charset="0"/>
                <a:ea typeface="ＭＳ Ｐゴシック" pitchFamily="34" charset="-128"/>
              </a:rPr>
              <a:t>/ASPB/AOS</a:t>
            </a:r>
          </a:p>
        </p:txBody>
      </p:sp>
    </p:spTree>
    <p:extLst>
      <p:ext uri="{BB962C8B-B14F-4D97-AF65-F5344CB8AC3E}">
        <p14:creationId xmlns:p14="http://schemas.microsoft.com/office/powerpoint/2010/main" val="3897592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People</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www.ssec.wisc.edu/wordpress/wp-content/uploads/2018/02/SSEC_LOGO_L_WEB.png">
            <a:extLst>
              <a:ext uri="{FF2B5EF4-FFF2-40B4-BE49-F238E27FC236}">
                <a16:creationId xmlns:a16="http://schemas.microsoft.com/office/drawing/2014/main" xmlns="" id="{7AE52E2C-7CBA-C14E-9228-4ECCEEE2F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2400"/>
            <a:ext cx="1130968" cy="8599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CIMSS Logo">
            <a:extLst>
              <a:ext uri="{FF2B5EF4-FFF2-40B4-BE49-F238E27FC236}">
                <a16:creationId xmlns:a16="http://schemas.microsoft.com/office/drawing/2014/main" xmlns="" id="{21C871A6-A022-EB46-9769-4738B3767A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1262380" cy="89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69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bwMode="auto">
          <a:xfrm>
            <a:off x="609600" y="1524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n w="18415" cmpd="sng">
                  <a:noFill/>
                  <a:prstDash val="solid"/>
                </a:ln>
                <a:solidFill>
                  <a:schemeClr val="tx1"/>
                </a:solidFill>
                <a:ea typeface="ＭＳ Ｐゴシック" pitchFamily="34" charset="-128"/>
              </a:rPr>
              <a:t>CIMSS Theme Areas</a:t>
            </a:r>
          </a:p>
        </p:txBody>
      </p:sp>
      <p:sp>
        <p:nvSpPr>
          <p:cNvPr id="18435" name="Rectangle 3"/>
          <p:cNvSpPr>
            <a:spLocks noChangeArrowheads="1"/>
          </p:cNvSpPr>
          <p:nvPr/>
        </p:nvSpPr>
        <p:spPr bwMode="auto">
          <a:xfrm>
            <a:off x="457200" y="1371600"/>
            <a:ext cx="85788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11163" indent="-342900"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nSpc>
                <a:spcPct val="90000"/>
              </a:lnSpc>
              <a:spcBef>
                <a:spcPts val="700"/>
              </a:spcBef>
              <a:buClr>
                <a:srgbClr val="A7D6FF"/>
              </a:buClr>
              <a:buSzPct val="95000"/>
              <a:buFont typeface="Wingdings" pitchFamily="2" charset="2"/>
              <a:buChar char=""/>
            </a:pPr>
            <a:r>
              <a:rPr lang="en-US" altLang="en-US" sz="2400" dirty="0"/>
              <a:t>Satellite Meteorology Research and Applications</a:t>
            </a:r>
          </a:p>
          <a:p>
            <a:pPr>
              <a:lnSpc>
                <a:spcPct val="90000"/>
              </a:lnSpc>
              <a:spcBef>
                <a:spcPts val="700"/>
              </a:spcBef>
              <a:buClr>
                <a:srgbClr val="A7D6FF"/>
              </a:buClr>
              <a:buSzPct val="95000"/>
              <a:buFont typeface="Wingdings" pitchFamily="2" charset="2"/>
              <a:buChar char=""/>
            </a:pPr>
            <a:endParaRPr lang="en-US" altLang="en-US" sz="2400" dirty="0"/>
          </a:p>
          <a:p>
            <a:pPr>
              <a:lnSpc>
                <a:spcPct val="90000"/>
              </a:lnSpc>
              <a:spcBef>
                <a:spcPts val="700"/>
              </a:spcBef>
              <a:buClr>
                <a:srgbClr val="A7D6FF"/>
              </a:buClr>
              <a:buSzPct val="95000"/>
              <a:buFont typeface="Wingdings" pitchFamily="2" charset="2"/>
              <a:buChar char=""/>
            </a:pPr>
            <a:endParaRPr lang="en-US" altLang="en-US" sz="2800" dirty="0"/>
          </a:p>
          <a:p>
            <a:pPr>
              <a:lnSpc>
                <a:spcPct val="90000"/>
              </a:lnSpc>
              <a:spcBef>
                <a:spcPts val="700"/>
              </a:spcBef>
              <a:buClr>
                <a:srgbClr val="A7D6FF"/>
              </a:buClr>
              <a:buSzPct val="95000"/>
              <a:buFont typeface="Wingdings" pitchFamily="2" charset="2"/>
              <a:buChar char=""/>
            </a:pPr>
            <a:r>
              <a:rPr lang="en-US" altLang="en-US" sz="2400" dirty="0"/>
              <a:t>Satellite Sensors and Measurement Techniques</a:t>
            </a:r>
          </a:p>
          <a:p>
            <a:pPr>
              <a:lnSpc>
                <a:spcPct val="90000"/>
              </a:lnSpc>
              <a:spcBef>
                <a:spcPts val="700"/>
              </a:spcBef>
              <a:buClr>
                <a:srgbClr val="A7D6FF"/>
              </a:buClr>
              <a:buSzPct val="95000"/>
              <a:buFont typeface="Wingdings" pitchFamily="2" charset="2"/>
              <a:buChar char=""/>
            </a:pPr>
            <a:endParaRPr lang="en-US" altLang="en-US" sz="2400" dirty="0"/>
          </a:p>
          <a:p>
            <a:pPr>
              <a:lnSpc>
                <a:spcPct val="90000"/>
              </a:lnSpc>
              <a:spcBef>
                <a:spcPts val="700"/>
              </a:spcBef>
              <a:buClr>
                <a:srgbClr val="A7D6FF"/>
              </a:buClr>
              <a:buSzPct val="95000"/>
              <a:buFont typeface="Wingdings" pitchFamily="2" charset="2"/>
              <a:buChar char=""/>
            </a:pPr>
            <a:endParaRPr lang="en-US" altLang="en-US" sz="2800" dirty="0"/>
          </a:p>
          <a:p>
            <a:pPr>
              <a:lnSpc>
                <a:spcPct val="90000"/>
              </a:lnSpc>
              <a:spcBef>
                <a:spcPts val="700"/>
              </a:spcBef>
              <a:buClr>
                <a:srgbClr val="A7D6FF"/>
              </a:buClr>
              <a:buSzPct val="95000"/>
              <a:buFont typeface="Wingdings" pitchFamily="2" charset="2"/>
              <a:buChar char=""/>
            </a:pPr>
            <a:r>
              <a:rPr lang="en-US" altLang="en-US" sz="2400" dirty="0"/>
              <a:t>Environmental Models and Data Assimilation</a:t>
            </a:r>
          </a:p>
          <a:p>
            <a:pPr>
              <a:lnSpc>
                <a:spcPct val="90000"/>
              </a:lnSpc>
              <a:spcBef>
                <a:spcPts val="700"/>
              </a:spcBef>
              <a:buClr>
                <a:srgbClr val="A7D6FF"/>
              </a:buClr>
              <a:buSzPct val="95000"/>
              <a:buFont typeface="Wingdings" pitchFamily="2" charset="2"/>
              <a:buChar char=""/>
            </a:pPr>
            <a:endParaRPr lang="en-US" altLang="en-US" sz="2400" dirty="0"/>
          </a:p>
          <a:p>
            <a:pPr>
              <a:lnSpc>
                <a:spcPct val="90000"/>
              </a:lnSpc>
              <a:spcBef>
                <a:spcPts val="700"/>
              </a:spcBef>
              <a:buClr>
                <a:srgbClr val="A7D6FF"/>
              </a:buClr>
              <a:buSzPct val="95000"/>
              <a:buFont typeface="Wingdings" pitchFamily="2" charset="2"/>
              <a:buChar char=""/>
            </a:pPr>
            <a:endParaRPr lang="en-US" altLang="en-US" sz="2400" dirty="0"/>
          </a:p>
          <a:p>
            <a:pPr>
              <a:lnSpc>
                <a:spcPct val="90000"/>
              </a:lnSpc>
              <a:spcBef>
                <a:spcPts val="700"/>
              </a:spcBef>
              <a:buClr>
                <a:srgbClr val="A7D6FF"/>
              </a:buClr>
              <a:buSzPct val="95000"/>
              <a:buFont typeface="Wingdings" pitchFamily="2" charset="2"/>
              <a:buChar char=""/>
            </a:pPr>
            <a:r>
              <a:rPr lang="en-US" altLang="en-US" sz="2400" dirty="0"/>
              <a:t>Outreach and Education</a:t>
            </a:r>
          </a:p>
          <a:p>
            <a:pPr>
              <a:lnSpc>
                <a:spcPct val="90000"/>
              </a:lnSpc>
              <a:spcBef>
                <a:spcPts val="700"/>
              </a:spcBef>
              <a:buClr>
                <a:srgbClr val="A7D6FF"/>
              </a:buClr>
              <a:buSzPct val="95000"/>
              <a:buFont typeface="Wingdings" pitchFamily="2" charset="2"/>
              <a:buChar char=""/>
            </a:pPr>
            <a:endParaRPr lang="en-US" altLang="en-US" sz="2400" dirty="0"/>
          </a:p>
        </p:txBody>
      </p:sp>
      <p:sp>
        <p:nvSpPr>
          <p:cNvPr id="3" name="TextBox 2"/>
          <p:cNvSpPr txBox="1"/>
          <p:nvPr/>
        </p:nvSpPr>
        <p:spPr>
          <a:xfrm>
            <a:off x="1066800" y="4343400"/>
            <a:ext cx="6934200" cy="923330"/>
          </a:xfrm>
          <a:prstGeom prst="rect">
            <a:avLst/>
          </a:prstGeom>
          <a:noFill/>
        </p:spPr>
        <p:txBody>
          <a:bodyPr wrap="square" rtlCol="0">
            <a:spAutoFit/>
          </a:bodyPr>
          <a:lstStyle/>
          <a:p>
            <a:r>
              <a:rPr lang="en-US" dirty="0">
                <a:solidFill>
                  <a:schemeClr val="accent3"/>
                </a:solidFill>
              </a:rPr>
              <a:t>To work with the Joint Center for Satellite Data Assimilation (JCSDA) on improving satellite data assimilation techniques in operational weather forecast models.</a:t>
            </a:r>
          </a:p>
        </p:txBody>
      </p:sp>
      <p:sp>
        <p:nvSpPr>
          <p:cNvPr id="4" name="TextBox 3"/>
          <p:cNvSpPr txBox="1"/>
          <p:nvPr/>
        </p:nvSpPr>
        <p:spPr>
          <a:xfrm>
            <a:off x="1066800" y="3048000"/>
            <a:ext cx="7391400" cy="923330"/>
          </a:xfrm>
          <a:prstGeom prst="rect">
            <a:avLst/>
          </a:prstGeom>
          <a:noFill/>
        </p:spPr>
        <p:txBody>
          <a:bodyPr wrap="square" rtlCol="0">
            <a:spAutoFit/>
          </a:bodyPr>
          <a:lstStyle/>
          <a:p>
            <a:r>
              <a:rPr lang="en-US" dirty="0">
                <a:solidFill>
                  <a:schemeClr val="accent3"/>
                </a:solidFill>
              </a:rPr>
              <a:t>To conduct instrument trade studies and sensor performance analysis supporting NOAA’s future satellite needs as well as assisting in the long term calibration and validation of remote sensing data and derived products.</a:t>
            </a:r>
          </a:p>
        </p:txBody>
      </p:sp>
      <p:sp>
        <p:nvSpPr>
          <p:cNvPr id="6" name="TextBox 5"/>
          <p:cNvSpPr txBox="1"/>
          <p:nvPr/>
        </p:nvSpPr>
        <p:spPr>
          <a:xfrm>
            <a:off x="1066800" y="5638800"/>
            <a:ext cx="7162800" cy="646331"/>
          </a:xfrm>
          <a:prstGeom prst="rect">
            <a:avLst/>
          </a:prstGeom>
          <a:noFill/>
        </p:spPr>
        <p:txBody>
          <a:bodyPr wrap="square" rtlCol="0">
            <a:spAutoFit/>
          </a:bodyPr>
          <a:lstStyle/>
          <a:p>
            <a:r>
              <a:rPr lang="en-US" dirty="0">
                <a:solidFill>
                  <a:schemeClr val="accent3"/>
                </a:solidFill>
              </a:rPr>
              <a:t>To engage the workforce of the future in understanding and using environmental satellite observations for the benefit of an informed society.</a:t>
            </a:r>
          </a:p>
        </p:txBody>
      </p:sp>
      <p:sp>
        <p:nvSpPr>
          <p:cNvPr id="7" name="TextBox 6"/>
          <p:cNvSpPr txBox="1"/>
          <p:nvPr/>
        </p:nvSpPr>
        <p:spPr>
          <a:xfrm>
            <a:off x="1066801" y="1752600"/>
            <a:ext cx="7162800" cy="923330"/>
          </a:xfrm>
          <a:prstGeom prst="rect">
            <a:avLst/>
          </a:prstGeom>
          <a:noFill/>
        </p:spPr>
        <p:txBody>
          <a:bodyPr wrap="square" rtlCol="0">
            <a:spAutoFit/>
          </a:bodyPr>
          <a:lstStyle/>
          <a:p>
            <a:r>
              <a:rPr lang="en-US" dirty="0">
                <a:solidFill>
                  <a:schemeClr val="accent3"/>
                </a:solidFill>
              </a:rPr>
              <a:t>To support weather analysis and forecasting through participation in NESDIS product assurance and risk reduction programs and the associated transitioning of research progress into NOAA operations.</a:t>
            </a:r>
          </a:p>
        </p:txBody>
      </p:sp>
      <p:pic>
        <p:nvPicPr>
          <p:cNvPr id="12" name="Picture 4" descr="https://www.ssec.wisc.edu/wordpress/wp-content/uploads/2018/02/SSEC_LOGO_L_WEB.png">
            <a:extLst>
              <a:ext uri="{FF2B5EF4-FFF2-40B4-BE49-F238E27FC236}">
                <a16:creationId xmlns:a16="http://schemas.microsoft.com/office/drawing/2014/main" xmlns="" id="{DBB87F92-0FF1-B74F-A1FD-707CEB803D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2400"/>
            <a:ext cx="113096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CIMSS Logo">
            <a:extLst>
              <a:ext uri="{FF2B5EF4-FFF2-40B4-BE49-F238E27FC236}">
                <a16:creationId xmlns:a16="http://schemas.microsoft.com/office/drawing/2014/main" xmlns="" id="{41A0D92A-4A53-BC40-8D77-741C637D8D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1262380" cy="89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06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78220-F74B-FF44-B0BF-13BDF8038F4F}"/>
              </a:ext>
            </a:extLst>
          </p:cNvPr>
          <p:cNvSpPr>
            <a:spLocks noGrp="1"/>
          </p:cNvSpPr>
          <p:nvPr>
            <p:ph type="title"/>
          </p:nvPr>
        </p:nvSpPr>
        <p:spPr>
          <a:xfrm>
            <a:off x="457200" y="76200"/>
            <a:ext cx="8229600" cy="1143000"/>
          </a:xfrm>
        </p:spPr>
        <p:txBody>
          <a:bodyPr>
            <a:normAutofit/>
          </a:bodyPr>
          <a:lstStyle/>
          <a:p>
            <a:r>
              <a:rPr lang="en-US" sz="4000" dirty="0"/>
              <a:t>CIMSS Core Activities</a:t>
            </a:r>
          </a:p>
        </p:txBody>
      </p:sp>
      <p:graphicFrame>
        <p:nvGraphicFramePr>
          <p:cNvPr id="6" name="Diagram 5">
            <a:extLst>
              <a:ext uri="{FF2B5EF4-FFF2-40B4-BE49-F238E27FC236}">
                <a16:creationId xmlns:a16="http://schemas.microsoft.com/office/drawing/2014/main" xmlns="" id="{394BB74B-32DB-0043-85FB-FD09B3D9DF26}"/>
              </a:ext>
            </a:extLst>
          </p:cNvPr>
          <p:cNvGraphicFramePr/>
          <p:nvPr>
            <p:extLst>
              <p:ext uri="{D42A27DB-BD31-4B8C-83A1-F6EECF244321}">
                <p14:modId xmlns:p14="http://schemas.microsoft.com/office/powerpoint/2010/main" val="686021960"/>
              </p:ext>
            </p:extLst>
          </p:nvPr>
        </p:nvGraphicFramePr>
        <p:xfrm>
          <a:off x="609600" y="1397000"/>
          <a:ext cx="7848600"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https://www.ssec.wisc.edu/wordpress/wp-content/uploads/2018/02/SSEC_LOGO_L_WEB.png">
            <a:extLst>
              <a:ext uri="{FF2B5EF4-FFF2-40B4-BE49-F238E27FC236}">
                <a16:creationId xmlns:a16="http://schemas.microsoft.com/office/drawing/2014/main" xmlns="" id="{FA1EFC23-D6DF-F449-B2F7-542B4D01EA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600" y="152400"/>
            <a:ext cx="1130968" cy="859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CIMSS Logo">
            <a:extLst>
              <a:ext uri="{FF2B5EF4-FFF2-40B4-BE49-F238E27FC236}">
                <a16:creationId xmlns:a16="http://schemas.microsoft.com/office/drawing/2014/main" xmlns="" id="{9B6C8FDF-DFCE-8446-9156-5AC273D200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152400"/>
            <a:ext cx="1262380" cy="89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42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bwMode="auto">
          <a:xfrm>
            <a:off x="609600" y="152400"/>
            <a:ext cx="7772400" cy="99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sz="4000" dirty="0">
                <a:ln w="18415" cmpd="sng">
                  <a:noFill/>
                  <a:prstDash val="solid"/>
                </a:ln>
                <a:solidFill>
                  <a:schemeClr val="tx1"/>
                </a:solidFill>
                <a:latin typeface="Arial" pitchFamily="34" charset="0"/>
                <a:ea typeface="ＭＳ Ｐゴシック" pitchFamily="34" charset="-128"/>
              </a:rPr>
              <a:t>Research &amp; Development</a:t>
            </a:r>
          </a:p>
        </p:txBody>
      </p:sp>
      <p:sp>
        <p:nvSpPr>
          <p:cNvPr id="18435" name="Rectangle 3"/>
          <p:cNvSpPr>
            <a:spLocks noChangeArrowheads="1"/>
          </p:cNvSpPr>
          <p:nvPr/>
        </p:nvSpPr>
        <p:spPr bwMode="auto">
          <a:xfrm>
            <a:off x="457200" y="1371600"/>
            <a:ext cx="85788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11163" indent="-342900"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nSpc>
                <a:spcPct val="90000"/>
              </a:lnSpc>
              <a:spcBef>
                <a:spcPts val="700"/>
              </a:spcBef>
              <a:buClr>
                <a:srgbClr val="A7D6FF"/>
              </a:buClr>
              <a:buSzPct val="95000"/>
              <a:buFont typeface="Wingdings" pitchFamily="2" charset="2"/>
              <a:buChar char=""/>
            </a:pPr>
            <a:r>
              <a:rPr lang="en-US" altLang="en-US" sz="2400" dirty="0"/>
              <a:t>NOAA collaborations with GOES and POES programs</a:t>
            </a:r>
          </a:p>
          <a:p>
            <a:pPr>
              <a:lnSpc>
                <a:spcPct val="90000"/>
              </a:lnSpc>
              <a:spcBef>
                <a:spcPts val="700"/>
              </a:spcBef>
              <a:buClr>
                <a:srgbClr val="A7D6FF"/>
              </a:buClr>
              <a:buSzPct val="95000"/>
              <a:buFont typeface="Wingdings" pitchFamily="2" charset="2"/>
              <a:buChar char=""/>
            </a:pPr>
            <a:endParaRPr lang="en-US" altLang="en-US" sz="2800" dirty="0"/>
          </a:p>
          <a:p>
            <a:pPr>
              <a:lnSpc>
                <a:spcPct val="90000"/>
              </a:lnSpc>
              <a:spcBef>
                <a:spcPts val="700"/>
              </a:spcBef>
              <a:buClr>
                <a:srgbClr val="A7D6FF"/>
              </a:buClr>
              <a:buSzPct val="95000"/>
              <a:buFont typeface="Wingdings" pitchFamily="2" charset="2"/>
              <a:buChar char=""/>
            </a:pPr>
            <a:r>
              <a:rPr lang="en-US" altLang="en-US" sz="2400" dirty="0"/>
              <a:t>Transitioning research to operations</a:t>
            </a:r>
          </a:p>
          <a:p>
            <a:pPr>
              <a:lnSpc>
                <a:spcPct val="90000"/>
              </a:lnSpc>
              <a:spcBef>
                <a:spcPts val="700"/>
              </a:spcBef>
              <a:buClr>
                <a:srgbClr val="A7D6FF"/>
              </a:buClr>
              <a:buSzPct val="95000"/>
              <a:buFont typeface="Wingdings" pitchFamily="2" charset="2"/>
              <a:buChar char=""/>
            </a:pPr>
            <a:endParaRPr lang="en-US" altLang="en-US" sz="2800" dirty="0"/>
          </a:p>
          <a:p>
            <a:pPr>
              <a:lnSpc>
                <a:spcPct val="90000"/>
              </a:lnSpc>
              <a:spcBef>
                <a:spcPts val="700"/>
              </a:spcBef>
              <a:buClr>
                <a:srgbClr val="A7D6FF"/>
              </a:buClr>
              <a:buSzPct val="95000"/>
              <a:buFont typeface="Wingdings" pitchFamily="2" charset="2"/>
              <a:buChar char=""/>
            </a:pPr>
            <a:r>
              <a:rPr lang="en-US" altLang="en-US" sz="2400" dirty="0"/>
              <a:t>Leader in hyperspectral observations</a:t>
            </a:r>
          </a:p>
          <a:p>
            <a:pPr>
              <a:lnSpc>
                <a:spcPct val="90000"/>
              </a:lnSpc>
              <a:spcBef>
                <a:spcPts val="700"/>
              </a:spcBef>
              <a:buClr>
                <a:srgbClr val="A7D6FF"/>
              </a:buClr>
              <a:buSzPct val="95000"/>
              <a:buFont typeface="Wingdings" pitchFamily="2" charset="2"/>
              <a:buChar char=""/>
            </a:pPr>
            <a:endParaRPr lang="en-US" altLang="en-US" sz="2400" dirty="0"/>
          </a:p>
          <a:p>
            <a:pPr>
              <a:lnSpc>
                <a:spcPct val="90000"/>
              </a:lnSpc>
              <a:spcBef>
                <a:spcPts val="700"/>
              </a:spcBef>
              <a:buClr>
                <a:srgbClr val="A7D6FF"/>
              </a:buClr>
              <a:buSzPct val="95000"/>
              <a:buFont typeface="Wingdings" pitchFamily="2" charset="2"/>
              <a:buChar char=""/>
            </a:pPr>
            <a:r>
              <a:rPr lang="en-US" altLang="en-US" sz="2400" dirty="0"/>
              <a:t>Strong involvement in new satellite missions</a:t>
            </a:r>
          </a:p>
          <a:p>
            <a:pPr>
              <a:lnSpc>
                <a:spcPct val="90000"/>
              </a:lnSpc>
              <a:spcBef>
                <a:spcPts val="700"/>
              </a:spcBef>
              <a:buClr>
                <a:srgbClr val="A7D6FF"/>
              </a:buClr>
              <a:buSzPct val="95000"/>
              <a:buFont typeface="Wingdings" pitchFamily="2" charset="2"/>
              <a:buChar char=""/>
            </a:pPr>
            <a:endParaRPr lang="en-US" altLang="en-US" sz="2400" dirty="0"/>
          </a:p>
          <a:p>
            <a:pPr>
              <a:lnSpc>
                <a:spcPct val="90000"/>
              </a:lnSpc>
              <a:spcBef>
                <a:spcPts val="700"/>
              </a:spcBef>
              <a:buClr>
                <a:srgbClr val="A7D6FF"/>
              </a:buClr>
              <a:buSzPct val="95000"/>
              <a:buFont typeface="Wingdings" pitchFamily="2" charset="2"/>
              <a:buChar char=""/>
            </a:pPr>
            <a:r>
              <a:rPr lang="en-US" altLang="en-US" sz="2400" dirty="0"/>
              <a:t>Instruments and Field Programs</a:t>
            </a:r>
          </a:p>
          <a:p>
            <a:pPr>
              <a:lnSpc>
                <a:spcPct val="90000"/>
              </a:lnSpc>
              <a:spcBef>
                <a:spcPts val="700"/>
              </a:spcBef>
              <a:buClr>
                <a:srgbClr val="A7D6FF"/>
              </a:buClr>
              <a:buSzPct val="95000"/>
              <a:buFont typeface="Wingdings" pitchFamily="2" charset="2"/>
              <a:buChar char=""/>
            </a:pPr>
            <a:endParaRPr lang="en-US" altLang="en-US" sz="2400" dirty="0"/>
          </a:p>
          <a:p>
            <a:pPr>
              <a:lnSpc>
                <a:spcPct val="90000"/>
              </a:lnSpc>
              <a:spcBef>
                <a:spcPts val="700"/>
              </a:spcBef>
              <a:buClr>
                <a:srgbClr val="A7D6FF"/>
              </a:buClr>
              <a:buSzPct val="95000"/>
              <a:buFont typeface="Wingdings" pitchFamily="2" charset="2"/>
              <a:buChar char=""/>
            </a:pPr>
            <a:r>
              <a:rPr lang="en-US" altLang="en-US" sz="2400" dirty="0"/>
              <a:t>SSEC Data Center</a:t>
            </a:r>
            <a:endParaRPr lang="en-US" altLang="en-US" sz="2800" dirty="0"/>
          </a:p>
        </p:txBody>
      </p:sp>
      <p:sp>
        <p:nvSpPr>
          <p:cNvPr id="3" name="TextBox 2"/>
          <p:cNvSpPr txBox="1"/>
          <p:nvPr/>
        </p:nvSpPr>
        <p:spPr>
          <a:xfrm>
            <a:off x="914400" y="3505200"/>
            <a:ext cx="6741269" cy="369332"/>
          </a:xfrm>
          <a:prstGeom prst="rect">
            <a:avLst/>
          </a:prstGeom>
          <a:noFill/>
        </p:spPr>
        <p:txBody>
          <a:bodyPr wrap="none" rtlCol="0">
            <a:spAutoFit/>
          </a:bodyPr>
          <a:lstStyle/>
          <a:p>
            <a:r>
              <a:rPr lang="en-US" dirty="0">
                <a:solidFill>
                  <a:schemeClr val="accent3"/>
                </a:solidFill>
              </a:rPr>
              <a:t>AIRS, </a:t>
            </a:r>
            <a:r>
              <a:rPr lang="en-US" dirty="0" err="1">
                <a:solidFill>
                  <a:schemeClr val="accent3"/>
                </a:solidFill>
              </a:rPr>
              <a:t>CrIS</a:t>
            </a:r>
            <a:r>
              <a:rPr lang="en-US" dirty="0">
                <a:solidFill>
                  <a:schemeClr val="accent3"/>
                </a:solidFill>
              </a:rPr>
              <a:t>, IASI, HIRAS, EUMETSAT MTG IRS, CMA FY4 GIIRS, AERI, SHIS</a:t>
            </a:r>
          </a:p>
        </p:txBody>
      </p:sp>
      <p:sp>
        <p:nvSpPr>
          <p:cNvPr id="4" name="TextBox 3"/>
          <p:cNvSpPr txBox="1"/>
          <p:nvPr/>
        </p:nvSpPr>
        <p:spPr>
          <a:xfrm>
            <a:off x="899160" y="2602468"/>
            <a:ext cx="7330440" cy="646331"/>
          </a:xfrm>
          <a:prstGeom prst="rect">
            <a:avLst/>
          </a:prstGeom>
          <a:noFill/>
        </p:spPr>
        <p:txBody>
          <a:bodyPr wrap="square" rtlCol="0">
            <a:spAutoFit/>
          </a:bodyPr>
          <a:lstStyle/>
          <a:p>
            <a:r>
              <a:rPr lang="en-US" dirty="0">
                <a:solidFill>
                  <a:schemeClr val="accent3"/>
                </a:solidFill>
              </a:rPr>
              <a:t>More than half of NOAA’s GOES-R products are from CIMSS and we are developing and beta testing new operational products (e.g. </a:t>
            </a:r>
            <a:r>
              <a:rPr lang="en-US" dirty="0" err="1">
                <a:solidFill>
                  <a:schemeClr val="accent3"/>
                </a:solidFill>
              </a:rPr>
              <a:t>ProbSevere</a:t>
            </a:r>
            <a:r>
              <a:rPr lang="en-US" dirty="0">
                <a:solidFill>
                  <a:schemeClr val="accent3"/>
                </a:solidFill>
              </a:rPr>
              <a:t>; LES)</a:t>
            </a:r>
          </a:p>
        </p:txBody>
      </p:sp>
      <p:sp>
        <p:nvSpPr>
          <p:cNvPr id="5" name="TextBox 4"/>
          <p:cNvSpPr txBox="1"/>
          <p:nvPr/>
        </p:nvSpPr>
        <p:spPr>
          <a:xfrm>
            <a:off x="914400" y="6019800"/>
            <a:ext cx="5506572" cy="369332"/>
          </a:xfrm>
          <a:prstGeom prst="rect">
            <a:avLst/>
          </a:prstGeom>
          <a:noFill/>
        </p:spPr>
        <p:txBody>
          <a:bodyPr wrap="none" rtlCol="0">
            <a:spAutoFit/>
          </a:bodyPr>
          <a:lstStyle/>
          <a:p>
            <a:r>
              <a:rPr lang="en-US" dirty="0">
                <a:solidFill>
                  <a:schemeClr val="accent3"/>
                </a:solidFill>
              </a:rPr>
              <a:t>Vital for satellite checkout and applications development</a:t>
            </a:r>
          </a:p>
        </p:txBody>
      </p:sp>
      <p:sp>
        <p:nvSpPr>
          <p:cNvPr id="6" name="TextBox 5"/>
          <p:cNvSpPr txBox="1"/>
          <p:nvPr/>
        </p:nvSpPr>
        <p:spPr>
          <a:xfrm>
            <a:off x="914400" y="4343400"/>
            <a:ext cx="6186886" cy="369332"/>
          </a:xfrm>
          <a:prstGeom prst="rect">
            <a:avLst/>
          </a:prstGeom>
          <a:noFill/>
        </p:spPr>
        <p:txBody>
          <a:bodyPr wrap="none" rtlCol="0">
            <a:spAutoFit/>
          </a:bodyPr>
          <a:lstStyle/>
          <a:p>
            <a:r>
              <a:rPr lang="en-US" dirty="0">
                <a:solidFill>
                  <a:schemeClr val="accent3"/>
                </a:solidFill>
              </a:rPr>
              <a:t>JPSS, TEMPO (EVI-1), TROPICS (EVI-3), PREFIRE (EVI-4), CLARREO</a:t>
            </a:r>
          </a:p>
        </p:txBody>
      </p:sp>
      <p:sp>
        <p:nvSpPr>
          <p:cNvPr id="7" name="TextBox 6"/>
          <p:cNvSpPr txBox="1"/>
          <p:nvPr/>
        </p:nvSpPr>
        <p:spPr>
          <a:xfrm>
            <a:off x="914401" y="1676400"/>
            <a:ext cx="7772399" cy="646331"/>
          </a:xfrm>
          <a:prstGeom prst="rect">
            <a:avLst/>
          </a:prstGeom>
          <a:noFill/>
        </p:spPr>
        <p:txBody>
          <a:bodyPr wrap="square" rtlCol="0">
            <a:spAutoFit/>
          </a:bodyPr>
          <a:lstStyle/>
          <a:p>
            <a:r>
              <a:rPr lang="en-US" dirty="0">
                <a:solidFill>
                  <a:schemeClr val="accent3"/>
                </a:solidFill>
              </a:rPr>
              <a:t>GIMPAP, GOES-16/17 ABI, GOES-17 data outage mitigation efforts, GRUPAP, Suomi-NPP </a:t>
            </a:r>
            <a:r>
              <a:rPr lang="en-US" dirty="0" err="1">
                <a:solidFill>
                  <a:schemeClr val="accent3"/>
                </a:solidFill>
              </a:rPr>
              <a:t>CrIS</a:t>
            </a:r>
            <a:r>
              <a:rPr lang="en-US" dirty="0">
                <a:solidFill>
                  <a:schemeClr val="accent3"/>
                </a:solidFill>
              </a:rPr>
              <a:t> and VIIRS performance evaluation, JPSS-2</a:t>
            </a:r>
          </a:p>
        </p:txBody>
      </p:sp>
      <p:sp>
        <p:nvSpPr>
          <p:cNvPr id="9" name="TextBox 8"/>
          <p:cNvSpPr txBox="1"/>
          <p:nvPr/>
        </p:nvSpPr>
        <p:spPr>
          <a:xfrm>
            <a:off x="914400" y="5181600"/>
            <a:ext cx="7301155" cy="369332"/>
          </a:xfrm>
          <a:prstGeom prst="rect">
            <a:avLst/>
          </a:prstGeom>
          <a:noFill/>
        </p:spPr>
        <p:txBody>
          <a:bodyPr wrap="square" rtlCol="0">
            <a:spAutoFit/>
          </a:bodyPr>
          <a:lstStyle/>
          <a:p>
            <a:r>
              <a:rPr lang="en-US" dirty="0">
                <a:solidFill>
                  <a:schemeClr val="accent3"/>
                </a:solidFill>
              </a:rPr>
              <a:t>Rooftop, SPARC, lidar, microwave, AERI, SHIS</a:t>
            </a:r>
          </a:p>
        </p:txBody>
      </p:sp>
      <p:pic>
        <p:nvPicPr>
          <p:cNvPr id="14" name="Picture 4" descr="https://www.ssec.wisc.edu/wordpress/wp-content/uploads/2018/02/SSEC_LOGO_L_WEB.png">
            <a:extLst>
              <a:ext uri="{FF2B5EF4-FFF2-40B4-BE49-F238E27FC236}">
                <a16:creationId xmlns:a16="http://schemas.microsoft.com/office/drawing/2014/main" xmlns="" id="{717AB177-DEAB-084E-845E-1691CE2929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2400"/>
            <a:ext cx="113096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CIMSS Logo">
            <a:extLst>
              <a:ext uri="{FF2B5EF4-FFF2-40B4-BE49-F238E27FC236}">
                <a16:creationId xmlns:a16="http://schemas.microsoft.com/office/drawing/2014/main" xmlns="" id="{E6FF118B-81AD-4D40-B6A3-E384B77BAB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1262380" cy="89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43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bwMode="auto">
          <a:xfrm>
            <a:off x="1143000" y="762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l">
              <a:defRPr/>
            </a:pPr>
            <a:r>
              <a:rPr lang="en-US" sz="4000" dirty="0">
                <a:latin typeface="Arial" pitchFamily="34" charset="0"/>
                <a:ea typeface="ＭＳ Ｐゴシック" pitchFamily="34" charset="-128"/>
              </a:rPr>
              <a:t>Outreach and Education</a:t>
            </a:r>
          </a:p>
        </p:txBody>
      </p:sp>
      <p:grpSp>
        <p:nvGrpSpPr>
          <p:cNvPr id="3" name="Group 2">
            <a:extLst>
              <a:ext uri="{FF2B5EF4-FFF2-40B4-BE49-F238E27FC236}">
                <a16:creationId xmlns:a16="http://schemas.microsoft.com/office/drawing/2014/main" xmlns="" id="{32855ABC-8906-8A44-8C84-09D282379BDE}"/>
              </a:ext>
            </a:extLst>
          </p:cNvPr>
          <p:cNvGrpSpPr/>
          <p:nvPr/>
        </p:nvGrpSpPr>
        <p:grpSpPr>
          <a:xfrm>
            <a:off x="457200" y="1828800"/>
            <a:ext cx="7696200" cy="4267200"/>
            <a:chOff x="686548" y="1676400"/>
            <a:chExt cx="7771653" cy="4267200"/>
          </a:xfrm>
        </p:grpSpPr>
        <p:sp>
          <p:nvSpPr>
            <p:cNvPr id="24579" name="Rectangle 3"/>
            <p:cNvSpPr>
              <a:spLocks noChangeArrowheads="1"/>
            </p:cNvSpPr>
            <p:nvPr/>
          </p:nvSpPr>
          <p:spPr bwMode="auto">
            <a:xfrm>
              <a:off x="686548" y="1676400"/>
              <a:ext cx="7771653" cy="4267200"/>
            </a:xfrm>
            <a:prstGeom prst="rect">
              <a:avLst/>
            </a:prstGeom>
            <a:solidFill>
              <a:schemeClr val="bg1">
                <a:alpha val="60000"/>
              </a:schemeClr>
            </a:solidFill>
            <a:ln>
              <a:noFill/>
            </a:ln>
            <a:effectLst/>
            <a:extLst/>
          </p:spPr>
          <p:txBody>
            <a:bodyPr lIns="91330" tIns="45665" rIns="91330" bIns="45665"/>
            <a:lstStyle>
              <a:lvl1pPr marL="411163" indent="-342900"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fontAlgn="base">
                <a:lnSpc>
                  <a:spcPct val="90000"/>
                </a:lnSpc>
                <a:spcBef>
                  <a:spcPts val="700"/>
                </a:spcBef>
                <a:spcAft>
                  <a:spcPct val="0"/>
                </a:spcAft>
                <a:buClr>
                  <a:srgbClr val="A7D6FF"/>
                </a:buClr>
                <a:buSzPct val="95000"/>
                <a:buFont typeface="Wingdings" pitchFamily="2" charset="2"/>
                <a:buChar char=""/>
              </a:pPr>
              <a:r>
                <a:rPr lang="en-US" altLang="en-US" sz="2400" dirty="0"/>
                <a:t>Leadership in professional training</a:t>
              </a:r>
            </a:p>
            <a:p>
              <a:pPr fontAlgn="base">
                <a:lnSpc>
                  <a:spcPct val="90000"/>
                </a:lnSpc>
                <a:spcBef>
                  <a:spcPts val="700"/>
                </a:spcBef>
                <a:spcAft>
                  <a:spcPct val="0"/>
                </a:spcAft>
                <a:buClr>
                  <a:srgbClr val="A7D6FF"/>
                </a:buClr>
                <a:buSzPct val="95000"/>
                <a:buFont typeface="Wingdings" pitchFamily="2" charset="2"/>
                <a:buChar char=""/>
              </a:pPr>
              <a:endParaRPr lang="en-US" altLang="en-US" sz="2400" dirty="0"/>
            </a:p>
            <a:p>
              <a:pPr fontAlgn="base">
                <a:lnSpc>
                  <a:spcPct val="90000"/>
                </a:lnSpc>
                <a:spcBef>
                  <a:spcPts val="700"/>
                </a:spcBef>
                <a:spcAft>
                  <a:spcPct val="0"/>
                </a:spcAft>
                <a:buClr>
                  <a:srgbClr val="A7D6FF"/>
                </a:buClr>
                <a:buSzPct val="95000"/>
                <a:buFont typeface="Wingdings" pitchFamily="2" charset="2"/>
                <a:buChar char=""/>
              </a:pPr>
              <a:endParaRPr lang="en-US" altLang="en-US" sz="2400" dirty="0"/>
            </a:p>
            <a:p>
              <a:pPr fontAlgn="base">
                <a:lnSpc>
                  <a:spcPct val="90000"/>
                </a:lnSpc>
                <a:spcBef>
                  <a:spcPts val="700"/>
                </a:spcBef>
                <a:spcAft>
                  <a:spcPct val="0"/>
                </a:spcAft>
                <a:buClr>
                  <a:srgbClr val="A7D6FF"/>
                </a:buClr>
                <a:buSzPct val="95000"/>
                <a:buFont typeface="Wingdings" pitchFamily="2" charset="2"/>
                <a:buChar char=""/>
              </a:pPr>
              <a:r>
                <a:rPr lang="en-US" altLang="en-US" sz="2400" dirty="0"/>
                <a:t>Training graduate students</a:t>
              </a:r>
            </a:p>
            <a:p>
              <a:pPr fontAlgn="base">
                <a:lnSpc>
                  <a:spcPct val="90000"/>
                </a:lnSpc>
                <a:spcBef>
                  <a:spcPts val="700"/>
                </a:spcBef>
                <a:spcAft>
                  <a:spcPct val="0"/>
                </a:spcAft>
                <a:buClr>
                  <a:srgbClr val="A7D6FF"/>
                </a:buClr>
                <a:buSzPct val="95000"/>
                <a:buFont typeface="Wingdings" pitchFamily="2" charset="2"/>
                <a:buChar char=""/>
              </a:pPr>
              <a:endParaRPr lang="en-US" altLang="en-US" sz="2400" dirty="0"/>
            </a:p>
            <a:p>
              <a:pPr fontAlgn="base">
                <a:lnSpc>
                  <a:spcPct val="90000"/>
                </a:lnSpc>
                <a:spcBef>
                  <a:spcPts val="700"/>
                </a:spcBef>
                <a:spcAft>
                  <a:spcPct val="0"/>
                </a:spcAft>
                <a:buClr>
                  <a:srgbClr val="A7D6FF"/>
                </a:buClr>
                <a:buSzPct val="95000"/>
                <a:buFont typeface="Wingdings" pitchFamily="2" charset="2"/>
                <a:buChar char=""/>
              </a:pPr>
              <a:r>
                <a:rPr lang="en-US" altLang="en-US" sz="2400" dirty="0"/>
                <a:t>On-line instruction</a:t>
              </a:r>
            </a:p>
            <a:p>
              <a:pPr fontAlgn="base">
                <a:lnSpc>
                  <a:spcPct val="90000"/>
                </a:lnSpc>
                <a:spcBef>
                  <a:spcPts val="700"/>
                </a:spcBef>
                <a:spcAft>
                  <a:spcPct val="0"/>
                </a:spcAft>
                <a:buClr>
                  <a:srgbClr val="A7D6FF"/>
                </a:buClr>
                <a:buSzPct val="95000"/>
                <a:buFont typeface="Wingdings" pitchFamily="2" charset="2"/>
                <a:buChar char=""/>
              </a:pPr>
              <a:endParaRPr lang="en-US" altLang="en-US" sz="2400" dirty="0"/>
            </a:p>
            <a:p>
              <a:pPr fontAlgn="base">
                <a:lnSpc>
                  <a:spcPct val="90000"/>
                </a:lnSpc>
                <a:spcBef>
                  <a:spcPts val="700"/>
                </a:spcBef>
                <a:spcAft>
                  <a:spcPct val="0"/>
                </a:spcAft>
                <a:buClr>
                  <a:srgbClr val="A7D6FF"/>
                </a:buClr>
                <a:buSzPct val="95000"/>
                <a:buFont typeface="Wingdings" pitchFamily="2" charset="2"/>
                <a:buChar char=""/>
              </a:pPr>
              <a:r>
                <a:rPr lang="en-US" altLang="en-US" sz="2400" dirty="0"/>
                <a:t>Public outreach and K-12 education</a:t>
              </a:r>
            </a:p>
          </p:txBody>
        </p:sp>
        <p:sp>
          <p:nvSpPr>
            <p:cNvPr id="2" name="TextBox 1"/>
            <p:cNvSpPr txBox="1"/>
            <p:nvPr/>
          </p:nvSpPr>
          <p:spPr>
            <a:xfrm>
              <a:off x="1188720" y="2133600"/>
              <a:ext cx="5268857" cy="646220"/>
            </a:xfrm>
            <a:prstGeom prst="rect">
              <a:avLst/>
            </a:prstGeom>
            <a:noFill/>
          </p:spPr>
          <p:txBody>
            <a:bodyPr wrap="square" lIns="91330" tIns="45665" rIns="91330" bIns="45665" rtlCol="0">
              <a:spAutoFit/>
            </a:bodyPr>
            <a:lstStyle/>
            <a:p>
              <a:pPr fontAlgn="base">
                <a:spcBef>
                  <a:spcPct val="0"/>
                </a:spcBef>
                <a:spcAft>
                  <a:spcPct val="0"/>
                </a:spcAft>
              </a:pPr>
              <a:r>
                <a:rPr lang="en-US" dirty="0">
                  <a:solidFill>
                    <a:schemeClr val="accent3"/>
                  </a:solidFill>
                  <a:latin typeface="Arial" pitchFamily="34" charset="0"/>
                </a:rPr>
                <a:t>Remote Sensing short courses, </a:t>
              </a:r>
              <a:r>
                <a:rPr lang="en-US" dirty="0" err="1">
                  <a:solidFill>
                    <a:schemeClr val="accent3"/>
                  </a:solidFill>
                  <a:latin typeface="Arial" pitchFamily="34" charset="0"/>
                </a:rPr>
                <a:t>SHyMet</a:t>
              </a:r>
              <a:r>
                <a:rPr lang="en-US" dirty="0">
                  <a:solidFill>
                    <a:schemeClr val="accent3"/>
                  </a:solidFill>
                  <a:latin typeface="Arial" pitchFamily="34" charset="0"/>
                </a:rPr>
                <a:t>, </a:t>
              </a:r>
              <a:r>
                <a:rPr lang="en-US" dirty="0" err="1">
                  <a:solidFill>
                    <a:schemeClr val="accent3"/>
                  </a:solidFill>
                  <a:latin typeface="Arial" pitchFamily="34" charset="0"/>
                </a:rPr>
                <a:t>VISITView</a:t>
              </a:r>
              <a:r>
                <a:rPr lang="en-US" dirty="0">
                  <a:solidFill>
                    <a:schemeClr val="accent3"/>
                  </a:solidFill>
                  <a:latin typeface="Arial" pitchFamily="34" charset="0"/>
                </a:rPr>
                <a:t>, CIMSS Satellite Blog</a:t>
              </a:r>
            </a:p>
          </p:txBody>
        </p:sp>
        <p:sp>
          <p:nvSpPr>
            <p:cNvPr id="4" name="TextBox 3"/>
            <p:cNvSpPr txBox="1"/>
            <p:nvPr/>
          </p:nvSpPr>
          <p:spPr>
            <a:xfrm>
              <a:off x="1188720" y="3276600"/>
              <a:ext cx="6400800" cy="369221"/>
            </a:xfrm>
            <a:prstGeom prst="rect">
              <a:avLst/>
            </a:prstGeom>
            <a:noFill/>
          </p:spPr>
          <p:txBody>
            <a:bodyPr wrap="square" lIns="91330" tIns="45665" rIns="91330" bIns="45665" rtlCol="0">
              <a:spAutoFit/>
            </a:bodyPr>
            <a:lstStyle/>
            <a:p>
              <a:pPr fontAlgn="base">
                <a:spcBef>
                  <a:spcPct val="0"/>
                </a:spcBef>
                <a:spcAft>
                  <a:spcPct val="0"/>
                </a:spcAft>
              </a:pPr>
              <a:r>
                <a:rPr lang="en-US" dirty="0">
                  <a:solidFill>
                    <a:schemeClr val="accent3"/>
                  </a:solidFill>
                  <a:latin typeface="Arial" pitchFamily="34" charset="0"/>
                </a:rPr>
                <a:t>6 current graduate students (and growing)</a:t>
              </a:r>
            </a:p>
          </p:txBody>
        </p:sp>
        <p:sp>
          <p:nvSpPr>
            <p:cNvPr id="5" name="TextBox 4"/>
            <p:cNvSpPr txBox="1"/>
            <p:nvPr/>
          </p:nvSpPr>
          <p:spPr>
            <a:xfrm>
              <a:off x="1188720" y="4191000"/>
              <a:ext cx="3749522" cy="369221"/>
            </a:xfrm>
            <a:prstGeom prst="rect">
              <a:avLst/>
            </a:prstGeom>
            <a:noFill/>
          </p:spPr>
          <p:txBody>
            <a:bodyPr wrap="none" lIns="91330" tIns="45665" rIns="91330" bIns="45665" rtlCol="0">
              <a:spAutoFit/>
            </a:bodyPr>
            <a:lstStyle/>
            <a:p>
              <a:pPr fontAlgn="base">
                <a:spcBef>
                  <a:spcPct val="0"/>
                </a:spcBef>
                <a:spcAft>
                  <a:spcPct val="0"/>
                </a:spcAft>
              </a:pPr>
              <a:r>
                <a:rPr lang="en-US" dirty="0">
                  <a:solidFill>
                    <a:schemeClr val="accent3"/>
                  </a:solidFill>
                  <a:latin typeface="Arial" pitchFamily="34" charset="0"/>
                </a:rPr>
                <a:t>Professional development, MOOC</a:t>
              </a:r>
            </a:p>
          </p:txBody>
        </p:sp>
        <p:sp>
          <p:nvSpPr>
            <p:cNvPr id="6" name="TextBox 5"/>
            <p:cNvSpPr txBox="1"/>
            <p:nvPr/>
          </p:nvSpPr>
          <p:spPr>
            <a:xfrm>
              <a:off x="1188720" y="4953000"/>
              <a:ext cx="4345492" cy="923219"/>
            </a:xfrm>
            <a:prstGeom prst="rect">
              <a:avLst/>
            </a:prstGeom>
            <a:noFill/>
          </p:spPr>
          <p:txBody>
            <a:bodyPr wrap="square" lIns="91330" tIns="45665" rIns="91330" bIns="45665" rtlCol="0">
              <a:spAutoFit/>
            </a:bodyPr>
            <a:lstStyle/>
            <a:p>
              <a:pPr fontAlgn="base">
                <a:spcBef>
                  <a:spcPct val="0"/>
                </a:spcBef>
                <a:spcAft>
                  <a:spcPct val="0"/>
                </a:spcAft>
              </a:pPr>
              <a:r>
                <a:rPr lang="en-US" dirty="0">
                  <a:solidFill>
                    <a:schemeClr val="accent3"/>
                  </a:solidFill>
                  <a:latin typeface="Arial" pitchFamily="34" charset="0"/>
                </a:rPr>
                <a:t>Science on a Sphere, blogs, workshops, web site, Through the Atmosphere, </a:t>
              </a:r>
            </a:p>
            <a:p>
              <a:pPr fontAlgn="base">
                <a:spcBef>
                  <a:spcPct val="0"/>
                </a:spcBef>
                <a:spcAft>
                  <a:spcPct val="0"/>
                </a:spcAft>
              </a:pPr>
              <a:r>
                <a:rPr lang="en-US" dirty="0">
                  <a:solidFill>
                    <a:schemeClr val="accent3"/>
                  </a:solidFill>
                  <a:latin typeface="Arial" pitchFamily="34" charset="0"/>
                </a:rPr>
                <a:t>bi-weekly news items, …</a:t>
              </a:r>
            </a:p>
          </p:txBody>
        </p:sp>
      </p:grpSp>
      <p:pic>
        <p:nvPicPr>
          <p:cNvPr id="9" name="Picture 2" descr="http://www.ssec.wisc.edu/news/wp-content/uploads/sites/19/2018/04/ASEA_Mooney_Margaret18_5199-1024x681-600x400.jpg">
            <a:extLst>
              <a:ext uri="{FF2B5EF4-FFF2-40B4-BE49-F238E27FC236}">
                <a16:creationId xmlns:a16="http://schemas.microsoft.com/office/drawing/2014/main" xmlns="" id="{B6644DB1-296C-964B-A03B-95732936A4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800600"/>
            <a:ext cx="209854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ww.ssec.wisc.edu/wordpress/wp-content/uploads/2018/02/SSEC_LOGO_L_WEB.png">
            <a:extLst>
              <a:ext uri="{FF2B5EF4-FFF2-40B4-BE49-F238E27FC236}">
                <a16:creationId xmlns:a16="http://schemas.microsoft.com/office/drawing/2014/main" xmlns="" id="{57084A60-67A7-0F44-84E0-E26BB5D2B7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152400"/>
            <a:ext cx="113096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CIMSS Logo">
            <a:extLst>
              <a:ext uri="{FF2B5EF4-FFF2-40B4-BE49-F238E27FC236}">
                <a16:creationId xmlns:a16="http://schemas.microsoft.com/office/drawing/2014/main" xmlns="" id="{707DEB78-55BE-7C40-B05A-211FCC95B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1262380" cy="8978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344D59CD-0CBA-9948-A83F-AA7BBEB806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1981200"/>
            <a:ext cx="310688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124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FF71EB5-E866-9746-BE07-F671381A3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Rectangle 3">
            <a:extLst>
              <a:ext uri="{FF2B5EF4-FFF2-40B4-BE49-F238E27FC236}">
                <a16:creationId xmlns:a16="http://schemas.microsoft.com/office/drawing/2014/main" xmlns="" id="{6098B65D-8FAA-D143-91F7-FEB3EE7C431F}"/>
              </a:ext>
            </a:extLst>
          </p:cNvPr>
          <p:cNvSpPr/>
          <p:nvPr/>
        </p:nvSpPr>
        <p:spPr>
          <a:xfrm>
            <a:off x="4876800" y="76200"/>
            <a:ext cx="4004494" cy="369332"/>
          </a:xfrm>
          <a:prstGeom prst="rect">
            <a:avLst/>
          </a:prstGeom>
        </p:spPr>
        <p:txBody>
          <a:bodyPr wrap="none">
            <a:spAutoFit/>
          </a:bodyPr>
          <a:lstStyle/>
          <a:p>
            <a:r>
              <a:rPr lang="en-US" dirty="0">
                <a:solidFill>
                  <a:schemeClr val="accent1">
                    <a:lumMod val="20000"/>
                    <a:lumOff val="80000"/>
                  </a:schemeClr>
                </a:solidFill>
              </a:rPr>
              <a:t>http://</a:t>
            </a:r>
            <a:r>
              <a:rPr lang="en-US" dirty="0" err="1">
                <a:solidFill>
                  <a:schemeClr val="accent1">
                    <a:lumMod val="20000"/>
                    <a:lumOff val="80000"/>
                  </a:schemeClr>
                </a:solidFill>
              </a:rPr>
              <a:t>cimss.ssec.wisc.edu</a:t>
            </a:r>
            <a:r>
              <a:rPr lang="en-US" dirty="0">
                <a:solidFill>
                  <a:schemeClr val="accent1">
                    <a:lumMod val="20000"/>
                    <a:lumOff val="80000"/>
                  </a:schemeClr>
                </a:solidFill>
              </a:rPr>
              <a:t>/smith-award/</a:t>
            </a:r>
          </a:p>
        </p:txBody>
      </p:sp>
    </p:spTree>
    <p:extLst>
      <p:ext uri="{BB962C8B-B14F-4D97-AF65-F5344CB8AC3E}">
        <p14:creationId xmlns:p14="http://schemas.microsoft.com/office/powerpoint/2010/main" val="1117026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AINLOOP"/>
          <p:cNvPicPr>
            <a:picLocks noChangeAspect="1" noChangeArrowheads="1"/>
          </p:cNvPicPr>
          <p:nvPr/>
        </p:nvPicPr>
        <p:blipFill>
          <a:blip r:embed="rId3">
            <a:extLst>
              <a:ext uri="{28A0092B-C50C-407E-A947-70E740481C1C}">
                <a14:useLocalDpi xmlns:a14="http://schemas.microsoft.com/office/drawing/2010/main" val="0"/>
              </a:ext>
            </a:extLst>
          </a:blip>
          <a:srcRect l="4839" t="10443" r="9677" b="22716"/>
          <a:stretch>
            <a:fillRect/>
          </a:stretch>
        </p:blipFill>
        <p:spPr bwMode="auto">
          <a:xfrm>
            <a:off x="2209800" y="2438400"/>
            <a:ext cx="4038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Global-WINDS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7332" y="533400"/>
            <a:ext cx="2819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ER2phot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546" r="9141" b="46377"/>
          <a:stretch/>
        </p:blipFill>
        <p:spPr bwMode="auto">
          <a:xfrm>
            <a:off x="76201" y="4561390"/>
            <a:ext cx="2109788" cy="77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aeri_x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1" y="5334024"/>
            <a:ext cx="2033588" cy="139004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6" descr="wi_report_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1" y="609600"/>
            <a:ext cx="1587500" cy="195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coldfront"/>
          <p:cNvPicPr>
            <a:picLocks noChangeAspect="1" noChangeArrowheads="1"/>
          </p:cNvPicPr>
          <p:nvPr/>
        </p:nvPicPr>
        <p:blipFill>
          <a:blip r:embed="rId8">
            <a:extLst>
              <a:ext uri="{28A0092B-C50C-407E-A947-70E740481C1C}">
                <a14:useLocalDpi xmlns:a14="http://schemas.microsoft.com/office/drawing/2010/main" val="0"/>
              </a:ext>
            </a:extLst>
          </a:blip>
          <a:srcRect b="50534"/>
          <a:stretch>
            <a:fillRect/>
          </a:stretch>
        </p:blipFill>
        <p:spPr bwMode="auto">
          <a:xfrm>
            <a:off x="1785670" y="609601"/>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ABS_GOES8S_GIFTS_IASI_COVE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714"/>
          <a:stretch/>
        </p:blipFill>
        <p:spPr bwMode="auto">
          <a:xfrm>
            <a:off x="0" y="2667000"/>
            <a:ext cx="2514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826" name="Object 10"/>
          <p:cNvGraphicFramePr>
            <a:graphicFrameLocks noChangeAspect="1"/>
          </p:cNvGraphicFramePr>
          <p:nvPr>
            <p:extLst>
              <p:ext uri="{D42A27DB-BD31-4B8C-83A1-F6EECF244321}">
                <p14:modId xmlns:p14="http://schemas.microsoft.com/office/powerpoint/2010/main" val="2933182599"/>
              </p:ext>
            </p:extLst>
          </p:nvPr>
        </p:nvGraphicFramePr>
        <p:xfrm>
          <a:off x="2300966" y="5183186"/>
          <a:ext cx="1737634" cy="1522414"/>
        </p:xfrm>
        <a:graphic>
          <a:graphicData uri="http://schemas.openxmlformats.org/presentationml/2006/ole">
            <mc:AlternateContent xmlns:mc="http://schemas.openxmlformats.org/markup-compatibility/2006">
              <mc:Choice xmlns:v="urn:schemas-microsoft-com:vml" Requires="v">
                <p:oleObj spid="_x0000_s6200" name="Bitmap Image" r:id="rId10" imgW="8783276" imgH="6647619" progId="Paint.Picture">
                  <p:embed/>
                </p:oleObj>
              </mc:Choice>
              <mc:Fallback>
                <p:oleObj name="Bitmap Image" r:id="rId10" imgW="8783276" imgH="6647619"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15616" t="2338"/>
                      <a:stretch>
                        <a:fillRect/>
                      </a:stretch>
                    </p:blipFill>
                    <p:spPr bwMode="auto">
                      <a:xfrm>
                        <a:off x="2300966" y="5183186"/>
                        <a:ext cx="1737634" cy="1522414"/>
                      </a:xfrm>
                      <a:prstGeom prst="rect">
                        <a:avLst/>
                      </a:prstGeom>
                      <a:noFill/>
                      <a:ln>
                        <a:noFill/>
                      </a:ln>
                      <a:effectLst/>
                      <a:extLst/>
                    </p:spPr>
                  </p:pic>
                </p:oleObj>
              </mc:Fallback>
            </mc:AlternateContent>
          </a:graphicData>
        </a:graphic>
      </p:graphicFrame>
      <p:pic>
        <p:nvPicPr>
          <p:cNvPr id="34827" name="Picture 11" descr="1995238_1445_gsbnd1_c"/>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86600" y="609624"/>
            <a:ext cx="18288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Qd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4800" y="502920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descr="yestEASTinsol"/>
          <p:cNvPicPr>
            <a:picLocks noChangeAspect="1" noChangeArrowheads="1"/>
          </p:cNvPicPr>
          <p:nvPr/>
        </p:nvPicPr>
        <p:blipFill>
          <a:blip r:embed="rId14" cstate="print">
            <a:extLst>
              <a:ext uri="{28A0092B-C50C-407E-A947-70E740481C1C}">
                <a14:useLocalDpi xmlns:a14="http://schemas.microsoft.com/office/drawing/2010/main" val="0"/>
              </a:ext>
            </a:extLst>
          </a:blip>
          <a:srcRect l="7442" t="3473" r="3256" b="5850"/>
          <a:stretch>
            <a:fillRect/>
          </a:stretch>
        </p:blipFill>
        <p:spPr bwMode="auto">
          <a:xfrm>
            <a:off x="6477014" y="4343400"/>
            <a:ext cx="2481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4"/>
          <p:cNvSpPr txBox="1">
            <a:spLocks noChangeArrowheads="1"/>
          </p:cNvSpPr>
          <p:nvPr/>
        </p:nvSpPr>
        <p:spPr bwMode="auto">
          <a:xfrm>
            <a:off x="354027" y="76202"/>
            <a:ext cx="8486845" cy="43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30" tIns="45665" rIns="91330" bIns="45665">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0"/>
              </a:spcBef>
              <a:spcAft>
                <a:spcPct val="0"/>
              </a:spcAft>
              <a:defRPr/>
            </a:pPr>
            <a:r>
              <a:rPr lang="en-US" sz="2200" dirty="0">
                <a:latin typeface="Arial" panose="020B0604020202020204" pitchFamily="34" charset="0"/>
                <a:cs typeface="Arial" panose="020B0604020202020204" pitchFamily="34" charset="0"/>
              </a:rPr>
              <a:t>CIMSS Goal – Convert Data to Information to Knowledge to Action</a:t>
            </a:r>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5193" y="2562718"/>
            <a:ext cx="2863695" cy="1780682"/>
          </a:xfrm>
          <a:prstGeom prst="rect">
            <a:avLst/>
          </a:prstGeom>
        </p:spPr>
      </p:pic>
    </p:spTree>
    <p:extLst>
      <p:ext uri="{BB962C8B-B14F-4D97-AF65-F5344CB8AC3E}">
        <p14:creationId xmlns:p14="http://schemas.microsoft.com/office/powerpoint/2010/main" val="2095739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p:nvPr/>
        </p:nvSpPr>
        <p:spPr>
          <a:xfrm>
            <a:off x="0" y="325127"/>
            <a:ext cx="7315200" cy="1230313"/>
          </a:xfrm>
          <a:prstGeom prst="rect">
            <a:avLst/>
          </a:prstGeom>
          <a:noFill/>
          <a:ln>
            <a:noFill/>
          </a:ln>
        </p:spPr>
        <p:txBody>
          <a:bodyPr lIns="90950" tIns="45475" rIns="90950" bIns="45475" anchor="t" anchorCtr="0">
            <a:noAutofit/>
          </a:bodyPr>
          <a:lstStyle/>
          <a:p>
            <a:pPr marL="0" marR="0" lvl="0" indent="0" algn="ctr" rtl="0">
              <a:spcBef>
                <a:spcPts val="0"/>
              </a:spcBef>
              <a:spcAft>
                <a:spcPts val="0"/>
              </a:spcAft>
              <a:buSzPct val="25000"/>
              <a:buNone/>
            </a:pPr>
            <a:r>
              <a:rPr lang="en-US" sz="3800" b="0" i="0" u="none" strike="noStrike" cap="none" baseline="0" dirty="0">
                <a:solidFill>
                  <a:srgbClr val="000000"/>
                </a:solidFill>
                <a:latin typeface="Calibri"/>
                <a:ea typeface="Calibri"/>
                <a:cs typeface="Calibri"/>
                <a:sym typeface="Calibri"/>
              </a:rPr>
              <a:t>Advanced Satellite Products Branch</a:t>
            </a:r>
          </a:p>
          <a:p>
            <a:pPr marL="0" marR="0" lvl="0" indent="0" algn="ctr" rtl="0">
              <a:spcBef>
                <a:spcPts val="1200"/>
              </a:spcBef>
              <a:spcAft>
                <a:spcPts val="0"/>
              </a:spcAft>
              <a:buSzPct val="25000"/>
              <a:buNone/>
            </a:pPr>
            <a:r>
              <a:rPr lang="en-US" sz="2400" b="0" i="0" u="none" strike="noStrike" cap="none" baseline="0" dirty="0">
                <a:solidFill>
                  <a:srgbClr val="000000"/>
                </a:solidFill>
                <a:latin typeface="Calibri"/>
                <a:ea typeface="Calibri"/>
                <a:cs typeface="Calibri"/>
                <a:sym typeface="Calibri"/>
              </a:rPr>
              <a:t>Center for Satellite Applications and Research (STAR)</a:t>
            </a:r>
          </a:p>
          <a:p>
            <a:pPr marL="0" marR="0" lvl="0" indent="0" algn="ctr" rtl="0">
              <a:spcAft>
                <a:spcPts val="0"/>
              </a:spcAft>
              <a:buSzPct val="25000"/>
              <a:buNone/>
            </a:pPr>
            <a:r>
              <a:rPr lang="en-US" sz="2400" dirty="0">
                <a:solidFill>
                  <a:srgbClr val="000000"/>
                </a:solidFill>
                <a:latin typeface="Calibri"/>
                <a:ea typeface="Calibri"/>
                <a:cs typeface="Calibri"/>
                <a:sym typeface="Calibri"/>
              </a:rPr>
              <a:t>NOAA/NESDIS</a:t>
            </a:r>
            <a:endParaRPr lang="en-US" sz="2400" b="0" i="0" u="none" strike="noStrike" cap="none" baseline="0" dirty="0">
              <a:solidFill>
                <a:srgbClr val="000000"/>
              </a:solidFill>
              <a:latin typeface="Calibri"/>
              <a:ea typeface="Calibri"/>
              <a:cs typeface="Calibri"/>
              <a:sym typeface="Calibri"/>
            </a:endParaRPr>
          </a:p>
        </p:txBody>
      </p:sp>
      <p:sp>
        <p:nvSpPr>
          <p:cNvPr id="437" name="Shape 437"/>
          <p:cNvSpPr/>
          <p:nvPr/>
        </p:nvSpPr>
        <p:spPr>
          <a:xfrm>
            <a:off x="533400" y="5802782"/>
            <a:ext cx="8229600" cy="662091"/>
          </a:xfrm>
          <a:prstGeom prst="rect">
            <a:avLst/>
          </a:prstGeom>
          <a:noFill/>
          <a:ln>
            <a:noFill/>
          </a:ln>
        </p:spPr>
        <p:txBody>
          <a:bodyPr lIns="90950" tIns="45475" rIns="90950" bIns="45475" anchor="t" anchorCtr="0">
            <a:noAutofit/>
          </a:bodyPr>
          <a:lstStyle/>
          <a:p>
            <a:pPr marL="0" marR="0" lvl="0" indent="0" algn="l" rtl="0">
              <a:spcBef>
                <a:spcPts val="0"/>
              </a:spcBef>
              <a:spcAft>
                <a:spcPts val="0"/>
              </a:spcAft>
              <a:buSzPct val="25000"/>
              <a:buNone/>
            </a:pPr>
            <a:r>
              <a:rPr lang="en-US" sz="2000" b="0" i="1" u="none" strike="noStrike" cap="none" baseline="0" dirty="0">
                <a:solidFill>
                  <a:srgbClr val="000000"/>
                </a:solidFill>
                <a:latin typeface="Helvetica Neue"/>
                <a:ea typeface="Helvetica Neue"/>
                <a:cs typeface="Helvetica Neue"/>
                <a:sym typeface="Helvetica Neue"/>
              </a:rPr>
              <a:t>ASPB develops products from environmental satellites for short-term weather forecasting and monitoring of the earth-atmosphere system.</a:t>
            </a:r>
          </a:p>
        </p:txBody>
      </p:sp>
      <p:pic>
        <p:nvPicPr>
          <p:cNvPr id="8" name="Picture 6" descr="Image result for NESDIS STAR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76200"/>
            <a:ext cx="1752600" cy="1752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indoor, photo, table&#10;&#10;Description automatically generated">
            <a:extLst>
              <a:ext uri="{FF2B5EF4-FFF2-40B4-BE49-F238E27FC236}">
                <a16:creationId xmlns:a16="http://schemas.microsoft.com/office/drawing/2014/main" xmlns="" id="{40A41803-29B9-3149-A935-08FCBDA54E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183286"/>
            <a:ext cx="9144000" cy="3226914"/>
          </a:xfrm>
          <a:prstGeom prst="rect">
            <a:avLst/>
          </a:prstGeom>
        </p:spPr>
      </p:pic>
    </p:spTree>
    <p:extLst>
      <p:ext uri="{BB962C8B-B14F-4D97-AF65-F5344CB8AC3E}">
        <p14:creationId xmlns:p14="http://schemas.microsoft.com/office/powerpoint/2010/main" val="3408763849"/>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p:nvPr/>
        </p:nvSpPr>
        <p:spPr>
          <a:xfrm>
            <a:off x="0" y="0"/>
            <a:ext cx="9144000" cy="762000"/>
          </a:xfrm>
          <a:prstGeom prst="rect">
            <a:avLst/>
          </a:prstGeom>
          <a:gradFill>
            <a:gsLst>
              <a:gs pos="0">
                <a:srgbClr val="A2A2A2"/>
              </a:gs>
              <a:gs pos="100000">
                <a:srgbClr val="FFFFFF">
                  <a:alpha val="69803"/>
                </a:srgbClr>
              </a:gs>
            </a:gsLst>
            <a:lin ang="0" scaled="0"/>
          </a:gradFill>
          <a:ln w="9525" cap="flat">
            <a:solidFill>
              <a:schemeClr val="dk1"/>
            </a:solidFill>
            <a:prstDash val="solid"/>
            <a:miter/>
            <a:headEnd type="none" w="med" len="med"/>
            <a:tailEnd type="none" w="med" len="med"/>
          </a:ln>
        </p:spPr>
        <p:txBody>
          <a:bodyPr lIns="90825" tIns="45400" rIns="90825" bIns="45400" anchor="ctr" anchorCtr="0">
            <a:noAutofit/>
          </a:bodyPr>
          <a:lstStyle/>
          <a:p>
            <a:pPr marL="0" marR="0" lvl="0" indent="0" algn="l" rtl="0">
              <a:spcBef>
                <a:spcPts val="0"/>
              </a:spcBef>
              <a:spcAft>
                <a:spcPts val="0"/>
              </a:spcAft>
              <a:buNone/>
            </a:pPr>
            <a:endParaRPr sz="500" b="0" i="0" u="none" strike="noStrike" cap="none" baseline="0">
              <a:solidFill>
                <a:srgbClr val="000000"/>
              </a:solidFill>
              <a:latin typeface="Arial"/>
              <a:ea typeface="Arial"/>
              <a:cs typeface="Arial"/>
              <a:sym typeface="Arial"/>
            </a:endParaRPr>
          </a:p>
        </p:txBody>
      </p:sp>
      <p:grpSp>
        <p:nvGrpSpPr>
          <p:cNvPr id="2" name="Group 1"/>
          <p:cNvGrpSpPr/>
          <p:nvPr/>
        </p:nvGrpSpPr>
        <p:grpSpPr>
          <a:xfrm>
            <a:off x="874712" y="1416970"/>
            <a:ext cx="6794499" cy="4583778"/>
            <a:chOff x="874712" y="1416970"/>
            <a:chExt cx="6794499" cy="4583778"/>
          </a:xfrm>
        </p:grpSpPr>
        <p:pic>
          <p:nvPicPr>
            <p:cNvPr id="447" name="Shape 4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4712" y="1416970"/>
              <a:ext cx="6781248" cy="4505335"/>
            </a:xfrm>
            <a:prstGeom prst="rect">
              <a:avLst/>
            </a:prstGeom>
            <a:noFill/>
            <a:ln>
              <a:noFill/>
            </a:ln>
          </p:spPr>
        </p:pic>
        <p:sp>
          <p:nvSpPr>
            <p:cNvPr id="448" name="Shape 448"/>
            <p:cNvSpPr/>
            <p:nvPr/>
          </p:nvSpPr>
          <p:spPr>
            <a:xfrm>
              <a:off x="6361113" y="5319712"/>
              <a:ext cx="1308098" cy="681036"/>
            </a:xfrm>
            <a:prstGeom prst="rect">
              <a:avLst/>
            </a:prstGeom>
            <a:noFill/>
            <a:ln w="38100" cap="flat">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grpSp>
      <p:sp>
        <p:nvSpPr>
          <p:cNvPr id="449" name="Shape 449"/>
          <p:cNvSpPr/>
          <p:nvPr/>
        </p:nvSpPr>
        <p:spPr>
          <a:xfrm>
            <a:off x="6284912" y="3714750"/>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0" name="Shape 450"/>
          <p:cNvSpPr/>
          <p:nvPr/>
        </p:nvSpPr>
        <p:spPr>
          <a:xfrm>
            <a:off x="5827712" y="3867150"/>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1" name="Shape 451"/>
          <p:cNvSpPr/>
          <p:nvPr/>
        </p:nvSpPr>
        <p:spPr>
          <a:xfrm>
            <a:off x="6437312" y="5432425"/>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2" name="Shape 452"/>
          <p:cNvSpPr/>
          <p:nvPr/>
        </p:nvSpPr>
        <p:spPr>
          <a:xfrm>
            <a:off x="4735512" y="2587625"/>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3" name="Shape 453"/>
          <p:cNvSpPr/>
          <p:nvPr/>
        </p:nvSpPr>
        <p:spPr>
          <a:xfrm>
            <a:off x="3048000" y="2209800"/>
            <a:ext cx="357188"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5" name="Shape 455"/>
          <p:cNvSpPr txBox="1"/>
          <p:nvPr/>
        </p:nvSpPr>
        <p:spPr>
          <a:xfrm>
            <a:off x="6665913" y="5556250"/>
            <a:ext cx="904875" cy="214312"/>
          </a:xfrm>
          <a:prstGeom prst="rect">
            <a:avLst/>
          </a:prstGeom>
          <a:noFill/>
          <a:ln>
            <a:noFill/>
          </a:ln>
        </p:spPr>
        <p:txBody>
          <a:bodyPr lIns="90825" tIns="45400" rIns="90825" bIns="45400" anchor="t" anchorCtr="0">
            <a:noAutofit/>
          </a:bodyPr>
          <a:lstStyle/>
          <a:p>
            <a:pPr marL="0" marR="0" lvl="0" indent="0" algn="l" rtl="0">
              <a:spcBef>
                <a:spcPts val="0"/>
              </a:spcBef>
              <a:spcAft>
                <a:spcPts val="0"/>
              </a:spcAft>
              <a:buSzPct val="25000"/>
              <a:buNone/>
            </a:pPr>
            <a:r>
              <a:rPr lang="en-US" sz="800" b="0" i="0" u="none" strike="noStrike" cap="none" baseline="0">
                <a:solidFill>
                  <a:srgbClr val="FFFFFF"/>
                </a:solidFill>
                <a:latin typeface="Calibri"/>
                <a:ea typeface="Calibri"/>
                <a:cs typeface="Calibri"/>
                <a:sym typeface="Calibri"/>
              </a:rPr>
              <a:t>Univ. Puerto Rico </a:t>
            </a:r>
          </a:p>
        </p:txBody>
      </p:sp>
      <p:sp>
        <p:nvSpPr>
          <p:cNvPr id="456" name="Shape 456"/>
          <p:cNvSpPr txBox="1"/>
          <p:nvPr/>
        </p:nvSpPr>
        <p:spPr>
          <a:xfrm>
            <a:off x="6589888" y="3867158"/>
            <a:ext cx="1041629" cy="707286"/>
          </a:xfrm>
          <a:prstGeom prst="rect">
            <a:avLst/>
          </a:prstGeom>
          <a:noFill/>
          <a:ln>
            <a:noFill/>
          </a:ln>
        </p:spPr>
        <p:txBody>
          <a:bodyPr lIns="90825" tIns="45400" rIns="90825" bIns="45400" anchor="t" anchorCtr="0">
            <a:noAutofit/>
          </a:bodyPr>
          <a:lstStyle/>
          <a:p>
            <a:pPr marL="0" marR="0" lvl="0" indent="0" algn="l"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CREST</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City College of NY</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City  Univ NY</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Columbia Univ</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Lehman College</a:t>
            </a:r>
          </a:p>
        </p:txBody>
      </p:sp>
      <p:sp>
        <p:nvSpPr>
          <p:cNvPr id="457" name="Shape 457"/>
          <p:cNvSpPr txBox="1"/>
          <p:nvPr/>
        </p:nvSpPr>
        <p:spPr>
          <a:xfrm>
            <a:off x="4837289" y="3943357"/>
            <a:ext cx="1066799" cy="461064"/>
          </a:xfrm>
          <a:prstGeom prst="rect">
            <a:avLst/>
          </a:prstGeom>
          <a:noFill/>
          <a:ln>
            <a:noFill/>
          </a:ln>
        </p:spPr>
        <p:txBody>
          <a:bodyPr lIns="90825" tIns="45400" rIns="90825" bIns="45400" anchor="t" anchorCtr="0">
            <a:noAutofit/>
          </a:bodyPr>
          <a:lstStyle/>
          <a:p>
            <a:pPr marL="0" marR="0" lvl="0" indent="0" algn="r"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CICS- SCSB</a:t>
            </a:r>
          </a:p>
          <a:p>
            <a:pPr marL="0" marR="0" lvl="0" indent="0" algn="r"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Hampton Univ</a:t>
            </a:r>
          </a:p>
          <a:p>
            <a:pPr marL="0" marR="0" lvl="0" indent="0" algn="r"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Bowie State </a:t>
            </a:r>
          </a:p>
        </p:txBody>
      </p:sp>
      <p:sp>
        <p:nvSpPr>
          <p:cNvPr id="458" name="Shape 458"/>
          <p:cNvSpPr txBox="1"/>
          <p:nvPr/>
        </p:nvSpPr>
        <p:spPr>
          <a:xfrm>
            <a:off x="4380089" y="2876558"/>
            <a:ext cx="1041629" cy="214844"/>
          </a:xfrm>
          <a:prstGeom prst="rect">
            <a:avLst/>
          </a:prstGeom>
          <a:noFill/>
          <a:ln>
            <a:noFill/>
          </a:ln>
        </p:spPr>
        <p:txBody>
          <a:bodyPr lIns="90825" tIns="45400" rIns="90825" bIns="45400" anchor="t" anchorCtr="0">
            <a:noAutofit/>
          </a:bodyPr>
          <a:lstStyle/>
          <a:p>
            <a:pPr marL="0" marR="0" lvl="0" indent="0" algn="ctr"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CIMSS-ASPB</a:t>
            </a:r>
          </a:p>
        </p:txBody>
      </p:sp>
      <p:sp>
        <p:nvSpPr>
          <p:cNvPr id="459" name="Shape 459"/>
          <p:cNvSpPr txBox="1"/>
          <p:nvPr/>
        </p:nvSpPr>
        <p:spPr>
          <a:xfrm>
            <a:off x="2743200" y="2514600"/>
            <a:ext cx="1041629" cy="214844"/>
          </a:xfrm>
          <a:prstGeom prst="rect">
            <a:avLst/>
          </a:prstGeom>
          <a:noFill/>
          <a:ln>
            <a:noFill/>
          </a:ln>
        </p:spPr>
        <p:txBody>
          <a:bodyPr lIns="90825" tIns="45400" rIns="90825" bIns="45400" anchor="t" anchorCtr="0">
            <a:noAutofit/>
          </a:bodyPr>
          <a:lstStyle/>
          <a:p>
            <a:pPr marL="0" marR="0" lvl="0" indent="0" algn="ctr"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CIRA-RAMMB</a:t>
            </a:r>
          </a:p>
        </p:txBody>
      </p:sp>
      <p:pic>
        <p:nvPicPr>
          <p:cNvPr id="461" name="Shape 4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288" y="49213"/>
            <a:ext cx="595311" cy="636586"/>
          </a:xfrm>
          <a:prstGeom prst="rect">
            <a:avLst/>
          </a:prstGeom>
          <a:noFill/>
          <a:ln>
            <a:noFill/>
          </a:ln>
        </p:spPr>
      </p:pic>
      <p:sp>
        <p:nvSpPr>
          <p:cNvPr id="462" name="Shape 462"/>
          <p:cNvSpPr txBox="1"/>
          <p:nvPr/>
        </p:nvSpPr>
        <p:spPr>
          <a:xfrm>
            <a:off x="762000" y="76200"/>
            <a:ext cx="4500562" cy="522288"/>
          </a:xfrm>
          <a:prstGeom prst="rect">
            <a:avLst/>
          </a:prstGeom>
          <a:noFill/>
          <a:ln>
            <a:noFill/>
          </a:ln>
        </p:spPr>
        <p:txBody>
          <a:bodyPr lIns="90825" tIns="45400" rIns="90825" bIns="45400" anchor="t" anchorCtr="0">
            <a:noAutofit/>
          </a:bodyPr>
          <a:lstStyle/>
          <a:p>
            <a:pPr marL="0" marR="0" lvl="0" indent="0" algn="l" rtl="0">
              <a:spcBef>
                <a:spcPts val="0"/>
              </a:spcBef>
              <a:spcAft>
                <a:spcPts val="0"/>
              </a:spcAft>
              <a:buSzPct val="25000"/>
              <a:buNone/>
            </a:pPr>
            <a:r>
              <a:rPr lang="en-US" sz="2800" b="0" i="0" u="none" strike="noStrike" cap="none" baseline="0" dirty="0">
                <a:solidFill>
                  <a:schemeClr val="tx1"/>
                </a:solidFill>
                <a:latin typeface="Calibri"/>
                <a:ea typeface="Calibri"/>
                <a:cs typeface="Calibri"/>
                <a:sym typeface="Calibri"/>
              </a:rPr>
              <a:t>NESDIS Cooperative Research</a:t>
            </a:r>
          </a:p>
        </p:txBody>
      </p:sp>
      <p:pic>
        <p:nvPicPr>
          <p:cNvPr id="463" name="Shape 46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29337" y="0"/>
            <a:ext cx="3014662" cy="769938"/>
          </a:xfrm>
          <a:prstGeom prst="rect">
            <a:avLst/>
          </a:prstGeom>
          <a:noFill/>
          <a:ln>
            <a:noFill/>
          </a:ln>
        </p:spPr>
      </p:pic>
      <p:pic>
        <p:nvPicPr>
          <p:cNvPr id="464" name="Shape 46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32000" y="6096000"/>
            <a:ext cx="4837112" cy="508000"/>
          </a:xfrm>
          <a:prstGeom prst="rect">
            <a:avLst/>
          </a:prstGeom>
          <a:noFill/>
          <a:ln>
            <a:noFill/>
          </a:ln>
        </p:spPr>
      </p:pic>
      <p:sp>
        <p:nvSpPr>
          <p:cNvPr id="3" name="Slide Number Placeholder 2"/>
          <p:cNvSpPr>
            <a:spLocks noGrp="1"/>
          </p:cNvSpPr>
          <p:nvPr>
            <p:ph type="sldNum" idx="12"/>
          </p:nvPr>
        </p:nvSpPr>
        <p:spPr/>
        <p:txBody>
          <a:bodyPr/>
          <a:lstStyle/>
          <a:p>
            <a:pPr marL="0" lvl="0" indent="0">
              <a:spcBef>
                <a:spcPts val="0"/>
              </a:spcBef>
              <a:buSzPct val="25000"/>
              <a:buNone/>
            </a:pPr>
            <a:fld id="{00000000-1234-1234-1234-123412341234}" type="slidenum">
              <a:rPr lang="en-US" smtClean="0"/>
              <a:t>19</a:t>
            </a:fld>
            <a:endParaRPr lang="en-US"/>
          </a:p>
        </p:txBody>
      </p:sp>
    </p:spTree>
    <p:extLst>
      <p:ext uri="{BB962C8B-B14F-4D97-AF65-F5344CB8AC3E}">
        <p14:creationId xmlns:p14="http://schemas.microsoft.com/office/powerpoint/2010/main" val="129747928"/>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1A8677B8-35F6-5A46-9B53-2B40CA2AE1F9}"/>
              </a:ext>
            </a:extLst>
          </p:cNvPr>
          <p:cNvGrpSpPr/>
          <p:nvPr/>
        </p:nvGrpSpPr>
        <p:grpSpPr>
          <a:xfrm>
            <a:off x="1219200" y="1066800"/>
            <a:ext cx="5867400" cy="4343400"/>
            <a:chOff x="767866" y="877732"/>
            <a:chExt cx="4059941" cy="2308535"/>
          </a:xfrm>
          <a:scene3d>
            <a:camera prst="orthographicFront"/>
            <a:lightRig rig="threePt" dir="t">
              <a:rot lat="0" lon="0" rev="7500000"/>
            </a:lightRig>
          </a:scene3d>
        </p:grpSpPr>
        <p:sp>
          <p:nvSpPr>
            <p:cNvPr id="19" name="Oval 18">
              <a:extLst>
                <a:ext uri="{FF2B5EF4-FFF2-40B4-BE49-F238E27FC236}">
                  <a16:creationId xmlns:a16="http://schemas.microsoft.com/office/drawing/2014/main" xmlns="" id="{E3C3F8D3-6410-9D44-AF1F-6C01313BFAFA}"/>
                </a:ext>
              </a:extLst>
            </p:cNvPr>
            <p:cNvSpPr/>
            <p:nvPr/>
          </p:nvSpPr>
          <p:spPr>
            <a:xfrm>
              <a:off x="767866" y="877732"/>
              <a:ext cx="4059941" cy="2308535"/>
            </a:xfrm>
            <a:prstGeom prst="ellipse">
              <a:avLst/>
            </a:prstGeom>
            <a:solidFill>
              <a:schemeClr val="accent6">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21" name="Oval 4">
              <a:extLst>
                <a:ext uri="{FF2B5EF4-FFF2-40B4-BE49-F238E27FC236}">
                  <a16:creationId xmlns:a16="http://schemas.microsoft.com/office/drawing/2014/main" xmlns="" id="{97EA8A39-E7CD-EC43-9103-3FAD54BD89C8}"/>
                </a:ext>
              </a:extLst>
            </p:cNvPr>
            <p:cNvSpPr txBox="1"/>
            <p:nvPr/>
          </p:nvSpPr>
          <p:spPr>
            <a:xfrm>
              <a:off x="1362431" y="1215809"/>
              <a:ext cx="2870811" cy="16323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grpSp>
      <p:graphicFrame>
        <p:nvGraphicFramePr>
          <p:cNvPr id="13316" name="Object 4"/>
          <p:cNvGraphicFramePr>
            <a:graphicFrameLocks noChangeAspect="1"/>
          </p:cNvGraphicFramePr>
          <p:nvPr>
            <p:extLst>
              <p:ext uri="{D42A27DB-BD31-4B8C-83A1-F6EECF244321}">
                <p14:modId xmlns:p14="http://schemas.microsoft.com/office/powerpoint/2010/main" val="3034695849"/>
              </p:ext>
            </p:extLst>
          </p:nvPr>
        </p:nvGraphicFramePr>
        <p:xfrm>
          <a:off x="3721113" y="2743200"/>
          <a:ext cx="1700213" cy="609600"/>
        </p:xfrm>
        <a:graphic>
          <a:graphicData uri="http://schemas.openxmlformats.org/presentationml/2006/ole">
            <mc:AlternateContent xmlns:mc="http://schemas.openxmlformats.org/markup-compatibility/2006">
              <mc:Choice xmlns:v="urn:schemas-microsoft-com:vml" Requires="v">
                <p:oleObj spid="_x0000_s7181" name="Drawplus Drawing" r:id="rId4" imgW="1700530" imgH="609600" progId="Serif.DrawPlus">
                  <p:embed/>
                </p:oleObj>
              </mc:Choice>
              <mc:Fallback>
                <p:oleObj name="Drawplus Drawing" r:id="rId4" imgW="1700530" imgH="609600" progId="Serif.DrawPlus">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113" y="2743200"/>
                        <a:ext cx="17002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0" name="Text Box 8"/>
          <p:cNvSpPr txBox="1">
            <a:spLocks noChangeArrowheads="1"/>
          </p:cNvSpPr>
          <p:nvPr/>
        </p:nvSpPr>
        <p:spPr bwMode="auto">
          <a:xfrm>
            <a:off x="1371600" y="6019826"/>
            <a:ext cx="7162800" cy="36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0" tIns="45665" rIns="91330" bIns="45665">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50000"/>
              </a:spcBef>
              <a:spcAft>
                <a:spcPct val="0"/>
              </a:spcAft>
            </a:pPr>
            <a:r>
              <a:rPr lang="en-US" altLang="en-US" dirty="0">
                <a:solidFill>
                  <a:prstClr val="white"/>
                </a:solidFill>
              </a:rPr>
              <a:t>Symbiotic relationship between CIMSS, SSEC, and AOS</a:t>
            </a:r>
          </a:p>
        </p:txBody>
      </p:sp>
      <p:sp>
        <p:nvSpPr>
          <p:cNvPr id="46089" name="Rectangle 9"/>
          <p:cNvSpPr>
            <a:spLocks noGrp="1" noChangeArrowheads="1"/>
          </p:cNvSpPr>
          <p:nvPr>
            <p:ph type="title" idx="4294967295"/>
          </p:nvPr>
        </p:nvSpPr>
        <p:spPr bwMode="auto">
          <a:xfrm>
            <a:off x="0" y="-22860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dirty="0">
                <a:ln w="18415" cmpd="sng">
                  <a:noFill/>
                  <a:prstDash val="solid"/>
                </a:ln>
                <a:solidFill>
                  <a:srgbClr val="FF0000"/>
                </a:solidFill>
                <a:latin typeface="Arial" pitchFamily="34" charset="0"/>
                <a:ea typeface="ＭＳ Ｐゴシック" pitchFamily="34" charset="-128"/>
              </a:rPr>
              <a:t>SSEC</a:t>
            </a:r>
            <a:r>
              <a:rPr lang="en-US" dirty="0">
                <a:ln w="18415" cmpd="sng">
                  <a:noFill/>
                  <a:prstDash val="solid"/>
                </a:ln>
                <a:solidFill>
                  <a:schemeClr val="tx1"/>
                </a:solidFill>
                <a:latin typeface="Arial" pitchFamily="34" charset="0"/>
                <a:ea typeface="ＭＳ Ｐゴシック" pitchFamily="34" charset="-128"/>
              </a:rPr>
              <a:t>/CIMSS/ASPB/AOS</a:t>
            </a:r>
          </a:p>
        </p:txBody>
      </p:sp>
      <p:pic>
        <p:nvPicPr>
          <p:cNvPr id="15" name="Picture 10" descr="SSEC-building-Img_0339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6025" y="228600"/>
            <a:ext cx="1501775" cy="213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5408474"/>
            <a:ext cx="7567841" cy="1477328"/>
          </a:xfrm>
          <a:prstGeom prst="rect">
            <a:avLst/>
          </a:prstGeom>
          <a:noFill/>
        </p:spPr>
        <p:txBody>
          <a:bodyPr wrap="none" rtlCol="0">
            <a:spAutoFit/>
          </a:bodyPr>
          <a:lstStyle/>
          <a:p>
            <a:r>
              <a:rPr lang="en-US" dirty="0"/>
              <a:t>UW-Madison Space Science and Engineering Center (SSEC)</a:t>
            </a:r>
          </a:p>
          <a:p>
            <a:r>
              <a:rPr lang="en-US" dirty="0"/>
              <a:t>UW-Madison Cooperative Institute for Meteorological Satellite Studies (CIMSS)</a:t>
            </a:r>
          </a:p>
          <a:p>
            <a:r>
              <a:rPr lang="en-US" dirty="0"/>
              <a:t>NESDIS/STAR Advanced Satellite Products Branch (ASPB)</a:t>
            </a:r>
          </a:p>
          <a:p>
            <a:r>
              <a:rPr lang="en-US" dirty="0"/>
              <a:t>NESDIS </a:t>
            </a:r>
            <a:r>
              <a:rPr lang="fr-FR" dirty="0"/>
              <a:t>National </a:t>
            </a:r>
            <a:r>
              <a:rPr lang="fr-FR" dirty="0" err="1"/>
              <a:t>Centers</a:t>
            </a:r>
            <a:r>
              <a:rPr lang="fr-FR" dirty="0"/>
              <a:t> for </a:t>
            </a:r>
            <a:r>
              <a:rPr lang="fr-FR" dirty="0" err="1"/>
              <a:t>Environmental</a:t>
            </a:r>
            <a:r>
              <a:rPr lang="fr-FR" dirty="0"/>
              <a:t> Information (NCEI)</a:t>
            </a:r>
          </a:p>
          <a:p>
            <a:r>
              <a:rPr lang="en-US" dirty="0">
                <a:cs typeface="Arial" panose="020B0604020202020204" pitchFamily="34" charset="0"/>
              </a:rPr>
              <a:t>UW-Madison Atmospheric and Oceanic Sciences (AOS)</a:t>
            </a:r>
          </a:p>
        </p:txBody>
      </p:sp>
      <p:grpSp>
        <p:nvGrpSpPr>
          <p:cNvPr id="22" name="Group 21">
            <a:extLst>
              <a:ext uri="{FF2B5EF4-FFF2-40B4-BE49-F238E27FC236}">
                <a16:creationId xmlns:a16="http://schemas.microsoft.com/office/drawing/2014/main" xmlns="" id="{4D9FCC4C-8A3B-BA4A-84A0-11345AE7289D}"/>
              </a:ext>
            </a:extLst>
          </p:cNvPr>
          <p:cNvGrpSpPr>
            <a:grpSpLocks/>
          </p:cNvGrpSpPr>
          <p:nvPr/>
        </p:nvGrpSpPr>
        <p:grpSpPr>
          <a:xfrm>
            <a:off x="3276600" y="1905000"/>
            <a:ext cx="3505199" cy="3200400"/>
            <a:chOff x="1016402" y="1468437"/>
            <a:chExt cx="1127124" cy="1127124"/>
          </a:xfrm>
          <a:solidFill>
            <a:schemeClr val="accent6">
              <a:lumMod val="60000"/>
              <a:lumOff val="40000"/>
            </a:schemeClr>
          </a:solidFill>
          <a:scene3d>
            <a:camera prst="orthographicFront"/>
            <a:lightRig rig="threePt" dir="t">
              <a:rot lat="0" lon="0" rev="7500000"/>
            </a:lightRig>
          </a:scene3d>
        </p:grpSpPr>
        <p:sp>
          <p:nvSpPr>
            <p:cNvPr id="23" name="Oval 22">
              <a:extLst>
                <a:ext uri="{FF2B5EF4-FFF2-40B4-BE49-F238E27FC236}">
                  <a16:creationId xmlns:a16="http://schemas.microsoft.com/office/drawing/2014/main" xmlns="" id="{81954C9C-A7F4-4449-9392-815E4116D057}"/>
                </a:ext>
              </a:extLst>
            </p:cNvPr>
            <p:cNvSpPr/>
            <p:nvPr/>
          </p:nvSpPr>
          <p:spPr>
            <a:xfrm>
              <a:off x="1016402" y="1468437"/>
              <a:ext cx="1127124" cy="1127124"/>
            </a:xfrm>
            <a:prstGeom prst="ellipse">
              <a:avLst/>
            </a:prstGeom>
            <a:solidFill>
              <a:schemeClr val="accent6">
                <a:lumMod val="40000"/>
                <a:lumOff val="60000"/>
              </a:schemeClr>
            </a:solidFill>
            <a:sp3d prstMaterial="plastic">
              <a:bevelT w="127000" h="25400" prst="relaxedInset"/>
            </a:sp3d>
          </p:spPr>
          <p:style>
            <a:lnRef idx="0">
              <a:schemeClr val="lt1">
                <a:hueOff val="0"/>
                <a:satOff val="0"/>
                <a:lumOff val="0"/>
                <a:alphaOff val="0"/>
              </a:schemeClr>
            </a:lnRef>
            <a:fillRef idx="3">
              <a:schemeClr val="accent1">
                <a:alpha val="50000"/>
                <a:hueOff val="0"/>
                <a:satOff val="0"/>
                <a:lumOff val="0"/>
                <a:alphaOff val="0"/>
              </a:schemeClr>
            </a:fillRef>
            <a:effectRef idx="2">
              <a:schemeClr val="accent1">
                <a:alpha val="50000"/>
                <a:hueOff val="0"/>
                <a:satOff val="0"/>
                <a:lumOff val="0"/>
                <a:alphaOff val="0"/>
              </a:schemeClr>
            </a:effectRef>
            <a:fontRef idx="minor">
              <a:schemeClr val="tx1"/>
            </a:fontRef>
          </p:style>
        </p:sp>
        <p:sp>
          <p:nvSpPr>
            <p:cNvPr id="24" name="Oval 4">
              <a:extLst>
                <a:ext uri="{FF2B5EF4-FFF2-40B4-BE49-F238E27FC236}">
                  <a16:creationId xmlns:a16="http://schemas.microsoft.com/office/drawing/2014/main" xmlns="" id="{0027BCE8-11F2-794A-B7CB-F8CE5C382483}"/>
                </a:ext>
              </a:extLst>
            </p:cNvPr>
            <p:cNvSpPr txBox="1"/>
            <p:nvPr/>
          </p:nvSpPr>
          <p:spPr>
            <a:xfrm>
              <a:off x="1181465" y="1578506"/>
              <a:ext cx="796998" cy="796998"/>
            </a:xfrm>
            <a:prstGeom prst="rect">
              <a:avLst/>
            </a:prstGeom>
            <a:noFill/>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800" dirty="0"/>
                <a:t>CIMSS</a:t>
              </a:r>
              <a:endParaRPr lang="en-US" sz="2800" kern="1200" dirty="0"/>
            </a:p>
          </p:txBody>
        </p:sp>
      </p:grpSp>
      <p:grpSp>
        <p:nvGrpSpPr>
          <p:cNvPr id="25" name="Group 24">
            <a:extLst>
              <a:ext uri="{FF2B5EF4-FFF2-40B4-BE49-F238E27FC236}">
                <a16:creationId xmlns:a16="http://schemas.microsoft.com/office/drawing/2014/main" xmlns="" id="{6582B99D-26AE-0A40-9330-CA5A4F2B39A1}"/>
              </a:ext>
            </a:extLst>
          </p:cNvPr>
          <p:cNvGrpSpPr>
            <a:grpSpLocks noChangeAspect="1"/>
          </p:cNvGrpSpPr>
          <p:nvPr/>
        </p:nvGrpSpPr>
        <p:grpSpPr>
          <a:xfrm>
            <a:off x="4724400" y="3429000"/>
            <a:ext cx="2971800" cy="2103120"/>
            <a:chOff x="4615956" y="2528330"/>
            <a:chExt cx="846459" cy="846459"/>
          </a:xfrm>
          <a:solidFill>
            <a:schemeClr val="accent3">
              <a:lumMod val="60000"/>
              <a:lumOff val="40000"/>
            </a:schemeClr>
          </a:solidFill>
          <a:scene3d>
            <a:camera prst="orthographicFront"/>
            <a:lightRig rig="threePt" dir="t">
              <a:rot lat="0" lon="0" rev="7500000"/>
            </a:lightRig>
          </a:scene3d>
        </p:grpSpPr>
        <p:sp>
          <p:nvSpPr>
            <p:cNvPr id="26" name="Oval 25">
              <a:extLst>
                <a:ext uri="{FF2B5EF4-FFF2-40B4-BE49-F238E27FC236}">
                  <a16:creationId xmlns:a16="http://schemas.microsoft.com/office/drawing/2014/main" xmlns="" id="{8E2F9B21-8D88-474E-AD4E-353E2FF982D8}"/>
                </a:ext>
              </a:extLst>
            </p:cNvPr>
            <p:cNvSpPr/>
            <p:nvPr/>
          </p:nvSpPr>
          <p:spPr>
            <a:xfrm>
              <a:off x="4615956" y="2528330"/>
              <a:ext cx="846459" cy="846459"/>
            </a:xfrm>
            <a:prstGeom prst="ellipse">
              <a:avLst/>
            </a:prstGeom>
            <a:grp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27" name="Oval 4">
              <a:extLst>
                <a:ext uri="{FF2B5EF4-FFF2-40B4-BE49-F238E27FC236}">
                  <a16:creationId xmlns:a16="http://schemas.microsoft.com/office/drawing/2014/main" xmlns="" id="{39A460D4-8037-D047-AB72-286C6A5DF820}"/>
                </a:ext>
              </a:extLst>
            </p:cNvPr>
            <p:cNvSpPr txBox="1"/>
            <p:nvPr/>
          </p:nvSpPr>
          <p:spPr>
            <a:xfrm>
              <a:off x="4739917" y="2652291"/>
              <a:ext cx="598537" cy="598537"/>
            </a:xfrm>
            <a:prstGeom prst="rect">
              <a:avLst/>
            </a:prstGeom>
            <a:noFill/>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grpSp>
      <p:grpSp>
        <p:nvGrpSpPr>
          <p:cNvPr id="28" name="Group 27">
            <a:extLst>
              <a:ext uri="{FF2B5EF4-FFF2-40B4-BE49-F238E27FC236}">
                <a16:creationId xmlns:a16="http://schemas.microsoft.com/office/drawing/2014/main" xmlns="" id="{CDDC01A8-A17E-9645-8A12-41DA7B862EFD}"/>
              </a:ext>
            </a:extLst>
          </p:cNvPr>
          <p:cNvGrpSpPr>
            <a:grpSpLocks noChangeAspect="1"/>
          </p:cNvGrpSpPr>
          <p:nvPr/>
        </p:nvGrpSpPr>
        <p:grpSpPr>
          <a:xfrm>
            <a:off x="4800600" y="3977640"/>
            <a:ext cx="1219200" cy="1219200"/>
            <a:chOff x="3962397" y="2667005"/>
            <a:chExt cx="846459" cy="846459"/>
          </a:xfrm>
          <a:solidFill>
            <a:schemeClr val="accent3">
              <a:lumMod val="60000"/>
              <a:lumOff val="40000"/>
            </a:schemeClr>
          </a:solidFill>
          <a:scene3d>
            <a:camera prst="orthographicFront"/>
            <a:lightRig rig="threePt" dir="t">
              <a:rot lat="0" lon="0" rev="7500000"/>
            </a:lightRig>
          </a:scene3d>
        </p:grpSpPr>
        <p:sp>
          <p:nvSpPr>
            <p:cNvPr id="29" name="Oval 28">
              <a:extLst>
                <a:ext uri="{FF2B5EF4-FFF2-40B4-BE49-F238E27FC236}">
                  <a16:creationId xmlns:a16="http://schemas.microsoft.com/office/drawing/2014/main" xmlns="" id="{0AFB0B9C-1973-334C-B1A9-4C316E5A4868}"/>
                </a:ext>
              </a:extLst>
            </p:cNvPr>
            <p:cNvSpPr/>
            <p:nvPr/>
          </p:nvSpPr>
          <p:spPr>
            <a:xfrm>
              <a:off x="3962397" y="2667005"/>
              <a:ext cx="846459" cy="846459"/>
            </a:xfrm>
            <a:prstGeom prst="ellipse">
              <a:avLst/>
            </a:prstGeom>
            <a:grp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30" name="Oval 4">
              <a:extLst>
                <a:ext uri="{FF2B5EF4-FFF2-40B4-BE49-F238E27FC236}">
                  <a16:creationId xmlns:a16="http://schemas.microsoft.com/office/drawing/2014/main" xmlns="" id="{48C1E48F-D173-5D49-98DB-F5C0D6AFBC30}"/>
                </a:ext>
              </a:extLst>
            </p:cNvPr>
            <p:cNvSpPr txBox="1"/>
            <p:nvPr/>
          </p:nvSpPr>
          <p:spPr>
            <a:xfrm>
              <a:off x="4086358" y="2790966"/>
              <a:ext cx="598537" cy="598537"/>
            </a:xfrm>
            <a:prstGeom prst="rect">
              <a:avLst/>
            </a:prstGeom>
            <a:noFill/>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ASPB</a:t>
              </a:r>
            </a:p>
            <a:p>
              <a:pPr marL="0" lvl="0" indent="0" algn="ctr" defTabSz="800100">
                <a:lnSpc>
                  <a:spcPct val="90000"/>
                </a:lnSpc>
                <a:spcBef>
                  <a:spcPct val="0"/>
                </a:spcBef>
                <a:spcAft>
                  <a:spcPct val="35000"/>
                </a:spcAft>
                <a:buNone/>
              </a:pPr>
              <a:r>
                <a:rPr lang="en-US" sz="1400" dirty="0"/>
                <a:t>NCEI</a:t>
              </a:r>
              <a:endParaRPr lang="en-US" sz="1400" kern="1200" dirty="0"/>
            </a:p>
          </p:txBody>
        </p:sp>
      </p:grpSp>
      <p:sp>
        <p:nvSpPr>
          <p:cNvPr id="31" name="TextBox 30">
            <a:extLst>
              <a:ext uri="{FF2B5EF4-FFF2-40B4-BE49-F238E27FC236}">
                <a16:creationId xmlns:a16="http://schemas.microsoft.com/office/drawing/2014/main" xmlns="" id="{E236B7AE-0B6C-174F-95E8-96E092C8483B}"/>
              </a:ext>
            </a:extLst>
          </p:cNvPr>
          <p:cNvSpPr txBox="1"/>
          <p:nvPr/>
        </p:nvSpPr>
        <p:spPr>
          <a:xfrm>
            <a:off x="6248400" y="3886200"/>
            <a:ext cx="939424" cy="461665"/>
          </a:xfrm>
          <a:prstGeom prst="rect">
            <a:avLst/>
          </a:prstGeom>
          <a:noFill/>
        </p:spPr>
        <p:txBody>
          <a:bodyPr wrap="none" rtlCol="0">
            <a:spAutoFit/>
          </a:bodyPr>
          <a:lstStyle/>
          <a:p>
            <a:r>
              <a:rPr lang="en-US" sz="2400" dirty="0"/>
              <a:t>NOAA</a:t>
            </a:r>
          </a:p>
        </p:txBody>
      </p:sp>
      <p:grpSp>
        <p:nvGrpSpPr>
          <p:cNvPr id="32" name="Group 31">
            <a:extLst>
              <a:ext uri="{FF2B5EF4-FFF2-40B4-BE49-F238E27FC236}">
                <a16:creationId xmlns:a16="http://schemas.microsoft.com/office/drawing/2014/main" xmlns="" id="{A7A75046-D93B-304F-B835-68F1066966F7}"/>
              </a:ext>
            </a:extLst>
          </p:cNvPr>
          <p:cNvGrpSpPr>
            <a:grpSpLocks noChangeAspect="1"/>
          </p:cNvGrpSpPr>
          <p:nvPr/>
        </p:nvGrpSpPr>
        <p:grpSpPr>
          <a:xfrm>
            <a:off x="6019800" y="1676400"/>
            <a:ext cx="1371600" cy="1371600"/>
            <a:chOff x="2891470" y="51351"/>
            <a:chExt cx="846459" cy="846459"/>
          </a:xfrm>
          <a:scene3d>
            <a:camera prst="orthographicFront"/>
            <a:lightRig rig="threePt" dir="t">
              <a:rot lat="0" lon="0" rev="7500000"/>
            </a:lightRig>
          </a:scene3d>
        </p:grpSpPr>
        <p:sp>
          <p:nvSpPr>
            <p:cNvPr id="33" name="Oval 32">
              <a:extLst>
                <a:ext uri="{FF2B5EF4-FFF2-40B4-BE49-F238E27FC236}">
                  <a16:creationId xmlns:a16="http://schemas.microsoft.com/office/drawing/2014/main" xmlns="" id="{CF400722-2872-BE41-BC48-B5E234BA3257}"/>
                </a:ext>
              </a:extLst>
            </p:cNvPr>
            <p:cNvSpPr/>
            <p:nvPr/>
          </p:nvSpPr>
          <p:spPr>
            <a:xfrm>
              <a:off x="2891470" y="51351"/>
              <a:ext cx="846459" cy="846459"/>
            </a:xfrm>
            <a:prstGeom prst="ellipse">
              <a:avLst/>
            </a:prstGeom>
            <a:solidFill>
              <a:schemeClr val="accent2">
                <a:lumMod val="40000"/>
                <a:lumOff val="6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34" name="Oval 4">
              <a:extLst>
                <a:ext uri="{FF2B5EF4-FFF2-40B4-BE49-F238E27FC236}">
                  <a16:creationId xmlns:a16="http://schemas.microsoft.com/office/drawing/2014/main" xmlns="" id="{2A54C818-28D3-ED45-A001-BEFD02D0AFF3}"/>
                </a:ext>
              </a:extLst>
            </p:cNvPr>
            <p:cNvSpPr txBox="1"/>
            <p:nvPr/>
          </p:nvSpPr>
          <p:spPr>
            <a:xfrm>
              <a:off x="3015431" y="175312"/>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dirty="0"/>
                <a:t>Other UW Units</a:t>
              </a:r>
              <a:endParaRPr lang="en-US" sz="1800" kern="1200" dirty="0"/>
            </a:p>
          </p:txBody>
        </p:sp>
      </p:grpSp>
      <p:grpSp>
        <p:nvGrpSpPr>
          <p:cNvPr id="35" name="Group 34">
            <a:extLst>
              <a:ext uri="{FF2B5EF4-FFF2-40B4-BE49-F238E27FC236}">
                <a16:creationId xmlns:a16="http://schemas.microsoft.com/office/drawing/2014/main" xmlns="" id="{B59BE2F7-0926-1648-BADE-B1484C3591C6}"/>
              </a:ext>
            </a:extLst>
          </p:cNvPr>
          <p:cNvGrpSpPr>
            <a:grpSpLocks noChangeAspect="1"/>
          </p:cNvGrpSpPr>
          <p:nvPr/>
        </p:nvGrpSpPr>
        <p:grpSpPr>
          <a:xfrm>
            <a:off x="4724400" y="762000"/>
            <a:ext cx="1737360" cy="1737360"/>
            <a:chOff x="2891470" y="51351"/>
            <a:chExt cx="846459" cy="846459"/>
          </a:xfrm>
          <a:scene3d>
            <a:camera prst="orthographicFront"/>
            <a:lightRig rig="threePt" dir="t">
              <a:rot lat="0" lon="0" rev="7500000"/>
            </a:lightRig>
          </a:scene3d>
        </p:grpSpPr>
        <p:sp>
          <p:nvSpPr>
            <p:cNvPr id="36" name="Oval 35">
              <a:extLst>
                <a:ext uri="{FF2B5EF4-FFF2-40B4-BE49-F238E27FC236}">
                  <a16:creationId xmlns:a16="http://schemas.microsoft.com/office/drawing/2014/main" xmlns="" id="{478A6E12-5CC3-CC42-875F-3D69F5E983A5}"/>
                </a:ext>
              </a:extLst>
            </p:cNvPr>
            <p:cNvSpPr/>
            <p:nvPr/>
          </p:nvSpPr>
          <p:spPr>
            <a:xfrm>
              <a:off x="2891470" y="51351"/>
              <a:ext cx="846459" cy="846459"/>
            </a:xfrm>
            <a:prstGeom prst="ellipse">
              <a:avLst/>
            </a:prstGeom>
            <a:solidFill>
              <a:schemeClr val="accent2">
                <a:lumMod val="40000"/>
                <a:lumOff val="6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37" name="Oval 4">
              <a:extLst>
                <a:ext uri="{FF2B5EF4-FFF2-40B4-BE49-F238E27FC236}">
                  <a16:creationId xmlns:a16="http://schemas.microsoft.com/office/drawing/2014/main" xmlns="" id="{0F267685-1083-BA46-8E9E-B504BBE7474B}"/>
                </a:ext>
              </a:extLst>
            </p:cNvPr>
            <p:cNvSpPr txBox="1"/>
            <p:nvPr/>
          </p:nvSpPr>
          <p:spPr>
            <a:xfrm>
              <a:off x="3015431" y="175312"/>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200" kern="1200" dirty="0"/>
                <a:t>AOS</a:t>
              </a:r>
            </a:p>
          </p:txBody>
        </p:sp>
      </p:grpSp>
      <p:sp>
        <p:nvSpPr>
          <p:cNvPr id="38" name="TextBox 37"/>
          <p:cNvSpPr txBox="1"/>
          <p:nvPr/>
        </p:nvSpPr>
        <p:spPr>
          <a:xfrm>
            <a:off x="2992005" y="1441266"/>
            <a:ext cx="1160895" cy="523220"/>
          </a:xfrm>
          <a:prstGeom prst="rect">
            <a:avLst/>
          </a:prstGeom>
          <a:noFill/>
        </p:spPr>
        <p:txBody>
          <a:bodyPr wrap="none" rtlCol="0">
            <a:spAutoFit/>
          </a:bodyPr>
          <a:lstStyle/>
          <a:p>
            <a:r>
              <a:rPr lang="en-US" sz="2800" dirty="0">
                <a:ln w="18415" cmpd="sng">
                  <a:noFill/>
                  <a:prstDash val="solid"/>
                </a:ln>
                <a:solidFill>
                  <a:srgbClr val="FF0000"/>
                </a:solidFill>
                <a:latin typeface="Arial" pitchFamily="34" charset="0"/>
                <a:ea typeface="ＭＳ Ｐゴシック" pitchFamily="34" charset="-128"/>
              </a:rPr>
              <a:t>SSEC</a:t>
            </a:r>
            <a:endParaRPr lang="en-US" sz="2800" dirty="0">
              <a:solidFill>
                <a:srgbClr val="FF0000"/>
              </a:solidFill>
            </a:endParaRPr>
          </a:p>
        </p:txBody>
      </p:sp>
    </p:spTree>
    <p:extLst>
      <p:ext uri="{BB962C8B-B14F-4D97-AF65-F5344CB8AC3E}">
        <p14:creationId xmlns:p14="http://schemas.microsoft.com/office/powerpoint/2010/main" val="1056801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p:nvPr/>
        </p:nvSpPr>
        <p:spPr>
          <a:xfrm>
            <a:off x="338719" y="263453"/>
            <a:ext cx="2992437" cy="584200"/>
          </a:xfrm>
          <a:prstGeom prst="rect">
            <a:avLst/>
          </a:prstGeom>
          <a:noFill/>
          <a:ln>
            <a:noFill/>
          </a:ln>
        </p:spPr>
        <p:txBody>
          <a:bodyPr lIns="90950" tIns="45475" rIns="90950" bIns="45475" anchor="t" anchorCtr="0">
            <a:noAutofit/>
          </a:bodyPr>
          <a:lstStyle/>
          <a:p>
            <a:pPr marL="0" marR="0" lvl="0" indent="0" algn="l" rtl="0">
              <a:spcBef>
                <a:spcPts val="0"/>
              </a:spcBef>
              <a:spcAft>
                <a:spcPts val="0"/>
              </a:spcAft>
              <a:buSzPct val="25000"/>
              <a:buNone/>
            </a:pPr>
            <a:r>
              <a:rPr lang="en-US" sz="3200" b="0" i="0" u="none" strike="noStrike" cap="none" baseline="0" dirty="0">
                <a:solidFill>
                  <a:srgbClr val="000000"/>
                </a:solidFill>
                <a:latin typeface="Calibri"/>
                <a:ea typeface="Calibri"/>
                <a:cs typeface="Calibri"/>
                <a:sym typeface="Calibri"/>
              </a:rPr>
              <a:t>ASPB: History</a:t>
            </a:r>
          </a:p>
        </p:txBody>
      </p:sp>
      <p:sp>
        <p:nvSpPr>
          <p:cNvPr id="470" name="Shape 470"/>
          <p:cNvSpPr txBox="1"/>
          <p:nvPr/>
        </p:nvSpPr>
        <p:spPr>
          <a:xfrm>
            <a:off x="225425" y="1047750"/>
            <a:ext cx="3711575" cy="5586413"/>
          </a:xfrm>
          <a:prstGeom prst="rect">
            <a:avLst/>
          </a:prstGeom>
          <a:noFill/>
          <a:ln>
            <a:noFill/>
          </a:ln>
        </p:spPr>
        <p:txBody>
          <a:bodyPr lIns="90950" tIns="45475" rIns="90950" bIns="45475" anchor="t" anchorCtr="0">
            <a:noAutofit/>
          </a:bodyPr>
          <a:lstStyle/>
          <a:p>
            <a:pPr marL="0" marR="0" lvl="0" indent="0" algn="l" rtl="0">
              <a:spcBef>
                <a:spcPts val="850"/>
              </a:spcBef>
              <a:spcAft>
                <a:spcPts val="0"/>
              </a:spcAft>
              <a:buSzPct val="25000"/>
              <a:buNone/>
            </a:pPr>
            <a:r>
              <a:rPr lang="en-US" sz="1700" b="0" i="0" strike="noStrike" cap="none" baseline="0" dirty="0">
                <a:solidFill>
                  <a:srgbClr val="000000"/>
                </a:solidFill>
                <a:latin typeface="Helvetica Neue"/>
                <a:ea typeface="Helvetica Neue"/>
                <a:cs typeface="Helvetica Neue"/>
                <a:sym typeface="Helvetica Neue"/>
              </a:rPr>
              <a:t>The name</a:t>
            </a:r>
            <a:r>
              <a:rPr lang="en-US" sz="1700" b="0" i="0" strike="noStrike" cap="none" dirty="0">
                <a:solidFill>
                  <a:srgbClr val="000000"/>
                </a:solidFill>
                <a:latin typeface="Helvetica Neue"/>
                <a:ea typeface="Helvetica Neue"/>
                <a:cs typeface="Helvetica Neue"/>
                <a:sym typeface="Helvetica Neue"/>
              </a:rPr>
              <a:t> has changed, but federal NOAA employees have been in Madison since the mid 1970s.  </a:t>
            </a:r>
            <a:endParaRPr lang="en-US" sz="1700" b="0" i="0" strike="noStrike" cap="none" baseline="0" dirty="0">
              <a:solidFill>
                <a:schemeClr val="bg1">
                  <a:lumMod val="50000"/>
                </a:schemeClr>
              </a:solidFill>
              <a:latin typeface="Helvetica Neue"/>
              <a:ea typeface="Helvetica Neue"/>
              <a:cs typeface="Helvetica Neue"/>
              <a:sym typeface="Helvetica Neue"/>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027" y="171554"/>
            <a:ext cx="7747969" cy="24920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25" y="2458177"/>
            <a:ext cx="6379859" cy="4253239"/>
          </a:xfrm>
          <a:prstGeom prst="rect">
            <a:avLst/>
          </a:prstGeom>
        </p:spPr>
      </p:pic>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t>20</a:t>
            </a:fld>
            <a:endParaRPr lang="en-US"/>
          </a:p>
        </p:txBody>
      </p:sp>
    </p:spTree>
    <p:extLst>
      <p:ext uri="{BB962C8B-B14F-4D97-AF65-F5344CB8AC3E}">
        <p14:creationId xmlns:p14="http://schemas.microsoft.com/office/powerpoint/2010/main" val="3012098026"/>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533400" y="238125"/>
            <a:ext cx="7924799" cy="523874"/>
          </a:xfrm>
          <a:prstGeom prst="rect">
            <a:avLst/>
          </a:prstGeom>
          <a:noFill/>
          <a:ln>
            <a:noFill/>
          </a:ln>
        </p:spPr>
        <p:txBody>
          <a:bodyPr lIns="91400" tIns="45700" rIns="91400" bIns="45700" anchor="t" anchorCtr="0">
            <a:noAutofit/>
          </a:bodyPr>
          <a:lstStyle/>
          <a:p>
            <a:pPr marL="0" marR="0" lvl="0" indent="0" algn="ctr" rtl="0">
              <a:spcBef>
                <a:spcPts val="0"/>
              </a:spcBef>
              <a:spcAft>
                <a:spcPts val="0"/>
              </a:spcAft>
              <a:buSzPct val="25000"/>
              <a:buNone/>
            </a:pPr>
            <a:endParaRPr lang="en-US" sz="2800" b="1" i="0" u="none" strike="noStrike" cap="none" baseline="0" dirty="0">
              <a:solidFill>
                <a:srgbClr val="000000"/>
              </a:solidFill>
              <a:latin typeface="Helvetica Neue"/>
              <a:ea typeface="Helvetica Neue"/>
              <a:cs typeface="Helvetica Neue"/>
              <a:sym typeface="Helvetica Neue"/>
            </a:endParaRPr>
          </a:p>
        </p:txBody>
      </p:sp>
      <p:sp>
        <p:nvSpPr>
          <p:cNvPr id="479" name="Shape 479"/>
          <p:cNvSpPr txBox="1"/>
          <p:nvPr/>
        </p:nvSpPr>
        <p:spPr>
          <a:xfrm>
            <a:off x="381000" y="976312"/>
            <a:ext cx="5638800" cy="5465761"/>
          </a:xfrm>
          <a:prstGeom prst="rect">
            <a:avLst/>
          </a:prstGeom>
          <a:noFill/>
          <a:ln>
            <a:noFill/>
          </a:ln>
        </p:spPr>
        <p:txBody>
          <a:bodyPr lIns="91400" tIns="45700" rIns="91400" bIns="45700" anchor="t" anchorCtr="0">
            <a:noAutofit/>
          </a:bodyPr>
          <a:lstStyle/>
          <a:p>
            <a:pPr marL="0" marR="0" lvl="0" indent="0" algn="l" rtl="0">
              <a:spcBef>
                <a:spcPts val="0"/>
              </a:spcBef>
              <a:spcAft>
                <a:spcPts val="0"/>
              </a:spcAft>
              <a:buSzPct val="25000"/>
              <a:buNone/>
            </a:pPr>
            <a:r>
              <a:rPr lang="en-US" sz="1800" b="1" i="0" u="sng" strike="noStrike" cap="none" baseline="0" dirty="0">
                <a:solidFill>
                  <a:srgbClr val="000000"/>
                </a:solidFill>
                <a:latin typeface="Helvetica Neue"/>
                <a:ea typeface="Helvetica Neue"/>
                <a:cs typeface="Helvetica Neue"/>
                <a:sym typeface="Helvetica Neue"/>
              </a:rPr>
              <a:t>Weather</a:t>
            </a:r>
            <a:r>
              <a:rPr lang="en-US" sz="1800" b="0" i="0" u="none" strike="noStrike" cap="none" baseline="0" dirty="0">
                <a:solidFill>
                  <a:srgbClr val="000000"/>
                </a:solidFill>
                <a:latin typeface="Helvetica Neue"/>
                <a:ea typeface="Helvetica Neue"/>
                <a:cs typeface="Helvetica Neue"/>
                <a:sym typeface="Helvetica Neue"/>
              </a:rPr>
              <a:t> </a:t>
            </a:r>
          </a:p>
          <a:p>
            <a:pPr marL="221891" marR="0" lvl="0" indent="-221891" algn="l" rtl="0">
              <a:spcBef>
                <a:spcPts val="360"/>
              </a:spcBef>
              <a:spcAft>
                <a:spcPts val="0"/>
              </a:spcAft>
              <a:buClr>
                <a:srgbClr val="000000"/>
              </a:buClr>
              <a:buSzPct val="100000"/>
              <a:buFont typeface="Arial"/>
              <a:buChar char="•"/>
            </a:pPr>
            <a:r>
              <a:rPr lang="en-US" sz="1800" b="0" i="0" u="none" strike="noStrike" cap="none" baseline="0" dirty="0">
                <a:solidFill>
                  <a:srgbClr val="000000"/>
                </a:solidFill>
                <a:latin typeface="Helvetica Neue"/>
                <a:ea typeface="Helvetica Neue"/>
                <a:cs typeface="Helvetica Neue"/>
                <a:sym typeface="Helvetica Neue"/>
              </a:rPr>
              <a:t>GOES products: imagery, soundings, winds, fires, clouds, clear-sky brightness temperature, snow/ice, aviation</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POES products: polar winds, global clouds, snow/ice, volcanic ash</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a:solidFill>
                  <a:schemeClr val="bg1">
                    <a:lumMod val="65000"/>
                  </a:schemeClr>
                </a:solidFill>
                <a:latin typeface="Helvetica Neue"/>
                <a:ea typeface="Helvetica Neue"/>
                <a:cs typeface="Helvetica Neue"/>
                <a:sym typeface="Helvetica Neue"/>
              </a:rPr>
              <a:t>Air quality modeling and data assimilation</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a:solidFill>
                  <a:schemeClr val="bg1">
                    <a:lumMod val="65000"/>
                  </a:schemeClr>
                </a:solidFill>
                <a:latin typeface="Helvetica Neue"/>
                <a:ea typeface="Helvetica Neue"/>
                <a:cs typeface="Helvetica Neue"/>
                <a:sym typeface="Helvetica Neue"/>
              </a:rPr>
              <a:t>Satellite data assimilation</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Nearcasting</a:t>
            </a:r>
          </a:p>
          <a:p>
            <a:pPr marL="569913" marR="0" lvl="1" indent="-125412" algn="l" rtl="0">
              <a:spcBef>
                <a:spcPts val="360"/>
              </a:spcBef>
              <a:spcAft>
                <a:spcPts val="0"/>
              </a:spcAft>
              <a:buNone/>
            </a:pPr>
            <a:endParaRPr sz="1800" b="0" i="0" u="none" strike="noStrike" cap="none" baseline="0" dirty="0">
              <a:solidFill>
                <a:srgbClr val="000000"/>
              </a:solidFill>
              <a:latin typeface="Helvetica Neue"/>
              <a:ea typeface="Helvetica Neue"/>
              <a:cs typeface="Helvetica Neue"/>
              <a:sym typeface="Helvetica Neue"/>
            </a:endParaRPr>
          </a:p>
          <a:p>
            <a:pPr marL="0" marR="0" lvl="0" indent="0" algn="l" rtl="0">
              <a:spcBef>
                <a:spcPts val="360"/>
              </a:spcBef>
              <a:spcAft>
                <a:spcPts val="0"/>
              </a:spcAft>
              <a:buSzPct val="25000"/>
              <a:buNone/>
            </a:pPr>
            <a:r>
              <a:rPr lang="en-US" sz="1800" b="1" i="0" u="sng" strike="noStrike" cap="none" baseline="0" dirty="0">
                <a:solidFill>
                  <a:srgbClr val="000000"/>
                </a:solidFill>
                <a:latin typeface="Helvetica Neue"/>
                <a:ea typeface="Helvetica Neue"/>
                <a:cs typeface="Helvetica Neue"/>
                <a:sym typeface="Helvetica Neue"/>
              </a:rPr>
              <a:t>Instruments</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Calibration</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Inter-calibration</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Sensor performance analysis</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Validation</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Instruments: GOES-R/S, JPSS; Tundra Orbit, etc.</a:t>
            </a:r>
          </a:p>
        </p:txBody>
      </p:sp>
      <p:pic>
        <p:nvPicPr>
          <p:cNvPr id="481" name="Shape 4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75412" y="918472"/>
            <a:ext cx="2286000" cy="2286000"/>
          </a:xfrm>
          <a:prstGeom prst="rect">
            <a:avLst/>
          </a:prstGeom>
          <a:noFill/>
          <a:ln>
            <a:noFill/>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9330" y="3476115"/>
            <a:ext cx="3722335" cy="2240629"/>
          </a:xfrm>
          <a:prstGeom prst="rect">
            <a:avLst/>
          </a:prstGeom>
        </p:spPr>
      </p:pic>
      <p:sp>
        <p:nvSpPr>
          <p:cNvPr id="4" name="Title 3"/>
          <p:cNvSpPr>
            <a:spLocks noGrp="1"/>
          </p:cNvSpPr>
          <p:nvPr>
            <p:ph type="title"/>
          </p:nvPr>
        </p:nvSpPr>
        <p:spPr>
          <a:xfrm>
            <a:off x="381000" y="126310"/>
            <a:ext cx="7400512" cy="792162"/>
          </a:xfrm>
        </p:spPr>
        <p:txBody>
          <a:bodyPr>
            <a:normAutofit/>
          </a:bodyPr>
          <a:lstStyle/>
          <a:p>
            <a:pPr algn="l"/>
            <a:r>
              <a:rPr lang="en-US" sz="3600" dirty="0"/>
              <a:t>ASPB Priorities</a:t>
            </a:r>
          </a:p>
        </p:txBody>
      </p:sp>
    </p:spTree>
    <p:extLst>
      <p:ext uri="{BB962C8B-B14F-4D97-AF65-F5344CB8AC3E}">
        <p14:creationId xmlns:p14="http://schemas.microsoft.com/office/powerpoint/2010/main" val="1238326078"/>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90" name="Shape 49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92174" y="5212504"/>
            <a:ext cx="1981199" cy="1220786"/>
          </a:xfrm>
          <a:prstGeom prst="rect">
            <a:avLst/>
          </a:prstGeom>
          <a:noFill/>
          <a:ln>
            <a:noFill/>
          </a:ln>
        </p:spPr>
      </p:pic>
      <p:sp>
        <p:nvSpPr>
          <p:cNvPr id="487" name="Shape 487"/>
          <p:cNvSpPr txBox="1"/>
          <p:nvPr/>
        </p:nvSpPr>
        <p:spPr>
          <a:xfrm>
            <a:off x="-1301363" y="265588"/>
            <a:ext cx="7924799" cy="508000"/>
          </a:xfrm>
          <a:prstGeom prst="rect">
            <a:avLst/>
          </a:prstGeom>
          <a:noFill/>
          <a:ln>
            <a:noFill/>
          </a:ln>
        </p:spPr>
        <p:txBody>
          <a:bodyPr lIns="91400" tIns="45700" rIns="91400" bIns="45700" anchor="t" anchorCtr="0">
            <a:noAutofit/>
          </a:bodyPr>
          <a:lstStyle/>
          <a:p>
            <a:pPr marL="0" marR="0" lvl="0" indent="0" algn="ctr" rtl="0">
              <a:spcBef>
                <a:spcPts val="0"/>
              </a:spcBef>
              <a:spcAft>
                <a:spcPts val="0"/>
              </a:spcAft>
              <a:buSzPct val="25000"/>
              <a:buNone/>
            </a:pPr>
            <a:endParaRPr lang="en-US" sz="2700" b="1" i="0" u="none" strike="noStrike" cap="none" baseline="0" dirty="0">
              <a:solidFill>
                <a:srgbClr val="000000"/>
              </a:solidFill>
              <a:latin typeface="Helvetica Neue"/>
              <a:ea typeface="Helvetica Neue"/>
              <a:cs typeface="Helvetica Neue"/>
              <a:sym typeface="Helvetica Neue"/>
            </a:endParaRPr>
          </a:p>
        </p:txBody>
      </p:sp>
      <p:sp>
        <p:nvSpPr>
          <p:cNvPr id="488" name="Shape 488"/>
          <p:cNvSpPr txBox="1"/>
          <p:nvPr/>
        </p:nvSpPr>
        <p:spPr>
          <a:xfrm>
            <a:off x="464762" y="880413"/>
            <a:ext cx="5181600" cy="5703888"/>
          </a:xfrm>
          <a:prstGeom prst="rect">
            <a:avLst/>
          </a:prstGeom>
          <a:noFill/>
          <a:ln>
            <a:noFill/>
          </a:ln>
        </p:spPr>
        <p:txBody>
          <a:bodyPr lIns="91400" tIns="45700" rIns="91400" bIns="45700" anchor="t" anchorCtr="0">
            <a:noAutofit/>
          </a:bodyPr>
          <a:lstStyle/>
          <a:p>
            <a:pPr marL="0" marR="0" lvl="0" indent="0" algn="l" rtl="0">
              <a:spcBef>
                <a:spcPts val="0"/>
              </a:spcBef>
              <a:spcAft>
                <a:spcPts val="0"/>
              </a:spcAft>
              <a:buSzPct val="25000"/>
              <a:buNone/>
            </a:pPr>
            <a:r>
              <a:rPr lang="en-US" sz="1800" b="1" i="0" u="sng" strike="noStrike" cap="none" baseline="0" dirty="0">
                <a:solidFill>
                  <a:schemeClr val="dk1"/>
                </a:solidFill>
                <a:latin typeface="Helvetica Neue"/>
                <a:ea typeface="Helvetica Neue"/>
                <a:cs typeface="Helvetica Neue"/>
                <a:sym typeface="Helvetica Neue"/>
              </a:rPr>
              <a:t>Climate</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Global cloud cover</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Polar clouds, winds, snow and ice</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Biomass burning</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Feedbacks and interactions</a:t>
            </a:r>
          </a:p>
          <a:p>
            <a:pPr marL="569913" marR="0" lvl="1" indent="-125412" algn="l" rtl="0">
              <a:spcBef>
                <a:spcPts val="360"/>
              </a:spcBef>
              <a:spcAft>
                <a:spcPts val="0"/>
              </a:spcAft>
              <a:buNone/>
            </a:pPr>
            <a:endParaRPr sz="1800" b="0" i="0" u="none" strike="noStrike" cap="none" baseline="0" dirty="0">
              <a:solidFill>
                <a:schemeClr val="dk1"/>
              </a:solidFill>
              <a:latin typeface="Helvetica Neue"/>
              <a:ea typeface="Helvetica Neue"/>
              <a:cs typeface="Helvetica Neue"/>
              <a:sym typeface="Helvetica Neue"/>
            </a:endParaRPr>
          </a:p>
          <a:p>
            <a:pPr marL="0" marR="0" lvl="0" indent="0" algn="l" rtl="0">
              <a:spcBef>
                <a:spcPts val="360"/>
              </a:spcBef>
              <a:spcAft>
                <a:spcPts val="0"/>
              </a:spcAft>
              <a:buSzPct val="25000"/>
              <a:buNone/>
            </a:pPr>
            <a:r>
              <a:rPr lang="en-US" sz="1800" b="1" i="0" u="sng" strike="noStrike" cap="none" baseline="0" dirty="0">
                <a:solidFill>
                  <a:schemeClr val="dk1"/>
                </a:solidFill>
                <a:latin typeface="Helvetica Neue"/>
                <a:ea typeface="Helvetica Neue"/>
                <a:cs typeface="Helvetica Neue"/>
                <a:sym typeface="Helvetica Neue"/>
              </a:rPr>
              <a:t>Outreach and Service</a:t>
            </a: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Bringing new products into AWIPS</a:t>
            </a: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Training (e.g., </a:t>
            </a:r>
            <a:r>
              <a:rPr lang="en-US" sz="1800" b="0" i="0" u="none" strike="noStrike" cap="none" baseline="0" dirty="0" err="1">
                <a:solidFill>
                  <a:schemeClr val="dk1"/>
                </a:solidFill>
                <a:latin typeface="Helvetica Neue"/>
                <a:ea typeface="Helvetica Neue"/>
                <a:cs typeface="Helvetica Neue"/>
                <a:sym typeface="Helvetica Neue"/>
              </a:rPr>
              <a:t>VISITview</a:t>
            </a:r>
            <a:r>
              <a:rPr lang="en-US" sz="1800" b="0" i="0" u="none" strike="noStrike" cap="none" baseline="0" dirty="0">
                <a:solidFill>
                  <a:schemeClr val="dk1"/>
                </a:solidFill>
                <a:latin typeface="Helvetica Neue"/>
                <a:ea typeface="Helvetica Neue"/>
                <a:cs typeface="Helvetica Neue"/>
                <a:sym typeface="Helvetica Neue"/>
              </a:rPr>
              <a:t>, distance learning)</a:t>
            </a: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Proving Ground</a:t>
            </a: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Mentoring graduate and undergraduate students</a:t>
            </a:r>
          </a:p>
          <a:p>
            <a:pPr marL="0" marR="0" lvl="1" indent="0" algn="l" rtl="0">
              <a:spcBef>
                <a:spcPts val="360"/>
              </a:spcBef>
              <a:spcAft>
                <a:spcPts val="0"/>
              </a:spcAft>
              <a:buNone/>
            </a:pPr>
            <a:endParaRPr sz="1800" b="0" i="0" u="none" strike="noStrike" cap="none" baseline="0" dirty="0">
              <a:solidFill>
                <a:schemeClr val="dk1"/>
              </a:solidFill>
              <a:latin typeface="Helvetica Neue"/>
              <a:ea typeface="Helvetica Neue"/>
              <a:cs typeface="Helvetica Neue"/>
              <a:sym typeface="Helvetica Neue"/>
            </a:endParaRPr>
          </a:p>
          <a:p>
            <a:pPr marL="0" marR="0" lvl="1" indent="0" algn="l" rtl="0">
              <a:spcBef>
                <a:spcPts val="360"/>
              </a:spcBef>
              <a:spcAft>
                <a:spcPts val="0"/>
              </a:spcAft>
              <a:buSzPct val="25000"/>
              <a:buNone/>
            </a:pPr>
            <a:r>
              <a:rPr lang="en-US" sz="1800" b="1" i="0" u="sng" strike="noStrike" cap="none" baseline="0" dirty="0">
                <a:solidFill>
                  <a:schemeClr val="dk1"/>
                </a:solidFill>
                <a:latin typeface="Helvetica Neue"/>
                <a:ea typeface="Helvetica Neue"/>
                <a:cs typeface="Helvetica Neue"/>
                <a:sym typeface="Helvetica Neue"/>
              </a:rPr>
              <a:t>International activities</a:t>
            </a:r>
          </a:p>
          <a:p>
            <a:pPr marL="222199" marR="0" lvl="1" indent="-222199" algn="l" rtl="0">
              <a:spcBef>
                <a:spcPts val="360"/>
              </a:spcBef>
              <a:spcAft>
                <a:spcPts val="0"/>
              </a:spcAft>
              <a:buClr>
                <a:schemeClr val="dk1"/>
              </a:buClr>
              <a:buSzPct val="100000"/>
              <a:buFont typeface="Arial"/>
              <a:buChar char="•"/>
            </a:pPr>
            <a:r>
              <a:rPr lang="en-US" sz="1800" b="0" i="0" u="none" strike="noStrike" cap="none" baseline="0" dirty="0">
                <a:solidFill>
                  <a:schemeClr val="dk1"/>
                </a:solidFill>
                <a:latin typeface="Helvetica Neue"/>
                <a:ea typeface="Helvetica Neue"/>
                <a:cs typeface="Helvetica Neue"/>
                <a:sym typeface="Helvetica Neue"/>
              </a:rPr>
              <a:t>Global Cryosphere Watch</a:t>
            </a:r>
          </a:p>
          <a:p>
            <a:pPr marL="222199" marR="0" lvl="1" indent="-222199" algn="l" rtl="0">
              <a:spcBef>
                <a:spcPts val="360"/>
              </a:spcBef>
              <a:spcAft>
                <a:spcPts val="0"/>
              </a:spcAft>
              <a:buClr>
                <a:schemeClr val="dk1"/>
              </a:buClr>
              <a:buSzPct val="100000"/>
              <a:buFont typeface="Arial"/>
              <a:buChar char="•"/>
            </a:pPr>
            <a:r>
              <a:rPr lang="en-US" sz="1800" b="0" i="0" u="none" strike="noStrike" cap="none" baseline="0" dirty="0">
                <a:solidFill>
                  <a:schemeClr val="dk1"/>
                </a:solidFill>
                <a:latin typeface="Helvetica Neue"/>
                <a:ea typeface="Helvetica Neue"/>
                <a:cs typeface="Helvetica Neue"/>
                <a:sym typeface="Helvetica Neue"/>
              </a:rPr>
              <a:t>GEO/GEOS, CEOS, CGMS, WMO, ESA, EUMETSAT</a:t>
            </a:r>
          </a:p>
        </p:txBody>
      </p:sp>
      <p:pic>
        <p:nvPicPr>
          <p:cNvPr id="489" name="Shape 4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46362" y="171691"/>
            <a:ext cx="2722882" cy="2689915"/>
          </a:xfrm>
          <a:prstGeom prst="rect">
            <a:avLst/>
          </a:prstGeom>
          <a:noFill/>
          <a:ln>
            <a:noFill/>
          </a:ln>
        </p:spPr>
      </p:pic>
      <p:sp>
        <p:nvSpPr>
          <p:cNvPr id="4" name="Title 3"/>
          <p:cNvSpPr>
            <a:spLocks noGrp="1"/>
          </p:cNvSpPr>
          <p:nvPr>
            <p:ph type="title"/>
          </p:nvPr>
        </p:nvSpPr>
        <p:spPr>
          <a:xfrm>
            <a:off x="464762" y="88251"/>
            <a:ext cx="7400512" cy="792162"/>
          </a:xfrm>
        </p:spPr>
        <p:txBody>
          <a:bodyPr>
            <a:normAutofit/>
          </a:bodyPr>
          <a:lstStyle/>
          <a:p>
            <a:pPr algn="l"/>
            <a:r>
              <a:rPr lang="en-US" sz="3600" dirty="0"/>
              <a:t>ASPB Priorities, cont.</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88970" y="2945046"/>
            <a:ext cx="2961330" cy="2355277"/>
          </a:xfrm>
          <a:prstGeom prst="rect">
            <a:avLst/>
          </a:prstGeom>
        </p:spPr>
      </p:pic>
    </p:spTree>
    <p:extLst>
      <p:ext uri="{BB962C8B-B14F-4D97-AF65-F5344CB8AC3E}">
        <p14:creationId xmlns:p14="http://schemas.microsoft.com/office/powerpoint/2010/main" val="1975035339"/>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rotWithShape="1">
          <a:blip r:embed="rId3">
            <a:alphaModFix/>
          </a:blip>
          <a:srcRect/>
          <a:stretch/>
        </p:blipFill>
        <p:spPr>
          <a:xfrm flipH="1">
            <a:off x="0" y="1108128"/>
            <a:ext cx="9143999" cy="8853171"/>
          </a:xfrm>
          <a:prstGeom prst="rect">
            <a:avLst/>
          </a:prstGeom>
          <a:noFill/>
          <a:ln>
            <a:noFill/>
          </a:ln>
        </p:spPr>
      </p:pic>
      <p:sp>
        <p:nvSpPr>
          <p:cNvPr id="185" name="Shape 1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1839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SEC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219200"/>
            <a:ext cx="6581775" cy="4645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0005" y="159434"/>
            <a:ext cx="8560164" cy="646331"/>
          </a:xfrm>
          <a:prstGeom prst="rect">
            <a:avLst/>
          </a:prstGeom>
        </p:spPr>
        <p:txBody>
          <a:bodyPr wrap="none">
            <a:spAutoFit/>
          </a:bodyPr>
          <a:lstStyle/>
          <a:p>
            <a:r>
              <a:rPr lang="en-US" sz="3600" dirty="0">
                <a:latin typeface="+mj-lt"/>
              </a:rPr>
              <a:t>Space Science and Engineering Center (SSEC)</a:t>
            </a:r>
          </a:p>
        </p:txBody>
      </p:sp>
    </p:spTree>
    <p:extLst>
      <p:ext uri="{BB962C8B-B14F-4D97-AF65-F5344CB8AC3E}">
        <p14:creationId xmlns:p14="http://schemas.microsoft.com/office/powerpoint/2010/main" val="3693746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8262" y="-152400"/>
            <a:ext cx="8228538" cy="990600"/>
          </a:xfrm>
        </p:spPr>
        <p:txBody>
          <a:bodyPr/>
          <a:lstStyle/>
          <a:p>
            <a:r>
              <a:rPr lang="en-US" dirty="0">
                <a:ln w="18415" cmpd="sng">
                  <a:noFill/>
                  <a:prstDash val="solid"/>
                </a:ln>
                <a:solidFill>
                  <a:schemeClr val="tx1"/>
                </a:solidFill>
              </a:rPr>
              <a:t>Finances</a:t>
            </a:r>
          </a:p>
        </p:txBody>
      </p:sp>
      <p:pic>
        <p:nvPicPr>
          <p:cNvPr id="4" name="Picture 3" descr="SSEC_Spending_History_by_Agency_1999-2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2" y="762003"/>
            <a:ext cx="8335264" cy="5673185"/>
          </a:xfrm>
          <a:prstGeom prst="rect">
            <a:avLst/>
          </a:prstGeom>
        </p:spPr>
      </p:pic>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923" b="16191"/>
          <a:stretch/>
        </p:blipFill>
        <p:spPr>
          <a:xfrm>
            <a:off x="1674926" y="1447800"/>
            <a:ext cx="3080965" cy="1752600"/>
          </a:xfrm>
        </p:spPr>
      </p:pic>
      <p:sp>
        <p:nvSpPr>
          <p:cNvPr id="2" name="TextBox 1"/>
          <p:cNvSpPr txBox="1"/>
          <p:nvPr/>
        </p:nvSpPr>
        <p:spPr>
          <a:xfrm>
            <a:off x="6910608" y="3273623"/>
            <a:ext cx="1776192"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pitchFamily="34" charset="0"/>
              </a:rPr>
              <a:t>$10.3M through CA </a:t>
            </a:r>
          </a:p>
        </p:txBody>
      </p:sp>
      <p:cxnSp>
        <p:nvCxnSpPr>
          <p:cNvPr id="7" name="Straight Arrow Connector 6"/>
          <p:cNvCxnSpPr/>
          <p:nvPr/>
        </p:nvCxnSpPr>
        <p:spPr>
          <a:xfrm flipV="1">
            <a:off x="7772400" y="2617025"/>
            <a:ext cx="480951" cy="662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3507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ssec.wisc.edu/wordpress/wp-content/uploads/2018/02/SSEC_LOGO_L_WE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3201" y="11516"/>
            <a:ext cx="1540798" cy="11812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eans\users$\bpierce\Data\Documents\SSEC\Director\Neil_Jacob_visit\Quad_Charts\logo-color-center\color-center-UWlogo-pri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3026" y="11516"/>
            <a:ext cx="1761974" cy="11616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695" y="2819400"/>
            <a:ext cx="8001000" cy="2031325"/>
          </a:xfrm>
          <a:prstGeom prst="rect">
            <a:avLst/>
          </a:prstGeom>
          <a:noFill/>
        </p:spPr>
        <p:txBody>
          <a:bodyPr wrap="square" rtlCol="0">
            <a:spAutoFit/>
          </a:bodyPr>
          <a:lstStyle/>
          <a:p>
            <a:pPr algn="ctr"/>
            <a:r>
              <a:rPr lang="en-US" b="1" dirty="0">
                <a:latin typeface="Comic Sans MS" panose="030F0702030302020204" pitchFamily="66" charset="0"/>
                <a:cs typeface="Times New Roman" panose="02020603050405020304" pitchFamily="18" charset="0"/>
              </a:rPr>
              <a:t>SSEC and CIMSS scientists collaborate with our federal, university and international colleagues to conduct end-to-end research, designing instruments, calibrating radiances, developing algorithms, products, and data assimilation techniques that are transitioned from research to operational use by NOAA and other international weather agencies. </a:t>
            </a:r>
          </a:p>
          <a:p>
            <a:pPr marL="285750" indent="-285750">
              <a:buFont typeface="Wingdings" panose="05000000000000000000" pitchFamily="2" charset="2"/>
              <a:buChar char="§"/>
            </a:pPr>
            <a:endParaRPr lang="en-US" b="1" dirty="0">
              <a:latin typeface="Comic Sans MS" panose="030F0702030302020204" pitchFamily="66" charset="0"/>
              <a:cs typeface="Times New Roman" panose="02020603050405020304" pitchFamily="18" charset="0"/>
            </a:endParaRPr>
          </a:p>
        </p:txBody>
      </p:sp>
      <p:sp>
        <p:nvSpPr>
          <p:cNvPr id="5" name="AutoShape 4" descr="Image result for CIMS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CIMS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CIMS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05"/>
            <a:ext cx="1805292" cy="12894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 y="1219200"/>
            <a:ext cx="8839199" cy="1384995"/>
          </a:xfrm>
          <a:prstGeom prst="rect">
            <a:avLst/>
          </a:prstGeom>
        </p:spPr>
        <p:txBody>
          <a:bodyPr wrap="square">
            <a:spAutoFit/>
          </a:bodyPr>
          <a:lstStyle/>
          <a:p>
            <a:pPr algn="ctr"/>
            <a:r>
              <a:rPr lang="en-US" sz="2800" b="1" dirty="0">
                <a:latin typeface="Comic Sans MS" panose="030F0702030302020204" pitchFamily="66" charset="0"/>
                <a:cs typeface="Times New Roman" panose="02020603050405020304" pitchFamily="18" charset="0"/>
              </a:rPr>
              <a:t>End-to-end satellite, modeling and data assimilation capabilities at SSEC</a:t>
            </a:r>
          </a:p>
          <a:p>
            <a:pPr algn="ct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50623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ssec.wisc.edu/wordpress/wp-content/uploads/2018/02/SSEC_LOGO_L_WE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3201" y="11516"/>
            <a:ext cx="1540798" cy="11812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eans\users$\bpierce\Data\Documents\SSEC\Director\Neil_Jacob_visit\Quad_Charts\logo-color-center\color-center-UWlogo-pri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3026" y="11516"/>
            <a:ext cx="1761974" cy="116169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CIMS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CIMS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CIMS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05"/>
            <a:ext cx="1805292" cy="12894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2057400"/>
            <a:ext cx="2995308" cy="1752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Instrument Design</a:t>
            </a:r>
          </a:p>
        </p:txBody>
      </p:sp>
      <p:sp>
        <p:nvSpPr>
          <p:cNvPr id="9" name="Rectangle 8"/>
          <p:cNvSpPr/>
          <p:nvPr/>
        </p:nvSpPr>
        <p:spPr>
          <a:xfrm>
            <a:off x="3217492" y="2056078"/>
            <a:ext cx="2811373" cy="17679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Radiance Calibration</a:t>
            </a:r>
          </a:p>
        </p:txBody>
      </p:sp>
      <p:sp>
        <p:nvSpPr>
          <p:cNvPr id="10" name="Rectangle 9"/>
          <p:cNvSpPr/>
          <p:nvPr/>
        </p:nvSpPr>
        <p:spPr>
          <a:xfrm>
            <a:off x="6115858" y="2064218"/>
            <a:ext cx="2951942" cy="1752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Algorithm Development</a:t>
            </a:r>
          </a:p>
        </p:txBody>
      </p:sp>
      <p:sp>
        <p:nvSpPr>
          <p:cNvPr id="11" name="Rectangle 10"/>
          <p:cNvSpPr/>
          <p:nvPr/>
        </p:nvSpPr>
        <p:spPr>
          <a:xfrm>
            <a:off x="76200" y="4724400"/>
            <a:ext cx="2995308" cy="17419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Model Development</a:t>
            </a:r>
          </a:p>
        </p:txBody>
      </p:sp>
      <p:sp>
        <p:nvSpPr>
          <p:cNvPr id="12" name="Rectangle 11"/>
          <p:cNvSpPr/>
          <p:nvPr/>
        </p:nvSpPr>
        <p:spPr>
          <a:xfrm>
            <a:off x="3217492" y="4733658"/>
            <a:ext cx="2811373" cy="1732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Data Assimilation</a:t>
            </a:r>
          </a:p>
          <a:p>
            <a:pPr algn="ctr"/>
            <a:r>
              <a:rPr lang="en-US" b="1" i="1" dirty="0">
                <a:solidFill>
                  <a:schemeClr val="tx1"/>
                </a:solidFill>
                <a:latin typeface="Times New Roman" panose="02020603050405020304" pitchFamily="18" charset="0"/>
                <a:cs typeface="Times New Roman" panose="02020603050405020304" pitchFamily="18" charset="0"/>
              </a:rPr>
              <a:t>(Impact Assessment)</a:t>
            </a:r>
          </a:p>
        </p:txBody>
      </p:sp>
      <p:sp>
        <p:nvSpPr>
          <p:cNvPr id="13" name="Rectangle 12"/>
          <p:cNvSpPr/>
          <p:nvPr/>
        </p:nvSpPr>
        <p:spPr>
          <a:xfrm>
            <a:off x="6115857" y="4724400"/>
            <a:ext cx="2973625" cy="1752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Model Verification</a:t>
            </a:r>
          </a:p>
        </p:txBody>
      </p:sp>
      <p:sp>
        <p:nvSpPr>
          <p:cNvPr id="8" name="Left-Right Arrow 7"/>
          <p:cNvSpPr/>
          <p:nvPr/>
        </p:nvSpPr>
        <p:spPr>
          <a:xfrm>
            <a:off x="2743200" y="2209800"/>
            <a:ext cx="8382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p:cNvSpPr/>
          <p:nvPr/>
        </p:nvSpPr>
        <p:spPr>
          <a:xfrm>
            <a:off x="5613162" y="2209800"/>
            <a:ext cx="8382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p:cNvSpPr/>
          <p:nvPr/>
        </p:nvSpPr>
        <p:spPr>
          <a:xfrm>
            <a:off x="2735368" y="4876800"/>
            <a:ext cx="8382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p:cNvSpPr/>
          <p:nvPr/>
        </p:nvSpPr>
        <p:spPr>
          <a:xfrm>
            <a:off x="5664438" y="4876800"/>
            <a:ext cx="838200"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p:cNvSpPr/>
          <p:nvPr/>
        </p:nvSpPr>
        <p:spPr>
          <a:xfrm>
            <a:off x="4321792" y="3352800"/>
            <a:ext cx="484632" cy="1752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Down Arrow 22"/>
          <p:cNvSpPr/>
          <p:nvPr/>
        </p:nvSpPr>
        <p:spPr>
          <a:xfrm>
            <a:off x="7239000" y="3429000"/>
            <a:ext cx="484632" cy="1752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6200" y="1219200"/>
            <a:ext cx="8839199" cy="1384995"/>
          </a:xfrm>
          <a:prstGeom prst="rect">
            <a:avLst/>
          </a:prstGeom>
        </p:spPr>
        <p:txBody>
          <a:bodyPr wrap="square">
            <a:spAutoFit/>
          </a:bodyPr>
          <a:lstStyle/>
          <a:p>
            <a:pPr algn="ctr"/>
            <a:r>
              <a:rPr lang="en-US" sz="2800" b="1" dirty="0">
                <a:latin typeface="Comic Sans MS" panose="030F0702030302020204" pitchFamily="66" charset="0"/>
                <a:cs typeface="Times New Roman" panose="02020603050405020304" pitchFamily="18" charset="0"/>
              </a:rPr>
              <a:t>End-to-end satellite, modeling and data assimilation capabilities at SSEC</a:t>
            </a:r>
          </a:p>
          <a:p>
            <a:pPr algn="ct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8587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2" name="AutoShape 8802"/>
          <p:cNvSpPr>
            <a:spLocks noChangeArrowheads="1"/>
          </p:cNvSpPr>
          <p:nvPr/>
        </p:nvSpPr>
        <p:spPr bwMode="auto">
          <a:xfrm>
            <a:off x="169334" y="1000149"/>
            <a:ext cx="8805333" cy="2365375"/>
          </a:xfrm>
          <a:prstGeom prst="flowChartAlternateProcess">
            <a:avLst/>
          </a:prstGeom>
          <a:gradFill rotWithShape="0">
            <a:gsLst>
              <a:gs pos="0">
                <a:srgbClr val="CCECFF"/>
              </a:gs>
              <a:gs pos="50000">
                <a:srgbClr val="CCECFF">
                  <a:gamma/>
                  <a:tint val="0"/>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60" tIns="8880" rIns="17760" bIns="8880" anchor="ctr"/>
          <a:lstStyle/>
          <a:p>
            <a:pPr eaLnBrk="0" fontAlgn="base" hangingPunct="0">
              <a:spcBef>
                <a:spcPct val="0"/>
              </a:spcBef>
              <a:spcAft>
                <a:spcPct val="0"/>
              </a:spcAft>
            </a:pPr>
            <a:endParaRPr lang="en-US" sz="500">
              <a:solidFill>
                <a:srgbClr val="000000"/>
              </a:solidFill>
            </a:endParaRPr>
          </a:p>
        </p:txBody>
      </p:sp>
      <p:pic>
        <p:nvPicPr>
          <p:cNvPr id="12037" name="Picture 6917" descr="cwvcomp_g7_g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3" y="4344815"/>
            <a:ext cx="1579033" cy="976313"/>
          </a:xfrm>
          <a:prstGeom prst="rect">
            <a:avLst/>
          </a:prstGeom>
          <a:noFill/>
          <a:extLst>
            <a:ext uri="{909E8E84-426E-40DD-AFC4-6F175D3DCCD1}">
              <a14:hiddenFill xmlns:a14="http://schemas.microsoft.com/office/drawing/2010/main">
                <a:solidFill>
                  <a:srgbClr val="FFFFFF"/>
                </a:solidFill>
              </a14:hiddenFill>
            </a:ext>
          </a:extLst>
        </p:spPr>
      </p:pic>
      <p:pic>
        <p:nvPicPr>
          <p:cNvPr id="13914" name="Picture 8794" descr="000517_g11_vis_3p_no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3034" y="4135461"/>
            <a:ext cx="1505337" cy="1166813"/>
          </a:xfrm>
          <a:prstGeom prst="rect">
            <a:avLst/>
          </a:prstGeom>
          <a:noFill/>
          <a:extLst>
            <a:ext uri="{909E8E84-426E-40DD-AFC4-6F175D3DCCD1}">
              <a14:hiddenFill xmlns:a14="http://schemas.microsoft.com/office/drawing/2010/main">
                <a:solidFill>
                  <a:srgbClr val="FFFFFF"/>
                </a:solidFill>
              </a14:hiddenFill>
            </a:ext>
          </a:extLst>
        </p:spPr>
      </p:pic>
      <p:pic>
        <p:nvPicPr>
          <p:cNvPr id="3302" name="Picture 230" descr="goes_nopq_dep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565" y="1047778"/>
            <a:ext cx="570324" cy="1216091"/>
          </a:xfrm>
          <a:prstGeom prst="rect">
            <a:avLst/>
          </a:prstGeom>
          <a:noFill/>
          <a:extLst>
            <a:ext uri="{909E8E84-426E-40DD-AFC4-6F175D3DCCD1}">
              <a14:hiddenFill xmlns:a14="http://schemas.microsoft.com/office/drawing/2010/main">
                <a:solidFill>
                  <a:srgbClr val="FFFFFF"/>
                </a:solidFill>
              </a14:hiddenFill>
            </a:ext>
          </a:extLst>
        </p:spPr>
      </p:pic>
      <p:sp>
        <p:nvSpPr>
          <p:cNvPr id="3292" name="Text Box 220"/>
          <p:cNvSpPr txBox="1">
            <a:spLocks noChangeArrowheads="1"/>
          </p:cNvSpPr>
          <p:nvPr/>
        </p:nvSpPr>
        <p:spPr bwMode="auto">
          <a:xfrm>
            <a:off x="5365044" y="1047750"/>
            <a:ext cx="1721556" cy="229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spAutoFit/>
          </a:bodyPr>
          <a:lstStyle/>
          <a:p>
            <a:pPr eaLnBrk="0" fontAlgn="base" hangingPunct="0">
              <a:spcBef>
                <a:spcPct val="0"/>
              </a:spcBef>
              <a:spcAft>
                <a:spcPct val="0"/>
              </a:spcAft>
            </a:pPr>
            <a:r>
              <a:rPr lang="en-US" altLang="en-US" sz="1000" b="1" dirty="0">
                <a:solidFill>
                  <a:srgbClr val="3333CC"/>
                </a:solidFill>
              </a:rPr>
              <a:t>GOES-13/15</a:t>
            </a:r>
          </a:p>
          <a:p>
            <a:pPr eaLnBrk="0" fontAlgn="base" hangingPunct="0">
              <a:spcBef>
                <a:spcPct val="0"/>
              </a:spcBef>
              <a:spcAft>
                <a:spcPct val="0"/>
              </a:spcAft>
            </a:pPr>
            <a:endParaRPr lang="en-US" altLang="en-US" sz="300" b="1" dirty="0">
              <a:solidFill>
                <a:srgbClr val="3333CC"/>
              </a:solidFill>
            </a:endParaRPr>
          </a:p>
          <a:p>
            <a:pPr eaLnBrk="0" fontAlgn="base" hangingPunct="0">
              <a:spcBef>
                <a:spcPct val="0"/>
              </a:spcBef>
              <a:spcAft>
                <a:spcPct val="0"/>
              </a:spcAft>
            </a:pPr>
            <a:r>
              <a:rPr lang="en-US" altLang="en-US" sz="900" b="1" dirty="0">
                <a:solidFill>
                  <a:srgbClr val="3333CC"/>
                </a:solidFill>
              </a:rPr>
              <a:t>Launched</a:t>
            </a:r>
          </a:p>
          <a:p>
            <a:pPr eaLnBrk="0" fontAlgn="base" hangingPunct="0">
              <a:spcBef>
                <a:spcPct val="0"/>
              </a:spcBef>
              <a:spcAft>
                <a:spcPct val="0"/>
              </a:spcAft>
            </a:pPr>
            <a:r>
              <a:rPr lang="en-US" altLang="en-US" sz="900" b="1" dirty="0">
                <a:solidFill>
                  <a:srgbClr val="3333CC"/>
                </a:solidFill>
              </a:rPr>
              <a:t>2006</a:t>
            </a:r>
          </a:p>
          <a:p>
            <a:pPr eaLnBrk="0" fontAlgn="base" hangingPunct="0">
              <a:spcBef>
                <a:spcPct val="0"/>
              </a:spcBef>
              <a:spcAft>
                <a:spcPct val="0"/>
              </a:spcAft>
            </a:pPr>
            <a:r>
              <a:rPr lang="en-US" altLang="en-US" sz="900" b="1" dirty="0">
                <a:solidFill>
                  <a:srgbClr val="3333CC"/>
                </a:solidFill>
              </a:rPr>
              <a:t>2009</a:t>
            </a:r>
          </a:p>
          <a:p>
            <a:pPr eaLnBrk="0" fontAlgn="base" hangingPunct="0">
              <a:spcBef>
                <a:spcPct val="0"/>
              </a:spcBef>
              <a:spcAft>
                <a:spcPct val="0"/>
              </a:spcAft>
            </a:pPr>
            <a:r>
              <a:rPr lang="en-US" altLang="en-US" sz="900" b="1" dirty="0">
                <a:solidFill>
                  <a:srgbClr val="3333CC"/>
                </a:solidFill>
              </a:rPr>
              <a:t>2010</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Better navigation/calibration</a:t>
            </a:r>
          </a:p>
          <a:p>
            <a:pPr eaLnBrk="0" fontAlgn="base" hangingPunct="0">
              <a:spcBef>
                <a:spcPct val="0"/>
              </a:spcBef>
              <a:spcAft>
                <a:spcPct val="0"/>
              </a:spcAft>
            </a:pPr>
            <a:r>
              <a:rPr lang="en-US" altLang="en-US" sz="900" b="1" dirty="0">
                <a:solidFill>
                  <a:srgbClr val="3333CC"/>
                </a:solidFill>
              </a:rPr>
              <a:t>No eclipse outages</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Imager</a:t>
            </a:r>
          </a:p>
          <a:p>
            <a:pPr eaLnBrk="0" fontAlgn="base" hangingPunct="0">
              <a:spcBef>
                <a:spcPct val="0"/>
              </a:spcBef>
              <a:spcAft>
                <a:spcPct val="0"/>
              </a:spcAft>
            </a:pPr>
            <a:r>
              <a:rPr lang="en-US" altLang="en-US" sz="900" b="1" dirty="0">
                <a:solidFill>
                  <a:srgbClr val="3333CC"/>
                </a:solidFill>
              </a:rPr>
              <a:t>Same as GOES-12+</a:t>
            </a:r>
          </a:p>
          <a:p>
            <a:pPr eaLnBrk="0" fontAlgn="base" hangingPunct="0">
              <a:spcBef>
                <a:spcPct val="0"/>
              </a:spcBef>
              <a:spcAft>
                <a:spcPct val="0"/>
              </a:spcAft>
            </a:pPr>
            <a:r>
              <a:rPr lang="en-US" altLang="en-US" sz="900" b="1" dirty="0">
                <a:solidFill>
                  <a:srgbClr val="3333CC"/>
                </a:solidFill>
                <a:cs typeface="Times New Roman" pitchFamily="18" charset="0"/>
              </a:rPr>
              <a:t>Better spatial resolutions for the 13.3 um band on GOES-O/P</a:t>
            </a:r>
            <a:r>
              <a:rPr lang="en-US" altLang="en-US" sz="900" b="1" dirty="0">
                <a:solidFill>
                  <a:srgbClr val="3333CC"/>
                </a:solidFill>
              </a:rPr>
              <a:t> </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Sounder -- Same as GOES-8+</a:t>
            </a:r>
          </a:p>
        </p:txBody>
      </p:sp>
      <p:pic>
        <p:nvPicPr>
          <p:cNvPr id="3273" name="Picture 20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2668" y="1428751"/>
            <a:ext cx="705556"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93" name="Text Box 221"/>
          <p:cNvSpPr txBox="1">
            <a:spLocks noChangeArrowheads="1"/>
          </p:cNvSpPr>
          <p:nvPr/>
        </p:nvSpPr>
        <p:spPr bwMode="auto">
          <a:xfrm>
            <a:off x="3657600" y="1047750"/>
            <a:ext cx="1347123" cy="229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60" tIns="8880" rIns="17760" bIns="8880">
            <a:spAutoFit/>
          </a:bodyPr>
          <a:lstStyle/>
          <a:p>
            <a:pPr eaLnBrk="0" fontAlgn="base" hangingPunct="0">
              <a:spcBef>
                <a:spcPct val="0"/>
              </a:spcBef>
              <a:spcAft>
                <a:spcPct val="0"/>
              </a:spcAft>
            </a:pPr>
            <a:r>
              <a:rPr lang="en-US" altLang="en-US" sz="1000" b="1" dirty="0">
                <a:solidFill>
                  <a:srgbClr val="3333CC"/>
                </a:solidFill>
              </a:rPr>
              <a:t>GOES-8/12</a:t>
            </a:r>
          </a:p>
          <a:p>
            <a:pPr eaLnBrk="0" fontAlgn="base" hangingPunct="0">
              <a:spcBef>
                <a:spcPct val="0"/>
              </a:spcBef>
              <a:spcAft>
                <a:spcPct val="0"/>
              </a:spcAft>
            </a:pPr>
            <a:endParaRPr lang="en-US" altLang="en-US" sz="300" b="1" dirty="0">
              <a:solidFill>
                <a:srgbClr val="3333CC"/>
              </a:solidFill>
            </a:endParaRPr>
          </a:p>
          <a:p>
            <a:pPr eaLnBrk="0" fontAlgn="base" hangingPunct="0">
              <a:spcBef>
                <a:spcPct val="0"/>
              </a:spcBef>
              <a:spcAft>
                <a:spcPct val="0"/>
              </a:spcAft>
            </a:pPr>
            <a:r>
              <a:rPr lang="en-US" altLang="en-US" sz="900" b="1" dirty="0">
                <a:solidFill>
                  <a:srgbClr val="3333CC"/>
                </a:solidFill>
              </a:rPr>
              <a:t>Launched</a:t>
            </a:r>
          </a:p>
          <a:p>
            <a:pPr eaLnBrk="0" fontAlgn="base" hangingPunct="0">
              <a:spcBef>
                <a:spcPct val="0"/>
              </a:spcBef>
              <a:spcAft>
                <a:spcPct val="0"/>
              </a:spcAft>
            </a:pPr>
            <a:r>
              <a:rPr lang="en-US" altLang="en-US" sz="900" b="1" dirty="0">
                <a:solidFill>
                  <a:srgbClr val="3333CC"/>
                </a:solidFill>
              </a:rPr>
              <a:t>1994</a:t>
            </a:r>
          </a:p>
          <a:p>
            <a:pPr eaLnBrk="0" fontAlgn="base" hangingPunct="0">
              <a:spcBef>
                <a:spcPct val="0"/>
              </a:spcBef>
              <a:spcAft>
                <a:spcPct val="0"/>
              </a:spcAft>
            </a:pPr>
            <a:r>
              <a:rPr lang="en-US" altLang="en-US" sz="900" b="1" dirty="0">
                <a:solidFill>
                  <a:srgbClr val="3333CC"/>
                </a:solidFill>
              </a:rPr>
              <a:t>1995</a:t>
            </a:r>
          </a:p>
          <a:p>
            <a:pPr eaLnBrk="0" fontAlgn="base" hangingPunct="0">
              <a:spcBef>
                <a:spcPct val="0"/>
              </a:spcBef>
              <a:spcAft>
                <a:spcPct val="0"/>
              </a:spcAft>
            </a:pPr>
            <a:r>
              <a:rPr lang="en-US" altLang="en-US" sz="900" b="1" dirty="0">
                <a:solidFill>
                  <a:srgbClr val="3333CC"/>
                </a:solidFill>
              </a:rPr>
              <a:t>1997</a:t>
            </a:r>
          </a:p>
          <a:p>
            <a:pPr eaLnBrk="0" fontAlgn="base" hangingPunct="0">
              <a:spcBef>
                <a:spcPct val="0"/>
              </a:spcBef>
              <a:spcAft>
                <a:spcPct val="0"/>
              </a:spcAft>
            </a:pPr>
            <a:r>
              <a:rPr lang="en-US" altLang="en-US" sz="900" b="1" dirty="0">
                <a:solidFill>
                  <a:srgbClr val="3333CC"/>
                </a:solidFill>
              </a:rPr>
              <a:t>2000</a:t>
            </a:r>
          </a:p>
          <a:p>
            <a:pPr eaLnBrk="0" fontAlgn="base" hangingPunct="0">
              <a:spcBef>
                <a:spcPct val="0"/>
              </a:spcBef>
              <a:spcAft>
                <a:spcPct val="0"/>
              </a:spcAft>
            </a:pPr>
            <a:r>
              <a:rPr lang="en-US" altLang="en-US" sz="900" b="1" dirty="0">
                <a:solidFill>
                  <a:srgbClr val="3333CC"/>
                </a:solidFill>
              </a:rPr>
              <a:t>2001</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3-axis Stabilized</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Imager with 1 VIS &amp; 4 IR</a:t>
            </a:r>
          </a:p>
          <a:p>
            <a:pPr eaLnBrk="0" fontAlgn="base" hangingPunct="0">
              <a:spcBef>
                <a:spcPct val="0"/>
              </a:spcBef>
              <a:spcAft>
                <a:spcPct val="0"/>
              </a:spcAft>
            </a:pPr>
            <a:r>
              <a:rPr lang="en-US" altLang="en-US" sz="900" b="1" dirty="0">
                <a:solidFill>
                  <a:srgbClr val="3333CC"/>
                </a:solidFill>
              </a:rPr>
              <a:t>   4-8 km IR IGFOV</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Operational Sounder</a:t>
            </a:r>
          </a:p>
          <a:p>
            <a:pPr eaLnBrk="0" fontAlgn="base" hangingPunct="0">
              <a:spcBef>
                <a:spcPct val="0"/>
              </a:spcBef>
              <a:spcAft>
                <a:spcPct val="0"/>
              </a:spcAft>
            </a:pPr>
            <a:r>
              <a:rPr lang="en-US" altLang="en-US" sz="900" b="1" dirty="0">
                <a:solidFill>
                  <a:srgbClr val="3333CC"/>
                </a:solidFill>
              </a:rPr>
              <a:t>   18 IR bands</a:t>
            </a:r>
          </a:p>
          <a:p>
            <a:pPr eaLnBrk="0" fontAlgn="base" hangingPunct="0">
              <a:spcBef>
                <a:spcPct val="0"/>
              </a:spcBef>
              <a:spcAft>
                <a:spcPct val="0"/>
              </a:spcAft>
            </a:pPr>
            <a:r>
              <a:rPr lang="en-US" altLang="en-US" sz="900" b="1" dirty="0">
                <a:solidFill>
                  <a:srgbClr val="3333CC"/>
                </a:solidFill>
              </a:rPr>
              <a:t>   10 km </a:t>
            </a:r>
          </a:p>
        </p:txBody>
      </p:sp>
      <p:sp>
        <p:nvSpPr>
          <p:cNvPr id="3090" name="Rectangle 18"/>
          <p:cNvSpPr>
            <a:spLocks noChangeArrowheads="1"/>
          </p:cNvSpPr>
          <p:nvPr/>
        </p:nvSpPr>
        <p:spPr bwMode="auto">
          <a:xfrm>
            <a:off x="1219215" y="76200"/>
            <a:ext cx="7126111" cy="58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spAutoFit/>
          </a:bodyPr>
          <a:lstStyle/>
          <a:p>
            <a:pPr algn="ctr" eaLnBrk="0" fontAlgn="base" hangingPunct="0">
              <a:spcBef>
                <a:spcPct val="0"/>
              </a:spcBef>
              <a:spcAft>
                <a:spcPct val="0"/>
              </a:spcAft>
            </a:pPr>
            <a:r>
              <a:rPr lang="en-US" altLang="en-US" sz="1600" b="1" dirty="0">
                <a:solidFill>
                  <a:srgbClr val="FF0000"/>
                </a:solidFill>
                <a:latin typeface="Arial" charset="0"/>
              </a:rPr>
              <a:t>Over 50 Years of Geostationary Measurements -- from 1966 onwards</a:t>
            </a:r>
          </a:p>
          <a:p>
            <a:pPr algn="ctr" eaLnBrk="0" fontAlgn="base" hangingPunct="0">
              <a:spcBef>
                <a:spcPct val="0"/>
              </a:spcBef>
              <a:spcAft>
                <a:spcPct val="0"/>
              </a:spcAft>
            </a:pPr>
            <a:r>
              <a:rPr lang="en-US" altLang="en-US" sz="1600" b="1" dirty="0">
                <a:solidFill>
                  <a:srgbClr val="FF0000"/>
                </a:solidFill>
                <a:latin typeface="Arial" charset="0"/>
              </a:rPr>
              <a:t>SSEC has been there for all of them</a:t>
            </a:r>
          </a:p>
          <a:p>
            <a:pPr algn="ctr" eaLnBrk="0" fontAlgn="base" hangingPunct="0">
              <a:spcBef>
                <a:spcPct val="0"/>
              </a:spcBef>
              <a:spcAft>
                <a:spcPct val="0"/>
              </a:spcAft>
            </a:pPr>
            <a:endParaRPr lang="en-US" altLang="en-US" sz="500" b="1" dirty="0">
              <a:solidFill>
                <a:srgbClr val="FF3300"/>
              </a:solidFill>
              <a:latin typeface="Arial" charset="0"/>
            </a:endParaRPr>
          </a:p>
        </p:txBody>
      </p:sp>
      <p:sp>
        <p:nvSpPr>
          <p:cNvPr id="3091" name="Rectangle 19"/>
          <p:cNvSpPr>
            <a:spLocks noChangeArrowheads="1"/>
          </p:cNvSpPr>
          <p:nvPr/>
        </p:nvSpPr>
        <p:spPr bwMode="auto">
          <a:xfrm>
            <a:off x="973670" y="666751"/>
            <a:ext cx="7097889" cy="29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spAutoFit/>
          </a:bodyPr>
          <a:lstStyle/>
          <a:p>
            <a:pPr algn="ctr" eaLnBrk="0" fontAlgn="base" hangingPunct="0">
              <a:spcBef>
                <a:spcPct val="50000"/>
              </a:spcBef>
              <a:spcAft>
                <a:spcPct val="0"/>
              </a:spcAft>
            </a:pPr>
            <a:r>
              <a:rPr lang="en-US" altLang="en-US" sz="900">
                <a:solidFill>
                  <a:srgbClr val="000000"/>
                </a:solidFill>
                <a:latin typeface="Arial" charset="0"/>
              </a:rPr>
              <a:t>Timothy J. Schmit </a:t>
            </a:r>
            <a:r>
              <a:rPr lang="en-US" altLang="en-US" sz="900" baseline="30000">
                <a:solidFill>
                  <a:srgbClr val="000000"/>
                </a:solidFill>
                <a:latin typeface="Arial" charset="0"/>
              </a:rPr>
              <a:t>1</a:t>
            </a:r>
            <a:r>
              <a:rPr lang="en-US" altLang="en-US" sz="900">
                <a:solidFill>
                  <a:srgbClr val="000000"/>
                </a:solidFill>
                <a:latin typeface="Arial" charset="0"/>
              </a:rPr>
              <a:t>, Gary S. Wade </a:t>
            </a:r>
            <a:r>
              <a:rPr lang="en-US" altLang="en-US" sz="900" baseline="30000">
                <a:solidFill>
                  <a:srgbClr val="000000"/>
                </a:solidFill>
                <a:latin typeface="Arial" charset="0"/>
              </a:rPr>
              <a:t>1</a:t>
            </a:r>
            <a:r>
              <a:rPr lang="en-US" altLang="en-US" sz="900">
                <a:solidFill>
                  <a:srgbClr val="000000"/>
                </a:solidFill>
                <a:latin typeface="Arial" charset="0"/>
              </a:rPr>
              <a:t>, W. Paul Menzel </a:t>
            </a:r>
            <a:r>
              <a:rPr lang="en-US" altLang="en-US" sz="900" baseline="30000">
                <a:solidFill>
                  <a:srgbClr val="000000"/>
                </a:solidFill>
                <a:latin typeface="Arial" charset="0"/>
              </a:rPr>
              <a:t>1</a:t>
            </a:r>
            <a:r>
              <a:rPr lang="en-US" altLang="en-US" sz="900">
                <a:solidFill>
                  <a:srgbClr val="000000"/>
                </a:solidFill>
                <a:latin typeface="Arial" charset="0"/>
              </a:rPr>
              <a:t>, </a:t>
            </a:r>
            <a:r>
              <a:rPr lang="en-US" altLang="en-US" sz="900">
                <a:solidFill>
                  <a:srgbClr val="000000"/>
                </a:solidFill>
                <a:latin typeface="Arial" charset="0"/>
                <a:cs typeface="Times New Roman" pitchFamily="18" charset="0"/>
              </a:rPr>
              <a:t>Anthony J. Schreiner </a:t>
            </a:r>
            <a:r>
              <a:rPr lang="en-US" altLang="en-US" sz="900" baseline="30000">
                <a:solidFill>
                  <a:srgbClr val="000000"/>
                </a:solidFill>
                <a:latin typeface="Arial" charset="0"/>
              </a:rPr>
              <a:t>2</a:t>
            </a:r>
            <a:r>
              <a:rPr lang="en-US" altLang="en-US" sz="900">
                <a:solidFill>
                  <a:srgbClr val="000000"/>
                </a:solidFill>
                <a:latin typeface="Arial" charset="0"/>
                <a:cs typeface="Times New Roman" pitchFamily="18" charset="0"/>
              </a:rPr>
              <a:t>,  Jun Li </a:t>
            </a:r>
            <a:r>
              <a:rPr lang="en-US" altLang="en-US" sz="900" baseline="30000">
                <a:solidFill>
                  <a:srgbClr val="000000"/>
                </a:solidFill>
                <a:latin typeface="Arial" charset="0"/>
              </a:rPr>
              <a:t>2</a:t>
            </a:r>
            <a:r>
              <a:rPr lang="en-US" altLang="en-US" sz="900">
                <a:solidFill>
                  <a:srgbClr val="000000"/>
                </a:solidFill>
                <a:latin typeface="Arial" charset="0"/>
                <a:cs typeface="Times New Roman" pitchFamily="18" charset="0"/>
              </a:rPr>
              <a:t>, Mat Gunshor</a:t>
            </a:r>
            <a:r>
              <a:rPr lang="en-US" altLang="en-US" sz="900">
                <a:solidFill>
                  <a:srgbClr val="000000"/>
                </a:solidFill>
                <a:latin typeface="Arial" charset="0"/>
              </a:rPr>
              <a:t> </a:t>
            </a:r>
            <a:r>
              <a:rPr lang="en-US" altLang="en-US" sz="900" baseline="30000">
                <a:solidFill>
                  <a:srgbClr val="000000"/>
                </a:solidFill>
                <a:latin typeface="Arial" charset="0"/>
              </a:rPr>
              <a:t>2</a:t>
            </a:r>
            <a:endParaRPr lang="en-US" altLang="en-US" sz="900">
              <a:solidFill>
                <a:srgbClr val="000000"/>
              </a:solidFill>
              <a:latin typeface="Arial" charset="0"/>
            </a:endParaRPr>
          </a:p>
          <a:p>
            <a:pPr algn="ctr" eaLnBrk="0" fontAlgn="base" hangingPunct="0">
              <a:spcBef>
                <a:spcPct val="50000"/>
              </a:spcBef>
              <a:spcAft>
                <a:spcPct val="0"/>
              </a:spcAft>
            </a:pPr>
            <a:r>
              <a:rPr lang="en-US" altLang="en-US" sz="600" baseline="30000">
                <a:solidFill>
                  <a:srgbClr val="000000"/>
                </a:solidFill>
              </a:rPr>
              <a:t>1 </a:t>
            </a:r>
            <a:r>
              <a:rPr lang="en-US" altLang="en-US" sz="600">
                <a:solidFill>
                  <a:srgbClr val="000000"/>
                </a:solidFill>
              </a:rPr>
              <a:t>NOAA/NESDIS/STAR  Advanced Satellite Products Branch (ASPB)     </a:t>
            </a:r>
            <a:r>
              <a:rPr lang="en-US" altLang="en-US" sz="600" baseline="30000">
                <a:solidFill>
                  <a:srgbClr val="000000"/>
                </a:solidFill>
              </a:rPr>
              <a:t> 2 </a:t>
            </a:r>
            <a:r>
              <a:rPr lang="en-US" altLang="en-US" sz="600">
                <a:solidFill>
                  <a:srgbClr val="000000"/>
                </a:solidFill>
              </a:rPr>
              <a:t>Cooperative Institute for Meteorological Satellite Studies (CIMSS)     Madison, WI</a:t>
            </a:r>
          </a:p>
        </p:txBody>
      </p:sp>
      <p:pic>
        <p:nvPicPr>
          <p:cNvPr id="3092" name="Picture 20" descr="NOAA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7115" y="317500"/>
            <a:ext cx="490067" cy="537766"/>
          </a:xfrm>
          <a:prstGeom prst="rect">
            <a:avLst/>
          </a:prstGeom>
          <a:noFill/>
          <a:extLst>
            <a:ext uri="{909E8E84-426E-40DD-AFC4-6F175D3DCCD1}">
              <a14:hiddenFill xmlns:a14="http://schemas.microsoft.com/office/drawing/2010/main">
                <a:solidFill>
                  <a:srgbClr val="FFFFFF"/>
                </a:solidFill>
              </a14:hiddenFill>
            </a:ext>
          </a:extLst>
        </p:spPr>
      </p:pic>
      <p:grpSp>
        <p:nvGrpSpPr>
          <p:cNvPr id="3260" name="Group 188"/>
          <p:cNvGrpSpPr>
            <a:grpSpLocks/>
          </p:cNvGrpSpPr>
          <p:nvPr/>
        </p:nvGrpSpPr>
        <p:grpSpPr bwMode="auto">
          <a:xfrm>
            <a:off x="8043244" y="317500"/>
            <a:ext cx="679979" cy="597958"/>
            <a:chOff x="27552" y="1104"/>
            <a:chExt cx="2313" cy="1808"/>
          </a:xfrm>
        </p:grpSpPr>
        <p:sp>
          <p:nvSpPr>
            <p:cNvPr id="3099" name="Text Box 27"/>
            <p:cNvSpPr txBox="1">
              <a:spLocks noChangeArrowheads="1"/>
            </p:cNvSpPr>
            <p:nvPr/>
          </p:nvSpPr>
          <p:spPr bwMode="auto">
            <a:xfrm>
              <a:off x="28032" y="2400"/>
              <a:ext cx="1833"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500">
                  <a:solidFill>
                    <a:srgbClr val="000000"/>
                  </a:solidFill>
                </a:rPr>
                <a:t>UW-Madison</a:t>
              </a:r>
              <a:endParaRPr lang="en-US" altLang="en-US" sz="200">
                <a:solidFill>
                  <a:srgbClr val="000000"/>
                </a:solidFill>
              </a:endParaRPr>
            </a:p>
          </p:txBody>
        </p:sp>
        <p:pic>
          <p:nvPicPr>
            <p:cNvPr id="3100" name="Picture 28" descr="cimss_for_engraving_crop"/>
            <p:cNvPicPr>
              <a:picLocks noChangeAspect="1" noChangeArrowheads="1"/>
            </p:cNvPicPr>
            <p:nvPr/>
          </p:nvPicPr>
          <p:blipFill>
            <a:blip r:embed="rId8" cstate="print">
              <a:extLst>
                <a:ext uri="{28A0092B-C50C-407E-A947-70E740481C1C}">
                  <a14:useLocalDpi xmlns:a14="http://schemas.microsoft.com/office/drawing/2010/main" val="0"/>
                </a:ext>
              </a:extLst>
            </a:blip>
            <a:srcRect b="10629"/>
            <a:stretch>
              <a:fillRect/>
            </a:stretch>
          </p:blipFill>
          <p:spPr bwMode="auto">
            <a:xfrm>
              <a:off x="27552" y="1104"/>
              <a:ext cx="2064" cy="1282"/>
            </a:xfrm>
            <a:prstGeom prst="rect">
              <a:avLst/>
            </a:prstGeom>
            <a:noFill/>
            <a:extLst>
              <a:ext uri="{909E8E84-426E-40DD-AFC4-6F175D3DCCD1}">
                <a14:hiddenFill xmlns:a14="http://schemas.microsoft.com/office/drawing/2010/main">
                  <a:solidFill>
                    <a:srgbClr val="FFFFFF"/>
                  </a:solidFill>
                </a14:hiddenFill>
              </a:ext>
            </a:extLst>
          </p:spPr>
        </p:pic>
      </p:grpSp>
      <p:sp>
        <p:nvSpPr>
          <p:cNvPr id="3267" name="Rectangle 195"/>
          <p:cNvSpPr>
            <a:spLocks noChangeArrowheads="1"/>
          </p:cNvSpPr>
          <p:nvPr/>
        </p:nvSpPr>
        <p:spPr bwMode="auto">
          <a:xfrm>
            <a:off x="2424759" y="2783113"/>
            <a:ext cx="3528" cy="76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60" tIns="8880" rIns="17760" bIns="8880" anchor="ctr"/>
          <a:lstStyle/>
          <a:p>
            <a:pPr eaLnBrk="0" fontAlgn="base" hangingPunct="0">
              <a:spcBef>
                <a:spcPct val="0"/>
              </a:spcBef>
              <a:spcAft>
                <a:spcPct val="0"/>
              </a:spcAft>
            </a:pPr>
            <a:endParaRPr lang="en-US" sz="500">
              <a:solidFill>
                <a:srgbClr val="000000"/>
              </a:solidFill>
            </a:endParaRPr>
          </a:p>
        </p:txBody>
      </p:sp>
      <p:sp>
        <p:nvSpPr>
          <p:cNvPr id="3291" name="Text Box 219"/>
          <p:cNvSpPr txBox="1">
            <a:spLocks noChangeArrowheads="1"/>
          </p:cNvSpPr>
          <p:nvPr/>
        </p:nvSpPr>
        <p:spPr bwMode="auto">
          <a:xfrm>
            <a:off x="7239000" y="1047777"/>
            <a:ext cx="1523454" cy="257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60" tIns="8880" rIns="17760" bIns="8880">
            <a:spAutoFit/>
          </a:bodyPr>
          <a:lstStyle/>
          <a:p>
            <a:pPr eaLnBrk="0" fontAlgn="base" hangingPunct="0">
              <a:spcBef>
                <a:spcPct val="0"/>
              </a:spcBef>
              <a:spcAft>
                <a:spcPct val="0"/>
              </a:spcAft>
            </a:pPr>
            <a:r>
              <a:rPr lang="en-US" altLang="en-US" sz="1000" b="1" dirty="0">
                <a:solidFill>
                  <a:srgbClr val="3333CC"/>
                </a:solidFill>
              </a:rPr>
              <a:t>GOES-16/17//T/U</a:t>
            </a:r>
          </a:p>
          <a:p>
            <a:pPr eaLnBrk="0" fontAlgn="base" hangingPunct="0">
              <a:spcBef>
                <a:spcPct val="0"/>
              </a:spcBef>
              <a:spcAft>
                <a:spcPct val="0"/>
              </a:spcAft>
            </a:pPr>
            <a:endParaRPr lang="en-US" altLang="en-US" sz="300" b="1" dirty="0">
              <a:solidFill>
                <a:srgbClr val="3333CC"/>
              </a:solidFill>
            </a:endParaRPr>
          </a:p>
          <a:p>
            <a:pPr eaLnBrk="0" fontAlgn="base" hangingPunct="0">
              <a:spcBef>
                <a:spcPct val="0"/>
              </a:spcBef>
              <a:spcAft>
                <a:spcPct val="0"/>
              </a:spcAft>
            </a:pPr>
            <a:r>
              <a:rPr lang="en-US" altLang="en-US" sz="900" b="1" dirty="0">
                <a:solidFill>
                  <a:srgbClr val="3333CC"/>
                </a:solidFill>
              </a:rPr>
              <a:t>Planned Launch</a:t>
            </a:r>
          </a:p>
          <a:p>
            <a:pPr eaLnBrk="0" fontAlgn="base" hangingPunct="0">
              <a:spcBef>
                <a:spcPct val="0"/>
              </a:spcBef>
              <a:spcAft>
                <a:spcPct val="0"/>
              </a:spcAft>
            </a:pPr>
            <a:r>
              <a:rPr lang="en-US" altLang="en-US" sz="900" b="1" dirty="0">
                <a:solidFill>
                  <a:srgbClr val="3333CC"/>
                </a:solidFill>
              </a:rPr>
              <a:t>2016</a:t>
            </a:r>
          </a:p>
          <a:p>
            <a:pPr eaLnBrk="0" fontAlgn="base" hangingPunct="0">
              <a:spcBef>
                <a:spcPct val="0"/>
              </a:spcBef>
              <a:spcAft>
                <a:spcPct val="0"/>
              </a:spcAft>
            </a:pPr>
            <a:r>
              <a:rPr lang="en-US" altLang="en-US" sz="900" b="1" dirty="0">
                <a:solidFill>
                  <a:srgbClr val="3333CC"/>
                </a:solidFill>
              </a:rPr>
              <a:t>2018</a:t>
            </a:r>
          </a:p>
          <a:p>
            <a:pPr eaLnBrk="0" fontAlgn="base" hangingPunct="0">
              <a:spcBef>
                <a:spcPct val="0"/>
              </a:spcBef>
              <a:spcAft>
                <a:spcPct val="0"/>
              </a:spcAft>
            </a:pPr>
            <a:r>
              <a:rPr lang="en-US" altLang="en-US" sz="900" b="1" i="1" dirty="0">
                <a:solidFill>
                  <a:srgbClr val="3333CC"/>
                </a:solidFill>
              </a:rPr>
              <a:t>2020</a:t>
            </a:r>
          </a:p>
          <a:p>
            <a:pPr eaLnBrk="0" fontAlgn="base" hangingPunct="0">
              <a:spcBef>
                <a:spcPct val="0"/>
              </a:spcBef>
              <a:spcAft>
                <a:spcPct val="0"/>
              </a:spcAft>
            </a:pPr>
            <a:r>
              <a:rPr lang="en-US" altLang="en-US" sz="900" b="1" i="1" dirty="0">
                <a:solidFill>
                  <a:srgbClr val="3333CC"/>
                </a:solidFill>
              </a:rPr>
              <a:t>2022</a:t>
            </a:r>
          </a:p>
          <a:p>
            <a:pPr eaLnBrk="0" fontAlgn="base" hangingPunct="0">
              <a:spcBef>
                <a:spcPct val="0"/>
              </a:spcBef>
              <a:spcAft>
                <a:spcPct val="0"/>
              </a:spcAft>
            </a:pPr>
            <a:endParaRPr lang="en-US" altLang="en-US" sz="900" b="1" i="1" dirty="0">
              <a:solidFill>
                <a:srgbClr val="3333CC"/>
              </a:solidFill>
            </a:endParaRPr>
          </a:p>
          <a:p>
            <a:pPr eaLnBrk="0" fontAlgn="base" hangingPunct="0">
              <a:spcBef>
                <a:spcPct val="0"/>
              </a:spcBef>
              <a:spcAft>
                <a:spcPct val="0"/>
              </a:spcAft>
            </a:pPr>
            <a:endParaRPr lang="en-US" altLang="en-US" sz="900" b="1" i="1" dirty="0">
              <a:solidFill>
                <a:srgbClr val="3333CC"/>
              </a:solidFill>
            </a:endParaRP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Many new/improved products</a:t>
            </a:r>
          </a:p>
          <a:p>
            <a:pPr eaLnBrk="0" fontAlgn="base" hangingPunct="0">
              <a:spcBef>
                <a:spcPct val="0"/>
              </a:spcBef>
              <a:spcAft>
                <a:spcPct val="0"/>
              </a:spcAft>
            </a:pPr>
            <a:r>
              <a:rPr lang="en-US" altLang="en-US" sz="900" b="1" dirty="0">
                <a:solidFill>
                  <a:srgbClr val="3333CC"/>
                </a:solidFill>
              </a:rPr>
              <a:t>Faster coverage</a:t>
            </a:r>
          </a:p>
          <a:p>
            <a:pPr eaLnBrk="0" fontAlgn="base" hangingPunct="0">
              <a:spcBef>
                <a:spcPct val="0"/>
              </a:spcBef>
              <a:spcAft>
                <a:spcPct val="0"/>
              </a:spcAft>
            </a:pPr>
            <a:endParaRPr lang="en-US" altLang="en-US" sz="900" b="1" i="1" dirty="0">
              <a:solidFill>
                <a:srgbClr val="3333CC"/>
              </a:solidFill>
            </a:endParaRPr>
          </a:p>
          <a:p>
            <a:pPr eaLnBrk="0" fontAlgn="base" hangingPunct="0">
              <a:spcBef>
                <a:spcPct val="0"/>
              </a:spcBef>
              <a:spcAft>
                <a:spcPct val="0"/>
              </a:spcAft>
            </a:pPr>
            <a:r>
              <a:rPr lang="en-US" altLang="en-US" sz="900" b="1" dirty="0">
                <a:solidFill>
                  <a:srgbClr val="3333CC"/>
                </a:solidFill>
              </a:rPr>
              <a:t>Imager</a:t>
            </a:r>
          </a:p>
          <a:p>
            <a:pPr eaLnBrk="0" fontAlgn="base" hangingPunct="0">
              <a:spcBef>
                <a:spcPct val="0"/>
              </a:spcBef>
              <a:spcAft>
                <a:spcPct val="0"/>
              </a:spcAft>
            </a:pPr>
            <a:r>
              <a:rPr lang="en-US" altLang="en-US" sz="900" b="1" dirty="0">
                <a:solidFill>
                  <a:srgbClr val="3333CC"/>
                </a:solidFill>
              </a:rPr>
              <a:t>   16 bands</a:t>
            </a:r>
          </a:p>
          <a:p>
            <a:pPr eaLnBrk="0" fontAlgn="base" hangingPunct="0">
              <a:spcBef>
                <a:spcPct val="0"/>
              </a:spcBef>
              <a:spcAft>
                <a:spcPct val="0"/>
              </a:spcAft>
            </a:pPr>
            <a:r>
              <a:rPr lang="en-US" altLang="en-US" sz="900" b="1" dirty="0">
                <a:solidFill>
                  <a:srgbClr val="3333CC"/>
                </a:solidFill>
              </a:rPr>
              <a:t>   2 km for IR bands</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endParaRPr lang="en-US" altLang="en-US" sz="900" b="1" dirty="0">
              <a:solidFill>
                <a:srgbClr val="3333CC"/>
              </a:solidFill>
            </a:endParaRPr>
          </a:p>
        </p:txBody>
      </p:sp>
      <p:sp>
        <p:nvSpPr>
          <p:cNvPr id="3294" name="Text Box 222"/>
          <p:cNvSpPr txBox="1">
            <a:spLocks noChangeArrowheads="1"/>
          </p:cNvSpPr>
          <p:nvPr/>
        </p:nvSpPr>
        <p:spPr bwMode="auto">
          <a:xfrm>
            <a:off x="1778001" y="1013473"/>
            <a:ext cx="2032000" cy="243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spAutoFit/>
          </a:bodyPr>
          <a:lstStyle/>
          <a:p>
            <a:pPr eaLnBrk="0" fontAlgn="base" hangingPunct="0">
              <a:spcBef>
                <a:spcPct val="0"/>
              </a:spcBef>
              <a:spcAft>
                <a:spcPct val="0"/>
              </a:spcAft>
            </a:pPr>
            <a:r>
              <a:rPr lang="en-US" altLang="en-US" sz="1000" b="1" dirty="0">
                <a:solidFill>
                  <a:srgbClr val="3333CC"/>
                </a:solidFill>
              </a:rPr>
              <a:t>GOES-4/7</a:t>
            </a:r>
          </a:p>
          <a:p>
            <a:pPr eaLnBrk="0" fontAlgn="base" hangingPunct="0">
              <a:spcBef>
                <a:spcPct val="0"/>
              </a:spcBef>
              <a:spcAft>
                <a:spcPct val="0"/>
              </a:spcAft>
            </a:pPr>
            <a:endParaRPr lang="en-US" altLang="en-US" sz="300" b="1" dirty="0">
              <a:solidFill>
                <a:srgbClr val="3333CC"/>
              </a:solidFill>
            </a:endParaRPr>
          </a:p>
          <a:p>
            <a:pPr eaLnBrk="0" fontAlgn="base" hangingPunct="0">
              <a:spcBef>
                <a:spcPct val="0"/>
              </a:spcBef>
              <a:spcAft>
                <a:spcPct val="0"/>
              </a:spcAft>
            </a:pPr>
            <a:r>
              <a:rPr lang="en-US" altLang="en-US" sz="900" b="1" dirty="0">
                <a:solidFill>
                  <a:srgbClr val="3333CC"/>
                </a:solidFill>
              </a:rPr>
              <a:t>Launched</a:t>
            </a:r>
          </a:p>
          <a:p>
            <a:pPr eaLnBrk="0" fontAlgn="base" hangingPunct="0">
              <a:spcBef>
                <a:spcPct val="0"/>
              </a:spcBef>
              <a:spcAft>
                <a:spcPct val="0"/>
              </a:spcAft>
            </a:pPr>
            <a:r>
              <a:rPr lang="en-US" altLang="en-US" sz="900" b="1" dirty="0">
                <a:solidFill>
                  <a:srgbClr val="3333CC"/>
                </a:solidFill>
              </a:rPr>
              <a:t>1980</a:t>
            </a:r>
          </a:p>
          <a:p>
            <a:pPr eaLnBrk="0" fontAlgn="base" hangingPunct="0">
              <a:spcBef>
                <a:spcPct val="0"/>
              </a:spcBef>
              <a:spcAft>
                <a:spcPct val="0"/>
              </a:spcAft>
            </a:pPr>
            <a:r>
              <a:rPr lang="en-US" altLang="en-US" sz="900" b="1" dirty="0">
                <a:solidFill>
                  <a:srgbClr val="3333CC"/>
                </a:solidFill>
              </a:rPr>
              <a:t>1981</a:t>
            </a:r>
          </a:p>
          <a:p>
            <a:pPr eaLnBrk="0" fontAlgn="base" hangingPunct="0">
              <a:spcBef>
                <a:spcPct val="0"/>
              </a:spcBef>
              <a:spcAft>
                <a:spcPct val="0"/>
              </a:spcAft>
            </a:pPr>
            <a:r>
              <a:rPr lang="en-US" altLang="en-US" sz="900" b="1" dirty="0">
                <a:solidFill>
                  <a:srgbClr val="3333CC"/>
                </a:solidFill>
              </a:rPr>
              <a:t>1983</a:t>
            </a:r>
          </a:p>
          <a:p>
            <a:pPr eaLnBrk="0" fontAlgn="base" hangingPunct="0">
              <a:spcBef>
                <a:spcPct val="0"/>
              </a:spcBef>
              <a:spcAft>
                <a:spcPct val="0"/>
              </a:spcAft>
            </a:pPr>
            <a:r>
              <a:rPr lang="en-US" altLang="en-US" sz="900" b="1" dirty="0">
                <a:solidFill>
                  <a:srgbClr val="3333CC"/>
                </a:solidFill>
              </a:rPr>
              <a:t>1987</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Imager - VISSR </a:t>
            </a:r>
          </a:p>
          <a:p>
            <a:pPr eaLnBrk="0" fontAlgn="base" hangingPunct="0">
              <a:spcBef>
                <a:spcPct val="0"/>
              </a:spcBef>
              <a:spcAft>
                <a:spcPct val="0"/>
              </a:spcAft>
            </a:pPr>
            <a:r>
              <a:rPr lang="en-US" altLang="en-US" sz="900" b="1" dirty="0">
                <a:solidFill>
                  <a:srgbClr val="3333CC"/>
                </a:solidFill>
                <a:cs typeface="Times New Roman" pitchFamily="18" charset="0"/>
              </a:rPr>
              <a:t>Visible Infrared Spin Scan </a:t>
            </a:r>
          </a:p>
          <a:p>
            <a:pPr eaLnBrk="0" fontAlgn="base" hangingPunct="0">
              <a:spcBef>
                <a:spcPct val="0"/>
              </a:spcBef>
              <a:spcAft>
                <a:spcPct val="0"/>
              </a:spcAft>
            </a:pPr>
            <a:r>
              <a:rPr lang="en-US" altLang="en-US" sz="900" b="1" dirty="0">
                <a:solidFill>
                  <a:srgbClr val="3333CC"/>
                </a:solidFill>
                <a:cs typeface="Times New Roman" pitchFamily="18" charset="0"/>
              </a:rPr>
              <a:t>Radiometer with </a:t>
            </a:r>
            <a:r>
              <a:rPr lang="en-US" altLang="en-US" sz="900" b="1" dirty="0">
                <a:solidFill>
                  <a:srgbClr val="3333CC"/>
                </a:solidFill>
              </a:rPr>
              <a:t>VIS &amp; 2 IR bands</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Experimental Sounder – VAS</a:t>
            </a:r>
          </a:p>
          <a:p>
            <a:pPr eaLnBrk="0" fontAlgn="base" hangingPunct="0">
              <a:spcBef>
                <a:spcPct val="0"/>
              </a:spcBef>
              <a:spcAft>
                <a:spcPct val="0"/>
              </a:spcAft>
            </a:pPr>
            <a:r>
              <a:rPr lang="en-US" altLang="en-US" sz="900" b="1" dirty="0">
                <a:solidFill>
                  <a:srgbClr val="3333CC"/>
                </a:solidFill>
              </a:rPr>
              <a:t>   </a:t>
            </a:r>
            <a:r>
              <a:rPr lang="en-US" altLang="en-US" sz="900" b="1" dirty="0">
                <a:solidFill>
                  <a:srgbClr val="3333CC"/>
                </a:solidFill>
                <a:ea typeface="MS Mincho" pitchFamily="49" charset="-128"/>
              </a:rPr>
              <a:t>VISSR Atmospheric Sounder</a:t>
            </a:r>
            <a:r>
              <a:rPr lang="en-US" altLang="en-US" sz="900" b="1" dirty="0">
                <a:solidFill>
                  <a:srgbClr val="3333CC"/>
                </a:solidFill>
              </a:rPr>
              <a:t> </a:t>
            </a:r>
          </a:p>
          <a:p>
            <a:pPr eaLnBrk="0" fontAlgn="base" hangingPunct="0">
              <a:spcBef>
                <a:spcPct val="0"/>
              </a:spcBef>
              <a:spcAft>
                <a:spcPct val="0"/>
              </a:spcAft>
            </a:pPr>
            <a:r>
              <a:rPr lang="en-US" altLang="en-US" sz="900" b="1" dirty="0">
                <a:solidFill>
                  <a:srgbClr val="3333CC"/>
                </a:solidFill>
              </a:rPr>
              <a:t>    12 IR bands (via</a:t>
            </a:r>
            <a:r>
              <a:rPr lang="en-US" altLang="en-US" sz="900" b="1" dirty="0">
                <a:solidFill>
                  <a:srgbClr val="3333CC"/>
                </a:solidFill>
                <a:ea typeface="MS Mincho" pitchFamily="49" charset="-128"/>
              </a:rPr>
              <a:t> filter wheel)</a:t>
            </a:r>
          </a:p>
          <a:p>
            <a:pPr eaLnBrk="0" fontAlgn="base" hangingPunct="0">
              <a:spcBef>
                <a:spcPct val="0"/>
              </a:spcBef>
              <a:spcAft>
                <a:spcPct val="0"/>
              </a:spcAft>
            </a:pPr>
            <a:r>
              <a:rPr lang="en-US" altLang="en-US" sz="900" b="1" dirty="0">
                <a:solidFill>
                  <a:srgbClr val="3333CC"/>
                </a:solidFill>
                <a:ea typeface="MS Mincho" pitchFamily="49" charset="-128"/>
              </a:rPr>
              <a:t>    7 or 14 km (depending on</a:t>
            </a:r>
          </a:p>
          <a:p>
            <a:pPr eaLnBrk="0" fontAlgn="base" hangingPunct="0">
              <a:spcBef>
                <a:spcPct val="0"/>
              </a:spcBef>
              <a:spcAft>
                <a:spcPct val="0"/>
              </a:spcAft>
            </a:pPr>
            <a:r>
              <a:rPr lang="en-US" altLang="en-US" sz="900" b="1" dirty="0">
                <a:solidFill>
                  <a:srgbClr val="3333CC"/>
                </a:solidFill>
                <a:ea typeface="MS Mincho" pitchFamily="49" charset="-128"/>
              </a:rPr>
              <a:t>    channel/mode)</a:t>
            </a:r>
            <a:r>
              <a:rPr lang="en-US" altLang="en-US" sz="900" b="1" dirty="0">
                <a:solidFill>
                  <a:srgbClr val="3333CC"/>
                </a:solidFill>
              </a:rPr>
              <a:t> </a:t>
            </a:r>
          </a:p>
          <a:p>
            <a:pPr eaLnBrk="0" fontAlgn="base" hangingPunct="0">
              <a:spcBef>
                <a:spcPct val="0"/>
              </a:spcBef>
              <a:spcAft>
                <a:spcPct val="0"/>
              </a:spcAft>
            </a:pPr>
            <a:endParaRPr lang="en-US" altLang="en-US" sz="900" b="1" dirty="0">
              <a:solidFill>
                <a:srgbClr val="3333CC"/>
              </a:solidFill>
            </a:endParaRPr>
          </a:p>
        </p:txBody>
      </p:sp>
      <p:sp>
        <p:nvSpPr>
          <p:cNvPr id="3295" name="Text Box 223"/>
          <p:cNvSpPr txBox="1">
            <a:spLocks noChangeArrowheads="1"/>
          </p:cNvSpPr>
          <p:nvPr/>
        </p:nvSpPr>
        <p:spPr bwMode="auto">
          <a:xfrm>
            <a:off x="207437" y="1021080"/>
            <a:ext cx="1385595" cy="257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60" tIns="8880" rIns="17760" bIns="8880">
            <a:spAutoFit/>
          </a:bodyPr>
          <a:lstStyle/>
          <a:p>
            <a:pPr eaLnBrk="0" fontAlgn="base" hangingPunct="0">
              <a:spcBef>
                <a:spcPct val="0"/>
              </a:spcBef>
              <a:spcAft>
                <a:spcPct val="0"/>
              </a:spcAft>
            </a:pPr>
            <a:r>
              <a:rPr lang="en-US" altLang="en-US" sz="1000" b="1" dirty="0">
                <a:solidFill>
                  <a:srgbClr val="3333CC"/>
                </a:solidFill>
              </a:rPr>
              <a:t>ATS - SMS - GOES</a:t>
            </a:r>
          </a:p>
          <a:p>
            <a:pPr eaLnBrk="0" fontAlgn="base" hangingPunct="0">
              <a:spcBef>
                <a:spcPct val="0"/>
              </a:spcBef>
              <a:spcAft>
                <a:spcPct val="0"/>
              </a:spcAft>
            </a:pPr>
            <a:endParaRPr lang="en-US" altLang="en-US" sz="300" b="1" dirty="0">
              <a:solidFill>
                <a:srgbClr val="3333CC"/>
              </a:solidFill>
            </a:endParaRPr>
          </a:p>
          <a:p>
            <a:pPr eaLnBrk="0" fontAlgn="base" hangingPunct="0">
              <a:spcBef>
                <a:spcPct val="0"/>
              </a:spcBef>
              <a:spcAft>
                <a:spcPct val="0"/>
              </a:spcAft>
            </a:pPr>
            <a:r>
              <a:rPr lang="en-US" altLang="en-US" sz="900" b="1" dirty="0">
                <a:solidFill>
                  <a:srgbClr val="3333CC"/>
                </a:solidFill>
              </a:rPr>
              <a:t>Launched </a:t>
            </a:r>
          </a:p>
          <a:p>
            <a:pPr eaLnBrk="0" fontAlgn="base" hangingPunct="0">
              <a:spcBef>
                <a:spcPct val="0"/>
              </a:spcBef>
              <a:spcAft>
                <a:spcPct val="0"/>
              </a:spcAft>
            </a:pPr>
            <a:r>
              <a:rPr lang="en-US" altLang="en-US" sz="900" b="1" dirty="0">
                <a:solidFill>
                  <a:srgbClr val="3333CC"/>
                </a:solidFill>
              </a:rPr>
              <a:t>1966 ATS</a:t>
            </a:r>
          </a:p>
          <a:p>
            <a:pPr eaLnBrk="0" fontAlgn="base" hangingPunct="0">
              <a:spcBef>
                <a:spcPct val="0"/>
              </a:spcBef>
              <a:spcAft>
                <a:spcPct val="0"/>
              </a:spcAft>
            </a:pPr>
            <a:r>
              <a:rPr lang="en-US" altLang="en-US" sz="900" b="1" dirty="0">
                <a:solidFill>
                  <a:srgbClr val="3333CC"/>
                </a:solidFill>
              </a:rPr>
              <a:t>1967</a:t>
            </a:r>
          </a:p>
          <a:p>
            <a:pPr eaLnBrk="0" fontAlgn="base" hangingPunct="0">
              <a:spcBef>
                <a:spcPct val="0"/>
              </a:spcBef>
              <a:spcAft>
                <a:spcPct val="0"/>
              </a:spcAft>
            </a:pPr>
            <a:r>
              <a:rPr lang="en-US" altLang="en-US" sz="900" b="1" dirty="0">
                <a:solidFill>
                  <a:srgbClr val="3333CC"/>
                </a:solidFill>
              </a:rPr>
              <a:t>1974 SMS</a:t>
            </a:r>
          </a:p>
          <a:p>
            <a:pPr eaLnBrk="0" fontAlgn="base" hangingPunct="0">
              <a:spcBef>
                <a:spcPct val="0"/>
              </a:spcBef>
              <a:spcAft>
                <a:spcPct val="0"/>
              </a:spcAft>
            </a:pPr>
            <a:r>
              <a:rPr lang="en-US" altLang="en-US" sz="900" b="1" dirty="0">
                <a:solidFill>
                  <a:srgbClr val="3333CC"/>
                </a:solidFill>
              </a:rPr>
              <a:t>1975</a:t>
            </a:r>
          </a:p>
          <a:p>
            <a:pPr eaLnBrk="0" fontAlgn="base" hangingPunct="0">
              <a:spcBef>
                <a:spcPct val="0"/>
              </a:spcBef>
              <a:spcAft>
                <a:spcPct val="0"/>
              </a:spcAft>
            </a:pPr>
            <a:r>
              <a:rPr lang="en-US" altLang="en-US" sz="900" b="1" dirty="0">
                <a:solidFill>
                  <a:srgbClr val="3333CC"/>
                </a:solidFill>
              </a:rPr>
              <a:t>1975 GOES</a:t>
            </a:r>
          </a:p>
          <a:p>
            <a:pPr eaLnBrk="0" fontAlgn="base" hangingPunct="0">
              <a:spcBef>
                <a:spcPct val="0"/>
              </a:spcBef>
              <a:spcAft>
                <a:spcPct val="0"/>
              </a:spcAft>
            </a:pPr>
            <a:r>
              <a:rPr lang="en-US" altLang="en-US" sz="900" b="1" dirty="0">
                <a:solidFill>
                  <a:srgbClr val="3333CC"/>
                </a:solidFill>
              </a:rPr>
              <a:t>1977</a:t>
            </a:r>
          </a:p>
          <a:p>
            <a:pPr eaLnBrk="0" fontAlgn="base" hangingPunct="0">
              <a:spcBef>
                <a:spcPct val="0"/>
              </a:spcBef>
              <a:spcAft>
                <a:spcPct val="0"/>
              </a:spcAft>
            </a:pPr>
            <a:r>
              <a:rPr lang="en-US" altLang="en-US" sz="900" b="1" dirty="0">
                <a:solidFill>
                  <a:srgbClr val="3333CC"/>
                </a:solidFill>
              </a:rPr>
              <a:t>1978 </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cs typeface="Times New Roman" pitchFamily="18" charset="0"/>
              </a:rPr>
              <a:t>Spin-stabilized satellite</a:t>
            </a:r>
            <a:endParaRPr lang="en-US" altLang="en-US" sz="900" b="1" dirty="0">
              <a:solidFill>
                <a:srgbClr val="3333CC"/>
              </a:solidFill>
            </a:endParaRPr>
          </a:p>
          <a:p>
            <a:pPr eaLnBrk="0" fontAlgn="base" hangingPunct="0">
              <a:lnSpc>
                <a:spcPts val="1080"/>
              </a:lnSpc>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Imager Bands</a:t>
            </a:r>
          </a:p>
          <a:p>
            <a:pPr eaLnBrk="0" fontAlgn="base" hangingPunct="0">
              <a:spcBef>
                <a:spcPct val="0"/>
              </a:spcBef>
              <a:spcAft>
                <a:spcPct val="0"/>
              </a:spcAft>
            </a:pPr>
            <a:r>
              <a:rPr lang="en-US" altLang="en-US" sz="900" b="1" dirty="0">
                <a:solidFill>
                  <a:srgbClr val="3333CC"/>
                </a:solidFill>
                <a:cs typeface="Times New Roman" pitchFamily="18" charset="0"/>
              </a:rPr>
              <a:t>One VIS and one IRW </a:t>
            </a:r>
          </a:p>
          <a:p>
            <a:pPr eaLnBrk="0" fontAlgn="base" hangingPunct="0">
              <a:spcBef>
                <a:spcPct val="0"/>
              </a:spcBef>
              <a:spcAft>
                <a:spcPct val="0"/>
              </a:spcAft>
            </a:pPr>
            <a:r>
              <a:rPr lang="en-US" altLang="en-US" sz="900" b="1" dirty="0">
                <a:solidFill>
                  <a:srgbClr val="3333CC"/>
                </a:solidFill>
                <a:cs typeface="Times New Roman" pitchFamily="18" charset="0"/>
              </a:rPr>
              <a:t>IR spatial resolution: 8 km</a:t>
            </a:r>
            <a:r>
              <a:rPr lang="en-US" altLang="en-US" sz="900" b="1" dirty="0">
                <a:solidFill>
                  <a:srgbClr val="3333CC"/>
                </a:solidFill>
              </a:rPr>
              <a:t> </a:t>
            </a:r>
          </a:p>
          <a:p>
            <a:pPr eaLnBrk="0" fontAlgn="base" hangingPunct="0">
              <a:spcBef>
                <a:spcPct val="0"/>
              </a:spcBef>
              <a:spcAft>
                <a:spcPct val="0"/>
              </a:spcAft>
            </a:pPr>
            <a:endParaRPr lang="en-US" altLang="en-US" sz="900" b="1" dirty="0">
              <a:solidFill>
                <a:srgbClr val="3333CC"/>
              </a:solidFill>
            </a:endParaRPr>
          </a:p>
          <a:p>
            <a:pPr eaLnBrk="0" fontAlgn="base" hangingPunct="0">
              <a:spcBef>
                <a:spcPct val="0"/>
              </a:spcBef>
              <a:spcAft>
                <a:spcPct val="0"/>
              </a:spcAft>
            </a:pPr>
            <a:r>
              <a:rPr lang="en-US" altLang="en-US" sz="900" b="1" dirty="0">
                <a:solidFill>
                  <a:srgbClr val="3333CC"/>
                </a:solidFill>
              </a:rPr>
              <a:t>No Sounder</a:t>
            </a:r>
          </a:p>
          <a:p>
            <a:pPr eaLnBrk="0" fontAlgn="base" hangingPunct="0">
              <a:spcBef>
                <a:spcPct val="0"/>
              </a:spcBef>
              <a:spcAft>
                <a:spcPct val="0"/>
              </a:spcAft>
            </a:pPr>
            <a:endParaRPr lang="en-US" altLang="en-US" sz="900" b="1" dirty="0">
              <a:solidFill>
                <a:srgbClr val="3333CC"/>
              </a:solidFill>
            </a:endParaRPr>
          </a:p>
        </p:txBody>
      </p:sp>
      <p:grpSp>
        <p:nvGrpSpPr>
          <p:cNvPr id="3296" name="Group 224"/>
          <p:cNvGrpSpPr>
            <a:grpSpLocks/>
          </p:cNvGrpSpPr>
          <p:nvPr/>
        </p:nvGrpSpPr>
        <p:grpSpPr bwMode="auto">
          <a:xfrm>
            <a:off x="7436556" y="365149"/>
            <a:ext cx="381000" cy="619125"/>
            <a:chOff x="4800" y="3016"/>
            <a:chExt cx="768" cy="1256"/>
          </a:xfrm>
        </p:grpSpPr>
        <p:pic>
          <p:nvPicPr>
            <p:cNvPr id="3297" name="Picture 225" descr="ssec_smal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extLst>
              <a:ext uri="{909E8E84-426E-40DD-AFC4-6F175D3DCCD1}">
                <a14:hiddenFill xmlns:a14="http://schemas.microsoft.com/office/drawing/2010/main">
                  <a:solidFill>
                    <a:srgbClr val="FFFFFF"/>
                  </a:solidFill>
                </a14:hiddenFill>
              </a:ext>
            </a:extLst>
          </p:spPr>
        </p:pic>
        <p:sp>
          <p:nvSpPr>
            <p:cNvPr id="3298" name="Line 226"/>
            <p:cNvSpPr>
              <a:spLocks noChangeShapeType="1"/>
            </p:cNvSpPr>
            <p:nvPr/>
          </p:nvSpPr>
          <p:spPr bwMode="auto">
            <a:xfrm>
              <a:off x="4992" y="4080"/>
              <a:ext cx="128"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500">
                <a:solidFill>
                  <a:srgbClr val="000000"/>
                </a:solidFill>
              </a:endParaRPr>
            </a:p>
          </p:txBody>
        </p:sp>
      </p:grpSp>
      <p:sp>
        <p:nvSpPr>
          <p:cNvPr id="3299" name="Text Box 227"/>
          <p:cNvSpPr txBox="1">
            <a:spLocks noChangeArrowheads="1"/>
          </p:cNvSpPr>
          <p:nvPr/>
        </p:nvSpPr>
        <p:spPr bwMode="auto">
          <a:xfrm>
            <a:off x="381016" y="6540500"/>
            <a:ext cx="8015111" cy="17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spAutoFit/>
          </a:bodyPr>
          <a:lstStyle/>
          <a:p>
            <a:pPr eaLnBrk="0" fontAlgn="base" hangingPunct="0">
              <a:spcBef>
                <a:spcPct val="0"/>
              </a:spcBef>
              <a:spcAft>
                <a:spcPct val="0"/>
              </a:spcAft>
            </a:pPr>
            <a:r>
              <a:rPr lang="en-US" altLang="en-US" sz="500" i="1">
                <a:solidFill>
                  <a:srgbClr val="000000"/>
                </a:solidFill>
              </a:rPr>
              <a:t>For more information:    http://www.ssec.wisc.edu/data/geo.html     http://cimss.ssec.wisc.edu/goes/ 	http://cimss.ssec.wisc.edu/goes/abi	 http://cimss.ssec.wisc.edu/goes/hes	http://www.earth.nasa.gov/history/goes/goes.html   	http://www.ssec.wisc.edu/datacenter/  	http://osd.goes.noaa.gov/       http://cimss.ssec.wisc.edu/goes/calibration/</a:t>
            </a:r>
          </a:p>
        </p:txBody>
      </p:sp>
      <p:pic>
        <p:nvPicPr>
          <p:cNvPr id="3303" name="Picture 231" descr="goes_3_6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9000" y="1295400"/>
            <a:ext cx="635000" cy="468974"/>
          </a:xfrm>
          <a:prstGeom prst="rect">
            <a:avLst/>
          </a:prstGeom>
          <a:noFill/>
          <a:extLst>
            <a:ext uri="{909E8E84-426E-40DD-AFC4-6F175D3DCCD1}">
              <a14:hiddenFill xmlns:a14="http://schemas.microsoft.com/office/drawing/2010/main">
                <a:solidFill>
                  <a:srgbClr val="FFFFFF"/>
                </a:solidFill>
              </a14:hiddenFill>
            </a:ext>
          </a:extLst>
        </p:spPr>
      </p:pic>
      <p:pic>
        <p:nvPicPr>
          <p:cNvPr id="3305" name="Picture 233" descr="spac027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5960" y="1127125"/>
            <a:ext cx="574440" cy="984250"/>
          </a:xfrm>
          <a:prstGeom prst="rect">
            <a:avLst/>
          </a:prstGeom>
          <a:noFill/>
          <a:extLst>
            <a:ext uri="{909E8E84-426E-40DD-AFC4-6F175D3DCCD1}">
              <a14:hiddenFill xmlns:a14="http://schemas.microsoft.com/office/drawing/2010/main">
                <a:solidFill>
                  <a:srgbClr val="FFFFFF"/>
                </a:solidFill>
              </a14:hiddenFill>
            </a:ext>
          </a:extLst>
        </p:spPr>
      </p:pic>
      <p:sp>
        <p:nvSpPr>
          <p:cNvPr id="3817" name="Rectangle 745"/>
          <p:cNvSpPr>
            <a:spLocks noChangeArrowheads="1"/>
          </p:cNvSpPr>
          <p:nvPr/>
        </p:nvSpPr>
        <p:spPr bwMode="auto">
          <a:xfrm>
            <a:off x="2983336" y="5016500"/>
            <a:ext cx="1693627" cy="23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pic>
        <p:nvPicPr>
          <p:cNvPr id="12036" name="Picture 6916" descr="Slide4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2613" y="5056211"/>
            <a:ext cx="1721556" cy="1452563"/>
          </a:xfrm>
          <a:prstGeom prst="rect">
            <a:avLst/>
          </a:prstGeom>
          <a:noFill/>
          <a:extLst>
            <a:ext uri="{909E8E84-426E-40DD-AFC4-6F175D3DCCD1}">
              <a14:hiddenFill xmlns:a14="http://schemas.microsoft.com/office/drawing/2010/main">
                <a:solidFill>
                  <a:srgbClr val="FFFFFF"/>
                </a:solidFill>
              </a14:hiddenFill>
            </a:ext>
          </a:extLst>
        </p:spPr>
      </p:pic>
      <p:grpSp>
        <p:nvGrpSpPr>
          <p:cNvPr id="12040" name="Group 6920"/>
          <p:cNvGrpSpPr>
            <a:grpSpLocks/>
          </p:cNvGrpSpPr>
          <p:nvPr/>
        </p:nvGrpSpPr>
        <p:grpSpPr bwMode="auto">
          <a:xfrm>
            <a:off x="181201" y="5334024"/>
            <a:ext cx="2333413" cy="1190625"/>
            <a:chOff x="8880" y="15504"/>
            <a:chExt cx="7200" cy="3600"/>
          </a:xfrm>
        </p:grpSpPr>
        <p:pic>
          <p:nvPicPr>
            <p:cNvPr id="12038" name="Picture 6918" descr="fulltime_vas"/>
            <p:cNvPicPr>
              <a:picLocks noChangeAspect="1" noChangeArrowheads="1"/>
            </p:cNvPicPr>
            <p:nvPr/>
          </p:nvPicPr>
          <p:blipFill>
            <a:blip r:embed="rId13" cstate="print">
              <a:extLst>
                <a:ext uri="{28A0092B-C50C-407E-A947-70E740481C1C}">
                  <a14:useLocalDpi xmlns:a14="http://schemas.microsoft.com/office/drawing/2010/main" val="0"/>
                </a:ext>
              </a:extLst>
            </a:blip>
            <a:srcRect l="50000"/>
            <a:stretch>
              <a:fillRect/>
            </a:stretch>
          </p:blipFill>
          <p:spPr bwMode="auto">
            <a:xfrm>
              <a:off x="8880" y="15504"/>
              <a:ext cx="3600" cy="3600"/>
            </a:xfrm>
            <a:prstGeom prst="rect">
              <a:avLst/>
            </a:prstGeom>
            <a:noFill/>
            <a:extLst>
              <a:ext uri="{909E8E84-426E-40DD-AFC4-6F175D3DCCD1}">
                <a14:hiddenFill xmlns:a14="http://schemas.microsoft.com/office/drawing/2010/main">
                  <a:solidFill>
                    <a:srgbClr val="FFFFFF"/>
                  </a:solidFill>
                </a14:hiddenFill>
              </a:ext>
            </a:extLst>
          </p:spPr>
        </p:pic>
        <p:pic>
          <p:nvPicPr>
            <p:cNvPr id="12039" name="Picture 6919" descr="fulltime_vas"/>
            <p:cNvPicPr>
              <a:picLocks noChangeAspect="1" noChangeArrowheads="1"/>
            </p:cNvPicPr>
            <p:nvPr/>
          </p:nvPicPr>
          <p:blipFill>
            <a:blip r:embed="rId13" cstate="print">
              <a:extLst>
                <a:ext uri="{28A0092B-C50C-407E-A947-70E740481C1C}">
                  <a14:useLocalDpi xmlns:a14="http://schemas.microsoft.com/office/drawing/2010/main" val="0"/>
                </a:ext>
              </a:extLst>
            </a:blip>
            <a:srcRect r="50000"/>
            <a:stretch>
              <a:fillRect/>
            </a:stretch>
          </p:blipFill>
          <p:spPr bwMode="auto">
            <a:xfrm>
              <a:off x="12480" y="15504"/>
              <a:ext cx="3600" cy="3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43" name="Group 6923"/>
          <p:cNvGrpSpPr>
            <a:grpSpLocks/>
          </p:cNvGrpSpPr>
          <p:nvPr/>
        </p:nvGrpSpPr>
        <p:grpSpPr bwMode="auto">
          <a:xfrm>
            <a:off x="2514600" y="5318149"/>
            <a:ext cx="2116668" cy="1190625"/>
            <a:chOff x="22272" y="15312"/>
            <a:chExt cx="7200" cy="3600"/>
          </a:xfrm>
        </p:grpSpPr>
        <p:pic>
          <p:nvPicPr>
            <p:cNvPr id="12041" name="Picture 6921" descr="sndrtd4_venetian_blinds"/>
            <p:cNvPicPr>
              <a:picLocks noChangeAspect="1" noChangeArrowheads="1"/>
            </p:cNvPicPr>
            <p:nvPr/>
          </p:nvPicPr>
          <p:blipFill>
            <a:blip r:embed="rId14" cstate="print">
              <a:extLst>
                <a:ext uri="{28A0092B-C50C-407E-A947-70E740481C1C}">
                  <a14:useLocalDpi xmlns:a14="http://schemas.microsoft.com/office/drawing/2010/main" val="0"/>
                </a:ext>
              </a:extLst>
            </a:blip>
            <a:srcRect l="50000"/>
            <a:stretch>
              <a:fillRect/>
            </a:stretch>
          </p:blipFill>
          <p:spPr bwMode="auto">
            <a:xfrm>
              <a:off x="22272" y="15312"/>
              <a:ext cx="3600" cy="3600"/>
            </a:xfrm>
            <a:prstGeom prst="rect">
              <a:avLst/>
            </a:prstGeom>
            <a:noFill/>
            <a:extLst>
              <a:ext uri="{909E8E84-426E-40DD-AFC4-6F175D3DCCD1}">
                <a14:hiddenFill xmlns:a14="http://schemas.microsoft.com/office/drawing/2010/main">
                  <a:solidFill>
                    <a:srgbClr val="FFFFFF"/>
                  </a:solidFill>
                </a14:hiddenFill>
              </a:ext>
            </a:extLst>
          </p:spPr>
        </p:pic>
        <p:pic>
          <p:nvPicPr>
            <p:cNvPr id="12042" name="Picture 6922" descr="sndrtd4_venetian_blinds"/>
            <p:cNvPicPr>
              <a:picLocks noChangeAspect="1" noChangeArrowheads="1"/>
            </p:cNvPicPr>
            <p:nvPr/>
          </p:nvPicPr>
          <p:blipFill>
            <a:blip r:embed="rId14" cstate="print">
              <a:extLst>
                <a:ext uri="{28A0092B-C50C-407E-A947-70E740481C1C}">
                  <a14:useLocalDpi xmlns:a14="http://schemas.microsoft.com/office/drawing/2010/main" val="0"/>
                </a:ext>
              </a:extLst>
            </a:blip>
            <a:srcRect r="50000"/>
            <a:stretch>
              <a:fillRect/>
            </a:stretch>
          </p:blipFill>
          <p:spPr bwMode="auto">
            <a:xfrm>
              <a:off x="25872" y="15312"/>
              <a:ext cx="3600" cy="3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886" name="Group 8766"/>
          <p:cNvGrpSpPr>
            <a:grpSpLocks/>
          </p:cNvGrpSpPr>
          <p:nvPr/>
        </p:nvGrpSpPr>
        <p:grpSpPr bwMode="auto">
          <a:xfrm>
            <a:off x="7972781" y="1619254"/>
            <a:ext cx="804333" cy="523875"/>
            <a:chOff x="705" y="2983"/>
            <a:chExt cx="1324" cy="537"/>
          </a:xfrm>
        </p:grpSpPr>
        <p:pic>
          <p:nvPicPr>
            <p:cNvPr id="13887" name="Picture 8767" descr="goes-r bsat"/>
            <p:cNvPicPr>
              <a:picLocks noChangeAspect="1" noChangeArrowheads="1"/>
            </p:cNvPicPr>
            <p:nvPr/>
          </p:nvPicPr>
          <p:blipFill>
            <a:blip r:embed="rId15" cstate="print">
              <a:clrChange>
                <a:clrFrom>
                  <a:srgbClr val="FEC0FF"/>
                </a:clrFrom>
                <a:clrTo>
                  <a:srgbClr val="FEC0FF">
                    <a:alpha val="0"/>
                  </a:srgbClr>
                </a:clrTo>
              </a:clrChange>
              <a:extLst>
                <a:ext uri="{28A0092B-C50C-407E-A947-70E740481C1C}">
                  <a14:useLocalDpi xmlns:a14="http://schemas.microsoft.com/office/drawing/2010/main" val="0"/>
                </a:ext>
              </a:extLst>
            </a:blip>
            <a:srcRect/>
            <a:stretch>
              <a:fillRect/>
            </a:stretch>
          </p:blipFill>
          <p:spPr bwMode="auto">
            <a:xfrm rot="12143055" flipH="1">
              <a:off x="1498" y="2983"/>
              <a:ext cx="531" cy="457"/>
            </a:xfrm>
            <a:prstGeom prst="rect">
              <a:avLst/>
            </a:prstGeom>
            <a:noFill/>
            <a:extLst>
              <a:ext uri="{909E8E84-426E-40DD-AFC4-6F175D3DCCD1}">
                <a14:hiddenFill xmlns:a14="http://schemas.microsoft.com/office/drawing/2010/main">
                  <a:solidFill>
                    <a:srgbClr val="FFFFFF"/>
                  </a:solidFill>
                </a14:hiddenFill>
              </a:ext>
            </a:extLst>
          </p:spPr>
        </p:pic>
        <p:pic>
          <p:nvPicPr>
            <p:cNvPr id="13888" name="Picture 8768" descr="goes-r consolidated"/>
            <p:cNvPicPr>
              <a:picLocks noChangeAspect="1" noChangeArrowheads="1"/>
            </p:cNvPicPr>
            <p:nvPr/>
          </p:nvPicPr>
          <p:blipFill>
            <a:blip r:embed="rId16" cstate="print">
              <a:clrChange>
                <a:clrFrom>
                  <a:srgbClr val="FEC0FF"/>
                </a:clrFrom>
                <a:clrTo>
                  <a:srgbClr val="FEC0FF">
                    <a:alpha val="0"/>
                  </a:srgbClr>
                </a:clrTo>
              </a:clrChange>
              <a:extLst>
                <a:ext uri="{28A0092B-C50C-407E-A947-70E740481C1C}">
                  <a14:useLocalDpi xmlns:a14="http://schemas.microsoft.com/office/drawing/2010/main" val="0"/>
                </a:ext>
              </a:extLst>
            </a:blip>
            <a:srcRect/>
            <a:stretch>
              <a:fillRect/>
            </a:stretch>
          </p:blipFill>
          <p:spPr bwMode="auto">
            <a:xfrm rot="12160181" flipH="1">
              <a:off x="705" y="2999"/>
              <a:ext cx="699" cy="521"/>
            </a:xfrm>
            <a:prstGeom prst="rect">
              <a:avLst/>
            </a:prstGeom>
            <a:noFill/>
            <a:extLst>
              <a:ext uri="{909E8E84-426E-40DD-AFC4-6F175D3DCCD1}">
                <a14:hiddenFill xmlns:a14="http://schemas.microsoft.com/office/drawing/2010/main">
                  <a:solidFill>
                    <a:srgbClr val="FFFFFF"/>
                  </a:solidFill>
                </a14:hiddenFill>
              </a:ext>
            </a:extLst>
          </p:spPr>
        </p:pic>
      </p:grpSp>
      <p:pic>
        <p:nvPicPr>
          <p:cNvPr id="13890" name="Picture 8770" descr="ABI_GOES12I_16bands_27oct200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43238" y="3386678"/>
            <a:ext cx="1133005" cy="991195"/>
          </a:xfrm>
          <a:prstGeom prst="rect">
            <a:avLst/>
          </a:prstGeom>
          <a:noFill/>
          <a:extLst>
            <a:ext uri="{909E8E84-426E-40DD-AFC4-6F175D3DCCD1}">
              <a14:hiddenFill xmlns:a14="http://schemas.microsoft.com/office/drawing/2010/main">
                <a:solidFill>
                  <a:srgbClr val="FFFFFF"/>
                </a:solidFill>
              </a14:hiddenFill>
            </a:ext>
          </a:extLst>
        </p:spPr>
      </p:pic>
      <p:grpSp>
        <p:nvGrpSpPr>
          <p:cNvPr id="13895" name="Group 8775"/>
          <p:cNvGrpSpPr>
            <a:grpSpLocks/>
          </p:cNvGrpSpPr>
          <p:nvPr/>
        </p:nvGrpSpPr>
        <p:grpSpPr bwMode="auto">
          <a:xfrm>
            <a:off x="2918465" y="3378868"/>
            <a:ext cx="1536561" cy="1116939"/>
            <a:chOff x="14352" y="9613"/>
            <a:chExt cx="4736" cy="2619"/>
          </a:xfrm>
        </p:grpSpPr>
        <p:pic>
          <p:nvPicPr>
            <p:cNvPr id="13892" name="Picture 8772" descr="goes78vis1hires"/>
            <p:cNvPicPr>
              <a:picLocks noChangeAspect="1" noChangeArrowheads="1"/>
            </p:cNvPicPr>
            <p:nvPr/>
          </p:nvPicPr>
          <p:blipFill>
            <a:blip r:embed="rId18" cstate="print">
              <a:extLst>
                <a:ext uri="{28A0092B-C50C-407E-A947-70E740481C1C}">
                  <a14:useLocalDpi xmlns:a14="http://schemas.microsoft.com/office/drawing/2010/main" val="0"/>
                </a:ext>
              </a:extLst>
            </a:blip>
            <a:srcRect r="49872"/>
            <a:stretch>
              <a:fillRect/>
            </a:stretch>
          </p:blipFill>
          <p:spPr bwMode="auto">
            <a:xfrm>
              <a:off x="16712" y="9615"/>
              <a:ext cx="2376" cy="2617"/>
            </a:xfrm>
            <a:prstGeom prst="rect">
              <a:avLst/>
            </a:prstGeom>
            <a:noFill/>
            <a:extLst>
              <a:ext uri="{909E8E84-426E-40DD-AFC4-6F175D3DCCD1}">
                <a14:hiddenFill xmlns:a14="http://schemas.microsoft.com/office/drawing/2010/main">
                  <a:solidFill>
                    <a:srgbClr val="FFFFFF"/>
                  </a:solidFill>
                </a14:hiddenFill>
              </a:ext>
            </a:extLst>
          </p:spPr>
        </p:pic>
        <p:pic>
          <p:nvPicPr>
            <p:cNvPr id="13893" name="Picture 8773" descr="goes78vis1hires"/>
            <p:cNvPicPr>
              <a:picLocks noChangeAspect="1" noChangeArrowheads="1"/>
            </p:cNvPicPr>
            <p:nvPr/>
          </p:nvPicPr>
          <p:blipFill>
            <a:blip r:embed="rId18" cstate="print">
              <a:extLst>
                <a:ext uri="{28A0092B-C50C-407E-A947-70E740481C1C}">
                  <a14:useLocalDpi xmlns:a14="http://schemas.microsoft.com/office/drawing/2010/main" val="0"/>
                </a:ext>
              </a:extLst>
            </a:blip>
            <a:srcRect l="49870"/>
            <a:stretch>
              <a:fillRect/>
            </a:stretch>
          </p:blipFill>
          <p:spPr bwMode="auto">
            <a:xfrm>
              <a:off x="14352" y="9613"/>
              <a:ext cx="2376" cy="2617"/>
            </a:xfrm>
            <a:prstGeom prst="rect">
              <a:avLst/>
            </a:prstGeom>
            <a:noFill/>
            <a:extLst>
              <a:ext uri="{909E8E84-426E-40DD-AFC4-6F175D3DCCD1}">
                <a14:hiddenFill xmlns:a14="http://schemas.microsoft.com/office/drawing/2010/main">
                  <a:solidFill>
                    <a:srgbClr val="FFFFFF"/>
                  </a:solidFill>
                </a14:hiddenFill>
              </a:ext>
            </a:extLst>
          </p:spPr>
        </p:pic>
      </p:grpSp>
      <p:pic>
        <p:nvPicPr>
          <p:cNvPr id="13896" name="Picture 8776" descr="G7g8spl"/>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35510" y="5524524"/>
            <a:ext cx="1421344" cy="1000125"/>
          </a:xfrm>
          <a:prstGeom prst="rect">
            <a:avLst/>
          </a:prstGeom>
          <a:noFill/>
          <a:extLst>
            <a:ext uri="{909E8E84-426E-40DD-AFC4-6F175D3DCCD1}">
              <a14:hiddenFill xmlns:a14="http://schemas.microsoft.com/office/drawing/2010/main">
                <a:solidFill>
                  <a:srgbClr val="FFFFFF"/>
                </a:solidFill>
              </a14:hiddenFill>
            </a:ext>
          </a:extLst>
        </p:spPr>
      </p:pic>
      <p:grpSp>
        <p:nvGrpSpPr>
          <p:cNvPr id="13909" name="Group 8789"/>
          <p:cNvGrpSpPr>
            <a:grpSpLocks/>
          </p:cNvGrpSpPr>
          <p:nvPr/>
        </p:nvGrpSpPr>
        <p:grpSpPr bwMode="auto">
          <a:xfrm>
            <a:off x="4617720" y="4495801"/>
            <a:ext cx="1439134" cy="1108314"/>
            <a:chOff x="384" y="412"/>
            <a:chExt cx="5040" cy="3988"/>
          </a:xfrm>
        </p:grpSpPr>
        <p:pic>
          <p:nvPicPr>
            <p:cNvPr id="13901" name="Picture 8781" descr="1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84" y="412"/>
              <a:ext cx="5040" cy="3980"/>
            </a:xfrm>
            <a:prstGeom prst="rect">
              <a:avLst/>
            </a:prstGeom>
            <a:noFill/>
            <a:extLst>
              <a:ext uri="{909E8E84-426E-40DD-AFC4-6F175D3DCCD1}">
                <a14:hiddenFill xmlns:a14="http://schemas.microsoft.com/office/drawing/2010/main">
                  <a:solidFill>
                    <a:srgbClr val="FFFFFF"/>
                  </a:solidFill>
                </a14:hiddenFill>
              </a:ext>
            </a:extLst>
          </p:spPr>
        </p:pic>
        <p:sp>
          <p:nvSpPr>
            <p:cNvPr id="13902" name="Text Box 8782"/>
            <p:cNvSpPr txBox="1">
              <a:spLocks noChangeArrowheads="1"/>
            </p:cNvSpPr>
            <p:nvPr/>
          </p:nvSpPr>
          <p:spPr bwMode="auto">
            <a:xfrm>
              <a:off x="422" y="2353"/>
              <a:ext cx="1101" cy="6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500">
                  <a:solidFill>
                    <a:srgbClr val="000000"/>
                  </a:solidFill>
                </a:rPr>
                <a:t>4 km</a:t>
              </a:r>
            </a:p>
          </p:txBody>
        </p:sp>
        <p:sp>
          <p:nvSpPr>
            <p:cNvPr id="13903" name="Text Box 8783"/>
            <p:cNvSpPr txBox="1">
              <a:spLocks noChangeArrowheads="1"/>
            </p:cNvSpPr>
            <p:nvPr/>
          </p:nvSpPr>
          <p:spPr bwMode="auto">
            <a:xfrm>
              <a:off x="432" y="576"/>
              <a:ext cx="1101" cy="6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500">
                  <a:solidFill>
                    <a:srgbClr val="000000"/>
                  </a:solidFill>
                </a:rPr>
                <a:t>1 km</a:t>
              </a:r>
            </a:p>
          </p:txBody>
        </p:sp>
        <p:sp>
          <p:nvSpPr>
            <p:cNvPr id="13904" name="Text Box 8784"/>
            <p:cNvSpPr txBox="1">
              <a:spLocks noChangeArrowheads="1"/>
            </p:cNvSpPr>
            <p:nvPr/>
          </p:nvSpPr>
          <p:spPr bwMode="auto">
            <a:xfrm>
              <a:off x="4125" y="2353"/>
              <a:ext cx="1101" cy="6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500" dirty="0">
                  <a:solidFill>
                    <a:srgbClr val="000000"/>
                  </a:solidFill>
                </a:rPr>
                <a:t>8 km</a:t>
              </a:r>
            </a:p>
          </p:txBody>
        </p:sp>
        <p:sp>
          <p:nvSpPr>
            <p:cNvPr id="13905" name="Text Box 8785"/>
            <p:cNvSpPr txBox="1">
              <a:spLocks noChangeArrowheads="1"/>
            </p:cNvSpPr>
            <p:nvPr/>
          </p:nvSpPr>
          <p:spPr bwMode="auto">
            <a:xfrm>
              <a:off x="4102" y="576"/>
              <a:ext cx="1101" cy="6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500">
                  <a:solidFill>
                    <a:srgbClr val="000000"/>
                  </a:solidFill>
                </a:rPr>
                <a:t>2 km</a:t>
              </a:r>
            </a:p>
          </p:txBody>
        </p:sp>
        <p:sp>
          <p:nvSpPr>
            <p:cNvPr id="13906" name="Text Box 8786"/>
            <p:cNvSpPr txBox="1">
              <a:spLocks noChangeArrowheads="1"/>
            </p:cNvSpPr>
            <p:nvPr/>
          </p:nvSpPr>
          <p:spPr bwMode="auto">
            <a:xfrm>
              <a:off x="479" y="3791"/>
              <a:ext cx="1854"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500">
                  <a:solidFill>
                    <a:srgbClr val="000000"/>
                  </a:solidFill>
                </a:rPr>
                <a:t>“GOES-O/P”</a:t>
              </a:r>
            </a:p>
          </p:txBody>
        </p:sp>
        <p:sp>
          <p:nvSpPr>
            <p:cNvPr id="13907" name="Text Box 8787"/>
            <p:cNvSpPr txBox="1">
              <a:spLocks noChangeArrowheads="1"/>
            </p:cNvSpPr>
            <p:nvPr/>
          </p:nvSpPr>
          <p:spPr bwMode="auto">
            <a:xfrm>
              <a:off x="3041" y="3791"/>
              <a:ext cx="1708"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500">
                  <a:solidFill>
                    <a:srgbClr val="000000"/>
                  </a:solidFill>
                </a:rPr>
                <a:t>“GOES-M”</a:t>
              </a:r>
            </a:p>
          </p:txBody>
        </p:sp>
        <p:sp>
          <p:nvSpPr>
            <p:cNvPr id="13908" name="Text Box 8788"/>
            <p:cNvSpPr txBox="1">
              <a:spLocks noChangeArrowheads="1"/>
            </p:cNvSpPr>
            <p:nvPr/>
          </p:nvSpPr>
          <p:spPr bwMode="auto">
            <a:xfrm>
              <a:off x="3025" y="1872"/>
              <a:ext cx="1657"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500" dirty="0">
                  <a:solidFill>
                    <a:srgbClr val="000000"/>
                  </a:solidFill>
                </a:rPr>
                <a:t>“GOES-R”</a:t>
              </a:r>
            </a:p>
          </p:txBody>
        </p:sp>
      </p:grpSp>
      <p:pic>
        <p:nvPicPr>
          <p:cNvPr id="13910" name="Picture 8790" descr="G7g8vi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35444" y="3392805"/>
            <a:ext cx="135466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3911" name="Picture 8791" descr="VAS_GOES_4_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03046" y="1841506"/>
            <a:ext cx="402167" cy="345281"/>
          </a:xfrm>
          <a:prstGeom prst="rect">
            <a:avLst/>
          </a:prstGeom>
          <a:noFill/>
          <a:extLst>
            <a:ext uri="{909E8E84-426E-40DD-AFC4-6F175D3DCCD1}">
              <a14:hiddenFill xmlns:a14="http://schemas.microsoft.com/office/drawing/2010/main">
                <a:solidFill>
                  <a:srgbClr val="FFFFFF"/>
                </a:solidFill>
              </a14:hiddenFill>
            </a:ext>
          </a:extLst>
        </p:spPr>
      </p:pic>
      <p:pic>
        <p:nvPicPr>
          <p:cNvPr id="13912" name="Picture 8792" descr="16_pl_new"/>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00346" y="3397250"/>
            <a:ext cx="2074333"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3915" name="Picture 8795" descr="GOES3_CLEAN_FD_VIS_BIG"/>
          <p:cNvPicPr>
            <a:picLocks noChangeAspect="1" noChangeArrowheads="1"/>
          </p:cNvPicPr>
          <p:nvPr/>
        </p:nvPicPr>
        <p:blipFill>
          <a:blip r:embed="rId24" cstate="print">
            <a:extLst>
              <a:ext uri="{28A0092B-C50C-407E-A947-70E740481C1C}">
                <a14:useLocalDpi xmlns:a14="http://schemas.microsoft.com/office/drawing/2010/main" val="0"/>
              </a:ext>
            </a:extLst>
          </a:blip>
          <a:srcRect l="5455" t="5455" b="7272"/>
          <a:stretch>
            <a:fillRect/>
          </a:stretch>
        </p:blipFill>
        <p:spPr bwMode="auto">
          <a:xfrm>
            <a:off x="268111" y="222250"/>
            <a:ext cx="733778" cy="762000"/>
          </a:xfrm>
          <a:prstGeom prst="rect">
            <a:avLst/>
          </a:prstGeom>
          <a:noFill/>
          <a:extLst>
            <a:ext uri="{909E8E84-426E-40DD-AFC4-6F175D3DCCD1}">
              <a14:hiddenFill xmlns:a14="http://schemas.microsoft.com/office/drawing/2010/main">
                <a:solidFill>
                  <a:srgbClr val="FFFFFF"/>
                </a:solidFill>
              </a14:hiddenFill>
            </a:ext>
          </a:extLst>
        </p:spPr>
      </p:pic>
      <p:pic>
        <p:nvPicPr>
          <p:cNvPr id="13916" name="Picture 8796" descr="GOES3_CLEAN_NA_I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9346" y="3034665"/>
            <a:ext cx="1354667"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13919" name="Group 8799"/>
          <p:cNvGrpSpPr>
            <a:grpSpLocks/>
          </p:cNvGrpSpPr>
          <p:nvPr/>
        </p:nvGrpSpPr>
        <p:grpSpPr bwMode="auto">
          <a:xfrm>
            <a:off x="169346" y="4193540"/>
            <a:ext cx="1354667" cy="1143000"/>
            <a:chOff x="576" y="12576"/>
            <a:chExt cx="4608" cy="3456"/>
          </a:xfrm>
        </p:grpSpPr>
        <p:pic>
          <p:nvPicPr>
            <p:cNvPr id="13917" name="Picture 8797" descr="GOES3_CLEAN_NA_VI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76" y="12576"/>
              <a:ext cx="4608" cy="3456"/>
            </a:xfrm>
            <a:prstGeom prst="rect">
              <a:avLst/>
            </a:prstGeom>
            <a:noFill/>
            <a:extLst>
              <a:ext uri="{909E8E84-426E-40DD-AFC4-6F175D3DCCD1}">
                <a14:hiddenFill xmlns:a14="http://schemas.microsoft.com/office/drawing/2010/main">
                  <a:solidFill>
                    <a:srgbClr val="FFFFFF"/>
                  </a:solidFill>
                </a14:hiddenFill>
              </a:ext>
            </a:extLst>
          </p:spPr>
        </p:pic>
        <p:sp>
          <p:nvSpPr>
            <p:cNvPr id="13918" name="Text Box 8798"/>
            <p:cNvSpPr txBox="1">
              <a:spLocks noChangeArrowheads="1"/>
            </p:cNvSpPr>
            <p:nvPr/>
          </p:nvSpPr>
          <p:spPr bwMode="auto">
            <a:xfrm>
              <a:off x="3206" y="12650"/>
              <a:ext cx="1375"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500">
                  <a:solidFill>
                    <a:srgbClr val="FFFF00"/>
                  </a:solidFill>
                </a:rPr>
                <a:t>GOES-3</a:t>
              </a:r>
            </a:p>
          </p:txBody>
        </p:sp>
      </p:grpSp>
      <p:sp>
        <p:nvSpPr>
          <p:cNvPr id="13923" name="Line 8803"/>
          <p:cNvSpPr>
            <a:spLocks noChangeShapeType="1"/>
          </p:cNvSpPr>
          <p:nvPr/>
        </p:nvSpPr>
        <p:spPr bwMode="auto">
          <a:xfrm>
            <a:off x="1676400" y="1000125"/>
            <a:ext cx="0" cy="23495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3924" name="Line 8804"/>
          <p:cNvSpPr>
            <a:spLocks noChangeShapeType="1"/>
          </p:cNvSpPr>
          <p:nvPr/>
        </p:nvSpPr>
        <p:spPr bwMode="auto">
          <a:xfrm>
            <a:off x="3581400" y="1000125"/>
            <a:ext cx="0" cy="23495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3925" name="Line 8805"/>
          <p:cNvSpPr>
            <a:spLocks noChangeShapeType="1"/>
          </p:cNvSpPr>
          <p:nvPr/>
        </p:nvSpPr>
        <p:spPr bwMode="auto">
          <a:xfrm>
            <a:off x="5234940" y="1000125"/>
            <a:ext cx="0" cy="23495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lstStyle/>
          <a:p>
            <a:pPr eaLnBrk="0" fontAlgn="base" hangingPunct="0">
              <a:spcBef>
                <a:spcPct val="0"/>
              </a:spcBef>
              <a:spcAft>
                <a:spcPct val="0"/>
              </a:spcAft>
            </a:pPr>
            <a:r>
              <a:rPr lang="en-US" sz="500" dirty="0">
                <a:solidFill>
                  <a:srgbClr val="000000"/>
                </a:solidFill>
              </a:rPr>
              <a:t> </a:t>
            </a:r>
          </a:p>
        </p:txBody>
      </p:sp>
      <p:sp>
        <p:nvSpPr>
          <p:cNvPr id="13926" name="Line 8806"/>
          <p:cNvSpPr>
            <a:spLocks noChangeShapeType="1"/>
          </p:cNvSpPr>
          <p:nvPr/>
        </p:nvSpPr>
        <p:spPr bwMode="auto">
          <a:xfrm>
            <a:off x="7162800" y="1000125"/>
            <a:ext cx="0" cy="23495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pic>
        <p:nvPicPr>
          <p:cNvPr id="13889" name="Picture 8769" descr="g12_img6pan_label_200126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484370" y="3321719"/>
            <a:ext cx="1270000" cy="1174089"/>
          </a:xfrm>
          <a:prstGeom prst="rect">
            <a:avLst/>
          </a:prstGeom>
          <a:noFill/>
          <a:extLst>
            <a:ext uri="{909E8E84-426E-40DD-AFC4-6F175D3DCCD1}">
              <a14:hiddenFill xmlns:a14="http://schemas.microsoft.com/office/drawing/2010/main">
                <a:solidFill>
                  <a:srgbClr val="FFFFFF"/>
                </a:solidFill>
              </a14:hiddenFill>
            </a:ext>
          </a:extLst>
        </p:spPr>
      </p:pic>
      <p:pic>
        <p:nvPicPr>
          <p:cNvPr id="13927" name="Picture 8807" descr="SNDR_19L_SPS"/>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096016" y="4413250"/>
            <a:ext cx="776111" cy="611188"/>
          </a:xfrm>
          <a:prstGeom prst="rect">
            <a:avLst/>
          </a:prstGeom>
          <a:noFill/>
          <a:extLst>
            <a:ext uri="{909E8E84-426E-40DD-AFC4-6F175D3DCCD1}">
              <a14:hiddenFill xmlns:a14="http://schemas.microsoft.com/office/drawing/2010/main">
                <a:solidFill>
                  <a:srgbClr val="FFFFFF"/>
                </a:solidFill>
              </a14:hiddenFill>
            </a:ext>
          </a:extLst>
        </p:spPr>
      </p:pic>
      <p:sp>
        <p:nvSpPr>
          <p:cNvPr id="14015" name="Rectangle 8895"/>
          <p:cNvSpPr>
            <a:spLocks noChangeArrowheads="1"/>
          </p:cNvSpPr>
          <p:nvPr/>
        </p:nvSpPr>
        <p:spPr bwMode="auto">
          <a:xfrm>
            <a:off x="7874003" y="5318149"/>
            <a:ext cx="1100667" cy="108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3964" name="Rectangle 8844"/>
          <p:cNvSpPr>
            <a:spLocks noChangeArrowheads="1"/>
          </p:cNvSpPr>
          <p:nvPr/>
        </p:nvSpPr>
        <p:spPr bwMode="auto">
          <a:xfrm>
            <a:off x="8098607" y="5835385"/>
            <a:ext cx="53799"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3965" name="Rectangle 8845"/>
          <p:cNvSpPr>
            <a:spLocks noChangeArrowheads="1"/>
          </p:cNvSpPr>
          <p:nvPr/>
        </p:nvSpPr>
        <p:spPr bwMode="auto">
          <a:xfrm>
            <a:off x="8111537" y="5844315"/>
            <a:ext cx="1923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C</a:t>
            </a:r>
            <a:endParaRPr lang="en-US" altLang="en-US" sz="500">
              <a:solidFill>
                <a:srgbClr val="000000"/>
              </a:solidFill>
            </a:endParaRPr>
          </a:p>
        </p:txBody>
      </p:sp>
      <p:sp>
        <p:nvSpPr>
          <p:cNvPr id="13966" name="Rectangle 8846"/>
          <p:cNvSpPr>
            <a:spLocks noChangeArrowheads="1"/>
          </p:cNvSpPr>
          <p:nvPr/>
        </p:nvSpPr>
        <p:spPr bwMode="auto">
          <a:xfrm>
            <a:off x="8111537" y="5878050"/>
            <a:ext cx="1923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O</a:t>
            </a:r>
            <a:endParaRPr lang="en-US" altLang="en-US" sz="500">
              <a:solidFill>
                <a:srgbClr val="000000"/>
              </a:solidFill>
            </a:endParaRPr>
          </a:p>
        </p:txBody>
      </p:sp>
      <p:sp>
        <p:nvSpPr>
          <p:cNvPr id="13969" name="Rectangle 8849"/>
          <p:cNvSpPr>
            <a:spLocks noChangeArrowheads="1"/>
          </p:cNvSpPr>
          <p:nvPr/>
        </p:nvSpPr>
        <p:spPr bwMode="auto">
          <a:xfrm>
            <a:off x="8141539" y="6037158"/>
            <a:ext cx="203435" cy="1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3977" name="Rectangle 8857"/>
          <p:cNvSpPr>
            <a:spLocks noChangeArrowheads="1"/>
          </p:cNvSpPr>
          <p:nvPr/>
        </p:nvSpPr>
        <p:spPr bwMode="auto">
          <a:xfrm>
            <a:off x="8227076" y="5695184"/>
            <a:ext cx="43215" cy="15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3978" name="Rectangle 8858"/>
          <p:cNvSpPr>
            <a:spLocks noChangeArrowheads="1"/>
          </p:cNvSpPr>
          <p:nvPr/>
        </p:nvSpPr>
        <p:spPr bwMode="auto">
          <a:xfrm>
            <a:off x="8240007" y="5704747"/>
            <a:ext cx="1923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O</a:t>
            </a:r>
            <a:endParaRPr lang="en-US" altLang="en-US" sz="500">
              <a:solidFill>
                <a:srgbClr val="000000"/>
              </a:solidFill>
            </a:endParaRPr>
          </a:p>
        </p:txBody>
      </p:sp>
      <p:sp>
        <p:nvSpPr>
          <p:cNvPr id="13979" name="Rectangle 8859"/>
          <p:cNvSpPr>
            <a:spLocks noChangeArrowheads="1"/>
          </p:cNvSpPr>
          <p:nvPr/>
        </p:nvSpPr>
        <p:spPr bwMode="auto">
          <a:xfrm>
            <a:off x="8240007" y="5733521"/>
            <a:ext cx="1282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z</a:t>
            </a:r>
            <a:endParaRPr lang="en-US" altLang="en-US" sz="500">
              <a:solidFill>
                <a:srgbClr val="000000"/>
              </a:solidFill>
            </a:endParaRPr>
          </a:p>
        </p:txBody>
      </p:sp>
      <p:sp>
        <p:nvSpPr>
          <p:cNvPr id="13980" name="Rectangle 8860"/>
          <p:cNvSpPr>
            <a:spLocks noChangeArrowheads="1"/>
          </p:cNvSpPr>
          <p:nvPr/>
        </p:nvSpPr>
        <p:spPr bwMode="auto">
          <a:xfrm>
            <a:off x="8240007" y="5762294"/>
            <a:ext cx="144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o</a:t>
            </a:r>
            <a:endParaRPr lang="en-US" altLang="en-US" sz="500">
              <a:solidFill>
                <a:srgbClr val="000000"/>
              </a:solidFill>
            </a:endParaRPr>
          </a:p>
        </p:txBody>
      </p:sp>
      <p:sp>
        <p:nvSpPr>
          <p:cNvPr id="13981" name="Rectangle 8861"/>
          <p:cNvSpPr>
            <a:spLocks noChangeArrowheads="1"/>
          </p:cNvSpPr>
          <p:nvPr/>
        </p:nvSpPr>
        <p:spPr bwMode="auto">
          <a:xfrm>
            <a:off x="8240007" y="5791068"/>
            <a:ext cx="144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n</a:t>
            </a:r>
            <a:endParaRPr lang="en-US" altLang="en-US" sz="500">
              <a:solidFill>
                <a:srgbClr val="000000"/>
              </a:solidFill>
            </a:endParaRPr>
          </a:p>
        </p:txBody>
      </p:sp>
      <p:sp>
        <p:nvSpPr>
          <p:cNvPr id="13982" name="Rectangle 8862"/>
          <p:cNvSpPr>
            <a:spLocks noChangeArrowheads="1"/>
          </p:cNvSpPr>
          <p:nvPr/>
        </p:nvSpPr>
        <p:spPr bwMode="auto">
          <a:xfrm>
            <a:off x="8240007" y="5820172"/>
            <a:ext cx="144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e</a:t>
            </a:r>
            <a:endParaRPr lang="en-US" altLang="en-US" sz="500">
              <a:solidFill>
                <a:srgbClr val="000000"/>
              </a:solidFill>
            </a:endParaRPr>
          </a:p>
        </p:txBody>
      </p:sp>
      <p:sp>
        <p:nvSpPr>
          <p:cNvPr id="13983" name="Rectangle 8863"/>
          <p:cNvSpPr>
            <a:spLocks noChangeArrowheads="1"/>
          </p:cNvSpPr>
          <p:nvPr/>
        </p:nvSpPr>
        <p:spPr bwMode="auto">
          <a:xfrm>
            <a:off x="8323514" y="5804297"/>
            <a:ext cx="211079" cy="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3984" name="Rectangle 8864"/>
          <p:cNvSpPr>
            <a:spLocks noChangeArrowheads="1"/>
          </p:cNvSpPr>
          <p:nvPr/>
        </p:nvSpPr>
        <p:spPr bwMode="auto">
          <a:xfrm>
            <a:off x="8336433" y="5813557"/>
            <a:ext cx="22281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“Traditional Side of </a:t>
            </a:r>
            <a:endParaRPr lang="en-US" altLang="en-US" sz="500">
              <a:solidFill>
                <a:srgbClr val="000000"/>
              </a:solidFill>
            </a:endParaRPr>
          </a:p>
        </p:txBody>
      </p:sp>
      <p:sp>
        <p:nvSpPr>
          <p:cNvPr id="13985" name="Rectangle 8865"/>
          <p:cNvSpPr>
            <a:spLocks noChangeArrowheads="1"/>
          </p:cNvSpPr>
          <p:nvPr/>
        </p:nvSpPr>
        <p:spPr bwMode="auto">
          <a:xfrm>
            <a:off x="8336433" y="5842331"/>
            <a:ext cx="18755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H2O absorption”</a:t>
            </a:r>
            <a:endParaRPr lang="en-US" altLang="en-US" sz="500">
              <a:solidFill>
                <a:srgbClr val="000000"/>
              </a:solidFill>
            </a:endParaRPr>
          </a:p>
        </p:txBody>
      </p:sp>
      <p:grpSp>
        <p:nvGrpSpPr>
          <p:cNvPr id="14001" name="Group 8881"/>
          <p:cNvGrpSpPr>
            <a:grpSpLocks/>
          </p:cNvGrpSpPr>
          <p:nvPr/>
        </p:nvGrpSpPr>
        <p:grpSpPr bwMode="auto">
          <a:xfrm>
            <a:off x="8045098" y="5624738"/>
            <a:ext cx="64382" cy="16867"/>
            <a:chOff x="27366" y="17007"/>
            <a:chExt cx="219" cy="51"/>
          </a:xfrm>
        </p:grpSpPr>
        <p:sp>
          <p:nvSpPr>
            <p:cNvPr id="13999" name="Line 8879"/>
            <p:cNvSpPr>
              <a:spLocks noChangeShapeType="1"/>
            </p:cNvSpPr>
            <p:nvPr/>
          </p:nvSpPr>
          <p:spPr bwMode="auto">
            <a:xfrm>
              <a:off x="27366" y="17032"/>
              <a:ext cx="17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500">
                <a:solidFill>
                  <a:srgbClr val="000000"/>
                </a:solidFill>
              </a:endParaRPr>
            </a:p>
          </p:txBody>
        </p:sp>
        <p:sp>
          <p:nvSpPr>
            <p:cNvPr id="14000" name="Freeform 8880"/>
            <p:cNvSpPr>
              <a:spLocks/>
            </p:cNvSpPr>
            <p:nvPr/>
          </p:nvSpPr>
          <p:spPr bwMode="auto">
            <a:xfrm>
              <a:off x="27534" y="17007"/>
              <a:ext cx="51" cy="51"/>
            </a:xfrm>
            <a:custGeom>
              <a:avLst/>
              <a:gdLst>
                <a:gd name="T0" fmla="*/ 0 w 102"/>
                <a:gd name="T1" fmla="*/ 101 h 101"/>
                <a:gd name="T2" fmla="*/ 102 w 102"/>
                <a:gd name="T3" fmla="*/ 50 h 101"/>
                <a:gd name="T4" fmla="*/ 0 w 102"/>
                <a:gd name="T5" fmla="*/ 0 h 101"/>
                <a:gd name="T6" fmla="*/ 0 w 102"/>
                <a:gd name="T7" fmla="*/ 101 h 101"/>
              </a:gdLst>
              <a:ahLst/>
              <a:cxnLst>
                <a:cxn ang="0">
                  <a:pos x="T0" y="T1"/>
                </a:cxn>
                <a:cxn ang="0">
                  <a:pos x="T2" y="T3"/>
                </a:cxn>
                <a:cxn ang="0">
                  <a:pos x="T4" y="T5"/>
                </a:cxn>
                <a:cxn ang="0">
                  <a:pos x="T6" y="T7"/>
                </a:cxn>
              </a:cxnLst>
              <a:rect l="0" t="0" r="r" b="b"/>
              <a:pathLst>
                <a:path w="102" h="101">
                  <a:moveTo>
                    <a:pt x="0" y="101"/>
                  </a:moveTo>
                  <a:lnTo>
                    <a:pt x="102" y="50"/>
                  </a:lnTo>
                  <a:lnTo>
                    <a:pt x="0" y="0"/>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grpSp>
      <p:sp>
        <p:nvSpPr>
          <p:cNvPr id="14002" name="Rectangle 8882"/>
          <p:cNvSpPr>
            <a:spLocks noChangeArrowheads="1"/>
          </p:cNvSpPr>
          <p:nvPr/>
        </p:nvSpPr>
        <p:spPr bwMode="auto">
          <a:xfrm>
            <a:off x="7874016" y="5601891"/>
            <a:ext cx="182269" cy="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4004" name="Rectangle 8884"/>
          <p:cNvSpPr>
            <a:spLocks noChangeArrowheads="1"/>
          </p:cNvSpPr>
          <p:nvPr/>
        </p:nvSpPr>
        <p:spPr bwMode="auto">
          <a:xfrm>
            <a:off x="7874016" y="5539738"/>
            <a:ext cx="182269" cy="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grpSp>
        <p:nvGrpSpPr>
          <p:cNvPr id="14008" name="Group 8888"/>
          <p:cNvGrpSpPr>
            <a:grpSpLocks/>
          </p:cNvGrpSpPr>
          <p:nvPr/>
        </p:nvGrpSpPr>
        <p:grpSpPr bwMode="auto">
          <a:xfrm>
            <a:off x="8045098" y="5567853"/>
            <a:ext cx="64382" cy="16867"/>
            <a:chOff x="27366" y="16835"/>
            <a:chExt cx="219" cy="51"/>
          </a:xfrm>
        </p:grpSpPr>
        <p:sp>
          <p:nvSpPr>
            <p:cNvPr id="14006" name="Line 8886"/>
            <p:cNvSpPr>
              <a:spLocks noChangeShapeType="1"/>
            </p:cNvSpPr>
            <p:nvPr/>
          </p:nvSpPr>
          <p:spPr bwMode="auto">
            <a:xfrm>
              <a:off x="27366" y="16860"/>
              <a:ext cx="17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500">
                <a:solidFill>
                  <a:srgbClr val="000000"/>
                </a:solidFill>
              </a:endParaRPr>
            </a:p>
          </p:txBody>
        </p:sp>
        <p:sp>
          <p:nvSpPr>
            <p:cNvPr id="14007" name="Freeform 8887"/>
            <p:cNvSpPr>
              <a:spLocks/>
            </p:cNvSpPr>
            <p:nvPr/>
          </p:nvSpPr>
          <p:spPr bwMode="auto">
            <a:xfrm>
              <a:off x="27534" y="16835"/>
              <a:ext cx="51" cy="51"/>
            </a:xfrm>
            <a:custGeom>
              <a:avLst/>
              <a:gdLst>
                <a:gd name="T0" fmla="*/ 0 w 102"/>
                <a:gd name="T1" fmla="*/ 102 h 102"/>
                <a:gd name="T2" fmla="*/ 102 w 102"/>
                <a:gd name="T3" fmla="*/ 52 h 102"/>
                <a:gd name="T4" fmla="*/ 0 w 102"/>
                <a:gd name="T5" fmla="*/ 0 h 102"/>
                <a:gd name="T6" fmla="*/ 0 w 102"/>
                <a:gd name="T7" fmla="*/ 102 h 102"/>
              </a:gdLst>
              <a:ahLst/>
              <a:cxnLst>
                <a:cxn ang="0">
                  <a:pos x="T0" y="T1"/>
                </a:cxn>
                <a:cxn ang="0">
                  <a:pos x="T2" y="T3"/>
                </a:cxn>
                <a:cxn ang="0">
                  <a:pos x="T4" y="T5"/>
                </a:cxn>
                <a:cxn ang="0">
                  <a:pos x="T6" y="T7"/>
                </a:cxn>
              </a:cxnLst>
              <a:rect l="0" t="0" r="r" b="b"/>
              <a:pathLst>
                <a:path w="102" h="102">
                  <a:moveTo>
                    <a:pt x="0" y="102"/>
                  </a:moveTo>
                  <a:lnTo>
                    <a:pt x="102" y="52"/>
                  </a:lnTo>
                  <a:lnTo>
                    <a:pt x="0" y="0"/>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grpSp>
      <p:sp>
        <p:nvSpPr>
          <p:cNvPr id="14009" name="Rectangle 8889"/>
          <p:cNvSpPr>
            <a:spLocks noChangeArrowheads="1"/>
          </p:cNvSpPr>
          <p:nvPr/>
        </p:nvSpPr>
        <p:spPr bwMode="auto">
          <a:xfrm>
            <a:off x="7906060" y="5321130"/>
            <a:ext cx="1252361" cy="18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4010" name="Rectangle 8890"/>
          <p:cNvSpPr>
            <a:spLocks noChangeArrowheads="1"/>
          </p:cNvSpPr>
          <p:nvPr/>
        </p:nvSpPr>
        <p:spPr bwMode="auto">
          <a:xfrm>
            <a:off x="8162414" y="5381653"/>
            <a:ext cx="75982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400">
                <a:solidFill>
                  <a:srgbClr val="000000"/>
                </a:solidFill>
              </a:rPr>
              <a:t>IR Spectral Coverage (DS or SW/M)</a:t>
            </a:r>
            <a:endParaRPr lang="en-US" altLang="en-US" sz="500">
              <a:solidFill>
                <a:srgbClr val="000000"/>
              </a:solidFill>
            </a:endParaRPr>
          </a:p>
        </p:txBody>
      </p:sp>
      <p:sp>
        <p:nvSpPr>
          <p:cNvPr id="14011" name="Rectangle 8891"/>
          <p:cNvSpPr>
            <a:spLocks noChangeArrowheads="1"/>
          </p:cNvSpPr>
          <p:nvPr/>
        </p:nvSpPr>
        <p:spPr bwMode="auto">
          <a:xfrm>
            <a:off x="8243246" y="5628708"/>
            <a:ext cx="1284405"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4012" name="Rectangle 8892"/>
          <p:cNvSpPr>
            <a:spLocks noChangeArrowheads="1"/>
          </p:cNvSpPr>
          <p:nvPr/>
        </p:nvSpPr>
        <p:spPr bwMode="auto">
          <a:xfrm>
            <a:off x="8023931" y="6341425"/>
            <a:ext cx="45273" cy="3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60" tIns="8880" rIns="17760" bIns="8880"/>
          <a:lstStyle/>
          <a:p>
            <a:pPr eaLnBrk="0" fontAlgn="base" hangingPunct="0">
              <a:spcBef>
                <a:spcPct val="0"/>
              </a:spcBef>
              <a:spcAft>
                <a:spcPct val="0"/>
              </a:spcAft>
            </a:pPr>
            <a:endParaRPr lang="en-US" sz="500">
              <a:solidFill>
                <a:srgbClr val="000000"/>
              </a:solidFill>
            </a:endParaRPr>
          </a:p>
        </p:txBody>
      </p:sp>
      <p:sp>
        <p:nvSpPr>
          <p:cNvPr id="14013" name="Rectangle 8893"/>
          <p:cNvSpPr>
            <a:spLocks noChangeArrowheads="1"/>
          </p:cNvSpPr>
          <p:nvPr/>
        </p:nvSpPr>
        <p:spPr bwMode="auto">
          <a:xfrm>
            <a:off x="8036867" y="6349695"/>
            <a:ext cx="6412" cy="1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5</a:t>
            </a:r>
            <a:endParaRPr lang="en-US" altLang="en-US" sz="500">
              <a:solidFill>
                <a:srgbClr val="000000"/>
              </a:solidFill>
            </a:endParaRPr>
          </a:p>
        </p:txBody>
      </p:sp>
      <p:grpSp>
        <p:nvGrpSpPr>
          <p:cNvPr id="14016" name="Group 8896"/>
          <p:cNvGrpSpPr>
            <a:grpSpLocks/>
          </p:cNvGrpSpPr>
          <p:nvPr/>
        </p:nvGrpSpPr>
        <p:grpSpPr bwMode="auto">
          <a:xfrm>
            <a:off x="7933138" y="5080000"/>
            <a:ext cx="1070093" cy="842698"/>
            <a:chOff x="27075" y="16562"/>
            <a:chExt cx="3640" cy="2548"/>
          </a:xfrm>
        </p:grpSpPr>
        <p:grpSp>
          <p:nvGrpSpPr>
            <p:cNvPr id="13963" name="Group 8843"/>
            <p:cNvGrpSpPr>
              <a:grpSpLocks/>
            </p:cNvGrpSpPr>
            <p:nvPr/>
          </p:nvGrpSpPr>
          <p:grpSpPr bwMode="auto">
            <a:xfrm>
              <a:off x="27075" y="16562"/>
              <a:ext cx="3640" cy="2548"/>
              <a:chOff x="27075" y="16562"/>
              <a:chExt cx="3640" cy="2548"/>
            </a:xfrm>
          </p:grpSpPr>
          <p:pic>
            <p:nvPicPr>
              <p:cNvPr id="13934" name="Picture 881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7075" y="16562"/>
                <a:ext cx="3640" cy="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5" name="Rectangle 8815"/>
              <p:cNvSpPr>
                <a:spLocks noChangeArrowheads="1"/>
              </p:cNvSpPr>
              <p:nvPr/>
            </p:nvSpPr>
            <p:spPr bwMode="auto">
              <a:xfrm>
                <a:off x="27767" y="16891"/>
                <a:ext cx="5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sp>
            <p:nvSpPr>
              <p:cNvPr id="13936" name="Rectangle 8816"/>
              <p:cNvSpPr>
                <a:spLocks noChangeArrowheads="1"/>
              </p:cNvSpPr>
              <p:nvPr/>
            </p:nvSpPr>
            <p:spPr bwMode="auto">
              <a:xfrm>
                <a:off x="27811" y="16920"/>
                <a:ext cx="333"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0.625cm</a:t>
                </a:r>
                <a:endParaRPr lang="en-US" altLang="en-US" sz="500">
                  <a:solidFill>
                    <a:srgbClr val="000000"/>
                  </a:solidFill>
                </a:endParaRPr>
              </a:p>
            </p:txBody>
          </p:sp>
          <p:sp>
            <p:nvSpPr>
              <p:cNvPr id="13937" name="Rectangle 8817"/>
              <p:cNvSpPr>
                <a:spLocks noChangeArrowheads="1"/>
              </p:cNvSpPr>
              <p:nvPr/>
            </p:nvSpPr>
            <p:spPr bwMode="auto">
              <a:xfrm>
                <a:off x="28090" y="16922"/>
                <a:ext cx="16"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a:t>
                </a:r>
                <a:endParaRPr lang="en-US" altLang="en-US" sz="500">
                  <a:solidFill>
                    <a:srgbClr val="000000"/>
                  </a:solidFill>
                </a:endParaRPr>
              </a:p>
            </p:txBody>
          </p:sp>
          <p:sp>
            <p:nvSpPr>
              <p:cNvPr id="13938" name="Rectangle 8818"/>
              <p:cNvSpPr>
                <a:spLocks noChangeArrowheads="1"/>
              </p:cNvSpPr>
              <p:nvPr/>
            </p:nvSpPr>
            <p:spPr bwMode="auto">
              <a:xfrm>
                <a:off x="28106" y="16922"/>
                <a:ext cx="2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1</a:t>
                </a:r>
                <a:endParaRPr lang="en-US" altLang="en-US" sz="500">
                  <a:solidFill>
                    <a:srgbClr val="000000"/>
                  </a:solidFill>
                </a:endParaRPr>
              </a:p>
            </p:txBody>
          </p:sp>
          <p:sp>
            <p:nvSpPr>
              <p:cNvPr id="13939" name="Rectangle 8819"/>
              <p:cNvSpPr>
                <a:spLocks noChangeArrowheads="1"/>
              </p:cNvSpPr>
              <p:nvPr/>
            </p:nvSpPr>
            <p:spPr bwMode="auto">
              <a:xfrm>
                <a:off x="28640" y="16891"/>
                <a:ext cx="51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sp>
            <p:nvSpPr>
              <p:cNvPr id="13940" name="Rectangle 8820"/>
              <p:cNvSpPr>
                <a:spLocks noChangeArrowheads="1"/>
              </p:cNvSpPr>
              <p:nvPr/>
            </p:nvSpPr>
            <p:spPr bwMode="auto">
              <a:xfrm>
                <a:off x="28684" y="16920"/>
                <a:ext cx="28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1.25cm</a:t>
                </a:r>
                <a:endParaRPr lang="en-US" altLang="en-US" sz="500">
                  <a:solidFill>
                    <a:srgbClr val="000000"/>
                  </a:solidFill>
                </a:endParaRPr>
              </a:p>
            </p:txBody>
          </p:sp>
          <p:sp>
            <p:nvSpPr>
              <p:cNvPr id="13941" name="Rectangle 8821"/>
              <p:cNvSpPr>
                <a:spLocks noChangeArrowheads="1"/>
              </p:cNvSpPr>
              <p:nvPr/>
            </p:nvSpPr>
            <p:spPr bwMode="auto">
              <a:xfrm>
                <a:off x="28923" y="16922"/>
                <a:ext cx="16"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a:t>
                </a:r>
                <a:endParaRPr lang="en-US" altLang="en-US" sz="500">
                  <a:solidFill>
                    <a:srgbClr val="000000"/>
                  </a:solidFill>
                </a:endParaRPr>
              </a:p>
            </p:txBody>
          </p:sp>
          <p:sp>
            <p:nvSpPr>
              <p:cNvPr id="13942" name="Rectangle 8822"/>
              <p:cNvSpPr>
                <a:spLocks noChangeArrowheads="1"/>
              </p:cNvSpPr>
              <p:nvPr/>
            </p:nvSpPr>
            <p:spPr bwMode="auto">
              <a:xfrm>
                <a:off x="28939" y="16922"/>
                <a:ext cx="2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1</a:t>
                </a:r>
                <a:endParaRPr lang="en-US" altLang="en-US" sz="500">
                  <a:solidFill>
                    <a:srgbClr val="000000"/>
                  </a:solidFill>
                </a:endParaRPr>
              </a:p>
            </p:txBody>
          </p:sp>
          <p:sp>
            <p:nvSpPr>
              <p:cNvPr id="13943" name="Rectangle 8823"/>
              <p:cNvSpPr>
                <a:spLocks noChangeArrowheads="1"/>
              </p:cNvSpPr>
              <p:nvPr/>
            </p:nvSpPr>
            <p:spPr bwMode="auto">
              <a:xfrm>
                <a:off x="29550" y="16891"/>
                <a:ext cx="51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sp>
            <p:nvSpPr>
              <p:cNvPr id="13944" name="Rectangle 8824"/>
              <p:cNvSpPr>
                <a:spLocks noChangeArrowheads="1"/>
              </p:cNvSpPr>
              <p:nvPr/>
            </p:nvSpPr>
            <p:spPr bwMode="auto">
              <a:xfrm>
                <a:off x="29594" y="16920"/>
                <a:ext cx="23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2.5cm</a:t>
                </a:r>
                <a:endParaRPr lang="en-US" altLang="en-US" sz="500">
                  <a:solidFill>
                    <a:srgbClr val="000000"/>
                  </a:solidFill>
                </a:endParaRPr>
              </a:p>
            </p:txBody>
          </p:sp>
          <p:sp>
            <p:nvSpPr>
              <p:cNvPr id="13945" name="Rectangle 8825"/>
              <p:cNvSpPr>
                <a:spLocks noChangeArrowheads="1"/>
              </p:cNvSpPr>
              <p:nvPr/>
            </p:nvSpPr>
            <p:spPr bwMode="auto">
              <a:xfrm>
                <a:off x="29793" y="16922"/>
                <a:ext cx="16"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a:t>
                </a:r>
                <a:endParaRPr lang="en-US" altLang="en-US" sz="500">
                  <a:solidFill>
                    <a:srgbClr val="000000"/>
                  </a:solidFill>
                </a:endParaRPr>
              </a:p>
            </p:txBody>
          </p:sp>
          <p:sp>
            <p:nvSpPr>
              <p:cNvPr id="13946" name="Rectangle 8826"/>
              <p:cNvSpPr>
                <a:spLocks noChangeArrowheads="1"/>
              </p:cNvSpPr>
              <p:nvPr/>
            </p:nvSpPr>
            <p:spPr bwMode="auto">
              <a:xfrm>
                <a:off x="29809" y="16922"/>
                <a:ext cx="2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1</a:t>
                </a:r>
                <a:endParaRPr lang="en-US" altLang="en-US" sz="500">
                  <a:solidFill>
                    <a:srgbClr val="000000"/>
                  </a:solidFill>
                </a:endParaRPr>
              </a:p>
            </p:txBody>
          </p:sp>
          <p:sp>
            <p:nvSpPr>
              <p:cNvPr id="13947" name="Rectangle 8827"/>
              <p:cNvSpPr>
                <a:spLocks noChangeArrowheads="1"/>
              </p:cNvSpPr>
              <p:nvPr/>
            </p:nvSpPr>
            <p:spPr bwMode="auto">
              <a:xfrm>
                <a:off x="27694" y="16734"/>
                <a:ext cx="5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sp>
            <p:nvSpPr>
              <p:cNvPr id="13948" name="Rectangle 8828"/>
              <p:cNvSpPr>
                <a:spLocks noChangeArrowheads="1"/>
              </p:cNvSpPr>
              <p:nvPr/>
            </p:nvSpPr>
            <p:spPr bwMode="auto">
              <a:xfrm>
                <a:off x="27738" y="16763"/>
                <a:ext cx="35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0.625 cm</a:t>
                </a:r>
                <a:endParaRPr lang="en-US" altLang="en-US" sz="500">
                  <a:solidFill>
                    <a:srgbClr val="000000"/>
                  </a:solidFill>
                </a:endParaRPr>
              </a:p>
            </p:txBody>
          </p:sp>
          <p:sp>
            <p:nvSpPr>
              <p:cNvPr id="13949" name="Rectangle 8829"/>
              <p:cNvSpPr>
                <a:spLocks noChangeArrowheads="1"/>
              </p:cNvSpPr>
              <p:nvPr/>
            </p:nvSpPr>
            <p:spPr bwMode="auto">
              <a:xfrm>
                <a:off x="28038" y="16765"/>
                <a:ext cx="16"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a:t>
                </a:r>
                <a:endParaRPr lang="en-US" altLang="en-US" sz="500">
                  <a:solidFill>
                    <a:srgbClr val="000000"/>
                  </a:solidFill>
                </a:endParaRPr>
              </a:p>
            </p:txBody>
          </p:sp>
          <p:sp>
            <p:nvSpPr>
              <p:cNvPr id="13950" name="Rectangle 8830"/>
              <p:cNvSpPr>
                <a:spLocks noChangeArrowheads="1"/>
              </p:cNvSpPr>
              <p:nvPr/>
            </p:nvSpPr>
            <p:spPr bwMode="auto">
              <a:xfrm>
                <a:off x="28053" y="16765"/>
                <a:ext cx="2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1</a:t>
                </a:r>
                <a:endParaRPr lang="en-US" altLang="en-US" sz="500">
                  <a:solidFill>
                    <a:srgbClr val="000000"/>
                  </a:solidFill>
                </a:endParaRPr>
              </a:p>
            </p:txBody>
          </p:sp>
          <p:sp>
            <p:nvSpPr>
              <p:cNvPr id="13951" name="Rectangle 8831"/>
              <p:cNvSpPr>
                <a:spLocks noChangeArrowheads="1"/>
              </p:cNvSpPr>
              <p:nvPr/>
            </p:nvSpPr>
            <p:spPr bwMode="auto">
              <a:xfrm>
                <a:off x="29211" y="16719"/>
                <a:ext cx="5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sp>
            <p:nvSpPr>
              <p:cNvPr id="13952" name="Rectangle 8832"/>
              <p:cNvSpPr>
                <a:spLocks noChangeArrowheads="1"/>
              </p:cNvSpPr>
              <p:nvPr/>
            </p:nvSpPr>
            <p:spPr bwMode="auto">
              <a:xfrm>
                <a:off x="29255" y="16747"/>
                <a:ext cx="35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0.625 cm</a:t>
                </a:r>
                <a:endParaRPr lang="en-US" altLang="en-US" sz="500">
                  <a:solidFill>
                    <a:srgbClr val="000000"/>
                  </a:solidFill>
                </a:endParaRPr>
              </a:p>
            </p:txBody>
          </p:sp>
          <p:sp>
            <p:nvSpPr>
              <p:cNvPr id="13953" name="Rectangle 8833"/>
              <p:cNvSpPr>
                <a:spLocks noChangeArrowheads="1"/>
              </p:cNvSpPr>
              <p:nvPr/>
            </p:nvSpPr>
            <p:spPr bwMode="auto">
              <a:xfrm>
                <a:off x="29554" y="16750"/>
                <a:ext cx="16"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a:t>
                </a:r>
                <a:endParaRPr lang="en-US" altLang="en-US" sz="500">
                  <a:solidFill>
                    <a:srgbClr val="000000"/>
                  </a:solidFill>
                </a:endParaRPr>
              </a:p>
            </p:txBody>
          </p:sp>
          <p:sp>
            <p:nvSpPr>
              <p:cNvPr id="13954" name="Rectangle 8834"/>
              <p:cNvSpPr>
                <a:spLocks noChangeArrowheads="1"/>
              </p:cNvSpPr>
              <p:nvPr/>
            </p:nvSpPr>
            <p:spPr bwMode="auto">
              <a:xfrm>
                <a:off x="29570" y="16750"/>
                <a:ext cx="2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1</a:t>
                </a:r>
                <a:endParaRPr lang="en-US" altLang="en-US" sz="500">
                  <a:solidFill>
                    <a:srgbClr val="000000"/>
                  </a:solidFill>
                </a:endParaRPr>
              </a:p>
            </p:txBody>
          </p:sp>
          <p:sp>
            <p:nvSpPr>
              <p:cNvPr id="13955" name="Rectangle 8835"/>
              <p:cNvSpPr>
                <a:spLocks noChangeArrowheads="1"/>
              </p:cNvSpPr>
              <p:nvPr/>
            </p:nvSpPr>
            <p:spPr bwMode="auto">
              <a:xfrm>
                <a:off x="27694" y="17032"/>
                <a:ext cx="5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sp>
            <p:nvSpPr>
              <p:cNvPr id="13956" name="Rectangle 8836"/>
              <p:cNvSpPr>
                <a:spLocks noChangeArrowheads="1"/>
              </p:cNvSpPr>
              <p:nvPr/>
            </p:nvSpPr>
            <p:spPr bwMode="auto">
              <a:xfrm>
                <a:off x="27738" y="17061"/>
                <a:ext cx="256"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0.6 cm</a:t>
                </a:r>
                <a:endParaRPr lang="en-US" altLang="en-US" sz="500">
                  <a:solidFill>
                    <a:srgbClr val="000000"/>
                  </a:solidFill>
                </a:endParaRPr>
              </a:p>
            </p:txBody>
          </p:sp>
          <p:sp>
            <p:nvSpPr>
              <p:cNvPr id="13957" name="Rectangle 8837"/>
              <p:cNvSpPr>
                <a:spLocks noChangeArrowheads="1"/>
              </p:cNvSpPr>
              <p:nvPr/>
            </p:nvSpPr>
            <p:spPr bwMode="auto">
              <a:xfrm>
                <a:off x="27957" y="17063"/>
                <a:ext cx="16"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a:t>
                </a:r>
                <a:endParaRPr lang="en-US" altLang="en-US" sz="500">
                  <a:solidFill>
                    <a:srgbClr val="000000"/>
                  </a:solidFill>
                </a:endParaRPr>
              </a:p>
            </p:txBody>
          </p:sp>
          <p:sp>
            <p:nvSpPr>
              <p:cNvPr id="13958" name="Rectangle 8838"/>
              <p:cNvSpPr>
                <a:spLocks noChangeArrowheads="1"/>
              </p:cNvSpPr>
              <p:nvPr/>
            </p:nvSpPr>
            <p:spPr bwMode="auto">
              <a:xfrm>
                <a:off x="27973" y="17063"/>
                <a:ext cx="2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1</a:t>
                </a:r>
                <a:endParaRPr lang="en-US" altLang="en-US" sz="500">
                  <a:solidFill>
                    <a:srgbClr val="000000"/>
                  </a:solidFill>
                </a:endParaRPr>
              </a:p>
            </p:txBody>
          </p:sp>
          <p:sp>
            <p:nvSpPr>
              <p:cNvPr id="13959" name="Rectangle 8839"/>
              <p:cNvSpPr>
                <a:spLocks noChangeArrowheads="1"/>
              </p:cNvSpPr>
              <p:nvPr/>
            </p:nvSpPr>
            <p:spPr bwMode="auto">
              <a:xfrm>
                <a:off x="29223" y="17032"/>
                <a:ext cx="5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500">
                  <a:solidFill>
                    <a:srgbClr val="000000"/>
                  </a:solidFill>
                </a:endParaRPr>
              </a:p>
            </p:txBody>
          </p:sp>
          <p:sp>
            <p:nvSpPr>
              <p:cNvPr id="13960" name="Rectangle 8840"/>
              <p:cNvSpPr>
                <a:spLocks noChangeArrowheads="1"/>
              </p:cNvSpPr>
              <p:nvPr/>
            </p:nvSpPr>
            <p:spPr bwMode="auto">
              <a:xfrm>
                <a:off x="29267" y="17061"/>
                <a:ext cx="256"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a:solidFill>
                      <a:srgbClr val="000000"/>
                    </a:solidFill>
                    <a:latin typeface="Arial" charset="0"/>
                  </a:rPr>
                  <a:t>0.6 cm</a:t>
                </a:r>
                <a:endParaRPr lang="en-US" altLang="en-US" sz="500">
                  <a:solidFill>
                    <a:srgbClr val="000000"/>
                  </a:solidFill>
                </a:endParaRPr>
              </a:p>
            </p:txBody>
          </p:sp>
          <p:sp>
            <p:nvSpPr>
              <p:cNvPr id="13961" name="Rectangle 8841"/>
              <p:cNvSpPr>
                <a:spLocks noChangeArrowheads="1"/>
              </p:cNvSpPr>
              <p:nvPr/>
            </p:nvSpPr>
            <p:spPr bwMode="auto">
              <a:xfrm>
                <a:off x="29486" y="17063"/>
                <a:ext cx="16"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a:t>
                </a:r>
                <a:endParaRPr lang="en-US" altLang="en-US" sz="500">
                  <a:solidFill>
                    <a:srgbClr val="000000"/>
                  </a:solidFill>
                </a:endParaRPr>
              </a:p>
            </p:txBody>
          </p:sp>
          <p:sp>
            <p:nvSpPr>
              <p:cNvPr id="13962" name="Rectangle 8842"/>
              <p:cNvSpPr>
                <a:spLocks noChangeArrowheads="1"/>
              </p:cNvSpPr>
              <p:nvPr/>
            </p:nvSpPr>
            <p:spPr bwMode="auto">
              <a:xfrm>
                <a:off x="29502" y="17063"/>
                <a:ext cx="2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00">
                    <a:solidFill>
                      <a:srgbClr val="000000"/>
                    </a:solidFill>
                    <a:latin typeface="Arial" charset="0"/>
                  </a:rPr>
                  <a:t>1</a:t>
                </a:r>
                <a:endParaRPr lang="en-US" altLang="en-US" sz="500">
                  <a:solidFill>
                    <a:srgbClr val="000000"/>
                  </a:solidFill>
                </a:endParaRPr>
              </a:p>
            </p:txBody>
          </p:sp>
        </p:grpSp>
        <p:sp>
          <p:nvSpPr>
            <p:cNvPr id="13931" name="Text Box 8811"/>
            <p:cNvSpPr txBox="1">
              <a:spLocks noChangeArrowheads="1"/>
            </p:cNvSpPr>
            <p:nvPr/>
          </p:nvSpPr>
          <p:spPr bwMode="auto">
            <a:xfrm>
              <a:off x="28416" y="16920"/>
              <a:ext cx="192"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US" altLang="en-US" sz="200">
                  <a:solidFill>
                    <a:srgbClr val="00CC99"/>
                  </a:solidFill>
                </a:rPr>
                <a:t>HES</a:t>
              </a:r>
            </a:p>
          </p:txBody>
        </p:sp>
        <p:sp>
          <p:nvSpPr>
            <p:cNvPr id="13932" name="Text Box 8812"/>
            <p:cNvSpPr txBox="1">
              <a:spLocks noChangeArrowheads="1"/>
            </p:cNvSpPr>
            <p:nvPr/>
          </p:nvSpPr>
          <p:spPr bwMode="auto">
            <a:xfrm>
              <a:off x="28944" y="16760"/>
              <a:ext cx="192" cy="1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US" altLang="en-US" sz="200">
                  <a:solidFill>
                    <a:srgbClr val="000000"/>
                  </a:solidFill>
                </a:rPr>
                <a:t>HES’</a:t>
              </a:r>
            </a:p>
          </p:txBody>
        </p:sp>
      </p:grpSp>
      <p:sp>
        <p:nvSpPr>
          <p:cNvPr id="14003" name="Rectangle 8883"/>
          <p:cNvSpPr>
            <a:spLocks noChangeArrowheads="1"/>
          </p:cNvSpPr>
          <p:nvPr/>
        </p:nvSpPr>
        <p:spPr bwMode="auto">
          <a:xfrm>
            <a:off x="7902222" y="5221552"/>
            <a:ext cx="1266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b="1">
                <a:solidFill>
                  <a:srgbClr val="000000"/>
                </a:solidFill>
                <a:latin typeface="Arial" charset="0"/>
              </a:rPr>
              <a:t>Example 2</a:t>
            </a:r>
            <a:endParaRPr lang="en-US" altLang="en-US" sz="500">
              <a:solidFill>
                <a:srgbClr val="000000"/>
              </a:solidFill>
            </a:endParaRPr>
          </a:p>
        </p:txBody>
      </p:sp>
      <p:sp>
        <p:nvSpPr>
          <p:cNvPr id="14005" name="Rectangle 8885"/>
          <p:cNvSpPr>
            <a:spLocks noChangeArrowheads="1"/>
          </p:cNvSpPr>
          <p:nvPr/>
        </p:nvSpPr>
        <p:spPr bwMode="auto">
          <a:xfrm>
            <a:off x="7902222" y="5159375"/>
            <a:ext cx="1266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200" b="1">
                <a:solidFill>
                  <a:srgbClr val="000000"/>
                </a:solidFill>
                <a:latin typeface="Arial" charset="0"/>
              </a:rPr>
              <a:t>Example 1</a:t>
            </a:r>
            <a:endParaRPr lang="en-US" altLang="en-US" sz="500">
              <a:solidFill>
                <a:srgbClr val="000000"/>
              </a:solidFill>
            </a:endParaRPr>
          </a:p>
        </p:txBody>
      </p:sp>
      <p:pic>
        <p:nvPicPr>
          <p:cNvPr id="14017" name="Picture 8897" descr="inv_com2"/>
          <p:cNvPicPr>
            <a:picLocks noChangeAspect="1" noChangeArrowheads="1"/>
          </p:cNvPicPr>
          <p:nvPr/>
        </p:nvPicPr>
        <p:blipFill>
          <a:blip r:embed="rId30" cstate="print">
            <a:extLst>
              <a:ext uri="{28A0092B-C50C-407E-A947-70E740481C1C}">
                <a14:useLocalDpi xmlns:a14="http://schemas.microsoft.com/office/drawing/2010/main" val="0"/>
              </a:ext>
            </a:extLst>
          </a:blip>
          <a:srcRect l="6905" r="6796" b="52220"/>
          <a:stretch>
            <a:fillRect/>
          </a:stretch>
        </p:blipFill>
        <p:spPr bwMode="auto">
          <a:xfrm>
            <a:off x="7859905" y="5901531"/>
            <a:ext cx="1128889" cy="52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12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IMS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676400"/>
            <a:ext cx="6705600" cy="478971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9">
            <a:extLst>
              <a:ext uri="{FF2B5EF4-FFF2-40B4-BE49-F238E27FC236}">
                <a16:creationId xmlns:a16="http://schemas.microsoft.com/office/drawing/2014/main" xmlns="" id="{964C62F2-F8DD-E245-AE67-FB8AA60940CD}"/>
              </a:ext>
            </a:extLst>
          </p:cNvPr>
          <p:cNvSpPr txBox="1">
            <a:spLocks/>
          </p:cNvSpPr>
          <p:nvPr/>
        </p:nvSpPr>
        <p:spPr bwMode="auto">
          <a:xfrm>
            <a:off x="0" y="152400"/>
            <a:ext cx="9144000" cy="1447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a:t>Cooperative Institute for Meteorological</a:t>
            </a:r>
          </a:p>
          <a:p>
            <a:r>
              <a:rPr lang="en-US" altLang="en-US" sz="3600" dirty="0"/>
              <a:t>Satellite Studies (CIMSS)</a:t>
            </a:r>
          </a:p>
        </p:txBody>
      </p:sp>
    </p:spTree>
    <p:extLst>
      <p:ext uri="{BB962C8B-B14F-4D97-AF65-F5344CB8AC3E}">
        <p14:creationId xmlns:p14="http://schemas.microsoft.com/office/powerpoint/2010/main" val="2997595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3109" b="4237"/>
          <a:stretch/>
        </p:blipFill>
        <p:spPr bwMode="auto">
          <a:xfrm>
            <a:off x="609600" y="1752601"/>
            <a:ext cx="8077200" cy="4267200"/>
          </a:xfrm>
          <a:prstGeom prst="rect">
            <a:avLst/>
          </a:prstGeom>
          <a:ln>
            <a:noFill/>
          </a:ln>
          <a:extLst>
            <a:ext uri="{53640926-AAD7-44D8-BBD7-CCE9431645EC}">
              <a14:shadowObscured xmlns:a14="http://schemas.microsoft.com/office/drawing/2010/main"/>
            </a:ext>
          </a:extLst>
        </p:spPr>
      </p:pic>
      <p:sp>
        <p:nvSpPr>
          <p:cNvPr id="5" name="Rectangle 2"/>
          <p:cNvSpPr>
            <a:spLocks noChangeArrowheads="1"/>
          </p:cNvSpPr>
          <p:nvPr/>
        </p:nvSpPr>
        <p:spPr bwMode="auto">
          <a:xfrm>
            <a:off x="152400" y="1524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eaLnBrk="0" hangingPunct="0">
              <a:defRPr/>
            </a:pPr>
            <a:r>
              <a:rPr lang="en-US" sz="3600" dirty="0">
                <a:latin typeface="+mj-lt"/>
                <a:ea typeface="ＭＳ Ｐゴシック" charset="0"/>
                <a:cs typeface="Arial" panose="020B0604020202020204" pitchFamily="34" charset="0"/>
              </a:rPr>
              <a:t>CIMSS Resides in the Home of</a:t>
            </a:r>
          </a:p>
          <a:p>
            <a:pPr algn="ctr" eaLnBrk="0" hangingPunct="0">
              <a:defRPr/>
            </a:pPr>
            <a:r>
              <a:rPr lang="en-US" sz="3600" dirty="0">
                <a:latin typeface="+mj-lt"/>
                <a:ea typeface="ＭＳ Ｐゴシック" charset="0"/>
                <a:cs typeface="Arial" panose="020B0604020202020204" pitchFamily="34" charset="0"/>
              </a:rPr>
              <a:t>Satellite Meteorology</a:t>
            </a:r>
          </a:p>
        </p:txBody>
      </p:sp>
      <p:pic>
        <p:nvPicPr>
          <p:cNvPr id="6" name="Picture 4" descr="https://www.ssec.wisc.edu/wordpress/wp-content/uploads/2018/02/SSEC_LOGO_L_WEB.png">
            <a:extLst>
              <a:ext uri="{FF2B5EF4-FFF2-40B4-BE49-F238E27FC236}">
                <a16:creationId xmlns:a16="http://schemas.microsoft.com/office/drawing/2014/main" xmlns="" id="{A48F92FD-D170-2F42-AC28-D3E15364F4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2400"/>
            <a:ext cx="1130968" cy="8599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CIMSS Logo">
            <a:extLst>
              <a:ext uri="{FF2B5EF4-FFF2-40B4-BE49-F238E27FC236}">
                <a16:creationId xmlns:a16="http://schemas.microsoft.com/office/drawing/2014/main" xmlns="" id="{D9F789C8-F7E6-3F43-BA53-A46F57462E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1262380" cy="89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4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1803</TotalTime>
  <Words>1261</Words>
  <Application>Microsoft Office PowerPoint</Application>
  <PresentationFormat>On-screen Show (4:3)</PresentationFormat>
  <Paragraphs>320</Paragraphs>
  <Slides>23</Slides>
  <Notes>15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26" baseType="lpstr">
      <vt:lpstr>Office Theme</vt:lpstr>
      <vt:lpstr>Drawplus Drawing</vt:lpstr>
      <vt:lpstr>Bitmap Image</vt:lpstr>
      <vt:lpstr>Welcome to Madison</vt:lpstr>
      <vt:lpstr>SSEC/CIMSS/ASPB/AOS</vt:lpstr>
      <vt:lpstr>PowerPoint Presentation</vt:lpstr>
      <vt:lpstr>Finances</vt:lpstr>
      <vt:lpstr>PowerPoint Presentation</vt:lpstr>
      <vt:lpstr>PowerPoint Presentation</vt:lpstr>
      <vt:lpstr>PowerPoint Presentation</vt:lpstr>
      <vt:lpstr>PowerPoint Presentation</vt:lpstr>
      <vt:lpstr>PowerPoint Presentation</vt:lpstr>
      <vt:lpstr>PowerPoint Presentation</vt:lpstr>
      <vt:lpstr>People</vt:lpstr>
      <vt:lpstr>CIMSS Theme Areas</vt:lpstr>
      <vt:lpstr>CIMSS Core Activities</vt:lpstr>
      <vt:lpstr>Research &amp; Development</vt:lpstr>
      <vt:lpstr>Outreach and Education</vt:lpstr>
      <vt:lpstr>PowerPoint Presentation</vt:lpstr>
      <vt:lpstr>PowerPoint Presentation</vt:lpstr>
      <vt:lpstr>PowerPoint Presentation</vt:lpstr>
      <vt:lpstr>PowerPoint Presentation</vt:lpstr>
      <vt:lpstr>PowerPoint Presentation</vt:lpstr>
      <vt:lpstr>ASPB Priorities</vt:lpstr>
      <vt:lpstr>ASPB Priorities, cont.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55</cp:revision>
  <dcterms:created xsi:type="dcterms:W3CDTF">2006-08-16T00:00:00Z</dcterms:created>
  <dcterms:modified xsi:type="dcterms:W3CDTF">2019-03-11T23:01:43Z</dcterms:modified>
</cp:coreProperties>
</file>