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6" r:id="rId3"/>
    <p:sldId id="257" r:id="rId4"/>
    <p:sldId id="260" r:id="rId5"/>
    <p:sldId id="259" r:id="rId6"/>
    <p:sldId id="256" r:id="rId7"/>
    <p:sldId id="272" r:id="rId8"/>
    <p:sldId id="270" r:id="rId9"/>
    <p:sldId id="273" r:id="rId10"/>
    <p:sldId id="268" r:id="rId11"/>
    <p:sldId id="269" r:id="rId12"/>
    <p:sldId id="274" r:id="rId13"/>
    <p:sldId id="271" r:id="rId14"/>
    <p:sldId id="267" r:id="rId15"/>
    <p:sldId id="276" r:id="rId16"/>
    <p:sldId id="275" r:id="rId17"/>
    <p:sldId id="277" r:id="rId18"/>
    <p:sldId id="27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600"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ean\home\bpierce\My Documents\Attachments\jul_31\sioux_fal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1714500"/>
            <a:ext cx="4800600"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4419600" y="533400"/>
            <a:ext cx="7620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5867400" y="609600"/>
            <a:ext cx="7620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800600" y="164068"/>
            <a:ext cx="920445" cy="369332"/>
          </a:xfrm>
          <a:prstGeom prst="rect">
            <a:avLst/>
          </a:prstGeom>
          <a:noFill/>
        </p:spPr>
        <p:txBody>
          <a:bodyPr wrap="none" rtlCol="0">
            <a:spAutoFit/>
          </a:bodyPr>
          <a:lstStyle/>
          <a:p>
            <a:r>
              <a:rPr lang="en-US" dirty="0" smtClean="0"/>
              <a:t>July 2</a:t>
            </a:r>
            <a:r>
              <a:rPr lang="en-US" baseline="30000" dirty="0" smtClean="0"/>
              <a:t>nd</a:t>
            </a:r>
            <a:r>
              <a:rPr lang="en-US" dirty="0" smtClean="0"/>
              <a:t> </a:t>
            </a:r>
            <a:endParaRPr lang="en-US" dirty="0"/>
          </a:p>
        </p:txBody>
      </p:sp>
      <p:sp>
        <p:nvSpPr>
          <p:cNvPr id="7" name="TextBox 6"/>
          <p:cNvSpPr txBox="1"/>
          <p:nvPr/>
        </p:nvSpPr>
        <p:spPr>
          <a:xfrm>
            <a:off x="6248400" y="240268"/>
            <a:ext cx="891591" cy="369332"/>
          </a:xfrm>
          <a:prstGeom prst="rect">
            <a:avLst/>
          </a:prstGeom>
          <a:noFill/>
        </p:spPr>
        <p:txBody>
          <a:bodyPr wrap="none" rtlCol="0">
            <a:spAutoFit/>
          </a:bodyPr>
          <a:lstStyle/>
          <a:p>
            <a:r>
              <a:rPr lang="en-US" dirty="0" smtClean="0"/>
              <a:t>July 4</a:t>
            </a:r>
            <a:r>
              <a:rPr lang="en-US" baseline="30000" dirty="0" smtClean="0"/>
              <a:t>th</a:t>
            </a:r>
            <a:r>
              <a:rPr lang="en-US" dirty="0" smtClean="0"/>
              <a:t> </a:t>
            </a:r>
            <a:endParaRPr lang="en-US" dirty="0"/>
          </a:p>
        </p:txBody>
      </p:sp>
    </p:spTree>
    <p:extLst>
      <p:ext uri="{BB962C8B-B14F-4D97-AF65-F5344CB8AC3E}">
        <p14:creationId xmlns:p14="http://schemas.microsoft.com/office/powerpoint/2010/main" val="3833045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home\bpierce\My Documents\Attachments\jul_31\gasp_Region08ani_201207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6245423"/>
            <a:ext cx="8534400" cy="523220"/>
          </a:xfrm>
          <a:prstGeom prst="rect">
            <a:avLst/>
          </a:prstGeom>
          <a:noFill/>
        </p:spPr>
        <p:txBody>
          <a:bodyPr wrap="square" rtlCol="0">
            <a:spAutoFit/>
          </a:bodyPr>
          <a:lstStyle/>
          <a:p>
            <a:r>
              <a:rPr lang="en-US" sz="1400" b="1" dirty="0" smtClean="0"/>
              <a:t>GOES GASP 07/03 AOD/COT shows evening convection developing to the north and south of enhanced AOD over central SD. </a:t>
            </a:r>
            <a:endParaRPr lang="en-US" sz="1400" b="1" dirty="0"/>
          </a:p>
        </p:txBody>
      </p:sp>
    </p:spTree>
    <p:extLst>
      <p:ext uri="{BB962C8B-B14F-4D97-AF65-F5344CB8AC3E}">
        <p14:creationId xmlns:p14="http://schemas.microsoft.com/office/powerpoint/2010/main" val="3941623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home\bpierce\My Documents\Attachments\jul_31\gasp_Region08ani_2012070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6245423"/>
            <a:ext cx="8534400" cy="523220"/>
          </a:xfrm>
          <a:prstGeom prst="rect">
            <a:avLst/>
          </a:prstGeom>
          <a:noFill/>
        </p:spPr>
        <p:txBody>
          <a:bodyPr wrap="square" rtlCol="0">
            <a:spAutoFit/>
          </a:bodyPr>
          <a:lstStyle/>
          <a:p>
            <a:r>
              <a:rPr lang="en-US" sz="1400" b="1" dirty="0" smtClean="0"/>
              <a:t>GOES GASP 07/04 AOD/COT shows AOD plume south of large cirrus anvil from overnight convection and east (ahead) of a line of continuing convection. </a:t>
            </a:r>
            <a:endParaRPr lang="en-US" sz="1400" b="1" dirty="0"/>
          </a:p>
        </p:txBody>
      </p:sp>
    </p:spTree>
    <p:extLst>
      <p:ext uri="{BB962C8B-B14F-4D97-AF65-F5344CB8AC3E}">
        <p14:creationId xmlns:p14="http://schemas.microsoft.com/office/powerpoint/2010/main" val="2916510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676400"/>
            <a:ext cx="5715000" cy="2031325"/>
          </a:xfrm>
          <a:prstGeom prst="rect">
            <a:avLst/>
          </a:prstGeom>
        </p:spPr>
        <p:txBody>
          <a:bodyPr wrap="square">
            <a:spAutoFit/>
          </a:bodyPr>
          <a:lstStyle/>
          <a:p>
            <a:r>
              <a:rPr lang="en-US" b="1" i="1" dirty="0" smtClean="0"/>
              <a:t>Upper level convergence of outflow </a:t>
            </a:r>
            <a:r>
              <a:rPr lang="en-US" b="1" i="1" dirty="0"/>
              <a:t>from evening convection </a:t>
            </a:r>
            <a:r>
              <a:rPr lang="en-US" b="1" i="1" dirty="0" smtClean="0"/>
              <a:t>to the north and south of AOD enhancement on 07/03 could </a:t>
            </a:r>
            <a:r>
              <a:rPr lang="en-US" b="1" i="1" dirty="0"/>
              <a:t>have played a role </a:t>
            </a:r>
            <a:r>
              <a:rPr lang="en-US" b="1" i="1" dirty="0" smtClean="0"/>
              <a:t>in the formation of a relatively thin AOD plume observed over SD on 07/04.</a:t>
            </a:r>
          </a:p>
          <a:p>
            <a:endParaRPr lang="en-US" b="1" i="1" dirty="0"/>
          </a:p>
          <a:p>
            <a:r>
              <a:rPr lang="en-US" b="1" i="1" dirty="0" smtClean="0"/>
              <a:t>Look at high resolution (8km) WRF-CHEM forecasts initialized at 00Z with RAQMS aerosol analyses</a:t>
            </a:r>
          </a:p>
        </p:txBody>
      </p:sp>
    </p:spTree>
    <p:extLst>
      <p:ext uri="{BB962C8B-B14F-4D97-AF65-F5344CB8AC3E}">
        <p14:creationId xmlns:p14="http://schemas.microsoft.com/office/powerpoint/2010/main" val="1166095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ean\home\bpierce\My Documents\Attachments\jul_31\wrf.che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028700"/>
            <a:ext cx="6515100"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16807" y="671429"/>
            <a:ext cx="6238439" cy="369332"/>
          </a:xfrm>
          <a:prstGeom prst="rect">
            <a:avLst/>
          </a:prstGeom>
          <a:noFill/>
        </p:spPr>
        <p:txBody>
          <a:bodyPr wrap="none" rtlCol="0">
            <a:spAutoFit/>
          </a:bodyPr>
          <a:lstStyle/>
          <a:p>
            <a:r>
              <a:rPr lang="en-US" dirty="0" smtClean="0"/>
              <a:t>CIMSS 8km WRF-CHEM AOD/COT forecasts 12Z 07/01- 12Z 07/05</a:t>
            </a:r>
            <a:endParaRPr lang="en-US" dirty="0"/>
          </a:p>
        </p:txBody>
      </p:sp>
      <p:sp>
        <p:nvSpPr>
          <p:cNvPr id="5" name="Rectangle 4"/>
          <p:cNvSpPr/>
          <p:nvPr/>
        </p:nvSpPr>
        <p:spPr>
          <a:xfrm>
            <a:off x="228600" y="5824290"/>
            <a:ext cx="8534400" cy="954107"/>
          </a:xfrm>
          <a:prstGeom prst="rect">
            <a:avLst/>
          </a:prstGeom>
        </p:spPr>
        <p:txBody>
          <a:bodyPr wrap="square">
            <a:spAutoFit/>
          </a:bodyPr>
          <a:lstStyle/>
          <a:p>
            <a:r>
              <a:rPr lang="en-US" sz="1400" b="1" dirty="0" smtClean="0"/>
              <a:t>WRF-CHEM Initialized </a:t>
            </a:r>
            <a:r>
              <a:rPr lang="en-US" sz="1400" b="1" dirty="0"/>
              <a:t>at 00Z each day </a:t>
            </a:r>
            <a:r>
              <a:rPr lang="en-US" sz="1400" b="1" dirty="0" smtClean="0"/>
              <a:t>using </a:t>
            </a:r>
            <a:r>
              <a:rPr lang="en-US" sz="1400" b="1" dirty="0"/>
              <a:t>RAQMS </a:t>
            </a:r>
            <a:r>
              <a:rPr lang="en-US" sz="1400" b="1" dirty="0" smtClean="0"/>
              <a:t>1x1 degree aerosol analysis and GFS 0.5x0.5 degree meteorological analysis. Image loop shows 12-36 </a:t>
            </a:r>
            <a:r>
              <a:rPr lang="en-US" sz="1400" b="1" dirty="0" err="1" smtClean="0"/>
              <a:t>hr</a:t>
            </a:r>
            <a:r>
              <a:rPr lang="en-US" sz="1400" b="1" dirty="0" smtClean="0"/>
              <a:t> FX (12Z to 12Z) each day. </a:t>
            </a:r>
          </a:p>
          <a:p>
            <a:endParaRPr lang="en-US" sz="1400" b="1" dirty="0"/>
          </a:p>
          <a:p>
            <a:r>
              <a:rPr lang="en-US" sz="1400" b="1" dirty="0" smtClean="0"/>
              <a:t>Fires in UT/MT/WY all appear to contribute to predicted AOD enhancements over </a:t>
            </a:r>
            <a:r>
              <a:rPr lang="en-US" sz="1400" b="1" dirty="0"/>
              <a:t>C</a:t>
            </a:r>
            <a:r>
              <a:rPr lang="en-US" sz="1400" b="1" dirty="0" smtClean="0"/>
              <a:t>entral Plains</a:t>
            </a:r>
            <a:endParaRPr lang="en-US" sz="1400" b="1" dirty="0"/>
          </a:p>
        </p:txBody>
      </p:sp>
    </p:spTree>
    <p:extLst>
      <p:ext uri="{BB962C8B-B14F-4D97-AF65-F5344CB8AC3E}">
        <p14:creationId xmlns:p14="http://schemas.microsoft.com/office/powerpoint/2010/main" val="2095859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ean\home\bpierce\My Documents\Attachments\jul_31\sioux_fal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178832"/>
            <a:ext cx="4800600" cy="3429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4419600" y="674132"/>
            <a:ext cx="841222"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flipV="1">
            <a:off x="5867400" y="750332"/>
            <a:ext cx="9144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07173" y="1893332"/>
            <a:ext cx="920445" cy="369332"/>
          </a:xfrm>
          <a:prstGeom prst="rect">
            <a:avLst/>
          </a:prstGeom>
          <a:noFill/>
        </p:spPr>
        <p:txBody>
          <a:bodyPr wrap="none" rtlCol="0">
            <a:spAutoFit/>
          </a:bodyPr>
          <a:lstStyle/>
          <a:p>
            <a:r>
              <a:rPr lang="en-US" dirty="0" smtClean="0"/>
              <a:t>July 2</a:t>
            </a:r>
            <a:r>
              <a:rPr lang="en-US" baseline="30000" dirty="0" smtClean="0"/>
              <a:t>nd</a:t>
            </a:r>
            <a:r>
              <a:rPr lang="en-US" dirty="0" smtClean="0"/>
              <a:t> </a:t>
            </a:r>
            <a:endParaRPr lang="en-US" dirty="0"/>
          </a:p>
        </p:txBody>
      </p:sp>
      <p:sp>
        <p:nvSpPr>
          <p:cNvPr id="7" name="TextBox 6"/>
          <p:cNvSpPr txBox="1"/>
          <p:nvPr/>
        </p:nvSpPr>
        <p:spPr>
          <a:xfrm>
            <a:off x="6814127" y="1893332"/>
            <a:ext cx="891591" cy="369332"/>
          </a:xfrm>
          <a:prstGeom prst="rect">
            <a:avLst/>
          </a:prstGeom>
          <a:noFill/>
        </p:spPr>
        <p:txBody>
          <a:bodyPr wrap="none" rtlCol="0">
            <a:spAutoFit/>
          </a:bodyPr>
          <a:lstStyle/>
          <a:p>
            <a:r>
              <a:rPr lang="en-US" dirty="0" smtClean="0"/>
              <a:t>July 4</a:t>
            </a:r>
            <a:r>
              <a:rPr lang="en-US" baseline="30000" dirty="0" smtClean="0"/>
              <a:t>th</a:t>
            </a:r>
            <a:r>
              <a:rPr lang="en-US" dirty="0" smtClean="0"/>
              <a:t> </a:t>
            </a:r>
            <a:endParaRPr lang="en-US" dirty="0"/>
          </a:p>
        </p:txBody>
      </p:sp>
      <p:sp>
        <p:nvSpPr>
          <p:cNvPr id="9" name="TextBox 8"/>
          <p:cNvSpPr txBox="1"/>
          <p:nvPr/>
        </p:nvSpPr>
        <p:spPr>
          <a:xfrm>
            <a:off x="43837" y="3919478"/>
            <a:ext cx="2127863" cy="2862322"/>
          </a:xfrm>
          <a:prstGeom prst="rect">
            <a:avLst/>
          </a:prstGeom>
          <a:noFill/>
        </p:spPr>
        <p:txBody>
          <a:bodyPr wrap="square" rtlCol="0">
            <a:spAutoFit/>
          </a:bodyPr>
          <a:lstStyle/>
          <a:p>
            <a:r>
              <a:rPr lang="en-US" dirty="0" smtClean="0"/>
              <a:t>WRF-CHEM</a:t>
            </a:r>
          </a:p>
          <a:p>
            <a:r>
              <a:rPr lang="en-US" dirty="0"/>
              <a:t>s</a:t>
            </a:r>
            <a:r>
              <a:rPr lang="en-US" dirty="0" smtClean="0"/>
              <a:t>imulation doesn’t</a:t>
            </a:r>
          </a:p>
          <a:p>
            <a:r>
              <a:rPr lang="en-US" dirty="0"/>
              <a:t>c</a:t>
            </a:r>
            <a:r>
              <a:rPr lang="en-US" dirty="0" smtClean="0"/>
              <a:t>apture observed enhancements.</a:t>
            </a:r>
          </a:p>
          <a:p>
            <a:endParaRPr lang="en-US" dirty="0"/>
          </a:p>
          <a:p>
            <a:r>
              <a:rPr lang="en-US" dirty="0" smtClean="0"/>
              <a:t>Shows slight enhancement at Sioux Falls, SD one day after it was observed  </a:t>
            </a:r>
            <a:endParaRPr lang="en-US" dirty="0"/>
          </a:p>
        </p:txBody>
      </p:sp>
      <p:sp>
        <p:nvSpPr>
          <p:cNvPr id="10" name="TextBox 9"/>
          <p:cNvSpPr txBox="1"/>
          <p:nvPr/>
        </p:nvSpPr>
        <p:spPr>
          <a:xfrm>
            <a:off x="7162800" y="4572000"/>
            <a:ext cx="1372876" cy="646331"/>
          </a:xfrm>
          <a:prstGeom prst="rect">
            <a:avLst/>
          </a:prstGeom>
          <a:noFill/>
        </p:spPr>
        <p:txBody>
          <a:bodyPr wrap="none" rtlCol="0">
            <a:spAutoFit/>
          </a:bodyPr>
          <a:lstStyle/>
          <a:p>
            <a:r>
              <a:rPr lang="en-US" dirty="0" smtClean="0"/>
              <a:t>Note change</a:t>
            </a:r>
          </a:p>
          <a:p>
            <a:r>
              <a:rPr lang="en-US" dirty="0" smtClean="0"/>
              <a:t>in scale!</a:t>
            </a:r>
            <a:endParaRPr lang="en-US" dirty="0"/>
          </a:p>
        </p:txBody>
      </p:sp>
      <p:pic>
        <p:nvPicPr>
          <p:cNvPr id="7170" name="Picture 2" descr="\\bean\home\bpierce\My Documents\Attachments\jul_31\wrf.chem.cimss.8km.sioux.fal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3352800"/>
            <a:ext cx="48006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556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bean\home\bpierce\My Documents\Attachments\jul_31\wrf-chem.AOD.2012-07-01_23%3A00%3A00.realtime.with.cot.W_V3.3.1.png"/>
          <p:cNvPicPr>
            <a:picLocks noChangeAspect="1" noChangeArrowheads="1"/>
          </p:cNvPicPr>
          <p:nvPr/>
        </p:nvPicPr>
        <p:blipFill rotWithShape="1">
          <a:blip r:embed="rId2">
            <a:extLst>
              <a:ext uri="{28A0092B-C50C-407E-A947-70E740481C1C}">
                <a14:useLocalDpi xmlns:a14="http://schemas.microsoft.com/office/drawing/2010/main" val="0"/>
              </a:ext>
            </a:extLst>
          </a:blip>
          <a:srcRect l="7600" r="7193"/>
          <a:stretch/>
        </p:blipFill>
        <p:spPr bwMode="auto">
          <a:xfrm>
            <a:off x="4648200" y="1405058"/>
            <a:ext cx="4419600" cy="377654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50" t="16684" r="35140" b="14698"/>
          <a:stretch/>
        </p:blipFill>
        <p:spPr bwMode="auto">
          <a:xfrm>
            <a:off x="0" y="1066800"/>
            <a:ext cx="4682674" cy="427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676400" y="2209800"/>
            <a:ext cx="30480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363856" y="2209800"/>
            <a:ext cx="30480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512" y="5938887"/>
            <a:ext cx="8417112" cy="523220"/>
          </a:xfrm>
          <a:prstGeom prst="rect">
            <a:avLst/>
          </a:prstGeom>
          <a:noFill/>
        </p:spPr>
        <p:txBody>
          <a:bodyPr wrap="none" rtlCol="0">
            <a:spAutoFit/>
          </a:bodyPr>
          <a:lstStyle/>
          <a:p>
            <a:r>
              <a:rPr lang="en-US" sz="1400" b="1" dirty="0" smtClean="0"/>
              <a:t>8km WRF-CHEM simulation fails to predict convective line along MT/WY and ND/SD boarder  at 23Z on July 01.</a:t>
            </a:r>
          </a:p>
          <a:p>
            <a:r>
              <a:rPr lang="en-US" sz="1400" b="1" dirty="0" smtClean="0"/>
              <a:t>WRF-CHEM underestimates AOD over Central Plains compared to GASP</a:t>
            </a:r>
            <a:endParaRPr lang="en-US" sz="1400" b="1" dirty="0"/>
          </a:p>
        </p:txBody>
      </p:sp>
      <p:sp>
        <p:nvSpPr>
          <p:cNvPr id="2" name="TextBox 1"/>
          <p:cNvSpPr txBox="1"/>
          <p:nvPr/>
        </p:nvSpPr>
        <p:spPr>
          <a:xfrm>
            <a:off x="1828800" y="364836"/>
            <a:ext cx="5482783" cy="369332"/>
          </a:xfrm>
          <a:prstGeom prst="rect">
            <a:avLst/>
          </a:prstGeom>
          <a:noFill/>
        </p:spPr>
        <p:txBody>
          <a:bodyPr wrap="none" rtlCol="0">
            <a:spAutoFit/>
          </a:bodyPr>
          <a:lstStyle/>
          <a:p>
            <a:r>
              <a:rPr lang="en-US" dirty="0" smtClean="0"/>
              <a:t>GASP </a:t>
            </a:r>
            <a:r>
              <a:rPr lang="en-US" dirty="0" err="1" smtClean="0"/>
              <a:t>vs</a:t>
            </a:r>
            <a:r>
              <a:rPr lang="en-US" dirty="0" smtClean="0"/>
              <a:t> WRF-CHEM for July 02 Episode at Sioux Falls, SD</a:t>
            </a:r>
            <a:endParaRPr lang="en-US" dirty="0"/>
          </a:p>
        </p:txBody>
      </p:sp>
    </p:spTree>
    <p:extLst>
      <p:ext uri="{BB962C8B-B14F-4D97-AF65-F5344CB8AC3E}">
        <p14:creationId xmlns:p14="http://schemas.microsoft.com/office/powerpoint/2010/main" val="3973206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bean\home\bpierce\My Documents\Attachments\jul_31\wrf-chem.AOD.2012-07-02_13%3A00%3A00.realtime.with.cot.W_V3.3.1.png"/>
          <p:cNvPicPr>
            <a:picLocks noChangeAspect="1" noChangeArrowheads="1"/>
          </p:cNvPicPr>
          <p:nvPr/>
        </p:nvPicPr>
        <p:blipFill rotWithShape="1">
          <a:blip r:embed="rId2">
            <a:extLst>
              <a:ext uri="{28A0092B-C50C-407E-A947-70E740481C1C}">
                <a14:useLocalDpi xmlns:a14="http://schemas.microsoft.com/office/drawing/2010/main" val="0"/>
              </a:ext>
            </a:extLst>
          </a:blip>
          <a:srcRect l="6497" r="7411"/>
          <a:stretch/>
        </p:blipFill>
        <p:spPr bwMode="auto">
          <a:xfrm>
            <a:off x="4602020" y="1362364"/>
            <a:ext cx="4487159" cy="384048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676400" y="2209800"/>
            <a:ext cx="30480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7850" t="16588" r="35140" b="14604"/>
          <a:stretch/>
        </p:blipFill>
        <p:spPr bwMode="auto">
          <a:xfrm>
            <a:off x="0" y="1066800"/>
            <a:ext cx="4663975" cy="426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9513" y="5938887"/>
            <a:ext cx="8180088" cy="523220"/>
          </a:xfrm>
          <a:prstGeom prst="rect">
            <a:avLst/>
          </a:prstGeom>
          <a:noFill/>
        </p:spPr>
        <p:txBody>
          <a:bodyPr wrap="square" rtlCol="0">
            <a:spAutoFit/>
          </a:bodyPr>
          <a:lstStyle/>
          <a:p>
            <a:r>
              <a:rPr lang="en-US" sz="1400" b="1" dirty="0" smtClean="0"/>
              <a:t>WRF-CHEM underestimates AOD </a:t>
            </a:r>
            <a:r>
              <a:rPr lang="en-US" sz="1400" b="1" dirty="0"/>
              <a:t>w</a:t>
            </a:r>
            <a:r>
              <a:rPr lang="en-US" sz="1400" b="1" dirty="0" smtClean="0"/>
              <a:t>est of Sioux Falls, SD compared to GASP. Note that the WRF-CHEM run was re-initialized with a new RAQMS aerosol analysis at 00Z on July 02.</a:t>
            </a:r>
            <a:endParaRPr lang="en-US" sz="1400" b="1" dirty="0"/>
          </a:p>
        </p:txBody>
      </p:sp>
      <p:sp>
        <p:nvSpPr>
          <p:cNvPr id="14" name="TextBox 13"/>
          <p:cNvSpPr txBox="1"/>
          <p:nvPr/>
        </p:nvSpPr>
        <p:spPr>
          <a:xfrm>
            <a:off x="1828800" y="364836"/>
            <a:ext cx="5482783" cy="369332"/>
          </a:xfrm>
          <a:prstGeom prst="rect">
            <a:avLst/>
          </a:prstGeom>
          <a:noFill/>
        </p:spPr>
        <p:txBody>
          <a:bodyPr wrap="none" rtlCol="0">
            <a:spAutoFit/>
          </a:bodyPr>
          <a:lstStyle/>
          <a:p>
            <a:r>
              <a:rPr lang="en-US" dirty="0" smtClean="0"/>
              <a:t>GASP </a:t>
            </a:r>
            <a:r>
              <a:rPr lang="en-US" dirty="0" err="1" smtClean="0"/>
              <a:t>vs</a:t>
            </a:r>
            <a:r>
              <a:rPr lang="en-US" dirty="0" smtClean="0"/>
              <a:t> WRF-CHEM for July 02 Episode at Sioux Falls, SD</a:t>
            </a:r>
            <a:endParaRPr lang="en-US" dirty="0"/>
          </a:p>
        </p:txBody>
      </p:sp>
      <p:cxnSp>
        <p:nvCxnSpPr>
          <p:cNvPr id="15" name="Straight Arrow Connector 14"/>
          <p:cNvCxnSpPr>
            <a:stCxn id="16" idx="1"/>
          </p:cNvCxnSpPr>
          <p:nvPr/>
        </p:nvCxnSpPr>
        <p:spPr>
          <a:xfrm flipH="1">
            <a:off x="2292205" y="1066800"/>
            <a:ext cx="3489848" cy="1752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82053" y="882134"/>
            <a:ext cx="1504130" cy="369332"/>
          </a:xfrm>
          <a:prstGeom prst="rect">
            <a:avLst/>
          </a:prstGeom>
          <a:noFill/>
        </p:spPr>
        <p:txBody>
          <a:bodyPr wrap="none" rtlCol="0">
            <a:spAutoFit/>
          </a:bodyPr>
          <a:lstStyle/>
          <a:p>
            <a:r>
              <a:rPr lang="en-US" dirty="0" smtClean="0"/>
              <a:t>Sioux Falls, SD</a:t>
            </a:r>
            <a:endParaRPr lang="en-US" dirty="0"/>
          </a:p>
        </p:txBody>
      </p:sp>
      <p:cxnSp>
        <p:nvCxnSpPr>
          <p:cNvPr id="19" name="Straight Arrow Connector 18"/>
          <p:cNvCxnSpPr>
            <a:stCxn id="16" idx="1"/>
          </p:cNvCxnSpPr>
          <p:nvPr/>
        </p:nvCxnSpPr>
        <p:spPr>
          <a:xfrm>
            <a:off x="5782053" y="1066800"/>
            <a:ext cx="1228347" cy="1676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775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bean\home\bpierce\My Documents\Attachments\jul_31\wrf-chem.AOD.2012-07-04_00%3A00%3A00.realtime.with.cot.W_V3.3.1.png"/>
          <p:cNvPicPr>
            <a:picLocks noChangeAspect="1" noChangeArrowheads="1"/>
          </p:cNvPicPr>
          <p:nvPr/>
        </p:nvPicPr>
        <p:blipFill rotWithShape="1">
          <a:blip r:embed="rId2">
            <a:extLst>
              <a:ext uri="{28A0092B-C50C-407E-A947-70E740481C1C}">
                <a14:useLocalDpi xmlns:a14="http://schemas.microsoft.com/office/drawing/2010/main" val="0"/>
              </a:ext>
            </a:extLst>
          </a:blip>
          <a:srcRect l="8385" r="8436"/>
          <a:stretch/>
        </p:blipFill>
        <p:spPr bwMode="auto">
          <a:xfrm>
            <a:off x="4685144" y="1341580"/>
            <a:ext cx="4335320" cy="38404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968" t="16683" r="35081" b="14604"/>
          <a:stretch/>
        </p:blipFill>
        <p:spPr bwMode="auto">
          <a:xfrm>
            <a:off x="-6927" y="1066800"/>
            <a:ext cx="4658121" cy="426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9513" y="5938887"/>
            <a:ext cx="8561088" cy="523220"/>
          </a:xfrm>
          <a:prstGeom prst="rect">
            <a:avLst/>
          </a:prstGeom>
          <a:noFill/>
        </p:spPr>
        <p:txBody>
          <a:bodyPr wrap="square" rtlCol="0">
            <a:spAutoFit/>
          </a:bodyPr>
          <a:lstStyle/>
          <a:p>
            <a:r>
              <a:rPr lang="en-US" sz="1400" b="1" dirty="0" smtClean="0"/>
              <a:t>8km WRF-CHEM simulation underestimates strength of convection over eastern MT and shows deep convection over SD that is not observed at 23:45Z on July 04.</a:t>
            </a:r>
          </a:p>
        </p:txBody>
      </p:sp>
      <p:sp>
        <p:nvSpPr>
          <p:cNvPr id="7" name="Oval 6"/>
          <p:cNvSpPr/>
          <p:nvPr/>
        </p:nvSpPr>
        <p:spPr>
          <a:xfrm>
            <a:off x="1484744" y="20574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172200" y="20574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28800" y="364836"/>
            <a:ext cx="5482783" cy="369332"/>
          </a:xfrm>
          <a:prstGeom prst="rect">
            <a:avLst/>
          </a:prstGeom>
          <a:noFill/>
        </p:spPr>
        <p:txBody>
          <a:bodyPr wrap="none" rtlCol="0">
            <a:spAutoFit/>
          </a:bodyPr>
          <a:lstStyle/>
          <a:p>
            <a:r>
              <a:rPr lang="en-US" dirty="0" smtClean="0"/>
              <a:t>GASP </a:t>
            </a:r>
            <a:r>
              <a:rPr lang="en-US" dirty="0" err="1" smtClean="0"/>
              <a:t>vs</a:t>
            </a:r>
            <a:r>
              <a:rPr lang="en-US" dirty="0" smtClean="0"/>
              <a:t> WRF-CHEM for July 04 Episode at Sioux Falls, SD</a:t>
            </a:r>
            <a:endParaRPr lang="en-US" dirty="0"/>
          </a:p>
        </p:txBody>
      </p:sp>
    </p:spTree>
    <p:extLst>
      <p:ext uri="{BB962C8B-B14F-4D97-AF65-F5344CB8AC3E}">
        <p14:creationId xmlns:p14="http://schemas.microsoft.com/office/powerpoint/2010/main" val="26284796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bean\home\bpierce\My Documents\Attachments\jul_31\wrf-chem.AOD.2012-07-04_13%3A00%3A00.realtime.with.cot.W_V3.3.1.png"/>
          <p:cNvPicPr>
            <a:picLocks noChangeAspect="1" noChangeArrowheads="1"/>
          </p:cNvPicPr>
          <p:nvPr/>
        </p:nvPicPr>
        <p:blipFill rotWithShape="1">
          <a:blip r:embed="rId2">
            <a:extLst>
              <a:ext uri="{28A0092B-C50C-407E-A947-70E740481C1C}">
                <a14:useLocalDpi xmlns:a14="http://schemas.microsoft.com/office/drawing/2010/main" val="0"/>
              </a:ext>
            </a:extLst>
          </a:blip>
          <a:srcRect l="7565" r="8083"/>
          <a:stretch/>
        </p:blipFill>
        <p:spPr bwMode="auto">
          <a:xfrm>
            <a:off x="4671291" y="1341120"/>
            <a:ext cx="4396509" cy="384048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968" t="16683" r="35316" b="14604"/>
          <a:stretch/>
        </p:blipFill>
        <p:spPr bwMode="auto">
          <a:xfrm>
            <a:off x="0" y="1066800"/>
            <a:ext cx="4634806" cy="426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a:stCxn id="6" idx="1"/>
          </p:cNvCxnSpPr>
          <p:nvPr/>
        </p:nvCxnSpPr>
        <p:spPr>
          <a:xfrm flipH="1">
            <a:off x="2292205" y="1066800"/>
            <a:ext cx="3489848" cy="1752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82053" y="882134"/>
            <a:ext cx="1504130" cy="369332"/>
          </a:xfrm>
          <a:prstGeom prst="rect">
            <a:avLst/>
          </a:prstGeom>
          <a:noFill/>
        </p:spPr>
        <p:txBody>
          <a:bodyPr wrap="none" rtlCol="0">
            <a:spAutoFit/>
          </a:bodyPr>
          <a:lstStyle/>
          <a:p>
            <a:r>
              <a:rPr lang="en-US" dirty="0" smtClean="0"/>
              <a:t>Sioux Falls, SD</a:t>
            </a:r>
            <a:endParaRPr lang="en-US" dirty="0"/>
          </a:p>
        </p:txBody>
      </p:sp>
      <p:cxnSp>
        <p:nvCxnSpPr>
          <p:cNvPr id="7" name="Straight Arrow Connector 6"/>
          <p:cNvCxnSpPr>
            <a:stCxn id="6" idx="1"/>
          </p:cNvCxnSpPr>
          <p:nvPr/>
        </p:nvCxnSpPr>
        <p:spPr>
          <a:xfrm>
            <a:off x="5782053" y="1066800"/>
            <a:ext cx="1228347" cy="1676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28800" y="364836"/>
            <a:ext cx="5482783" cy="369332"/>
          </a:xfrm>
          <a:prstGeom prst="rect">
            <a:avLst/>
          </a:prstGeom>
          <a:noFill/>
        </p:spPr>
        <p:txBody>
          <a:bodyPr wrap="none" rtlCol="0">
            <a:spAutoFit/>
          </a:bodyPr>
          <a:lstStyle/>
          <a:p>
            <a:r>
              <a:rPr lang="en-US" dirty="0" smtClean="0"/>
              <a:t>GASP </a:t>
            </a:r>
            <a:r>
              <a:rPr lang="en-US" dirty="0" err="1" smtClean="0"/>
              <a:t>vs</a:t>
            </a:r>
            <a:r>
              <a:rPr lang="en-US" dirty="0" smtClean="0"/>
              <a:t> WRF-CHEM for July 04 Episode at Sioux Falls, SD</a:t>
            </a:r>
            <a:endParaRPr lang="en-US" dirty="0"/>
          </a:p>
        </p:txBody>
      </p:sp>
      <p:sp>
        <p:nvSpPr>
          <p:cNvPr id="4" name="TextBox 3"/>
          <p:cNvSpPr txBox="1"/>
          <p:nvPr/>
        </p:nvSpPr>
        <p:spPr>
          <a:xfrm>
            <a:off x="683991" y="5867400"/>
            <a:ext cx="7772400" cy="738664"/>
          </a:xfrm>
          <a:prstGeom prst="rect">
            <a:avLst/>
          </a:prstGeom>
          <a:noFill/>
        </p:spPr>
        <p:txBody>
          <a:bodyPr wrap="square" rtlCol="0">
            <a:spAutoFit/>
          </a:bodyPr>
          <a:lstStyle/>
          <a:p>
            <a:r>
              <a:rPr lang="en-US" sz="1400" b="1" dirty="0" smtClean="0"/>
              <a:t>Cloud shield associated with remnant MCS over ND/MN boarder significantly underestimated by WRF-CHEM. Synoptic scale aerosol transport is reasonable, but AOD magnitude is underestimated. </a:t>
            </a:r>
            <a:r>
              <a:rPr lang="en-US" sz="1400" b="1" dirty="0"/>
              <a:t>WRF shows cloud feature </a:t>
            </a:r>
            <a:r>
              <a:rPr lang="en-US" sz="1400" b="1" dirty="0" smtClean="0"/>
              <a:t>to north east of Sioux Falls, SD that </a:t>
            </a:r>
            <a:r>
              <a:rPr lang="en-US" sz="1400" b="1" dirty="0"/>
              <a:t>is similar to GASP aerosol plume.</a:t>
            </a:r>
          </a:p>
        </p:txBody>
      </p:sp>
    </p:spTree>
    <p:extLst>
      <p:ext uri="{BB962C8B-B14F-4D97-AF65-F5344CB8AC3E}">
        <p14:creationId xmlns:p14="http://schemas.microsoft.com/office/powerpoint/2010/main" val="605934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an\home\bpierce\My Documents\Attachments\jul_31\composite_201207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285672" y="3011056"/>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4191000" y="533400"/>
            <a:ext cx="1600200" cy="24776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74201" y="304800"/>
            <a:ext cx="1504130" cy="369332"/>
          </a:xfrm>
          <a:prstGeom prst="rect">
            <a:avLst/>
          </a:prstGeom>
          <a:noFill/>
        </p:spPr>
        <p:txBody>
          <a:bodyPr wrap="none" rtlCol="0">
            <a:spAutoFit/>
          </a:bodyPr>
          <a:lstStyle/>
          <a:p>
            <a:r>
              <a:rPr lang="en-US" dirty="0" smtClean="0"/>
              <a:t>Sioux Falls, SD</a:t>
            </a:r>
            <a:endParaRPr lang="en-US" dirty="0"/>
          </a:p>
        </p:txBody>
      </p:sp>
      <p:cxnSp>
        <p:nvCxnSpPr>
          <p:cNvPr id="8" name="Straight Arrow Connector 7"/>
          <p:cNvCxnSpPr/>
          <p:nvPr/>
        </p:nvCxnSpPr>
        <p:spPr>
          <a:xfrm flipH="1">
            <a:off x="4438072" y="533400"/>
            <a:ext cx="2953328" cy="24776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91400" y="304800"/>
            <a:ext cx="1680075" cy="369332"/>
          </a:xfrm>
          <a:prstGeom prst="rect">
            <a:avLst/>
          </a:prstGeom>
          <a:noFill/>
        </p:spPr>
        <p:txBody>
          <a:bodyPr wrap="none" rtlCol="0">
            <a:spAutoFit/>
          </a:bodyPr>
          <a:lstStyle/>
          <a:p>
            <a:r>
              <a:rPr lang="en-US" dirty="0" smtClean="0"/>
              <a:t>Emmetsburg, IA</a:t>
            </a:r>
            <a:endParaRPr lang="en-US" dirty="0"/>
          </a:p>
        </p:txBody>
      </p:sp>
      <p:sp>
        <p:nvSpPr>
          <p:cNvPr id="3" name="TextBox 2"/>
          <p:cNvSpPr txBox="1"/>
          <p:nvPr/>
        </p:nvSpPr>
        <p:spPr>
          <a:xfrm>
            <a:off x="0" y="6135277"/>
            <a:ext cx="8913530" cy="738664"/>
          </a:xfrm>
          <a:prstGeom prst="rect">
            <a:avLst/>
          </a:prstGeom>
          <a:noFill/>
        </p:spPr>
        <p:txBody>
          <a:bodyPr wrap="none" rtlCol="0">
            <a:spAutoFit/>
          </a:bodyPr>
          <a:lstStyle/>
          <a:p>
            <a:r>
              <a:rPr lang="en-US" sz="1400" b="1" dirty="0" smtClean="0"/>
              <a:t>MODIS shows apparent rapid transport of high AOD from Western Dakotas to Sioux Falls between July 01 and July 02.</a:t>
            </a:r>
          </a:p>
          <a:p>
            <a:r>
              <a:rPr lang="en-US" sz="1400" b="1" dirty="0" smtClean="0"/>
              <a:t>850mb winds suggest north-northeast transport from KS with some eastward transport from western Dakotas. </a:t>
            </a:r>
          </a:p>
          <a:p>
            <a:r>
              <a:rPr lang="en-US" sz="1400" b="1" dirty="0" smtClean="0"/>
              <a:t>Emmetsburg, IA surface PM2.5 shows apparent significant impact. </a:t>
            </a:r>
            <a:endParaRPr lang="en-US" sz="1400" b="1" dirty="0"/>
          </a:p>
        </p:txBody>
      </p:sp>
    </p:spTree>
    <p:extLst>
      <p:ext uri="{BB962C8B-B14F-4D97-AF65-F5344CB8AC3E}">
        <p14:creationId xmlns:p14="http://schemas.microsoft.com/office/powerpoint/2010/main" val="3919341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home\bpierce\My Documents\Attachments\jul_31\ts_20120602-20120731_191471002_0000_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28700"/>
            <a:ext cx="6858000" cy="48006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724400" y="2667000"/>
            <a:ext cx="457200" cy="1981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467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home\bpierce\My Documents\Attachments\jul_31\traj_fx_2012070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662997" y="3124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4568325" y="646544"/>
            <a:ext cx="1600200" cy="24776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43600" y="304800"/>
            <a:ext cx="1504130" cy="369332"/>
          </a:xfrm>
          <a:prstGeom prst="rect">
            <a:avLst/>
          </a:prstGeom>
          <a:noFill/>
        </p:spPr>
        <p:txBody>
          <a:bodyPr wrap="none" rtlCol="0">
            <a:spAutoFit/>
          </a:bodyPr>
          <a:lstStyle/>
          <a:p>
            <a:r>
              <a:rPr lang="en-US" dirty="0" smtClean="0"/>
              <a:t>Sioux Falls, SD</a:t>
            </a:r>
            <a:endParaRPr lang="en-US" dirty="0"/>
          </a:p>
        </p:txBody>
      </p:sp>
      <p:cxnSp>
        <p:nvCxnSpPr>
          <p:cNvPr id="8" name="Straight Arrow Connector 7"/>
          <p:cNvCxnSpPr/>
          <p:nvPr/>
        </p:nvCxnSpPr>
        <p:spPr>
          <a:xfrm flipH="1">
            <a:off x="4815397" y="646544"/>
            <a:ext cx="2953328" cy="24776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60799" y="304800"/>
            <a:ext cx="1680075" cy="369332"/>
          </a:xfrm>
          <a:prstGeom prst="rect">
            <a:avLst/>
          </a:prstGeom>
          <a:noFill/>
        </p:spPr>
        <p:txBody>
          <a:bodyPr wrap="none" rtlCol="0">
            <a:spAutoFit/>
          </a:bodyPr>
          <a:lstStyle/>
          <a:p>
            <a:r>
              <a:rPr lang="en-US" dirty="0" smtClean="0"/>
              <a:t>Emmetsburg, IA</a:t>
            </a:r>
            <a:endParaRPr lang="en-US" dirty="0"/>
          </a:p>
        </p:txBody>
      </p:sp>
      <p:sp>
        <p:nvSpPr>
          <p:cNvPr id="2" name="Rectangle 1"/>
          <p:cNvSpPr/>
          <p:nvPr/>
        </p:nvSpPr>
        <p:spPr>
          <a:xfrm>
            <a:off x="4191000" y="3581400"/>
            <a:ext cx="228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6119336"/>
            <a:ext cx="9144000" cy="523220"/>
          </a:xfrm>
          <a:prstGeom prst="rect">
            <a:avLst/>
          </a:prstGeom>
          <a:noFill/>
        </p:spPr>
        <p:txBody>
          <a:bodyPr wrap="square" rtlCol="0">
            <a:spAutoFit/>
          </a:bodyPr>
          <a:lstStyle/>
          <a:p>
            <a:r>
              <a:rPr lang="en-US" sz="1400" b="1" dirty="0"/>
              <a:t>T</a:t>
            </a:r>
            <a:r>
              <a:rPr lang="en-US" sz="1400" b="1" dirty="0" smtClean="0"/>
              <a:t>rajectory forecast shows northeastward low level (red trajectories) transport from western KS to Sioux Falls, SD then continued transport into MN/WI. High AOD in Eastern MT is rapidly transported Eastward aloft (white trajectories).</a:t>
            </a:r>
            <a:endParaRPr lang="en-US" sz="1400" b="1" dirty="0"/>
          </a:p>
        </p:txBody>
      </p:sp>
    </p:spTree>
    <p:extLst>
      <p:ext uri="{BB962C8B-B14F-4D97-AF65-F5344CB8AC3E}">
        <p14:creationId xmlns:p14="http://schemas.microsoft.com/office/powerpoint/2010/main" val="3453415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home\bpierce\My Documents\Attachments\jul_31\gasp_Region08ani_2012070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6114472"/>
            <a:ext cx="8534400" cy="738664"/>
          </a:xfrm>
          <a:prstGeom prst="rect">
            <a:avLst/>
          </a:prstGeom>
          <a:noFill/>
        </p:spPr>
        <p:txBody>
          <a:bodyPr wrap="square" rtlCol="0">
            <a:spAutoFit/>
          </a:bodyPr>
          <a:lstStyle/>
          <a:p>
            <a:r>
              <a:rPr lang="en-US" sz="1400" b="1" dirty="0" smtClean="0"/>
              <a:t>GOES GASP 07/01 AOD/COT shows line of evening convection that develops behind AOD maximum. GFS precipitation forecast (yellow in previous slide) may have underestimated the strength of this convection and it’s interaction with the aerosol transport. </a:t>
            </a:r>
            <a:endParaRPr lang="en-US" sz="1400" b="1" dirty="0"/>
          </a:p>
        </p:txBody>
      </p:sp>
    </p:spTree>
    <p:extLst>
      <p:ext uri="{BB962C8B-B14F-4D97-AF65-F5344CB8AC3E}">
        <p14:creationId xmlns:p14="http://schemas.microsoft.com/office/powerpoint/2010/main" val="916106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bean\home\bpierce\My Documents\Attachments\jul_31\gasp_Region08ani_2012070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144492"/>
            <a:ext cx="9144000" cy="523220"/>
          </a:xfrm>
          <a:prstGeom prst="rect">
            <a:avLst/>
          </a:prstGeom>
          <a:noFill/>
        </p:spPr>
        <p:txBody>
          <a:bodyPr wrap="square" rtlCol="0">
            <a:spAutoFit/>
          </a:bodyPr>
          <a:lstStyle/>
          <a:p>
            <a:r>
              <a:rPr lang="en-US" sz="1400" b="1" dirty="0" smtClean="0"/>
              <a:t>GOES GASP 07/02 AOD/COT shows localized AOD maximum transported to the southeast to Sioux Falls, ND and then continuing southeast into IA. </a:t>
            </a:r>
            <a:endParaRPr lang="en-US" sz="1400" b="1" i="1" u="sng" dirty="0"/>
          </a:p>
        </p:txBody>
      </p:sp>
    </p:spTree>
    <p:extLst>
      <p:ext uri="{BB962C8B-B14F-4D97-AF65-F5344CB8AC3E}">
        <p14:creationId xmlns:p14="http://schemas.microsoft.com/office/powerpoint/2010/main" val="3089052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676400"/>
            <a:ext cx="5715000" cy="2862322"/>
          </a:xfrm>
          <a:prstGeom prst="rect">
            <a:avLst/>
          </a:prstGeom>
        </p:spPr>
        <p:txBody>
          <a:bodyPr wrap="square">
            <a:spAutoFit/>
          </a:bodyPr>
          <a:lstStyle/>
          <a:p>
            <a:r>
              <a:rPr lang="en-US" b="1" i="1" dirty="0"/>
              <a:t>Low level outflow from evening convection could have played a role in the rapid transport of boundary layer aerosols across SD and into IA where it impacted the surface PM2.5 </a:t>
            </a:r>
            <a:r>
              <a:rPr lang="en-US" b="1" i="1" dirty="0" smtClean="0"/>
              <a:t>measurements (transport not captured in GFS forecast due to underestimate in line of evening convection on 07/01)</a:t>
            </a:r>
          </a:p>
          <a:p>
            <a:endParaRPr lang="en-US" b="1" i="1" dirty="0"/>
          </a:p>
          <a:p>
            <a:r>
              <a:rPr lang="en-US" b="1" i="1" dirty="0" smtClean="0"/>
              <a:t>Alternatively, aerosol loading over Sioux Falls, SD could </a:t>
            </a:r>
            <a:r>
              <a:rPr lang="en-US" b="1" i="1" dirty="0"/>
              <a:t>be aloft and associated with upper level convective outflow from MT (as in trajectory forecast).  </a:t>
            </a:r>
            <a:endParaRPr lang="en-US" b="1" i="1" dirty="0"/>
          </a:p>
        </p:txBody>
      </p:sp>
    </p:spTree>
    <p:extLst>
      <p:ext uri="{BB962C8B-B14F-4D97-AF65-F5344CB8AC3E}">
        <p14:creationId xmlns:p14="http://schemas.microsoft.com/office/powerpoint/2010/main" val="1846265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home\bpierce\My Documents\Attachments\jul_31\composite_2012070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4191000" y="533400"/>
            <a:ext cx="1600200" cy="24776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74201" y="304800"/>
            <a:ext cx="1504130" cy="369332"/>
          </a:xfrm>
          <a:prstGeom prst="rect">
            <a:avLst/>
          </a:prstGeom>
          <a:noFill/>
        </p:spPr>
        <p:txBody>
          <a:bodyPr wrap="none" rtlCol="0">
            <a:spAutoFit/>
          </a:bodyPr>
          <a:lstStyle/>
          <a:p>
            <a:r>
              <a:rPr lang="en-US" dirty="0" smtClean="0"/>
              <a:t>Sioux Falls, SD</a:t>
            </a:r>
            <a:endParaRPr lang="en-US" dirty="0"/>
          </a:p>
        </p:txBody>
      </p:sp>
      <p:sp>
        <p:nvSpPr>
          <p:cNvPr id="4" name="TextBox 3"/>
          <p:cNvSpPr txBox="1"/>
          <p:nvPr/>
        </p:nvSpPr>
        <p:spPr>
          <a:xfrm>
            <a:off x="152401" y="6119336"/>
            <a:ext cx="8610600" cy="738664"/>
          </a:xfrm>
          <a:prstGeom prst="rect">
            <a:avLst/>
          </a:prstGeom>
          <a:noFill/>
        </p:spPr>
        <p:txBody>
          <a:bodyPr wrap="square" rtlCol="0">
            <a:spAutoFit/>
          </a:bodyPr>
          <a:lstStyle/>
          <a:p>
            <a:r>
              <a:rPr lang="en-US" sz="1400" b="1" dirty="0" smtClean="0"/>
              <a:t>MODIS shows apparent rapid development of high AOD plume to northwest of Sioux Falls, SD. No surface PM2.5 monitors in region to determine if the aerosols impact the surface. Note high PM2.5 measurements over SE US during the 4</a:t>
            </a:r>
            <a:r>
              <a:rPr lang="en-US" sz="1400" b="1" baseline="30000" dirty="0" smtClean="0"/>
              <a:t>th</a:t>
            </a:r>
            <a:r>
              <a:rPr lang="en-US" sz="1400" b="1" dirty="0" smtClean="0"/>
              <a:t> of July Celebrations!</a:t>
            </a:r>
            <a:endParaRPr lang="en-US" sz="1400" b="1" dirty="0"/>
          </a:p>
        </p:txBody>
      </p:sp>
    </p:spTree>
    <p:extLst>
      <p:ext uri="{BB962C8B-B14F-4D97-AF65-F5344CB8AC3E}">
        <p14:creationId xmlns:p14="http://schemas.microsoft.com/office/powerpoint/2010/main" val="2702884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an\home\bpierce\My Documents\Attachments\jul_31\traj_fx_201207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4568325" y="646544"/>
            <a:ext cx="1600200" cy="24776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943600" y="304800"/>
            <a:ext cx="1504130" cy="369332"/>
          </a:xfrm>
          <a:prstGeom prst="rect">
            <a:avLst/>
          </a:prstGeom>
          <a:noFill/>
        </p:spPr>
        <p:txBody>
          <a:bodyPr wrap="none" rtlCol="0">
            <a:spAutoFit/>
          </a:bodyPr>
          <a:lstStyle/>
          <a:p>
            <a:r>
              <a:rPr lang="en-US" dirty="0" smtClean="0"/>
              <a:t>Sioux Falls, SD</a:t>
            </a:r>
            <a:endParaRPr lang="en-US" dirty="0"/>
          </a:p>
        </p:txBody>
      </p:sp>
      <p:sp>
        <p:nvSpPr>
          <p:cNvPr id="7" name="Rectangle 6"/>
          <p:cNvSpPr/>
          <p:nvPr/>
        </p:nvSpPr>
        <p:spPr>
          <a:xfrm>
            <a:off x="3886200" y="2667000"/>
            <a:ext cx="457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119336"/>
            <a:ext cx="9144000" cy="523220"/>
          </a:xfrm>
          <a:prstGeom prst="rect">
            <a:avLst/>
          </a:prstGeom>
          <a:noFill/>
        </p:spPr>
        <p:txBody>
          <a:bodyPr wrap="square" rtlCol="0">
            <a:spAutoFit/>
          </a:bodyPr>
          <a:lstStyle/>
          <a:p>
            <a:r>
              <a:rPr lang="en-US" sz="1400" b="1" dirty="0"/>
              <a:t>T</a:t>
            </a:r>
            <a:r>
              <a:rPr lang="en-US" sz="1400" b="1" dirty="0" smtClean="0"/>
              <a:t>rajectory forecast shows northeastward upper level (white trajectories) transport from western Dakotas to towards Northern MN. </a:t>
            </a:r>
            <a:endParaRPr lang="en-US" sz="1400" b="1" dirty="0"/>
          </a:p>
        </p:txBody>
      </p:sp>
    </p:spTree>
    <p:extLst>
      <p:ext uri="{BB962C8B-B14F-4D97-AF65-F5344CB8AC3E}">
        <p14:creationId xmlns:p14="http://schemas.microsoft.com/office/powerpoint/2010/main" val="35913010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1315</TotalTime>
  <Words>692</Words>
  <Application>Microsoft Office PowerPoint</Application>
  <PresentationFormat>On-screen Show (4:3)</PresentationFormat>
  <Paragraphs>48</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25</cp:revision>
  <dcterms:created xsi:type="dcterms:W3CDTF">2006-08-16T00:00:00Z</dcterms:created>
  <dcterms:modified xsi:type="dcterms:W3CDTF">2012-08-01T20:26:34Z</dcterms:modified>
</cp:coreProperties>
</file>