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
  </p:notes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1B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2434" y="-54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04F505-3D54-42D2-82F8-FC4BCDB191B5}" type="datetimeFigureOut">
              <a:rPr lang="en-US" smtClean="0"/>
              <a:t>11/30/2017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36EC77-C416-4A80-890E-A817204C671D}" type="slidenum">
              <a:rPr lang="en-US" smtClean="0"/>
              <a:t>‹#›</a:t>
            </a:fld>
            <a:endParaRPr lang="en-US"/>
          </a:p>
        </p:txBody>
      </p:sp>
    </p:spTree>
    <p:extLst>
      <p:ext uri="{BB962C8B-B14F-4D97-AF65-F5344CB8AC3E}">
        <p14:creationId xmlns:p14="http://schemas.microsoft.com/office/powerpoint/2010/main" val="2903686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2E50FC"/>
                </a:solidFill>
                <a:latin typeface="Times New Roman" panose="02020603050405020304" pitchFamily="18" charset="0"/>
                <a:cs typeface="Times New Roman" panose="02020603050405020304" pitchFamily="18" charset="0"/>
              </a:rPr>
              <a:t>The RAQMS Aura Reanalysis will provide comprehensive chemical and aerosol analyses for assessing global air quality and for providing lateral boundary conditions for regional air quality management such as State Implementation Planning (SIP) </a:t>
            </a:r>
            <a:r>
              <a:rPr lang="en-US" sz="1200" dirty="0" err="1" smtClean="0">
                <a:solidFill>
                  <a:srgbClr val="2E50FC"/>
                </a:solidFill>
                <a:latin typeface="Times New Roman" panose="02020603050405020304" pitchFamily="18" charset="0"/>
                <a:cs typeface="Times New Roman" panose="02020603050405020304" pitchFamily="18" charset="0"/>
              </a:rPr>
              <a:t>activites</a:t>
            </a:r>
            <a:r>
              <a:rPr lang="en-US" sz="1200" dirty="0" smtClean="0">
                <a:solidFill>
                  <a:srgbClr val="2E50FC"/>
                </a:solidFill>
                <a:latin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10"/>
          </p:nvPr>
        </p:nvSpPr>
        <p:spPr/>
        <p:txBody>
          <a:bodyPr/>
          <a:lstStyle/>
          <a:p>
            <a:fld id="{F836EC77-C416-4A80-890E-A817204C671D}" type="slidenum">
              <a:rPr lang="en-US" smtClean="0"/>
              <a:t>1</a:t>
            </a:fld>
            <a:endParaRPr lang="en-US"/>
          </a:p>
        </p:txBody>
      </p:sp>
    </p:spTree>
    <p:extLst>
      <p:ext uri="{BB962C8B-B14F-4D97-AF65-F5344CB8AC3E}">
        <p14:creationId xmlns:p14="http://schemas.microsoft.com/office/powerpoint/2010/main" val="3387619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19209616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070455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36921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757862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96786050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38522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37761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7821309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97265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6632248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9795475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1">
                <a:lumMod val="40000"/>
                <a:lumOff val="60000"/>
              </a:schemeClr>
            </a:gs>
            <a:gs pos="100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p:nvSpPr>
        <p:spPr>
          <a:xfrm>
            <a:off x="0" y="6476549"/>
            <a:ext cx="9144000" cy="400110"/>
          </a:xfrm>
          <a:prstGeom prst="rect">
            <a:avLst/>
          </a:prstGeom>
          <a:solidFill>
            <a:srgbClr val="0C1B44"/>
          </a:solidFill>
        </p:spPr>
        <p:txBody>
          <a:bodyPr wrap="square" rtlCol="0">
            <a:spAutoFit/>
          </a:bodyPr>
          <a:lstStyle/>
          <a:p>
            <a:r>
              <a:rPr lang="en-US" sz="1000" baseline="0" dirty="0" smtClean="0">
                <a:solidFill>
                  <a:schemeClr val="bg1"/>
                </a:solidFill>
              </a:rPr>
              <a:t>                             </a:t>
            </a:r>
            <a:r>
              <a:rPr lang="en-US" sz="1000" dirty="0" smtClean="0">
                <a:solidFill>
                  <a:schemeClr val="tx1"/>
                </a:solidFill>
              </a:rPr>
              <a:t>Space Science and Engineering Center</a:t>
            </a:r>
          </a:p>
          <a:p>
            <a:r>
              <a:rPr lang="en-US" sz="1000" baseline="0" dirty="0" smtClean="0">
                <a:solidFill>
                  <a:schemeClr val="tx1"/>
                </a:solidFill>
              </a:rPr>
              <a:t>                             </a:t>
            </a:r>
            <a:r>
              <a:rPr lang="en-US" sz="1000" dirty="0" smtClean="0">
                <a:solidFill>
                  <a:schemeClr val="tx1"/>
                </a:solidFill>
              </a:rPr>
              <a:t>University of Wisconsin-Madison</a:t>
            </a:r>
            <a:endParaRPr lang="en-US" sz="1000" dirty="0">
              <a:solidFill>
                <a:schemeClr val="tx1"/>
              </a:solidFill>
            </a:endParaRPr>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200" y="6507535"/>
            <a:ext cx="459604" cy="338137"/>
          </a:xfrm>
          <a:prstGeom prst="rect">
            <a:avLst/>
          </a:prstGeom>
        </p:spPr>
      </p:pic>
      <p:pic>
        <p:nvPicPr>
          <p:cNvPr id="4" name="Picture 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09600" y="6513289"/>
            <a:ext cx="228600" cy="344711"/>
          </a:xfrm>
          <a:prstGeom prst="rect">
            <a:avLst/>
          </a:prstGeom>
        </p:spPr>
      </p:pic>
    </p:spTree>
    <p:extLst>
      <p:ext uri="{BB962C8B-B14F-4D97-AF65-F5344CB8AC3E}">
        <p14:creationId xmlns:p14="http://schemas.microsoft.com/office/powerpoint/2010/main" val="290236824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gif"/><Relationship Id="rId13" Type="http://schemas.openxmlformats.org/officeDocument/2006/relationships/image" Target="../media/image13.png"/><Relationship Id="rId3" Type="http://schemas.openxmlformats.org/officeDocument/2006/relationships/image" Target="../media/image3.gif"/><Relationship Id="rId7" Type="http://schemas.openxmlformats.org/officeDocument/2006/relationships/image" Target="../media/image7.gif"/><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gif"/><Relationship Id="rId1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2">
                <a:lumMod val="20000"/>
                <a:lumOff val="80000"/>
              </a:schemeClr>
            </a:gs>
            <a:gs pos="100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52401"/>
            <a:ext cx="5943600" cy="609599"/>
          </a:xfrm>
        </p:spPr>
        <p:txBody>
          <a:bodyPr>
            <a:normAutofit fontScale="90000"/>
          </a:bodyPr>
          <a:lstStyle/>
          <a:p>
            <a:r>
              <a:rPr lang="en-US" dirty="0" smtClean="0"/>
              <a:t>Aura Chemical Reanalysis</a:t>
            </a:r>
            <a:endParaRPr lang="en-US" dirty="0"/>
          </a:p>
        </p:txBody>
      </p:sp>
      <p:sp>
        <p:nvSpPr>
          <p:cNvPr id="3" name="Subtitle 2"/>
          <p:cNvSpPr>
            <a:spLocks noGrp="1"/>
          </p:cNvSpPr>
          <p:nvPr>
            <p:ph type="subTitle" idx="1"/>
          </p:nvPr>
        </p:nvSpPr>
        <p:spPr>
          <a:xfrm>
            <a:off x="0" y="5715000"/>
            <a:ext cx="9144000" cy="609600"/>
          </a:xfrm>
        </p:spPr>
        <p:txBody>
          <a:bodyPr>
            <a:noAutofit/>
          </a:bodyPr>
          <a:lstStyle/>
          <a:p>
            <a:r>
              <a:rPr lang="en-US" sz="1400" b="1" dirty="0" smtClean="0"/>
              <a:t>The Real-time </a:t>
            </a:r>
            <a:r>
              <a:rPr lang="en-US" sz="1400" b="1" dirty="0"/>
              <a:t>Air Quality Modeling System (RAQMS) </a:t>
            </a:r>
            <a:r>
              <a:rPr lang="en-US" sz="1400" b="1" dirty="0" smtClean="0"/>
              <a:t>Aura </a:t>
            </a:r>
            <a:r>
              <a:rPr lang="en-US" sz="1400" b="1" dirty="0"/>
              <a:t>Reanalysis is the first complete global chemical and aerosol reanalysis that has been attempted within the </a:t>
            </a:r>
            <a:r>
              <a:rPr lang="en-US" sz="1400" b="1" dirty="0" smtClean="0"/>
              <a:t>US and follows </a:t>
            </a:r>
            <a:r>
              <a:rPr lang="en-US" sz="1400" b="1" dirty="0"/>
              <a:t>the path lead by European Monitoring Atmospheric Composition and Climate - Interim Implementation (MACC-II) project </a:t>
            </a:r>
            <a:r>
              <a:rPr lang="en-US" sz="1400" b="1" dirty="0" smtClean="0"/>
              <a:t>that </a:t>
            </a:r>
            <a:r>
              <a:rPr lang="en-US" sz="1400" b="1" dirty="0"/>
              <a:t>is now operational at ECMWF. </a:t>
            </a:r>
          </a:p>
        </p:txBody>
      </p:sp>
      <p:sp>
        <p:nvSpPr>
          <p:cNvPr id="6" name="TextBox 5"/>
          <p:cNvSpPr txBox="1"/>
          <p:nvPr/>
        </p:nvSpPr>
        <p:spPr>
          <a:xfrm>
            <a:off x="5181600" y="6550325"/>
            <a:ext cx="3810000" cy="261610"/>
          </a:xfrm>
          <a:prstGeom prst="rect">
            <a:avLst/>
          </a:prstGeom>
          <a:noFill/>
        </p:spPr>
        <p:txBody>
          <a:bodyPr wrap="square" rtlCol="0">
            <a:spAutoFit/>
          </a:bodyPr>
          <a:lstStyle/>
          <a:p>
            <a:r>
              <a:rPr lang="en-US" sz="1100" dirty="0" smtClean="0"/>
              <a:t>Brad Pierce and Allen </a:t>
            </a:r>
            <a:r>
              <a:rPr lang="en-US" sz="1100" dirty="0" err="1" smtClean="0"/>
              <a:t>Lenzen</a:t>
            </a:r>
            <a:endParaRPr lang="en-US" sz="1100" dirty="0"/>
          </a:p>
        </p:txBody>
      </p:sp>
      <p:pic>
        <p:nvPicPr>
          <p:cNvPr id="1036" name="Picture 12" descr="Image result for NASA EOS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200" y="3101731"/>
            <a:ext cx="1447800" cy="15742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NASA MODIS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1" y="4656212"/>
            <a:ext cx="1447798" cy="105878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ML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01" y="899551"/>
            <a:ext cx="1447798" cy="128108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utch OMI web s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2174032"/>
            <a:ext cx="1447799" cy="92498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NASA EOS Aura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6200" y="7620"/>
            <a:ext cx="1447800" cy="93704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beans\users$\bpierce\Data\Documents\Attachments\nov_30\AuraReanalysis.V1.TCO.2006-2011.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24200" y="739140"/>
            <a:ext cx="4419599" cy="24765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047" name="Picture 23" descr="\\beans\users$\bpierce\Data\Documents\Attachments\nov_30\AuraReanalysis.V1.COCOL.2006-2011.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24201" y="3267600"/>
            <a:ext cx="4419599" cy="24765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048" name="Picture 24" descr="\\beans\users$\bpierce\Data\Documents\Attachments\nov_30\RAQMS_1x1_vs_wolfsy_CO_Aura_Reanalysis.V1.All.201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191" y="3150371"/>
            <a:ext cx="2082877" cy="2769370"/>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beans\users$\bpierce\Data\Documents\Attachments\nov_30\RAQMS_1x1_vs_spackman_O3_Aura_Reanalysis.V1.2010.All.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7519"/>
          <a:stretch/>
        </p:blipFill>
        <p:spPr bwMode="auto">
          <a:xfrm>
            <a:off x="0" y="583429"/>
            <a:ext cx="2209800" cy="27693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5" descr="http://www.eol.ucar.edu/system/files/styles/large/private/hg3-track1_0.gif?itok=69fKa6eL"/>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47068" y="2709749"/>
            <a:ext cx="887261" cy="887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descr="http://www.eol.ucar.edu/system/files/styles/large/private/hg3-track2.gif?itok=svsjRU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25980" y="3681930"/>
            <a:ext cx="890070" cy="89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hippologo3_110.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72826" y="1779539"/>
            <a:ext cx="796378" cy="858839"/>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0807" y="1505634"/>
            <a:ext cx="849913" cy="646331"/>
          </a:xfrm>
          <a:prstGeom prst="rect">
            <a:avLst/>
          </a:prstGeom>
          <a:noFill/>
        </p:spPr>
        <p:txBody>
          <a:bodyPr wrap="none" rtlCol="0">
            <a:spAutoFit/>
          </a:bodyPr>
          <a:lstStyle/>
          <a:p>
            <a:r>
              <a:rPr lang="en-US" sz="1200" b="1" dirty="0" smtClean="0">
                <a:solidFill>
                  <a:schemeClr val="bg1"/>
                </a:solidFill>
              </a:rPr>
              <a:t>2010 O3</a:t>
            </a:r>
          </a:p>
          <a:p>
            <a:r>
              <a:rPr lang="en-US" sz="1200" b="1" dirty="0" smtClean="0">
                <a:solidFill>
                  <a:schemeClr val="bg1"/>
                </a:solidFill>
              </a:rPr>
              <a:t>Validation</a:t>
            </a:r>
          </a:p>
          <a:p>
            <a:r>
              <a:rPr lang="en-US" sz="1200" b="1" dirty="0" smtClean="0">
                <a:solidFill>
                  <a:schemeClr val="bg1"/>
                </a:solidFill>
              </a:rPr>
              <a:t>w/ HIPPO</a:t>
            </a:r>
            <a:endParaRPr lang="en-US" sz="1200" b="1" dirty="0">
              <a:solidFill>
                <a:schemeClr val="bg1"/>
              </a:solidFill>
            </a:endParaRPr>
          </a:p>
        </p:txBody>
      </p:sp>
      <p:sp>
        <p:nvSpPr>
          <p:cNvPr id="19" name="TextBox 18"/>
          <p:cNvSpPr txBox="1"/>
          <p:nvPr/>
        </p:nvSpPr>
        <p:spPr>
          <a:xfrm>
            <a:off x="1069771" y="3500735"/>
            <a:ext cx="835229" cy="646331"/>
          </a:xfrm>
          <a:prstGeom prst="rect">
            <a:avLst/>
          </a:prstGeom>
          <a:noFill/>
        </p:spPr>
        <p:txBody>
          <a:bodyPr wrap="none" rtlCol="0">
            <a:spAutoFit/>
          </a:bodyPr>
          <a:lstStyle/>
          <a:p>
            <a:r>
              <a:rPr lang="en-US" sz="1200" b="1" dirty="0" smtClean="0">
                <a:solidFill>
                  <a:schemeClr val="bg1"/>
                </a:solidFill>
              </a:rPr>
              <a:t>2010 CO</a:t>
            </a:r>
          </a:p>
          <a:p>
            <a:r>
              <a:rPr lang="en-US" sz="1200" b="1" dirty="0" smtClean="0">
                <a:solidFill>
                  <a:schemeClr val="bg1"/>
                </a:solidFill>
              </a:rPr>
              <a:t>Validation</a:t>
            </a:r>
          </a:p>
          <a:p>
            <a:r>
              <a:rPr lang="en-US" sz="1200" b="1" dirty="0" smtClean="0">
                <a:solidFill>
                  <a:schemeClr val="bg1"/>
                </a:solidFill>
              </a:rPr>
              <a:t>w/ HIPPO</a:t>
            </a:r>
            <a:endParaRPr lang="en-US" sz="1200" b="1" dirty="0">
              <a:solidFill>
                <a:schemeClr val="bg1"/>
              </a:solidFill>
            </a:endParaRPr>
          </a:p>
        </p:txBody>
      </p:sp>
    </p:spTree>
    <p:extLst>
      <p:ext uri="{BB962C8B-B14F-4D97-AF65-F5344CB8AC3E}">
        <p14:creationId xmlns:p14="http://schemas.microsoft.com/office/powerpoint/2010/main" val="3302972973"/>
      </p:ext>
    </p:extLst>
  </p:cSld>
  <p:clrMapOvr>
    <a:masterClrMapping/>
  </p:clrMapOvr>
  <p:timing>
    <p:tnLst>
      <p:par>
        <p:cTn id="1" dur="indefinite" restart="never" nodeType="tmRoot"/>
      </p:par>
    </p:tnLst>
  </p:timing>
</p:sld>
</file>

<file path=ppt/theme/theme1.xml><?xml version="1.0" encoding="utf-8"?>
<a:theme xmlns:a="http://schemas.openxmlformats.org/drawingml/2006/main" name="SSEC powerpoint templat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SSEC powerpoint template 2</Template>
  <TotalTime>1293</TotalTime>
  <Words>111</Words>
  <Application>Microsoft Office PowerPoint</Application>
  <PresentationFormat>On-screen Show (4:3)</PresentationFormat>
  <Paragraphs>11</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SSEC powerpoint template 2</vt:lpstr>
      <vt:lpstr>Aura Chemical Reanalysis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Winiecki</dc:creator>
  <cp:lastModifiedBy>Brad Pierce</cp:lastModifiedBy>
  <cp:revision>20</cp:revision>
  <dcterms:created xsi:type="dcterms:W3CDTF">2016-11-22T14:50:34Z</dcterms:created>
  <dcterms:modified xsi:type="dcterms:W3CDTF">2017-11-30T22:21:25Z</dcterms:modified>
</cp:coreProperties>
</file>