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1" r:id="rId3"/>
    <p:sldId id="272" r:id="rId4"/>
    <p:sldId id="273" r:id="rId5"/>
    <p:sldId id="270" r:id="rId6"/>
    <p:sldId id="269" r:id="rId7"/>
    <p:sldId id="268" r:id="rId8"/>
    <p:sldId id="258" r:id="rId9"/>
    <p:sldId id="25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7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8C4C5-E708-410B-978D-D3DFD1B555BE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AC60-30E1-46C2-ACB0-ADF7D655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AC60-30E1-46C2-ACB0-ADF7D6557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8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AC60-30E1-46C2-ACB0-ADF7D6557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AC60-30E1-46C2-ACB0-ADF7D65575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4065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Stratospheric Intrusion Working Group</a:t>
            </a:r>
          </a:p>
          <a:p>
            <a:pPr algn="ctr"/>
            <a:r>
              <a:rPr lang="en-US" sz="3600" dirty="0" smtClean="0"/>
              <a:t>April 18, 2017</a:t>
            </a:r>
          </a:p>
          <a:p>
            <a:pPr algn="ctr"/>
            <a:r>
              <a:rPr lang="en-US" sz="3600" dirty="0" smtClean="0"/>
              <a:t>March 18 2017 Mt Washington, NH</a:t>
            </a:r>
          </a:p>
          <a:p>
            <a:pPr algn="ctr"/>
            <a:r>
              <a:rPr lang="en-US" sz="3600" dirty="0" smtClean="0"/>
              <a:t>RAQMS </a:t>
            </a:r>
            <a:endParaRPr lang="en-US" sz="3600" dirty="0"/>
          </a:p>
        </p:txBody>
      </p:sp>
      <p:pic>
        <p:nvPicPr>
          <p:cNvPr id="1026" name="Picture 2" descr="\\beans\users$\bpierce\Data\Documents\Attachments\apr_12\image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388465" cy="39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6488668"/>
            <a:ext cx="2976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Richard Payton (US EPA)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209" r="39629" b="3148"/>
          <a:stretch/>
        </p:blipFill>
        <p:spPr bwMode="auto">
          <a:xfrm>
            <a:off x="0" y="933582"/>
            <a:ext cx="9144000" cy="445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97244" y="2006252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398745"/>
            <a:ext cx="693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Aqua AIRS CO Column (colored) over True Color Image (March 19, 2017)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1" y="5791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elevated column CO extending from Central US across Gulf, out over Atlantic associated with </a:t>
            </a:r>
            <a:r>
              <a:rPr lang="en-US" dirty="0" err="1" smtClean="0"/>
              <a:t>synpotic</a:t>
            </a:r>
            <a:r>
              <a:rPr lang="en-US" dirty="0" smtClean="0"/>
              <a:t> transport behind storm off NE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eans\users$\bpierce\Data\Documents\Attachments\apr_12\model.raqms_1x1.201703181200.006_05km_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6"/>
            <a:ext cx="9144000" cy="68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56537" y="15240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697277" y="1653436"/>
            <a:ext cx="5987441" cy="281835"/>
          </a:xfrm>
          <a:custGeom>
            <a:avLst/>
            <a:gdLst>
              <a:gd name="connsiteX0" fmla="*/ 0 w 5987441"/>
              <a:gd name="connsiteY0" fmla="*/ 75156 h 281835"/>
              <a:gd name="connsiteX1" fmla="*/ 457200 w 5987441"/>
              <a:gd name="connsiteY1" fmla="*/ 144049 h 281835"/>
              <a:gd name="connsiteX2" fmla="*/ 939452 w 5987441"/>
              <a:gd name="connsiteY2" fmla="*/ 200416 h 281835"/>
              <a:gd name="connsiteX3" fmla="*/ 1540701 w 5987441"/>
              <a:gd name="connsiteY3" fmla="*/ 250520 h 281835"/>
              <a:gd name="connsiteX4" fmla="*/ 2154476 w 5987441"/>
              <a:gd name="connsiteY4" fmla="*/ 275572 h 281835"/>
              <a:gd name="connsiteX5" fmla="*/ 2630465 w 5987441"/>
              <a:gd name="connsiteY5" fmla="*/ 281835 h 281835"/>
              <a:gd name="connsiteX6" fmla="*/ 3356975 w 5987441"/>
              <a:gd name="connsiteY6" fmla="*/ 275572 h 281835"/>
              <a:gd name="connsiteX7" fmla="*/ 4089748 w 5987441"/>
              <a:gd name="connsiteY7" fmla="*/ 244257 h 281835"/>
              <a:gd name="connsiteX8" fmla="*/ 4791205 w 5987441"/>
              <a:gd name="connsiteY8" fmla="*/ 181627 h 281835"/>
              <a:gd name="connsiteX9" fmla="*/ 5630449 w 5987441"/>
              <a:gd name="connsiteY9" fmla="*/ 56367 h 281835"/>
              <a:gd name="connsiteX10" fmla="*/ 5987441 w 5987441"/>
              <a:gd name="connsiteY10" fmla="*/ 0 h 28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7441" h="281835">
                <a:moveTo>
                  <a:pt x="0" y="75156"/>
                </a:moveTo>
                <a:lnTo>
                  <a:pt x="457200" y="144049"/>
                </a:lnTo>
                <a:cubicBezTo>
                  <a:pt x="613775" y="164926"/>
                  <a:pt x="758869" y="182671"/>
                  <a:pt x="939452" y="200416"/>
                </a:cubicBezTo>
                <a:cubicBezTo>
                  <a:pt x="1120035" y="218161"/>
                  <a:pt x="1338197" y="237994"/>
                  <a:pt x="1540701" y="250520"/>
                </a:cubicBezTo>
                <a:cubicBezTo>
                  <a:pt x="1743205" y="263046"/>
                  <a:pt x="1972849" y="270353"/>
                  <a:pt x="2154476" y="275572"/>
                </a:cubicBezTo>
                <a:cubicBezTo>
                  <a:pt x="2336103" y="280791"/>
                  <a:pt x="2630465" y="281835"/>
                  <a:pt x="2630465" y="281835"/>
                </a:cubicBezTo>
                <a:lnTo>
                  <a:pt x="3356975" y="275572"/>
                </a:lnTo>
                <a:cubicBezTo>
                  <a:pt x="3600189" y="269309"/>
                  <a:pt x="3850710" y="259915"/>
                  <a:pt x="4089748" y="244257"/>
                </a:cubicBezTo>
                <a:cubicBezTo>
                  <a:pt x="4328786" y="228600"/>
                  <a:pt x="4534422" y="212942"/>
                  <a:pt x="4791205" y="181627"/>
                </a:cubicBezTo>
                <a:cubicBezTo>
                  <a:pt x="5047989" y="150312"/>
                  <a:pt x="5630449" y="56367"/>
                  <a:pt x="5630449" y="56367"/>
                </a:cubicBezTo>
                <a:lnTo>
                  <a:pt x="5987441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beans\users$\bpierce\Data\Documents\Attachments\apr_12\model.raqms_1x1.201703181200.006_05km_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56537" y="15240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97277" y="1653436"/>
            <a:ext cx="5987441" cy="281835"/>
          </a:xfrm>
          <a:custGeom>
            <a:avLst/>
            <a:gdLst>
              <a:gd name="connsiteX0" fmla="*/ 0 w 5987441"/>
              <a:gd name="connsiteY0" fmla="*/ 75156 h 281835"/>
              <a:gd name="connsiteX1" fmla="*/ 457200 w 5987441"/>
              <a:gd name="connsiteY1" fmla="*/ 144049 h 281835"/>
              <a:gd name="connsiteX2" fmla="*/ 939452 w 5987441"/>
              <a:gd name="connsiteY2" fmla="*/ 200416 h 281835"/>
              <a:gd name="connsiteX3" fmla="*/ 1540701 w 5987441"/>
              <a:gd name="connsiteY3" fmla="*/ 250520 h 281835"/>
              <a:gd name="connsiteX4" fmla="*/ 2154476 w 5987441"/>
              <a:gd name="connsiteY4" fmla="*/ 275572 h 281835"/>
              <a:gd name="connsiteX5" fmla="*/ 2630465 w 5987441"/>
              <a:gd name="connsiteY5" fmla="*/ 281835 h 281835"/>
              <a:gd name="connsiteX6" fmla="*/ 3356975 w 5987441"/>
              <a:gd name="connsiteY6" fmla="*/ 275572 h 281835"/>
              <a:gd name="connsiteX7" fmla="*/ 4089748 w 5987441"/>
              <a:gd name="connsiteY7" fmla="*/ 244257 h 281835"/>
              <a:gd name="connsiteX8" fmla="*/ 4791205 w 5987441"/>
              <a:gd name="connsiteY8" fmla="*/ 181627 h 281835"/>
              <a:gd name="connsiteX9" fmla="*/ 5630449 w 5987441"/>
              <a:gd name="connsiteY9" fmla="*/ 56367 h 281835"/>
              <a:gd name="connsiteX10" fmla="*/ 5987441 w 5987441"/>
              <a:gd name="connsiteY10" fmla="*/ 0 h 28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7441" h="281835">
                <a:moveTo>
                  <a:pt x="0" y="75156"/>
                </a:moveTo>
                <a:lnTo>
                  <a:pt x="457200" y="144049"/>
                </a:lnTo>
                <a:cubicBezTo>
                  <a:pt x="613775" y="164926"/>
                  <a:pt x="758869" y="182671"/>
                  <a:pt x="939452" y="200416"/>
                </a:cubicBezTo>
                <a:cubicBezTo>
                  <a:pt x="1120035" y="218161"/>
                  <a:pt x="1338197" y="237994"/>
                  <a:pt x="1540701" y="250520"/>
                </a:cubicBezTo>
                <a:cubicBezTo>
                  <a:pt x="1743205" y="263046"/>
                  <a:pt x="1972849" y="270353"/>
                  <a:pt x="2154476" y="275572"/>
                </a:cubicBezTo>
                <a:cubicBezTo>
                  <a:pt x="2336103" y="280791"/>
                  <a:pt x="2630465" y="281835"/>
                  <a:pt x="2630465" y="281835"/>
                </a:cubicBezTo>
                <a:lnTo>
                  <a:pt x="3356975" y="275572"/>
                </a:lnTo>
                <a:cubicBezTo>
                  <a:pt x="3600189" y="269309"/>
                  <a:pt x="3850710" y="259915"/>
                  <a:pt x="4089748" y="244257"/>
                </a:cubicBezTo>
                <a:cubicBezTo>
                  <a:pt x="4328786" y="228600"/>
                  <a:pt x="4534422" y="212942"/>
                  <a:pt x="4791205" y="181627"/>
                </a:cubicBezTo>
                <a:cubicBezTo>
                  <a:pt x="5047989" y="150312"/>
                  <a:pt x="5630449" y="56367"/>
                  <a:pt x="5630449" y="56367"/>
                </a:cubicBezTo>
                <a:lnTo>
                  <a:pt x="5987441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beans\users$\bpierce\Data\Documents\Attachments\apr_12\model.raqms_1x1.201703181200.006_44N_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" y="0"/>
            <a:ext cx="6572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beans\users$\bpierce\Data\Documents\Attachments\apr_12\model.raqms_1x1.201703181200.006_44N_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" y="3352800"/>
            <a:ext cx="6572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5867400" y="349685"/>
            <a:ext cx="0" cy="24384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867400" y="3695178"/>
            <a:ext cx="0" cy="24384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70162" y="1066800"/>
            <a:ext cx="25738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44N</a:t>
            </a:r>
          </a:p>
          <a:p>
            <a:r>
              <a:rPr lang="en-US" dirty="0" smtClean="0"/>
              <a:t>O3 (upper panel)</a:t>
            </a:r>
          </a:p>
          <a:p>
            <a:r>
              <a:rPr lang="en-US" dirty="0" smtClean="0"/>
              <a:t>CO (lower panel)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Strongest SI well to west of Mt Washington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 SI over Mt Washington above 6km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beans\users$\bpierce\Data\Documents\Attachments\apr_12\hms20170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2119"/>
            <a:ext cx="4572000" cy="34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beans\users$\bpierce\Data\Documents\Attachments\apr_12\hms20170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4"/>
            <a:ext cx="4572000" cy="34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beans\users$\bpierce\Data\Documents\Attachments\apr_12\hms20170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1" y="4038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NESDIS Hazard Mapping Service (HMS)</a:t>
            </a:r>
          </a:p>
          <a:p>
            <a:r>
              <a:rPr lang="en-US" dirty="0" smtClean="0"/>
              <a:t>Shows significant agricultural burning SE and Central US proceeding March 18,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eans\users$\bpierce\Data\Documents\Attachments\apr_12\model.raqms_1x1.201703181200.006_01km-AGL_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841"/>
            <a:ext cx="4572000" cy="34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beans\users$\bpierce\Data\Documents\Attachments\apr_12\model.raqms_1x1.201703161200.006_01km-AGL_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beans\users$\bpierce\Data\Documents\Attachments\apr_12\model.raqms_1x1.201703171200.006_01km-AGL_C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3570259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1km AGL CO </a:t>
            </a:r>
          </a:p>
          <a:p>
            <a:r>
              <a:rPr lang="en-US" dirty="0" smtClean="0"/>
              <a:t>18Z on 03/16 (upper left), 03/17 (upper right), 03/18 (lower left)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Transport of high CO from SE and Central US offshore over Mid Atlantic and over NY, 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eans\users$\bpierce\Data\Documents\Attachments\apr_12\model.raqms_1x1.201703181200.006_01km-AGL_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841"/>
            <a:ext cx="4572000" cy="34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beans\users$\bpierce\Data\Documents\Attachments\apr_12\model.raqms_1x1.201703161200.006_01km-AGL_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beans\users$\bpierce\Data\Documents\Attachments\apr_12\model.raqms_1x1.201703171200.006_01km-AGL_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000" cy="34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3570259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1km AGL O3 </a:t>
            </a:r>
          </a:p>
          <a:p>
            <a:r>
              <a:rPr lang="en-US" dirty="0" smtClean="0"/>
              <a:t>18Z on 03/16 (upper left), 03/17 (upper right), 03/18 (lower left)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RAQMS shows only slight enhancements (O3 &gt;55ppbv) associated with elevated CO </a:t>
            </a:r>
          </a:p>
        </p:txBody>
      </p:sp>
    </p:spTree>
    <p:extLst>
      <p:ext uri="{BB962C8B-B14F-4D97-AF65-F5344CB8AC3E}">
        <p14:creationId xmlns:p14="http://schemas.microsoft.com/office/powerpoint/2010/main" val="39429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39557" b="3286"/>
          <a:stretch/>
        </p:blipFill>
        <p:spPr bwMode="auto">
          <a:xfrm>
            <a:off x="0" y="914400"/>
            <a:ext cx="9144000" cy="44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97244" y="2006252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54917" y="381000"/>
            <a:ext cx="652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 MODIS AOD (colored) over True Color Image (March 19, 2017)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1" y="5791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elevated AOD extending from Central US across Gulf, out over Atlantic associated with </a:t>
            </a:r>
            <a:r>
              <a:rPr lang="en-US" dirty="0" err="1" smtClean="0"/>
              <a:t>synpotic</a:t>
            </a:r>
            <a:r>
              <a:rPr lang="en-US" dirty="0" smtClean="0"/>
              <a:t> transport behind storm off NE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0" r="39604" b="3357"/>
          <a:stretch/>
        </p:blipFill>
        <p:spPr bwMode="auto">
          <a:xfrm>
            <a:off x="0" y="920794"/>
            <a:ext cx="9144000" cy="44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97244" y="2006252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98745"/>
            <a:ext cx="926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 MODIS AOD (colored) and Fire detection (red dots) over True Color Image (March 19, 2017)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1" y="5791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elevated AOD extending from Central US across Gulf, out over Atlantic associated with </a:t>
            </a:r>
            <a:r>
              <a:rPr lang="en-US" dirty="0" err="1" smtClean="0"/>
              <a:t>synpotic</a:t>
            </a:r>
            <a:r>
              <a:rPr lang="en-US" dirty="0" smtClean="0"/>
              <a:t> transport behind storm off NE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270</Words>
  <Application>Microsoft Office PowerPoint</Application>
  <PresentationFormat>On-screen Show (4:3)</PresentationFormat>
  <Paragraphs>31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9</cp:revision>
  <dcterms:created xsi:type="dcterms:W3CDTF">2006-08-16T00:00:00Z</dcterms:created>
  <dcterms:modified xsi:type="dcterms:W3CDTF">2017-04-17T13:48:06Z</dcterms:modified>
</cp:coreProperties>
</file>