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96" r:id="rId3"/>
    <p:sldId id="319" r:id="rId4"/>
    <p:sldId id="297" r:id="rId5"/>
    <p:sldId id="298" r:id="rId6"/>
    <p:sldId id="299" r:id="rId7"/>
    <p:sldId id="300" r:id="rId8"/>
    <p:sldId id="301" r:id="rId9"/>
    <p:sldId id="327" r:id="rId10"/>
    <p:sldId id="317" r:id="rId11"/>
    <p:sldId id="322" r:id="rId12"/>
    <p:sldId id="316" r:id="rId13"/>
    <p:sldId id="268" r:id="rId14"/>
    <p:sldId id="290" r:id="rId15"/>
    <p:sldId id="291" r:id="rId16"/>
    <p:sldId id="308" r:id="rId17"/>
    <p:sldId id="286" r:id="rId18"/>
    <p:sldId id="287" r:id="rId19"/>
    <p:sldId id="289" r:id="rId20"/>
    <p:sldId id="310" r:id="rId21"/>
    <p:sldId id="258" r:id="rId22"/>
    <p:sldId id="313" r:id="rId23"/>
    <p:sldId id="269" r:id="rId24"/>
    <p:sldId id="266" r:id="rId25"/>
    <p:sldId id="267" r:id="rId26"/>
    <p:sldId id="307" r:id="rId27"/>
    <p:sldId id="292" r:id="rId28"/>
    <p:sldId id="309" r:id="rId29"/>
    <p:sldId id="303" r:id="rId30"/>
    <p:sldId id="304" r:id="rId31"/>
    <p:sldId id="306" r:id="rId32"/>
    <p:sldId id="263" r:id="rId33"/>
    <p:sldId id="271" r:id="rId34"/>
    <p:sldId id="314" r:id="rId35"/>
    <p:sldId id="273" r:id="rId36"/>
    <p:sldId id="272" r:id="rId37"/>
    <p:sldId id="324" r:id="rId38"/>
    <p:sldId id="331" r:id="rId39"/>
    <p:sldId id="321" r:id="rId40"/>
    <p:sldId id="320" r:id="rId41"/>
    <p:sldId id="333" r:id="rId42"/>
    <p:sldId id="326" r:id="rId43"/>
    <p:sldId id="335" r:id="rId44"/>
    <p:sldId id="334" r:id="rId45"/>
    <p:sldId id="329" r:id="rId46"/>
    <p:sldId id="332" r:id="rId47"/>
    <p:sldId id="348" r:id="rId48"/>
    <p:sldId id="349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50" r:id="rId6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ado.gov/airquality/documents/TSD_O3_Intrusion_Event_052410.pdf" TargetMode="External"/><Relationship Id="rId2" Type="http://schemas.openxmlformats.org/officeDocument/2006/relationships/hyperlink" Target="http://deq.state.wy.us/aqd/Exceptional%20Events/SouthPass/2009Events/SouthPass_Feb27_March7_March10_13_SI_Package.pdf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464" y="76200"/>
            <a:ext cx="8382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Forecasting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Stratospheric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Intrusion Events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the Western US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for </a:t>
            </a: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Exceptional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Event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Demonstration</a:t>
            </a:r>
          </a:p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Bradley Pierce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NOAA/NESDIS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Todd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Schaack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Allen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Lenzen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UW-Madison SSEC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Significant Contributions from: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Patrick J. Reddy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Air Pollution Control Division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Colorado Department of Public Health and Environment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Gail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Tonnesen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Region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3674" y="6488668"/>
            <a:ext cx="91676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Earth </a:t>
            </a:r>
            <a:r>
              <a:rPr lang="en-US" dirty="0"/>
              <a:t>System Research </a:t>
            </a:r>
            <a:r>
              <a:rPr lang="en-US" dirty="0" smtClean="0"/>
              <a:t>Laboratory, Chemical </a:t>
            </a:r>
            <a:r>
              <a:rPr lang="en-US" dirty="0"/>
              <a:t>Sciences </a:t>
            </a:r>
            <a:r>
              <a:rPr lang="en-US" dirty="0" smtClean="0"/>
              <a:t>Division, October 24, 2012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15144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544"/>
            <a:ext cx="1410255" cy="141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17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792"/>
          <a:stretch>
            <a:fillRect/>
          </a:stretch>
        </p:blipFill>
        <p:spPr bwMode="auto">
          <a:xfrm>
            <a:off x="3886200" y="457200"/>
            <a:ext cx="4930775" cy="4211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50" y="4798874"/>
            <a:ext cx="906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Aurora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AURE) Chatfield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(CHAT), Manitou (MAN), Aspen Park (ASP), Fort Collins West (FTCW),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Gothic (GOTH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and Kenosha Pass (KEN).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Time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MST and concentrations for the hour ending at the indicated time.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2104" y="6550223"/>
            <a:ext cx="795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* Patrick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Reddy,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Air Pollution Control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Division Colorado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Department of Public Health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Environment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250" y="0"/>
            <a:ext cx="8879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Time series of 15 minute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Colorado ozone concentrations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May 24, 2010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9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70770"/>
            <a:ext cx="7848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DC3 (May-June 2012)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1x1 degree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RAQMS*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forecast initialized from MLS/OMI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ozone analysis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8km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Continental US WRF-CHEM (RACMKPP mechanism)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June 06, 2012 Thunder Basin, WY SI event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60198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*RAQMS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realtime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forecasts supported NSF GV and NASA DC8 flight planning during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DC3 (http://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catalog.eol.ucar.edu/cgi-bin/dc3_2012/model/index)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8600"/>
            <a:ext cx="8229600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Can global ozone chemical analyses/forecasts, coupled with regional ozone predictions help inform SI Exceptional Event analysis?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4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bean\home\bpierce\My Documents\DC3\Deployment\Analysis\RAQMS_1x1_vs_TES_O3_rms_var_2012_m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10" y="1062918"/>
            <a:ext cx="4834890" cy="4834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\home\bpierce\My Documents\DC3\Deployment\Analysis\tes_o3_mean_may_2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" y="7398"/>
            <a:ext cx="4374472" cy="349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762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CONUS RAQMS 1x1 O3 analysis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TES Special Observations during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DC3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Mission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(TES Averaging Kernel Applied)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535966" y="3657859"/>
            <a:ext cx="0" cy="188724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81454" y="3657859"/>
            <a:ext cx="0" cy="188724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\\bean\home\bpierce\My Documents\DC3\Deployment\Analysis\RAQMS_retrieval_tes_o3_mean_may_2012.1x1_mis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4460"/>
            <a:ext cx="4377690" cy="3502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1" y="5912527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TES Averaging Kernel, RAQMS O3 is within 10% of TES except at 25N/200mb where biases reach 20%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\home\bpierce\My Documents\FY13_Travel\ESRL_CSD_seminar\Talk\RAQMS_AIRNOW\ts_20120501-20120630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57"/>
          <a:stretch/>
        </p:blipFill>
        <p:spPr bwMode="auto">
          <a:xfrm>
            <a:off x="1143000" y="1028700"/>
            <a:ext cx="6858000" cy="4289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91000" y="2209800"/>
            <a:ext cx="2286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972" y="5791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degree ozone analysis captures synoptic variability at Colorado Springs, CO (24hr r=0.68, low daytime bias) but…..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2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\home\bpierce\My Documents\FY13_Travel\ESRL_CSD_seminar\Talk\RAQMS_AIRNOW\ts_20120524-20120525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942"/>
          <a:stretch/>
        </p:blipFill>
        <p:spPr bwMode="auto">
          <a:xfrm>
            <a:off x="990600" y="838200"/>
            <a:ext cx="6858000" cy="4275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886200" y="2133600"/>
            <a:ext cx="16002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939" y="5943600"/>
            <a:ext cx="858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analysis overestimates Manitou Springs, CO surface O3 during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3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\home\bpierce\My Documents\FY13_Travel\ESRL_CSD_seminar\Talk\anim_o3_usa_201205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24000"/>
            <a:ext cx="5000625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</p:txBody>
      </p:sp>
      <p:sp>
        <p:nvSpPr>
          <p:cNvPr id="2" name="Oval 1"/>
          <p:cNvSpPr/>
          <p:nvPr/>
        </p:nvSpPr>
        <p:spPr>
          <a:xfrm>
            <a:off x="3581400" y="30480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50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k Ozone (8-hour) - http://www.epa.gov/airnow/2012/20120524/peak_o3_us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7" y="1538796"/>
            <a:ext cx="5000625" cy="37952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</p:txBody>
      </p:sp>
      <p:sp>
        <p:nvSpPr>
          <p:cNvPr id="5" name="Oval 4"/>
          <p:cNvSpPr/>
          <p:nvPr/>
        </p:nvSpPr>
        <p:spPr>
          <a:xfrm>
            <a:off x="3581400" y="30480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18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bean\home\bpierce\My Documents\FY13_Travel\ESRL_CSD_seminar\Talk\raqms.dc3.0524.12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62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bean\home\bpierce\My Documents\FY13_Travel\ESRL_CSD_seminar\Talk\raqms.dc3.0524.06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447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bean\home\bpierce\My Documents\FY13_Travel\ESRL_CSD_seminar\Talk\model.raqms_1x1.201205241200.12A_SFC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00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1828800"/>
            <a:ext cx="78486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Current Regulatory SI Analysis Efforts *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2743200"/>
            <a:ext cx="7848600" cy="3352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WY and CO are leaders in analysis of stratospheric ozone intrusion and have flagged several events as stratospheric intrusion:</a:t>
            </a: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WY flagged ozone stratospheric intrusion events: February 27-28, March 6-7, and March 10-13, 2009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http://deq.state.wy.us/aqd/Exceptional%20Events/SouthPass/2009Events/SouthPass_Feb27_March7_March10_13_SI_Package.pdf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 flagged May 24, 2010, Stratospheric Intrusion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www.colorado.gov/airquality/documents/TSD_O3_Intrusion_Event_052410.pdf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1600" y="64917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 Gail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Tonnesen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Region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76200"/>
            <a:ext cx="8458200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Stratospheric intrusions (SIs) are fairly common from late winter through late spring in the western US. SIs can lead to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exceedances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of the 8-hour ozone standards and must be identified and documented by states (with EPA concurrence) as exceptional events or they will count towards attainment/nonattainment status.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485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bean\home\bpierce\My Documents\FY13_Travel\ESRL_CSD_seminar\Talk\model.raqms_1x1.201205241200.12A_105W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64" y="3332648"/>
            <a:ext cx="6583680" cy="3511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bean\home\bpierce\My Documents\FY13_Travel\ESRL_CSD_seminar\Talk\model.raqms_1x1.201205241200.12A_39N_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64" y="0"/>
            <a:ext cx="6583680" cy="3511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581400" y="3810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600" y="457200"/>
            <a:ext cx="26425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(Colorado Springs, CO)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053682" y="37338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29882" y="3810000"/>
            <a:ext cx="26425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(Colorado Springs, CO)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8450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bean\home\bpierce\My Documents\FY13_Travel\ESRL_CSD_seminar\Talk\wrf-chem.8km.may_24-25.2012.nocloud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28700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666" y="381000"/>
            <a:ext cx="8341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8km WRF-CHEM Surface Ozone 12Z 05/24-12Z 05/25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34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bean\home\bpierce\My Documents\FY13_Travel\ESRL_CSD_seminar\Talk\wrfchem.2012.manitou.springs.ysec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374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\\bean\home\bpierce\My Documents\FY13_Travel\ESRL_CSD_seminar\Talk\wrfchem.2012.manitou.springs.xsec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44" y="1849374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312634" y="2306574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88834" y="2382774"/>
            <a:ext cx="158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</a:t>
            </a:r>
          </a:p>
          <a:p>
            <a:r>
              <a:rPr lang="en-US" sz="1200" dirty="0" smtClean="0"/>
              <a:t>(Colorado Springs, CO)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346064" y="2281414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22264" y="2357614"/>
            <a:ext cx="158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</a:t>
            </a:r>
          </a:p>
          <a:p>
            <a:r>
              <a:rPr lang="en-US" sz="1200" dirty="0" smtClean="0"/>
              <a:t>(Colorado Springs, CO)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930750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CIMSS 8km WRF-CHEM (RAQMS IC/BC) O3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3868" y="1925574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CIMSS 8km WRF-CHEM (RAQMS IC/BC) O3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415534"/>
            <a:ext cx="28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North-South Cross-section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2633" y="1415534"/>
            <a:ext cx="255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East-West Cross-section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7251" y="380258"/>
            <a:ext cx="6526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8km WRF-CHEM Ozone Cross-sections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18Z 05/24-00Z 05/25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1712" y="5948039"/>
            <a:ext cx="708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event shows sharper gradient in O3 across top of WRF-CHEM PBL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05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\home\bpierce\My Documents\FY13_Travel\ESRL_CSD_seminar\Talk\RAQMS_AIRNOW\ts_20120524-20120525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433"/>
          <a:stretch/>
        </p:blipFill>
        <p:spPr bwMode="auto">
          <a:xfrm>
            <a:off x="1066800" y="840419"/>
            <a:ext cx="6858000" cy="4299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886200" y="2133600"/>
            <a:ext cx="16002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939" y="5943600"/>
            <a:ext cx="858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analysis overestimates Manitou Springs, CO surface O3 during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48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\\bean\home\bpierce\My Documents\FY13_Travel\ESRL_CSD_seminar\Talk\WRFCHEM_AIRNOW\ts_latest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87"/>
          <a:stretch/>
        </p:blipFill>
        <p:spPr bwMode="auto">
          <a:xfrm>
            <a:off x="1066800" y="838200"/>
            <a:ext cx="6858000" cy="4301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41118" y="949912"/>
            <a:ext cx="5412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Surface O3 from </a:t>
            </a:r>
            <a:r>
              <a:rPr lang="en-US" sz="1600" b="1" dirty="0" err="1" smtClean="0"/>
              <a:t>AIRNow</a:t>
            </a:r>
            <a:r>
              <a:rPr lang="en-US" sz="1600" b="1" dirty="0" smtClean="0"/>
              <a:t> and WRFCHEM 20120524-20120525</a:t>
            </a:r>
            <a:endParaRPr lang="en-US"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2012 Manitou Springs, CO  SI 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7583" y="5715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ignificant improvement in 8km WRF-CHEM surface ozone prediction during onset of SI event relative to 1x1 RAQMS surface ozone analysis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81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bean\home\bpierce\My Documents\FY13_Travel\ESRL_CSD_seminar\Talk\RAQMS_AIRNOW\ts_20120501-20120630_560050123_0000_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471"/>
          <a:stretch/>
        </p:blipFill>
        <p:spPr bwMode="auto">
          <a:xfrm>
            <a:off x="1143000" y="1028700"/>
            <a:ext cx="6858000" cy="4297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248922" y="2209800"/>
            <a:ext cx="2286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2972" y="5791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degree ozone analysis underestimates synoptic variability at Thunder Basin, WY (24hr r=0.59, large day and night bias) and…..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1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\home\bpierce\My Documents\FY13_Travel\ESRL_CSD_seminar\Talk\RAQMS_AIRNOW\ts_20120606-20120607_560050123_0000_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56"/>
          <a:stretch/>
        </p:blipFill>
        <p:spPr bwMode="auto">
          <a:xfrm>
            <a:off x="1066800" y="1030550"/>
            <a:ext cx="6858000" cy="4303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505200" y="2133600"/>
            <a:ext cx="19812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939" y="5943600"/>
            <a:ext cx="87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analysis significantly underestimates Thunder Basin, WY surface O3 during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59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bean\home\bpierce\My Documents\FY13_Travel\ESRL_CSD_seminar\Talk\anim_o3_usa_point-201206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24000"/>
            <a:ext cx="5000625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733800" y="25908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170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k AQI - http://www.epa.gov/airnow/2012/20120606/peak_aqi_usa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71687" y="1523260"/>
            <a:ext cx="5000625" cy="38107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5" name="Oval 4"/>
          <p:cNvSpPr/>
          <p:nvPr/>
        </p:nvSpPr>
        <p:spPr>
          <a:xfrm>
            <a:off x="3733800" y="25908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894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bean\home\bpierce\My Documents\FY13_Travel\ESRL_CSD_seminar\Talk\raqms.0606.12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63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2286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Challenges in Analysis of Stratospheric Ozone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*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838200"/>
            <a:ext cx="8648700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 ozone may remain above the boundary layer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 ozone sometimes results in ozone increases during the day time when photochemical production also occurs.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 be difficult to identify SI versus winter photochemistry.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Lack of ozone vertical profile data.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64917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 Gail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Tonnesen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EPA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Region 8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" y="39243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EPA Ozone SI Workgroup Goals*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4572000"/>
            <a:ext cx="8229600" cy="17907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Develop standardized technical methods for analysis of SI.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Promote collaboration and data sharing between the states, academics and federal researchers.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Promote archiving of key data sets.</a:t>
            </a:r>
          </a:p>
        </p:txBody>
      </p:sp>
    </p:spTree>
    <p:extLst>
      <p:ext uri="{BB962C8B-B14F-4D97-AF65-F5344CB8AC3E}">
        <p14:creationId xmlns="" xmlns:p14="http://schemas.microsoft.com/office/powerpoint/2010/main" val="8701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\home\bpierce\My Documents\FY13_Travel\ESRL_CSD_seminar\Talk\raqms.0606.06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71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bean\home\bpierce\My Documents\FY13_Travel\ESRL_CSD_seminar\Talk\model.raqms_1x1.201206061200.12A_SFC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7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bean\home\bpierce\My Documents\FY13_Travel\ESRL_CSD_seminar\Talk\model.raqms_1x1.201206061200.12A_105W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46704"/>
            <a:ext cx="6583680" cy="3511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\\bean\home\bpierce\My Documents\FY13_Travel\ESRL_CSD_seminar\Talk\model.raqms_1x1.201206061200.12A_45N_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83680" cy="3511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581400" y="3810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0" y="457200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24600" y="37338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29422" y="3810000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23908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bean\home\bpierce\My Documents\FY13_Travel\ESRL_CSD_seminar\Talk\wrf-chem.8km.june_06-07.2012.nocloud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181100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666" y="381000"/>
            <a:ext cx="8341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8km WRF-CHEM Surface Ozone 12Z 06/06-12Z 06/07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49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bean\home\bpierce\My Documents\FY13_Travel\ESRL_CSD_seminar\Talk\wrfchem.2012.thunder.basin.ysec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9" y="1849374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\\bean\home\bpierce\My Documents\FY13_Travel\ESRL_CSD_seminar\Talk\wrfchem.2012.thunder.basin.xsec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79" y="1849374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039122" y="2209800"/>
            <a:ext cx="0" cy="22860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07986" y="2286000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390454" y="2184640"/>
            <a:ext cx="0" cy="223496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05822" y="2286000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1939628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CIMSS 8km WRF-CHEM (RAQMS IC/BC) O3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3868" y="1934452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CIMSS 8km WRF-CHEM (RAQMS IC/BC) O3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415534"/>
            <a:ext cx="28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North-South Cross-section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2633" y="1415534"/>
            <a:ext cx="255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East-West Cross-section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7251" y="380258"/>
            <a:ext cx="6526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8km WRF-CHEM Ozone Cross-sections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18Z 06/06-00Z 06/07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11712" y="5948039"/>
            <a:ext cx="722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event shows higher O3 above WRF-CHEM PBL but still a sharp gradient in O3 across top of PBL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5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bean\home\bpierce\My Documents\FY13_Travel\ESRL_CSD_seminar\Talk\RAQMS_AIRNOW\ts_20120606-20120607_560050123_0000_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87"/>
          <a:stretch/>
        </p:blipFill>
        <p:spPr bwMode="auto">
          <a:xfrm>
            <a:off x="914400" y="1140039"/>
            <a:ext cx="6858000" cy="4301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352800" y="2209800"/>
            <a:ext cx="19812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939" y="5943600"/>
            <a:ext cx="871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analysis significantly underestimates Thunder Basin, WY surface O3 during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70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bean\home\bpierce\My Documents\FY13_Travel\ESRL_CSD_seminar\Talk\WRFCHEM_AIRNOW\ts_20120606-20120607_560050123_0000_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914400" y="1143000"/>
            <a:ext cx="6858000" cy="4290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352800" y="2209800"/>
            <a:ext cx="19812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43460" y="1261646"/>
            <a:ext cx="5412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Surface O3 from </a:t>
            </a:r>
            <a:r>
              <a:rPr lang="en-US" sz="1600" b="1" dirty="0" err="1" smtClean="0"/>
              <a:t>AIRNow</a:t>
            </a:r>
            <a:r>
              <a:rPr lang="en-US" sz="1600" b="1" dirty="0" smtClean="0"/>
              <a:t> and WRFCHEM 20120606-20120607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87583" y="57150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Very slight improvement in 8km WRF-CHEM surface ozone prediction during onset of SI event relative to 1x1 RAQMS surface ozone analysis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82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64645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PBL scheme sensitivity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WRF supports three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different PBL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schemes: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Mellor–Yamada–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Janjic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MYJ)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Yonsei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University (YSU)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Asymmetric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onvective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odel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version 2 (ACM2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MYJ is a local TKE scheme, YSU and ACM2 are non-local schemes based on Bulk Richardson number.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YSU and ACM2 tend to have more mixing and deeper PBL depths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WRF-CHEM only supports MYJ and YSU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8km WRF-CHEM runs used MYJ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047" t="19282" r="20962" b="14322"/>
          <a:stretch/>
        </p:blipFill>
        <p:spPr bwMode="auto">
          <a:xfrm>
            <a:off x="6264997" y="1"/>
            <a:ext cx="2879003" cy="664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86" t="19282" r="73168" b="14322"/>
          <a:stretch/>
        </p:blipFill>
        <p:spPr bwMode="auto">
          <a:xfrm>
            <a:off x="5646460" y="0"/>
            <a:ext cx="599463" cy="664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Hu et al., 2010, Evaluation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of Three Planetary Boundary Layer Schemes in the WRF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Model, JAMC,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DOI: 10.1175/2010JAMC2432.1</a:t>
            </a:r>
          </a:p>
        </p:txBody>
      </p:sp>
    </p:spTree>
    <p:extLst>
      <p:ext uri="{BB962C8B-B14F-4D97-AF65-F5344CB8AC3E}">
        <p14:creationId xmlns="" xmlns:p14="http://schemas.microsoft.com/office/powerpoint/2010/main" val="30112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bean\home\bpierce\My Documents\Attachments\oct_18\wrchem.8km.thunder.basin.xsection.ACM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56" y="3461354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bean\home\bpierce\My Documents\FY13_Travel\ESRL_CSD_seminar\Talk\wrfchem.dc3.thunder.basin.xsection.YS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6756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bean\home\bpierce\My Documents\FY13_Travel\ESRL_CSD_seminar\Talk\wrfchem.2012.thunder.basin.xsec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5721" cy="3408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872175" y="335266"/>
            <a:ext cx="0" cy="223496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7543" y="436626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35589" y="85078"/>
            <a:ext cx="2438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CIMSS 8km WRF-CHEM (RAQMS IC/BC) O3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87244" y="3784840"/>
            <a:ext cx="0" cy="223496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02612" y="3886200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390454" y="3861040"/>
            <a:ext cx="0" cy="223496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05822" y="3962400"/>
            <a:ext cx="14189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Thunder Basin (WY)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694609" y="2192044"/>
            <a:ext cx="381000" cy="5334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90454" y="5638800"/>
            <a:ext cx="381000" cy="5334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98834" y="5638800"/>
            <a:ext cx="381000" cy="5334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3321" y="713625"/>
            <a:ext cx="55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MYJ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4024699"/>
            <a:ext cx="54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YSU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42973" y="4038600"/>
            <a:ext cx="75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464541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YSU scheme shows more mixing into PBL over Thunder Basin, WY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ACM2 shows even larger mixing of SI event into PBL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73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bean\home\bpierce\My Documents\FY13_Travel\ESRL_CSD_seminar\Talk\WRFCHEM_AIRNOW\ts_20120606-20120607_560050123_0000_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127"/>
          <a:stretch/>
        </p:blipFill>
        <p:spPr bwMode="auto">
          <a:xfrm>
            <a:off x="843376" y="1143000"/>
            <a:ext cx="6858000" cy="4266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7583" y="57150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MYJ scheme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3460" y="1261646"/>
            <a:ext cx="5412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Surface O3 from </a:t>
            </a:r>
            <a:r>
              <a:rPr lang="en-US" sz="1600" b="1" dirty="0" err="1" smtClean="0"/>
              <a:t>AIRNow</a:t>
            </a:r>
            <a:r>
              <a:rPr lang="en-US" sz="1600" b="1" dirty="0" smtClean="0"/>
              <a:t> and WRFCHEM 20120606-20120607</a:t>
            </a:r>
            <a:endParaRPr lang="en-US" sz="1600" b="1" dirty="0"/>
          </a:p>
        </p:txBody>
      </p:sp>
    </p:spTree>
    <p:extLst>
      <p:ext uri="{BB962C8B-B14F-4D97-AF65-F5344CB8AC3E}">
        <p14:creationId xmlns="" xmlns:p14="http://schemas.microsoft.com/office/powerpoint/2010/main" val="385874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OLD_D\DENO3\Stratospheric Intrusions\May 24 2010\500 mb ws 18z n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96200" cy="5165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8601" y="5498068"/>
            <a:ext cx="86105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NAM12km 500-mb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geopotential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eights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wind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speeds at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11:00 MST on May 24,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867400" y="2667000"/>
            <a:ext cx="2109788" cy="1641475"/>
          </a:xfrm>
          <a:prstGeom prst="rect">
            <a:avLst/>
          </a:prstGeom>
          <a:solidFill>
            <a:srgbClr val="CCFFCC"/>
          </a:solidFill>
          <a:ln w="25400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</a:rPr>
              <a:t>The intrusion of</a:t>
            </a:r>
          </a:p>
          <a:p>
            <a:r>
              <a:rPr lang="en-US" sz="2000">
                <a:latin typeface="Arial" charset="0"/>
              </a:rPr>
              <a:t>May 24, 2010,</a:t>
            </a:r>
          </a:p>
          <a:p>
            <a:r>
              <a:rPr lang="en-US" sz="2000">
                <a:latin typeface="Arial" charset="0"/>
              </a:rPr>
              <a:t>illustrates many</a:t>
            </a:r>
          </a:p>
          <a:p>
            <a:r>
              <a:rPr lang="en-US" sz="2000">
                <a:latin typeface="Arial" charset="0"/>
              </a:rPr>
              <a:t>of the features of</a:t>
            </a:r>
          </a:p>
          <a:p>
            <a:r>
              <a:rPr lang="en-US" sz="2000">
                <a:latin typeface="Arial" charset="0"/>
              </a:rPr>
              <a:t>a typical event.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2104" y="6550223"/>
            <a:ext cx="795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* Patrick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Reddy,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Air Pollution Control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Division Colorado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Department of Public Health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Environment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56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bean\home\bpierce\My Documents\FY13_Travel\ESRL_CSD_seminar\Talk\WRFCHEM_AIRNOW_2012\WRFCHEM_AIRNOW_YSU\ts_20120606-20120607_560050123_0000_W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33"/>
          <a:stretch/>
        </p:blipFill>
        <p:spPr bwMode="auto">
          <a:xfrm>
            <a:off x="838200" y="1143000"/>
            <a:ext cx="6858000" cy="4290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June 06, 2012 Thunder Basin, WY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SI event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7583" y="57150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YSU scheme shows slight increase in surface O3 relative to MYJ scheme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6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bean\home\bpierce\My Documents\FY13_Travel\ESRL_CSD_seminar\Talk\RAQMS_obs_RF01-15_ozone_weinheimer_mission.scat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56" y="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87" y="1945014"/>
            <a:ext cx="3505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Comparison with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DC3 GV O3 (Andy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Weinheimer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NCAR)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shows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high correlation (r=0.845) and low biases (2.18ppbv) 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but RAQMS underestimates the highest O3 observed by the GV by a factor of 2-3</a:t>
            </a:r>
            <a:endParaRPr lang="en-US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9432" y="36493"/>
            <a:ext cx="7404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RAQMS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NCAR GV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Insitu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O3* during DC3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(May-June 2012)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761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reliminary DC3 O3 measurements provided by Andy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Weinheimer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NCAR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27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bean\home\bpierce\My Documents\FY13_Travel\ESRL_CSD_seminar\Talk\wrfchem.dc3.20120606.YS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04800"/>
            <a:ext cx="8968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8km WRF-CHEM Surface Ozone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and Cloud Optical Depth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12Z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06/06-12Z 06/07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389" y="6096000"/>
            <a:ext cx="8281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What role does frequent deep convection along dry line over central plains play in upper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tropospheric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ozone?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62400" y="2895600"/>
            <a:ext cx="685055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902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ESRL_CSD_seminar\Talk\wrf-chem.O3.2012-06-06_23%3A00%3A00.dc3.8km.deep.convection.xsection.YS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990600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86717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Ozone enhancements due to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onvective downdrafts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72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ESRL_CSD_seminar\Talk\wrf-chem.O3.2012-06-07_03%3A00%3A00.dc3.8km.deep.convection.xsection.YS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990600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186717"/>
            <a:ext cx="809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Ozone enhancements due to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onvective downdrafts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93467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8km horizontal resolution WRF-CHEM is relatively coarse for explicitly resolving convection but does show significant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downwelling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of high ozone within convective environment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384957" y="2474752"/>
            <a:ext cx="348144" cy="798352"/>
          </a:xfrm>
          <a:custGeom>
            <a:avLst/>
            <a:gdLst>
              <a:gd name="connsiteX0" fmla="*/ 348144 w 348144"/>
              <a:gd name="connsiteY0" fmla="*/ 0 h 798352"/>
              <a:gd name="connsiteX1" fmla="*/ 54529 w 348144"/>
              <a:gd name="connsiteY1" fmla="*/ 67112 h 798352"/>
              <a:gd name="connsiteX2" fmla="*/ 20973 w 348144"/>
              <a:gd name="connsiteY2" fmla="*/ 335560 h 798352"/>
              <a:gd name="connsiteX3" fmla="*/ 79696 w 348144"/>
              <a:gd name="connsiteY3" fmla="*/ 553674 h 798352"/>
              <a:gd name="connsiteX4" fmla="*/ 180364 w 348144"/>
              <a:gd name="connsiteY4" fmla="*/ 763398 h 798352"/>
              <a:gd name="connsiteX5" fmla="*/ 188753 w 348144"/>
              <a:gd name="connsiteY5" fmla="*/ 763398 h 79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144" h="798352">
                <a:moveTo>
                  <a:pt x="348144" y="0"/>
                </a:moveTo>
                <a:cubicBezTo>
                  <a:pt x="228601" y="5592"/>
                  <a:pt x="109058" y="11185"/>
                  <a:pt x="54529" y="67112"/>
                </a:cubicBezTo>
                <a:cubicBezTo>
                  <a:pt x="0" y="123039"/>
                  <a:pt x="16779" y="254466"/>
                  <a:pt x="20973" y="335560"/>
                </a:cubicBezTo>
                <a:cubicBezTo>
                  <a:pt x="25168" y="416654"/>
                  <a:pt x="53131" y="482368"/>
                  <a:pt x="79696" y="553674"/>
                </a:cubicBezTo>
                <a:cubicBezTo>
                  <a:pt x="106261" y="624980"/>
                  <a:pt x="162188" y="728444"/>
                  <a:pt x="180364" y="763398"/>
                </a:cubicBezTo>
                <a:cubicBezTo>
                  <a:pt x="198540" y="798352"/>
                  <a:pt x="193646" y="780875"/>
                  <a:pt x="188753" y="763398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flipH="1">
            <a:off x="4267200" y="2438400"/>
            <a:ext cx="305499" cy="798352"/>
          </a:xfrm>
          <a:custGeom>
            <a:avLst/>
            <a:gdLst>
              <a:gd name="connsiteX0" fmla="*/ 348144 w 348144"/>
              <a:gd name="connsiteY0" fmla="*/ 0 h 798352"/>
              <a:gd name="connsiteX1" fmla="*/ 54529 w 348144"/>
              <a:gd name="connsiteY1" fmla="*/ 67112 h 798352"/>
              <a:gd name="connsiteX2" fmla="*/ 20973 w 348144"/>
              <a:gd name="connsiteY2" fmla="*/ 335560 h 798352"/>
              <a:gd name="connsiteX3" fmla="*/ 79696 w 348144"/>
              <a:gd name="connsiteY3" fmla="*/ 553674 h 798352"/>
              <a:gd name="connsiteX4" fmla="*/ 180364 w 348144"/>
              <a:gd name="connsiteY4" fmla="*/ 763398 h 798352"/>
              <a:gd name="connsiteX5" fmla="*/ 188753 w 348144"/>
              <a:gd name="connsiteY5" fmla="*/ 763398 h 79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144" h="798352">
                <a:moveTo>
                  <a:pt x="348144" y="0"/>
                </a:moveTo>
                <a:cubicBezTo>
                  <a:pt x="228601" y="5592"/>
                  <a:pt x="109058" y="11185"/>
                  <a:pt x="54529" y="67112"/>
                </a:cubicBezTo>
                <a:cubicBezTo>
                  <a:pt x="0" y="123039"/>
                  <a:pt x="16779" y="254466"/>
                  <a:pt x="20973" y="335560"/>
                </a:cubicBezTo>
                <a:cubicBezTo>
                  <a:pt x="25168" y="416654"/>
                  <a:pt x="53131" y="482368"/>
                  <a:pt x="79696" y="553674"/>
                </a:cubicBezTo>
                <a:cubicBezTo>
                  <a:pt x="106261" y="624980"/>
                  <a:pt x="162188" y="728444"/>
                  <a:pt x="180364" y="763398"/>
                </a:cubicBezTo>
                <a:cubicBezTo>
                  <a:pt x="198540" y="798352"/>
                  <a:pt x="193646" y="780875"/>
                  <a:pt x="188753" y="763398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251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rad Pierce\Documents\ESRL_CSD_seminar\Talk\model.WRF_3km.201206050000.21_ltg_NOx_tracer_3C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39642"/>
            <a:ext cx="4962525" cy="6037358"/>
          </a:xfrm>
          <a:prstGeom prst="rect">
            <a:avLst/>
          </a:prstGeom>
          <a:noFill/>
        </p:spPr>
      </p:pic>
      <p:pic>
        <p:nvPicPr>
          <p:cNvPr id="17410" name="Picture 2" descr="\\bean\home\bpierce\My Documents\Attachments\oct_22\model.WRF_3km.201206050000.21_ltg_NOx_tracer_8-16k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132"/>
          <a:stretch/>
        </p:blipFill>
        <p:spPr bwMode="auto">
          <a:xfrm>
            <a:off x="4768159" y="1973719"/>
            <a:ext cx="4375841" cy="4579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25658"/>
            <a:ext cx="767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*DC3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WRF 3km Lighting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predictions provided by Mary Barth, NCAR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954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DC3 lightning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forecast*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shows significant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(1-2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ppbv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between 10-12km in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onvective outflow over Eastern CO and WY during the previous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evening (06/05)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86717"/>
            <a:ext cx="8840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Ozone enhancements due to Lightning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production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3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68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Conclusions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relatively straightforward to demonstrate the SI events can lead to significant ozone enhancements that descend to the PBL over the western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However,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is more difficult to predict the entrainment of SI ozone enhancements into the PBL – different PBL schemes show significantly different degrees of entrainment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Continuous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profiling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by ground-based ozone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would be highly useful for verification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of PBL entrainment processes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1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686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Conclusions (cont)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RAQMS tends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underestimate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occurrence of highest ozone mixing ratios over the Western US due to:</a:t>
            </a: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relatively coarse horizontal and vertical resolution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arameterized convection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nderestimates in lightning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production</a:t>
            </a:r>
          </a:p>
          <a:p>
            <a:pPr lvl="1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Representation of the springtime accumulation of high ozone in the due to convective processes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downwelling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lightning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NOx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production) requires multi-week nested simulations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31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3800" y="2667000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Extra Slides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bean\home\bpierce\My Documents\FY13_Travel\ESRL_CSD_seminar\Talk\RAQMS_1x1_CalNex_2010_joshua_may-jun_dust.s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178"/>
          <a:stretch/>
        </p:blipFill>
        <p:spPr bwMode="auto">
          <a:xfrm>
            <a:off x="4781180" y="1714500"/>
            <a:ext cx="436282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bean\home\bpierce\My Documents\Attachments\oct_15\RAQMS_CALNEX_mission_vs_IONS_O3_rms_var_2010.dust.ss.1x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430044" y="3048000"/>
            <a:ext cx="0" cy="2057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617956" y="3044298"/>
            <a:ext cx="0" cy="20611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01" y="111919"/>
            <a:ext cx="1909713" cy="217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364244" y="1626834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095" y="5638800"/>
            <a:ext cx="5041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Comparison with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CalNex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IONS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ozonesondes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(Owen Cooper, ESRL) shows low (~10%) mean errors but underestimate in tropospheric variability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96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D:\OLD_D\DENO3\Stratospheric Intrusions\May 24 2010\toast and low 2.png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1625"/>
            <a:ext cx="7785100" cy="522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85800" y="5486400"/>
            <a:ext cx="8458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NOAA/NESDIS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TOAST Total O3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surface low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May 24, 2010,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2104" y="6550223"/>
            <a:ext cx="795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* Patrick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Reddy,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Air Pollution Control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Division Colorado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Department of Public Health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Environment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65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\home\bpierce\My Documents\FY13_Travel\ESRL_CSD_seminar\Talk\RAQMS_AIRNOW_2010\ts_20100501-20100630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471"/>
          <a:stretch/>
        </p:blipFill>
        <p:spPr bwMode="auto">
          <a:xfrm>
            <a:off x="1143000" y="1028700"/>
            <a:ext cx="6858000" cy="42979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191000" y="2362200"/>
            <a:ext cx="2286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2972" y="57912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degree ozone analysis captures synoptic variability at Colorado Springs, CO (24hr r=0.72, low bias) but…..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092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\home\bpierce\My Documents\FY13_Travel\ESRL_CSD_seminar\Talk\RAQMS_AIRNOW_2010\ts_20100523-20100525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842"/>
          <a:stretch/>
        </p:blipFill>
        <p:spPr bwMode="auto">
          <a:xfrm>
            <a:off x="1143000" y="1028700"/>
            <a:ext cx="6858000" cy="4280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876800" y="2362200"/>
            <a:ext cx="11430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4939" y="5943600"/>
            <a:ext cx="873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analysis underestimates Manitou Springs, CO surface O3 during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Manitou Springs, CO  SI event</a:t>
            </a:r>
          </a:p>
        </p:txBody>
      </p:sp>
    </p:spTree>
    <p:extLst>
      <p:ext uri="{BB962C8B-B14F-4D97-AF65-F5344CB8AC3E}">
        <p14:creationId xmlns="" xmlns:p14="http://schemas.microsoft.com/office/powerpoint/2010/main" val="15472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\home\bpierce\My Documents\Attachments\oct_15\anim_o3_usa_point_2010052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524000"/>
            <a:ext cx="5000625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Manitou Springs, CO  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3505200" y="3048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06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\\bean\home\bpierce\My Documents\Attachments\oct_15\raqms.calnex.12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25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\home\bpierce\My Documents\Attachments\oct_15\raqms.calnex.06k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76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bean\home\bpierce\My Documents\FY13_Travel\ESRL_CSD_seminar\Talk\model.raqms_1x1.201005241200.18A_SFC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81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bean\home\bpierce\My Documents\Attachments\oct_15\model.raqms_1x1.201005241200.18A_105W_O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42640"/>
            <a:ext cx="6591300" cy="3515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bean\home\bpierce\My Documents\Attachments\oct_15\model.raqms_1x1.201005241200.18A_39N_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0160"/>
            <a:ext cx="6591300" cy="3515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581400" y="3810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57600" y="457200"/>
            <a:ext cx="26425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(Colorado Springs, CO)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053682" y="37338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29882" y="3810000"/>
            <a:ext cx="26425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(Colorado Springs, CO)</a:t>
            </a:r>
            <a:endParaRPr lang="en-US" sz="1200" dirty="0"/>
          </a:p>
        </p:txBody>
      </p:sp>
    </p:spTree>
    <p:extLst>
      <p:ext uri="{BB962C8B-B14F-4D97-AF65-F5344CB8AC3E}">
        <p14:creationId xmlns="" xmlns:p14="http://schemas.microsoft.com/office/powerpoint/2010/main" val="38845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ean\home\bpierce\My Documents\FY13_Travel\ESRL_CSD_seminar\Talk\wrfchem.calnex.noclou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181100"/>
            <a:ext cx="6515100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6666" y="381000"/>
            <a:ext cx="8495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12km WRF-CHEM Surface Ozone 00Z 05/24-00Z 05/25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98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bean\home\bpierce\My Documents\FY13_Travel\ESRL_CSD_seminar\Talk\wrfchem.2010.manitou.springs.ysec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653643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bean\home\bpierce\My Documents\FY13_Travel\ESRL_CSD_seminar\Talk\wrfchem.2010.manitou.springs.xsec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356" y="1600200"/>
            <a:ext cx="4653643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2438400" y="198120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4600" y="2057400"/>
            <a:ext cx="158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</a:t>
            </a:r>
          </a:p>
          <a:p>
            <a:r>
              <a:rPr lang="en-US" sz="1200" dirty="0" smtClean="0"/>
              <a:t>(Colorado Springs, CO)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471830" y="1956040"/>
            <a:ext cx="0" cy="2133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8030" y="2032240"/>
            <a:ext cx="158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Manitou Springs </a:t>
            </a:r>
          </a:p>
          <a:p>
            <a:r>
              <a:rPr lang="en-US" sz="1200" dirty="0" smtClean="0"/>
              <a:t>(Colorado Springs, CO)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1415534"/>
            <a:ext cx="28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North-South Cross-section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2633" y="1415534"/>
            <a:ext cx="255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East-West Cross-section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0307" y="380258"/>
            <a:ext cx="6680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Nested 12km WRF-CHEM Ozone Cross-sections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18Z 05/24-00Z 05/25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948039"/>
            <a:ext cx="761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event shows sharp gradient in O3 across top of PBL in 8km WRF-CHEM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0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bean\home\bpierce\My Documents\FY13_Travel\ESRL_CSD_seminar\Talk\RAQMS_AIRNOW_2010\ts_20100523-20100525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143000" y="1028700"/>
            <a:ext cx="6858000" cy="4271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Manitou Springs, CO  SI event</a:t>
            </a:r>
          </a:p>
        </p:txBody>
      </p:sp>
      <p:sp>
        <p:nvSpPr>
          <p:cNvPr id="4" name="Oval 3"/>
          <p:cNvSpPr/>
          <p:nvPr/>
        </p:nvSpPr>
        <p:spPr>
          <a:xfrm>
            <a:off x="4876800" y="2362200"/>
            <a:ext cx="1143000" cy="2590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4939" y="5943600"/>
            <a:ext cx="8734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1x1 analysis underestimates Manitou Springs, CO surface O3 during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9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1029" descr="D:\OLD_D\DENO3\Stratospheric Intrusions\May 24 2010\toast and low and IPV 2.png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1625"/>
            <a:ext cx="7785100" cy="522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2104" y="6550223"/>
            <a:ext cx="795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* Patrick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Reddy,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Air Pollution Control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Division Colorado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Department of Public Health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Environment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5800" y="5486400"/>
            <a:ext cx="8458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NOAA/NESDIS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TOAST Total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O3, surface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low and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320K IPV for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May 24, 2010, </a:t>
            </a:r>
          </a:p>
        </p:txBody>
      </p:sp>
    </p:spTree>
    <p:extLst>
      <p:ext uri="{BB962C8B-B14F-4D97-AF65-F5344CB8AC3E}">
        <p14:creationId xmlns="" xmlns:p14="http://schemas.microsoft.com/office/powerpoint/2010/main" val="9886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bean\home\bpierce\My Documents\FY13_Travel\ESRL_CSD_seminar\Talk\WRFCHEM_AIRNOW_2010\ts_20100523-20100525_080410016_1720_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211"/>
          <a:stretch/>
        </p:blipFill>
        <p:spPr bwMode="auto">
          <a:xfrm>
            <a:off x="1143000" y="1028700"/>
            <a:ext cx="6858000" cy="4262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160756"/>
            <a:ext cx="54123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Surface O3 from </a:t>
            </a:r>
            <a:r>
              <a:rPr lang="en-US" sz="1600" b="1" dirty="0" err="1" smtClean="0"/>
              <a:t>AIRNow</a:t>
            </a:r>
            <a:r>
              <a:rPr lang="en-US" sz="1600" b="1" dirty="0" smtClean="0"/>
              <a:t> and WRFCHEM 20100523-20100525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87583" y="57150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 significant improvement in 12km WRF-CHEM surface ozone prediction relative to 1x1 RAQMS surface ozone analysis for Colorado Springs, CO SI event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01675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May 24,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Manitou Springs, CO  SI event</a:t>
            </a:r>
          </a:p>
        </p:txBody>
      </p:sp>
    </p:spTree>
    <p:extLst>
      <p:ext uri="{BB962C8B-B14F-4D97-AF65-F5344CB8AC3E}">
        <p14:creationId xmlns="" xmlns:p14="http://schemas.microsoft.com/office/powerpoint/2010/main" val="38522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bean\home\bpierce\My Documents\DC3\Deployment\Analysis\RAQMS_1x1_vs_TES_O3_raw_rms_var_2012_m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12" y="1066800"/>
            <a:ext cx="4838329" cy="4838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bean\home\bpierce\My Documents\DC3\Deployment\Analysis\tes_o3_mean_may_2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" y="7398"/>
            <a:ext cx="4374472" cy="349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bean\home\bpierce\My Documents\DC3\Deployment\Analysis\RAQMS_tes_o3_mean_may_2012.1x1_miss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8" y="3358422"/>
            <a:ext cx="4374472" cy="3499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762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CONUS RAQMS 1x1 O3 analysis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TES Special Observations during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DC3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Mission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(Raw RAQMS analysis)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535966" y="3657859"/>
            <a:ext cx="0" cy="188724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81454" y="3657859"/>
            <a:ext cx="0" cy="188724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1" y="5912527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RAQMS “raw” O3 analysis shows high bias of up to 30% below 200mb and low bias of up to 20% above 200mb.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93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D:\OLD_D\DENO3\Stratospheric Intrusions\May 24 2010\low and IPV 2.png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1625"/>
            <a:ext cx="7785100" cy="522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2104" y="6550223"/>
            <a:ext cx="795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* Patrick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Reddy,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Air Pollution Control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Division Colorado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Department of Public Health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Environment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1850" y="5562600"/>
            <a:ext cx="8458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NOAA/NESDIS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TOAST Total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O3, surface low, 320K IPV, and MSLP for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May 24, 2010, </a:t>
            </a:r>
          </a:p>
        </p:txBody>
      </p:sp>
    </p:spTree>
    <p:extLst>
      <p:ext uri="{BB962C8B-B14F-4D97-AF65-F5344CB8AC3E}">
        <p14:creationId xmlns="" xmlns:p14="http://schemas.microsoft.com/office/powerpoint/2010/main" val="15199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D:\OLD_D\DENO3\Stratospheric Intrusions\May 24 2010\low and IPV and PBL depth 2.png"/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1625"/>
            <a:ext cx="7785100" cy="5226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2104" y="6550223"/>
            <a:ext cx="7957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* Patrick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Reddy,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Air Pollution Control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Division Colorado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Department of Public Health and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Environment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51850" y="5562600"/>
            <a:ext cx="8458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NOAA/NESDIS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TOAST Total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O3, surface low, 320K IPV, MSLP, and PBL height for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May 24, 2010, </a:t>
            </a:r>
          </a:p>
        </p:txBody>
      </p:sp>
    </p:spTree>
    <p:extLst>
      <p:ext uri="{BB962C8B-B14F-4D97-AF65-F5344CB8AC3E}">
        <p14:creationId xmlns="" xmlns:p14="http://schemas.microsoft.com/office/powerpoint/2010/main" val="28979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bean\home\bpierce\My Documents\FY13_Travel\ESRL_CSD_seminar\Talk\AIRS_O3_AIRS.2010.05.24.201.L2.RetSup.v5.2.2.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211" r="3516" b="6142"/>
          <a:stretch/>
        </p:blipFill>
        <p:spPr bwMode="auto">
          <a:xfrm>
            <a:off x="395057" y="0"/>
            <a:ext cx="8748943" cy="6489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4038600"/>
            <a:ext cx="304800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Atmospheric </a:t>
            </a:r>
            <a:r>
              <a:rPr lang="en-US" dirty="0" err="1" smtClean="0"/>
              <a:t>InfraRed</a:t>
            </a:r>
            <a:r>
              <a:rPr lang="en-US" dirty="0" smtClean="0"/>
              <a:t> Sounder (AIRS) 431mb O3 retrieval shows ozone maxima that is consistent with 320K IPV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76200"/>
            <a:ext cx="1997978" cy="3581400"/>
            <a:chOff x="3869422" y="3276600"/>
            <a:chExt cx="1997978" cy="3581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44554" t="22840" r="37850" b="11000"/>
            <a:stretch>
              <a:fillRect/>
            </a:stretch>
          </p:blipFill>
          <p:spPr bwMode="auto">
            <a:xfrm>
              <a:off x="4343400" y="3276600"/>
              <a:ext cx="1524000" cy="358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/>
            <a:srcRect l="21679" t="22840" r="72162" b="11000"/>
            <a:stretch>
              <a:fillRect/>
            </a:stretch>
          </p:blipFill>
          <p:spPr bwMode="auto">
            <a:xfrm>
              <a:off x="3869422" y="3276601"/>
              <a:ext cx="533400" cy="358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34251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1845</Words>
  <Application>Microsoft Office PowerPoint</Application>
  <PresentationFormat>On-screen Show (4:3)</PresentationFormat>
  <Paragraphs>199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73</cp:revision>
  <cp:lastPrinted>2012-10-18T20:52:31Z</cp:lastPrinted>
  <dcterms:created xsi:type="dcterms:W3CDTF">2006-08-16T00:00:00Z</dcterms:created>
  <dcterms:modified xsi:type="dcterms:W3CDTF">2012-10-24T03:38:21Z</dcterms:modified>
</cp:coreProperties>
</file>