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2" r:id="rId1"/>
  </p:sldMasterIdLst>
  <p:notesMasterIdLst>
    <p:notesMasterId r:id="rId23"/>
  </p:notesMasterIdLst>
  <p:sldIdLst>
    <p:sldId id="256" r:id="rId2"/>
    <p:sldId id="272" r:id="rId3"/>
    <p:sldId id="273" r:id="rId4"/>
    <p:sldId id="274" r:id="rId5"/>
    <p:sldId id="275" r:id="rId6"/>
    <p:sldId id="282" r:id="rId7"/>
    <p:sldId id="283" r:id="rId8"/>
    <p:sldId id="285" r:id="rId9"/>
    <p:sldId id="289" r:id="rId10"/>
    <p:sldId id="290" r:id="rId11"/>
    <p:sldId id="291" r:id="rId12"/>
    <p:sldId id="286" r:id="rId13"/>
    <p:sldId id="292" r:id="rId14"/>
    <p:sldId id="294" r:id="rId15"/>
    <p:sldId id="295" r:id="rId16"/>
    <p:sldId id="276" r:id="rId17"/>
    <p:sldId id="277" r:id="rId18"/>
    <p:sldId id="279" r:id="rId19"/>
    <p:sldId id="280" r:id="rId20"/>
    <p:sldId id="281" r:id="rId21"/>
    <p:sldId id="293" r:id="rId22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  <p:cmAuthor id="1" name="Richard Ullman" initials="RU" lastIdx="2" clrIdx="12"/>
  <p:cmAuthor id="2" name="Mark Seymour" initials="MS" lastIdx="3" clrIdx="6">
    <p:extLst/>
  </p:cmAuthor>
  <p:cmAuthor id="3" name="Mark Seymour" initials="MS [2]" lastIdx="1" clrIdx="11">
    <p:extLst/>
  </p:cmAuthor>
  <p:cmAuthor id="4" name="Ken Jensen" initials="KJ" lastIdx="20" clrIdx="1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F9A196D-3908-4D79-A70E-322EEDE498A8}">
  <a:tblStyle styleId="{8F9A196D-3908-4D79-A70E-322EEDE498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483933-31C9-40DC-BA46-F53297BBDFC6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9C67C1-2494-41EB-A663-5042887F396E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43979" cy="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7531" y="0"/>
            <a:ext cx="3043979" cy="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946" y="4479687"/>
            <a:ext cx="5617208" cy="366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41738"/>
            <a:ext cx="3043979" cy="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75" tIns="45775" rIns="91575" bIns="45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122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:notes"/>
          <p:cNvSpPr txBox="1">
            <a:spLocks noGrp="1"/>
          </p:cNvSpPr>
          <p:nvPr>
            <p:ph type="body" idx="1"/>
          </p:nvPr>
        </p:nvSpPr>
        <p:spPr>
          <a:xfrm>
            <a:off x="702946" y="4479687"/>
            <a:ext cx="5617208" cy="3665776"/>
          </a:xfrm>
          <a:prstGeom prst="rect">
            <a:avLst/>
          </a:prstGeom>
        </p:spPr>
        <p:txBody>
          <a:bodyPr spcFirstLastPara="1" wrap="square" lIns="91575" tIns="45775" rIns="91575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9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32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7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5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4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8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8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D73B-8FD0-4F09-8450-7A4E225C0A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/>
          <p:nvPr/>
        </p:nvSpPr>
        <p:spPr>
          <a:xfrm>
            <a:off x="410810" y="0"/>
            <a:ext cx="8730845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780334" y="2590798"/>
            <a:ext cx="1371600" cy="96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6F5FF"/>
              </a:buClr>
              <a:buSzPts val="1800"/>
              <a:buNone/>
              <a:defRPr sz="1800" b="1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body" idx="2"/>
          </p:nvPr>
        </p:nvSpPr>
        <p:spPr>
          <a:xfrm>
            <a:off x="2514600" y="768745"/>
            <a:ext cx="6096000" cy="13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body" idx="3"/>
          </p:nvPr>
        </p:nvSpPr>
        <p:spPr>
          <a:xfrm>
            <a:off x="2514600" y="3311237"/>
            <a:ext cx="6096000" cy="69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E2F3"/>
              </a:buClr>
              <a:buSzPts val="1800"/>
              <a:buNone/>
              <a:defRPr sz="1800">
                <a:solidFill>
                  <a:srgbClr val="D8E2F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" name="Google Shape;43;p2"/>
          <p:cNvCxnSpPr/>
          <p:nvPr/>
        </p:nvCxnSpPr>
        <p:spPr>
          <a:xfrm>
            <a:off x="2285999" y="609600"/>
            <a:ext cx="0" cy="3473450"/>
          </a:xfrm>
          <a:prstGeom prst="straightConnector1">
            <a:avLst/>
          </a:prstGeom>
          <a:noFill/>
          <a:ln w="127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" name="Google Shape;44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33400"/>
            <a:ext cx="1762136" cy="213391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"/>
          <p:cNvSpPr txBox="1">
            <a:spLocks noGrp="1"/>
          </p:cNvSpPr>
          <p:nvPr>
            <p:ph type="dt" idx="10"/>
          </p:nvPr>
        </p:nvSpPr>
        <p:spPr>
          <a:xfrm>
            <a:off x="780334" y="3739950"/>
            <a:ext cx="1371600" cy="26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rgbClr val="D6F5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body" idx="4"/>
          </p:nvPr>
        </p:nvSpPr>
        <p:spPr>
          <a:xfrm>
            <a:off x="2515037" y="2262187"/>
            <a:ext cx="6092516" cy="93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  <a:defRPr sz="2800" b="0">
                <a:solidFill>
                  <a:srgbClr val="D8E2F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0" y="6394745"/>
            <a:ext cx="410810" cy="463256"/>
          </a:xfrm>
          <a:prstGeom prst="rect">
            <a:avLst/>
          </a:prstGeom>
          <a:solidFill>
            <a:srgbClr val="259AD8"/>
          </a:solidFill>
          <a:ln w="12700" cap="flat" cmpd="sng">
            <a:solidFill>
              <a:srgbClr val="6DC2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>
            <a:spLocks noGrp="1"/>
          </p:cNvSpPr>
          <p:nvPr>
            <p:ph type="pic" idx="5"/>
          </p:nvPr>
        </p:nvSpPr>
        <p:spPr>
          <a:xfrm>
            <a:off x="410810" y="4267201"/>
            <a:ext cx="8733190" cy="25907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762000" y="1219200"/>
            <a:ext cx="2590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2"/>
          </p:nvPr>
        </p:nvSpPr>
        <p:spPr>
          <a:xfrm>
            <a:off x="3505200" y="1219200"/>
            <a:ext cx="51907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178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1"/>
          </p:nvPr>
        </p:nvSpPr>
        <p:spPr>
          <a:xfrm>
            <a:off x="752888" y="3124200"/>
            <a:ext cx="7933912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9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body" idx="1"/>
          </p:nvPr>
        </p:nvSpPr>
        <p:spPr>
          <a:xfrm>
            <a:off x="752888" y="4419600"/>
            <a:ext cx="793391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2"/>
          </p:nvPr>
        </p:nvSpPr>
        <p:spPr>
          <a:xfrm>
            <a:off x="752888" y="1219200"/>
            <a:ext cx="7933912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752888" y="274638"/>
            <a:ext cx="79339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762000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2"/>
          </p:nvPr>
        </p:nvSpPr>
        <p:spPr>
          <a:xfrm>
            <a:off x="4953000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4953000" y="1219200"/>
            <a:ext cx="3733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2"/>
          </p:nvPr>
        </p:nvSpPr>
        <p:spPr>
          <a:xfrm>
            <a:off x="752888" y="1219200"/>
            <a:ext cx="37429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3"/>
          </p:nvPr>
        </p:nvSpPr>
        <p:spPr>
          <a:xfrm>
            <a:off x="752888" y="3048000"/>
            <a:ext cx="37429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4"/>
          </p:nvPr>
        </p:nvSpPr>
        <p:spPr>
          <a:xfrm>
            <a:off x="4953000" y="3048000"/>
            <a:ext cx="37429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2"/>
          </p:nvPr>
        </p:nvSpPr>
        <p:spPr>
          <a:xfrm>
            <a:off x="6248400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3"/>
          </p:nvPr>
        </p:nvSpPr>
        <p:spPr>
          <a:xfrm>
            <a:off x="3500644" y="1219200"/>
            <a:ext cx="24475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24354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>
            <a:spLocks noGrp="1"/>
          </p:cNvSpPr>
          <p:nvPr>
            <p:ph type="pic" idx="3"/>
          </p:nvPr>
        </p:nvSpPr>
        <p:spPr>
          <a:xfrm>
            <a:off x="3508162" y="1219200"/>
            <a:ext cx="24354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>
            <a:spLocks noGrp="1"/>
          </p:cNvSpPr>
          <p:nvPr>
            <p:ph type="pic" idx="4"/>
          </p:nvPr>
        </p:nvSpPr>
        <p:spPr>
          <a:xfrm>
            <a:off x="6251362" y="1219200"/>
            <a:ext cx="24354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752888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5"/>
          </p:nvPr>
        </p:nvSpPr>
        <p:spPr>
          <a:xfrm>
            <a:off x="6248400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6"/>
          </p:nvPr>
        </p:nvSpPr>
        <p:spPr>
          <a:xfrm>
            <a:off x="3500644" y="3048000"/>
            <a:ext cx="2447512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>
            <a:spLocks noGrp="1"/>
          </p:cNvSpPr>
          <p:nvPr>
            <p:ph type="pic" idx="2"/>
          </p:nvPr>
        </p:nvSpPr>
        <p:spPr>
          <a:xfrm>
            <a:off x="762000" y="1219200"/>
            <a:ext cx="7924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34CAF8-0364-3E48-8B85-5143979517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9810" y="1216154"/>
            <a:ext cx="7936991" cy="49560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A365AF-869D-6046-A704-B6A2E316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15500BE-039E-4700-922F-88A0825DE755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8AE4A4-9F78-3D4A-A371-00D75746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9012271F-DC7A-F047-A26E-1DCAB8BE2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54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630238" y="1225296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body" idx="2"/>
          </p:nvPr>
        </p:nvSpPr>
        <p:spPr>
          <a:xfrm>
            <a:off x="630238" y="2123768"/>
            <a:ext cx="3868737" cy="406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3"/>
          </p:nvPr>
        </p:nvSpPr>
        <p:spPr>
          <a:xfrm>
            <a:off x="4629150" y="1225296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4"/>
          </p:nvPr>
        </p:nvSpPr>
        <p:spPr>
          <a:xfrm>
            <a:off x="4629150" y="2123768"/>
            <a:ext cx="3887788" cy="406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d">
  <p:cSld name="Quad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body" idx="1"/>
          </p:nvPr>
        </p:nvSpPr>
        <p:spPr>
          <a:xfrm>
            <a:off x="630238" y="1216152"/>
            <a:ext cx="393192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2"/>
          </p:nvPr>
        </p:nvSpPr>
        <p:spPr>
          <a:xfrm>
            <a:off x="4629150" y="1216152"/>
            <a:ext cx="393192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1" name="Google Shape;101;p11"/>
          <p:cNvCxnSpPr/>
          <p:nvPr/>
        </p:nvCxnSpPr>
        <p:spPr>
          <a:xfrm>
            <a:off x="630238" y="3755458"/>
            <a:ext cx="7930832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11"/>
          <p:cNvCxnSpPr/>
          <p:nvPr/>
        </p:nvCxnSpPr>
        <p:spPr>
          <a:xfrm>
            <a:off x="4595654" y="1216152"/>
            <a:ext cx="15675" cy="505682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11"/>
          <p:cNvSpPr txBox="1">
            <a:spLocks noGrp="1"/>
          </p:cNvSpPr>
          <p:nvPr>
            <p:ph type="body" idx="3"/>
          </p:nvPr>
        </p:nvSpPr>
        <p:spPr>
          <a:xfrm>
            <a:off x="630238" y="3819481"/>
            <a:ext cx="393192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4"/>
          </p:nvPr>
        </p:nvSpPr>
        <p:spPr>
          <a:xfrm>
            <a:off x="4629150" y="3819481"/>
            <a:ext cx="393192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body" idx="1"/>
          </p:nvPr>
        </p:nvSpPr>
        <p:spPr>
          <a:xfrm rot="5400000">
            <a:off x="604044" y="389732"/>
            <a:ext cx="5811838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2"/>
          </p:nvPr>
        </p:nvSpPr>
        <p:spPr>
          <a:xfrm>
            <a:off x="4953000" y="3429000"/>
            <a:ext cx="374291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3"/>
          </p:nvPr>
        </p:nvSpPr>
        <p:spPr>
          <a:xfrm>
            <a:off x="4952587" y="1219200"/>
            <a:ext cx="37433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Column, Two Pic">
  <p:cSld name="1_2 Column, Two Pic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37429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2"/>
          </p:nvPr>
        </p:nvSpPr>
        <p:spPr>
          <a:xfrm>
            <a:off x="4952587" y="1219200"/>
            <a:ext cx="37433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3"/>
          </p:nvPr>
        </p:nvSpPr>
        <p:spPr>
          <a:xfrm>
            <a:off x="4952587" y="3429000"/>
            <a:ext cx="37433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body" idx="1"/>
          </p:nvPr>
        </p:nvSpPr>
        <p:spPr>
          <a:xfrm>
            <a:off x="6096000" y="1219200"/>
            <a:ext cx="2592387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752888" y="1219200"/>
            <a:ext cx="5190712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b="0"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://www.noaa.gov/fisheries" TargetMode="Externa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34" Type="http://schemas.openxmlformats.org/officeDocument/2006/relationships/hyperlink" Target="http://www.noaa.gov/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3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noaa.gov/marine-aviation" TargetMode="Externa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noaa.gov/satellites" TargetMode="External"/><Relationship Id="rId32" Type="http://schemas.openxmlformats.org/officeDocument/2006/relationships/hyperlink" Target="https://www.commerce.gov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28" Type="http://schemas.openxmlformats.org/officeDocument/2006/relationships/hyperlink" Target="http://www.noaa.gov/oceans-coasts" TargetMode="External"/><Relationship Id="rId36" Type="http://schemas.openxmlformats.org/officeDocument/2006/relationships/image" Target="../media/image9.jp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://www.noaa.gov/research" TargetMode="External"/><Relationship Id="rId27" Type="http://schemas.openxmlformats.org/officeDocument/2006/relationships/image" Target="../media/image4.png"/><Relationship Id="rId30" Type="http://schemas.openxmlformats.org/officeDocument/2006/relationships/hyperlink" Target="http://www.noaa.gov/weather" TargetMode="External"/><Relationship Id="rId35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8168" y="0"/>
            <a:ext cx="472440" cy="6858000"/>
            <a:chOff x="-15240" y="0"/>
            <a:chExt cx="472440" cy="6858000"/>
          </a:xfrm>
        </p:grpSpPr>
        <p:sp>
          <p:nvSpPr>
            <p:cNvPr id="11" name="Google Shape;11;p1"/>
            <p:cNvSpPr/>
            <p:nvPr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13;p1" descr="C:\Users\jacqui.fenner\Desktop\PTT templates\images\noaa icons\noaa_icons-04.png">
              <a:hlinkClick r:id="rId20"/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C:\Users\jacqui.fenner\Desktop\PTT templates\images\noaa icons\noaa_icons-05.png">
              <a:hlinkClick r:id="rId22"/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1" descr="C:\Users\jacqui.fenner\Desktop\PTT templates\images\noaa icons\noaa_icons-06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1" descr="C:\Users\jacqui.fenner\Desktop\PTT templates\images\noaa icons\noaa_icons-07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1" descr="C:\Users\jacqui.fenner\Desktop\PTT templates\images\noaa icons\noaa_icons-08.png">
              <a:hlinkClick r:id="rId28"/>
            </p:cNvPr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1" descr="C:\Users\jacqui.fenner\Desktop\PTT templates\images\noaa icons\noaa_icons-10.png">
              <a:hlinkClick r:id="rId30"/>
            </p:cNvPr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19;p1"/>
            <p:cNvGrpSpPr/>
            <p:nvPr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20" name="Google Shape;20;p1"/>
              <p:cNvGrpSpPr/>
              <p:nvPr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42672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1"/>
                <p:cNvCxnSpPr/>
                <p:nvPr/>
              </p:nvCxnSpPr>
              <p:spPr>
                <a:xfrm>
                  <a:off x="15148" y="32004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3" name="Google Shape;23;p1"/>
                <p:cNvCxnSpPr/>
                <p:nvPr/>
              </p:nvCxnSpPr>
              <p:spPr>
                <a:xfrm>
                  <a:off x="15148" y="21336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4;p1"/>
                <p:cNvCxnSpPr/>
                <p:nvPr/>
              </p:nvCxnSpPr>
              <p:spPr>
                <a:xfrm>
                  <a:off x="15148" y="53340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5" name="Google Shape;25;p1"/>
                <p:cNvCxnSpPr/>
                <p:nvPr/>
              </p:nvCxnSpPr>
              <p:spPr>
                <a:xfrm>
                  <a:off x="15148" y="1066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6" name="Google Shape;26;p1"/>
                <p:cNvCxnSpPr/>
                <p:nvPr/>
              </p:nvCxnSpPr>
              <p:spPr>
                <a:xfrm>
                  <a:off x="15148" y="6400800"/>
                  <a:ext cx="42062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7" name="Google Shape;27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8" name="Google Shape;28;p1"/>
          <p:cNvSpPr txBox="1">
            <a:spLocks noGrp="1"/>
          </p:cNvSpPr>
          <p:nvPr>
            <p:ph type="title"/>
          </p:nvPr>
        </p:nvSpPr>
        <p:spPr>
          <a:xfrm>
            <a:off x="467960" y="44670"/>
            <a:ext cx="7400512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1"/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1" descr="G:\STALL\ST Comms\Templates &amp; Resources\Logos\Other Emblems\DOC Logo\DOC Color.png">
            <a:hlinkClick r:id="rId32"/>
          </p:cNvPr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28600" y="6443457"/>
            <a:ext cx="371888" cy="3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">
            <a:hlinkClick r:id="rId34"/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39827" y="6449252"/>
            <a:ext cx="360298" cy="3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"/>
          <p:cNvSpPr txBox="1"/>
          <p:nvPr/>
        </p:nvSpPr>
        <p:spPr>
          <a:xfrm>
            <a:off x="4559888" y="6555803"/>
            <a:ext cx="3856806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// Department of Commerce  //  National Oceanic and Atmospheric Administration  //</a:t>
            </a:r>
            <a:endParaRPr/>
          </a:p>
        </p:txBody>
      </p:sp>
      <p:sp>
        <p:nvSpPr>
          <p:cNvPr id="33" name="Google Shape;33;p1"/>
          <p:cNvSpPr txBox="1"/>
          <p:nvPr/>
        </p:nvSpPr>
        <p:spPr>
          <a:xfrm>
            <a:off x="8477250" y="6555803"/>
            <a:ext cx="20955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" name="Google Shape;34;p1"/>
          <p:cNvSpPr txBox="1">
            <a:spLocks noGrp="1"/>
          </p:cNvSpPr>
          <p:nvPr>
            <p:ph type="ftr" idx="11"/>
          </p:nvPr>
        </p:nvSpPr>
        <p:spPr>
          <a:xfrm>
            <a:off x="1538705" y="6555803"/>
            <a:ext cx="296062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"/>
          <p:cNvSpPr txBox="1">
            <a:spLocks noGrp="1"/>
          </p:cNvSpPr>
          <p:nvPr>
            <p:ph type="dt" idx="10"/>
          </p:nvPr>
        </p:nvSpPr>
        <p:spPr>
          <a:xfrm>
            <a:off x="1043823" y="6538756"/>
            <a:ext cx="794809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"/>
          <p:cNvSpPr txBox="1">
            <a:spLocks noGrp="1"/>
          </p:cNvSpPr>
          <p:nvPr>
            <p:ph type="body" idx="1"/>
          </p:nvPr>
        </p:nvSpPr>
        <p:spPr>
          <a:xfrm>
            <a:off x="752888" y="1219200"/>
            <a:ext cx="7933912" cy="495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Google Shape;37;p1">
            <a:hlinkClick r:id="rId24"/>
          </p:cNvPr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305800" y="41621"/>
            <a:ext cx="762000" cy="76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7" r:id="rId3"/>
    <p:sldLayoutId id="2147483658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72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8"/>
          <p:cNvSpPr txBox="1">
            <a:spLocks noGrp="1"/>
          </p:cNvSpPr>
          <p:nvPr>
            <p:ph type="body" idx="2"/>
          </p:nvPr>
        </p:nvSpPr>
        <p:spPr>
          <a:xfrm>
            <a:off x="2301766" y="147145"/>
            <a:ext cx="6842234" cy="377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TMP </a:t>
            </a:r>
            <a:r>
              <a:rPr lang="en-US" sz="3200" dirty="0" smtClean="0"/>
              <a:t>18/19-09 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 smtClean="0"/>
              <a:t>Exploit </a:t>
            </a:r>
            <a:r>
              <a:rPr lang="en-US" sz="3200" dirty="0"/>
              <a:t>TROPOMI </a:t>
            </a:r>
            <a:r>
              <a:rPr lang="en-US" sz="3200" dirty="0" smtClean="0"/>
              <a:t>Sensor</a:t>
            </a:r>
            <a:endParaRPr lang="en-US" sz="3200" dirty="0"/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OPPA TMP 2019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End-Of-year (EOY)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Report Presentation</a:t>
            </a:r>
          </a:p>
          <a:p>
            <a:pPr marL="0" lvl="0" indent="0">
              <a:spcBef>
                <a:spcPts val="0"/>
              </a:spcBef>
            </a:pPr>
            <a:endParaRPr lang="en-US" sz="2800" dirty="0"/>
          </a:p>
          <a:p>
            <a:pPr marL="0" lvl="0" indent="0">
              <a:spcBef>
                <a:spcPts val="0"/>
              </a:spcBef>
            </a:pPr>
            <a:endParaRPr lang="en-US" sz="2800" dirty="0"/>
          </a:p>
        </p:txBody>
      </p:sp>
      <p:sp>
        <p:nvSpPr>
          <p:cNvPr id="561" name="Google Shape;561;p78"/>
          <p:cNvSpPr txBox="1">
            <a:spLocks noGrp="1"/>
          </p:cNvSpPr>
          <p:nvPr>
            <p:ph type="dt" idx="10"/>
          </p:nvPr>
        </p:nvSpPr>
        <p:spPr>
          <a:xfrm>
            <a:off x="780334" y="3739950"/>
            <a:ext cx="1371600" cy="26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10/15/2020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3" name="Google Shape;563;p78"/>
          <p:cNvSpPr>
            <a:spLocks noGrp="1"/>
          </p:cNvSpPr>
          <p:nvPr>
            <p:ph type="pic" idx="5"/>
          </p:nvPr>
        </p:nvSpPr>
        <p:spPr>
          <a:xfrm>
            <a:off x="410810" y="4267201"/>
            <a:ext cx="8733190" cy="25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2" descr="C:\Users\Brad\Documents\Work\COVID-19_COOP\Attachments\sep_22\TROPOMI.column.CO.FIREX.20190806.zoo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b="17803"/>
          <a:stretch/>
        </p:blipFill>
        <p:spPr bwMode="auto">
          <a:xfrm>
            <a:off x="3615976" y="4247259"/>
            <a:ext cx="2696643" cy="212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Brad\Documents\Work\COVID-19_COOP\Attachments\sep_22\N20_VIIRS_AOD_0806201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t="17786" r="10895"/>
          <a:stretch/>
        </p:blipFill>
        <p:spPr bwMode="auto">
          <a:xfrm>
            <a:off x="1552112" y="4479872"/>
            <a:ext cx="2199954" cy="18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05148" y="3939482"/>
            <a:ext cx="3167855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Williams Flats </a:t>
            </a:r>
            <a:r>
              <a:rPr lang="en-US" b="1" dirty="0" smtClean="0"/>
              <a:t>Fire August </a:t>
            </a:r>
            <a:r>
              <a:rPr lang="en-US" b="1" dirty="0"/>
              <a:t>06, 2019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2383116" y="4663353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8" idx="0"/>
          </p:cNvCxnSpPr>
          <p:nvPr/>
        </p:nvCxnSpPr>
        <p:spPr>
          <a:xfrm flipH="1">
            <a:off x="2611716" y="4247259"/>
            <a:ext cx="1277360" cy="4160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66045" y="4263735"/>
            <a:ext cx="1189749" cy="21544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NOAA-20 VIIRS AOD</a:t>
            </a:r>
            <a:endParaRPr lang="en-US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89076" y="4271491"/>
            <a:ext cx="2169874" cy="21544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/>
              <a:t>TROPOMI CO (10</a:t>
            </a:r>
            <a:r>
              <a:rPr lang="en-US" sz="800" b="1" baseline="30000" dirty="0" smtClean="0"/>
              <a:t>18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mol</a:t>
            </a:r>
            <a:r>
              <a:rPr lang="en-US" sz="800" b="1" dirty="0" smtClean="0"/>
              <a:t>/cm</a:t>
            </a:r>
            <a:r>
              <a:rPr lang="en-US" sz="800" b="1" baseline="30000" dirty="0" smtClean="0"/>
              <a:t>2</a:t>
            </a:r>
            <a:r>
              <a:rPr lang="en-US" sz="800" b="1" dirty="0" smtClean="0"/>
              <a:t>) </a:t>
            </a:r>
            <a:endParaRPr lang="en-US" sz="800" b="1" dirty="0"/>
          </a:p>
        </p:txBody>
      </p:sp>
      <p:sp>
        <p:nvSpPr>
          <p:cNvPr id="13" name="Oval 12"/>
          <p:cNvSpPr/>
          <p:nvPr/>
        </p:nvSpPr>
        <p:spPr>
          <a:xfrm>
            <a:off x="4748930" y="4670471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7" idx="2"/>
            <a:endCxn id="13" idx="0"/>
          </p:cNvCxnSpPr>
          <p:nvPr/>
        </p:nvCxnSpPr>
        <p:spPr>
          <a:xfrm>
            <a:off x="3889076" y="4247259"/>
            <a:ext cx="1088454" cy="4232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72200" y="4341714"/>
            <a:ext cx="2892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Presented by: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R. Bradley Pierce</a:t>
            </a:r>
          </a:p>
          <a:p>
            <a:r>
              <a:rPr lang="en-US" sz="2000" b="1" dirty="0" smtClean="0"/>
              <a:t>UW-Madison Space Science and Engineering Center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70773" y="6378657"/>
            <a:ext cx="374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PI: Tim </a:t>
            </a:r>
            <a:r>
              <a:rPr lang="en-US" sz="1400" b="1" dirty="0" err="1" smtClean="0"/>
              <a:t>Schmit</a:t>
            </a:r>
            <a:r>
              <a:rPr lang="en-US" b="1" dirty="0" smtClean="0"/>
              <a:t>, </a:t>
            </a:r>
            <a:r>
              <a:rPr lang="en-US" sz="1400" b="1" dirty="0" err="1" smtClean="0"/>
              <a:t>CoI’s</a:t>
            </a:r>
            <a:r>
              <a:rPr lang="en-US" sz="1400" b="1" dirty="0"/>
              <a:t>: Allen </a:t>
            </a:r>
            <a:r>
              <a:rPr lang="en-US" sz="1400" b="1" dirty="0" err="1"/>
              <a:t>Lenzen</a:t>
            </a:r>
            <a:r>
              <a:rPr lang="en-US" sz="1400" b="1" dirty="0"/>
              <a:t>, </a:t>
            </a:r>
            <a:endParaRPr lang="en-US" sz="1400" b="1" dirty="0" smtClean="0"/>
          </a:p>
          <a:p>
            <a:r>
              <a:rPr lang="en-US" sz="1400" b="1" dirty="0" smtClean="0"/>
              <a:t>Tommy </a:t>
            </a:r>
            <a:r>
              <a:rPr lang="en-US" sz="1400" b="1" dirty="0"/>
              <a:t>Jasmin, </a:t>
            </a:r>
            <a:r>
              <a:rPr lang="en-US" sz="1400" b="1" dirty="0" smtClean="0"/>
              <a:t>Collaborator </a:t>
            </a:r>
            <a:r>
              <a:rPr lang="en-US" sz="1400" b="1" dirty="0"/>
              <a:t>Brad Pierce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Brad\Documents\Work\COVID-19_COOP\NOAA_OPPA\FY2019\EOY_Report\Material\Figure_09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 bwMode="auto">
          <a:xfrm>
            <a:off x="1153680" y="1597348"/>
            <a:ext cx="7152832" cy="3829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Brad\Documents\Work\COVID-19_COOP\NOAA_OPPA\FY2019\EOY_Report\Material\Figure_09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1" b="19988"/>
          <a:stretch/>
        </p:blipFill>
        <p:spPr bwMode="auto">
          <a:xfrm>
            <a:off x="4730096" y="1595920"/>
            <a:ext cx="3754454" cy="3360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</a:t>
            </a:r>
            <a:r>
              <a:rPr lang="en-US" sz="2000" dirty="0" smtClean="0"/>
              <a:t>NO2 off-line NOx emission adjustment  experiments</a:t>
            </a: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0594" y="2033899"/>
            <a:ext cx="3170491" cy="2897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21038" y="2032471"/>
            <a:ext cx="3170491" cy="2897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33507" y="5411559"/>
            <a:ext cx="16417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nox_scale_factor</a:t>
            </a:r>
            <a:r>
              <a:rPr lang="en-US" dirty="0" smtClean="0"/>
              <a:t>=</a:t>
            </a:r>
          </a:p>
          <a:p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9" t="39281" r="58838" b="54348"/>
          <a:stretch/>
        </p:blipFill>
        <p:spPr bwMode="auto">
          <a:xfrm>
            <a:off x="2809066" y="5505692"/>
            <a:ext cx="336661" cy="53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4512" y="5430722"/>
            <a:ext cx="4572000" cy="7386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en-US" dirty="0"/>
              <a:t>UFS-RAQMS TROPOMI based wildfire NOx emission factor (left) for July-September, 2019 and UFS-RAQMS Land Type (right). Both quantities are </a:t>
            </a:r>
            <a:r>
              <a:rPr lang="en-US" dirty="0" err="1"/>
              <a:t>unitless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83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Brad\Documents\Work\COVID-19_COOP\NOAA_OPPA\FY2019\EOY_Report\Material\Figure_1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27066" b="12440"/>
          <a:stretch/>
        </p:blipFill>
        <p:spPr bwMode="auto">
          <a:xfrm>
            <a:off x="441815" y="1427129"/>
            <a:ext cx="4523283" cy="4463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</a:t>
            </a:r>
            <a:r>
              <a:rPr lang="en-US" sz="2000" dirty="0" smtClean="0"/>
              <a:t>NO2 off-line NOx emission adjustment  experiments</a:t>
            </a: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8550" y="1987561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0097" y="2704583"/>
            <a:ext cx="44139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scale factor </a:t>
            </a:r>
            <a:r>
              <a:rPr lang="en-US" dirty="0" smtClean="0"/>
              <a:t>is applied </a:t>
            </a:r>
            <a:r>
              <a:rPr lang="en-US" dirty="0"/>
              <a:t>as follows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err="1"/>
              <a:t>bb_nox_adjusted</a:t>
            </a:r>
            <a:r>
              <a:rPr lang="en-US" dirty="0"/>
              <a:t>=</a:t>
            </a:r>
            <a:r>
              <a:rPr lang="en-US" dirty="0" err="1"/>
              <a:t>bb_nox+nox_scale_factor</a:t>
            </a:r>
            <a:r>
              <a:rPr lang="en-US" dirty="0"/>
              <a:t>*</a:t>
            </a:r>
            <a:r>
              <a:rPr lang="en-US" dirty="0" err="1"/>
              <a:t>bb_nox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32647" y="4768827"/>
            <a:ext cx="4191712" cy="7386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dirty="0"/>
              <a:t>UFS-RAQMS TROPOMI based Regional/Land Type wildfire NOx emission factor for July-Sept, 2019 (</a:t>
            </a:r>
            <a:r>
              <a:rPr lang="en-US" dirty="0" err="1"/>
              <a:t>unitless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537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Brad\Documents\Work\COVID-19_COOP\NOAA_OPPA\FY2019\EOY_Report\Figures\Figure_1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395"/>
          <a:stretch/>
        </p:blipFill>
        <p:spPr bwMode="auto">
          <a:xfrm>
            <a:off x="767534" y="1294704"/>
            <a:ext cx="3915398" cy="42906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Brad\Documents\Work\COVID-19_COOP\NOAA_OPPA\FY2019\EOY_Report\Figures\Figure_1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567" b="10791"/>
          <a:stretch/>
        </p:blipFill>
        <p:spPr bwMode="auto">
          <a:xfrm>
            <a:off x="4896571" y="1438535"/>
            <a:ext cx="3854154" cy="41895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NO2 off-line NOx emission adjustment  experiments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385" y="5628101"/>
            <a:ext cx="8417608" cy="7386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dirty="0"/>
              <a:t>TROPOMI </a:t>
            </a:r>
            <a:r>
              <a:rPr lang="en-US" dirty="0" smtClean="0"/>
              <a:t>(left) and UFS-RAQMS difference </a:t>
            </a:r>
            <a:r>
              <a:rPr lang="en-US" dirty="0"/>
              <a:t>(with minus without emission adjustment, </a:t>
            </a:r>
            <a:r>
              <a:rPr lang="en-US" dirty="0" smtClean="0"/>
              <a:t>right</a:t>
            </a:r>
            <a:r>
              <a:rPr lang="en-US" dirty="0"/>
              <a:t>) on July 12, 2019. </a:t>
            </a:r>
            <a:r>
              <a:rPr lang="en-US" dirty="0" smtClean="0"/>
              <a:t>Log10 </a:t>
            </a:r>
            <a:r>
              <a:rPr lang="en-US" dirty="0"/>
              <a:t>of the </a:t>
            </a:r>
            <a:r>
              <a:rPr lang="en-US" dirty="0" smtClean="0"/>
              <a:t>TROPOMI tropospheric </a:t>
            </a:r>
            <a:r>
              <a:rPr lang="en-US" dirty="0"/>
              <a:t>NO2 column is contoured so that the full dynamic range can be shown except for the difference (lower right). Units are 1e</a:t>
            </a:r>
            <a:r>
              <a:rPr lang="en-US" baseline="30000" dirty="0"/>
              <a:t>15</a:t>
            </a:r>
            <a:r>
              <a:rPr lang="en-US" dirty="0"/>
              <a:t> </a:t>
            </a:r>
            <a:r>
              <a:rPr lang="en-US" dirty="0" err="1"/>
              <a:t>mol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84748" y="4845402"/>
            <a:ext cx="2090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(~1%)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NO2 off-line NOx emission adjustment  experiments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9" name="Picture 8" descr="C:\Users\Brad\Documents\Work\COVID-19_COOP\NOAA_OPPA\FY2019\EOY_Report\Figures\Figure_13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8"/>
          <a:stretch/>
        </p:blipFill>
        <p:spPr bwMode="auto">
          <a:xfrm>
            <a:off x="1126447" y="1692073"/>
            <a:ext cx="6804049" cy="3379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00612" y="1418479"/>
            <a:ext cx="6229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Verification during 2019 NASA/NOAA FIREX-AQ field campaign</a:t>
            </a:r>
            <a:endParaRPr lang="en-US" b="1" u="sng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44001" y="5252394"/>
            <a:ext cx="6055995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+mn-lt"/>
                <a:ea typeface="Times New Roman"/>
                <a:cs typeface="Courier"/>
              </a:rPr>
              <a:t>These wildfire NOx emission adjustment experiments during the NASA NOAA FIREX-AQ field campaign demonstrate the difficulties in using TROPOMI tropospheric NO2 columns to provide off-line constraints on global wildfire emissions.   </a:t>
            </a:r>
            <a:endParaRPr lang="en-US" dirty="0">
              <a:effectLst/>
              <a:latin typeface="+mn-lt"/>
              <a:ea typeface="Courier"/>
              <a:cs typeface="Couri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9537" y="4450933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Without DA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48770" y="4450932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With DA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977912" y="2102202"/>
            <a:ext cx="2090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(~1%)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Brad\Documents\Work\COVID-19_COOP\Attachments\oct_08\TROPOMI.vs.FV3GFS.RAQMS.CO.20190712.AK.scatter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 r="8339" b="14815"/>
          <a:stretch/>
        </p:blipFill>
        <p:spPr bwMode="auto">
          <a:xfrm>
            <a:off x="4110525" y="1153680"/>
            <a:ext cx="5033475" cy="4691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CO assimilation experiments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10" name="Picture 9" descr="C:\Users\Brad\Documents\Work\COVID-19_COOP\NOAA_OPPA\FY2019\EOY_Report\Figures\Figure_05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000" b="56037"/>
          <a:stretch/>
        </p:blipFill>
        <p:spPr bwMode="auto">
          <a:xfrm>
            <a:off x="438375" y="1153680"/>
            <a:ext cx="3407232" cy="2583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Brad\Documents\Work\COVID-19_COOP\NOAA_OPPA\FY2019\EOY_Report\Figures\Figure_05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912" b="12072"/>
          <a:stretch/>
        </p:blipFill>
        <p:spPr bwMode="auto">
          <a:xfrm>
            <a:off x="447634" y="3863805"/>
            <a:ext cx="3457794" cy="25280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51462" y="1683521"/>
            <a:ext cx="1324598" cy="111096"/>
          </a:xfrm>
          <a:prstGeom prst="rect">
            <a:avLst/>
          </a:prstGeom>
          <a:solidFill>
            <a:srgbClr val="00B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1462" y="1891469"/>
            <a:ext cx="1324598" cy="111096"/>
          </a:xfrm>
          <a:prstGeom prst="rect">
            <a:avLst/>
          </a:prstGeom>
          <a:solidFill>
            <a:srgbClr val="00B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1462" y="2090871"/>
            <a:ext cx="1324598" cy="111096"/>
          </a:xfrm>
          <a:prstGeom prst="rect">
            <a:avLst/>
          </a:prstGeom>
          <a:solidFill>
            <a:srgbClr val="00B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4030" y="5853869"/>
            <a:ext cx="2504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TROPOMI O-A July 12,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CO assimilation experiments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15" name="Picture 14" descr="C:\Users\Brad\Documents\Work\COVID-19_COOP\NOAA_OPPA\FY2019\EOY_Report\Figures\Figure_07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7"/>
          <a:stretch/>
        </p:blipFill>
        <p:spPr bwMode="auto">
          <a:xfrm>
            <a:off x="769121" y="1598064"/>
            <a:ext cx="7161376" cy="3626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187738"/>
            <a:ext cx="5559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Verification during 2019 NASA/NOAA FIREX-AQ field campaign</a:t>
            </a:r>
            <a:endParaRPr lang="en-US" b="1" u="sng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126448" y="5245124"/>
            <a:ext cx="6441711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+mn-lt"/>
                <a:ea typeface="Times New Roman"/>
                <a:cs typeface="Courier"/>
              </a:rPr>
              <a:t>These TROPOM CO column assimilation experiments during the NASA NOAA FIREX-AQ field campaign demonstrate the benefits of assimilating column retrievals based on CO absorption of reflected solar radiation (2.3microns) which is able to provide a true estimate of the CO column. </a:t>
            </a:r>
            <a:endParaRPr lang="en-US" dirty="0">
              <a:effectLst/>
              <a:latin typeface="+mn-lt"/>
              <a:ea typeface="Courier"/>
              <a:cs typeface="Courie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48770" y="4289989"/>
            <a:ext cx="470019" cy="111096"/>
          </a:xfrm>
          <a:prstGeom prst="rect">
            <a:avLst/>
          </a:prstGeom>
          <a:solidFill>
            <a:srgbClr val="00B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38796" y="4450935"/>
            <a:ext cx="1172202" cy="111096"/>
          </a:xfrm>
          <a:prstGeom prst="rect">
            <a:avLst/>
          </a:prstGeom>
          <a:solidFill>
            <a:srgbClr val="00B05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81371" y="1962433"/>
            <a:ext cx="2345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&gt;1ppmv CO enhancements within 10 km of wildfire </a:t>
            </a:r>
            <a:r>
              <a:rPr lang="en-US" dirty="0"/>
              <a:t>source.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9537" y="4562031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Without DA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648770" y="456203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With DA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38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88286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The only milestones that did not get accomplished were the assimilation of the NUCAPS CO retrievals and joint assimilation of the NUCAPS and TROPOMI CO retrievals.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This </a:t>
            </a:r>
            <a:r>
              <a:rPr lang="en-US" sz="2000" dirty="0"/>
              <a:t>was not accomplished within the allotted timeframe due to issues that arose associated with the generation of the NUCAPS science retrievals with averaging kernels and </a:t>
            </a:r>
            <a:r>
              <a:rPr lang="en-US" sz="2000" dirty="0" err="1"/>
              <a:t>apriori</a:t>
            </a:r>
            <a:r>
              <a:rPr lang="en-US" sz="2000" dirty="0"/>
              <a:t> information needed to assimilate the NUCAPS CO.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73393"/>
            <a:ext cx="7182849" cy="73662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was baselined that did not get accomplished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6099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956437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Final Report Submitted on 10/12/2020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115437"/>
            <a:ext cx="7182849" cy="73662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work remains (if any) to get to a final report?: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35389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1261239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No FY2020 OPPA/TMP funding, however: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Proposal for </a:t>
            </a:r>
            <a:r>
              <a:rPr lang="en-US" sz="2000" i="1" u="sng" dirty="0" smtClean="0"/>
              <a:t>evaluation and transition of L3 TROPOMI-NUCAPS boundary layer CO product </a:t>
            </a:r>
            <a:r>
              <a:rPr lang="en-US" sz="2000" dirty="0" smtClean="0"/>
              <a:t>submitted to Fire and Smoke Initiative of FY21 JPSS PGRR call for proposals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Proposal for </a:t>
            </a:r>
            <a:r>
              <a:rPr lang="en-US" sz="2000" i="1" u="sng" dirty="0" smtClean="0"/>
              <a:t>transition of UFS-RAQMS chemical data assimilation capabilities to NOAA/ESRL </a:t>
            </a:r>
            <a:r>
              <a:rPr lang="en-US" sz="2000" dirty="0" smtClean="0"/>
              <a:t>submitted to Fire and Smoke Initiative of FY21 JPSS PGRR call for proposals.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241560"/>
            <a:ext cx="7182849" cy="736629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Summarize how 2019 work transitions and/or relates to FY2020 funded projects: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289985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1082563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Based on previous work, the entry Technology Readiness Level (TRL) of the TROPOMI data assimilation within UFS-RAQMS is TRL 4 (Component/subsystem validation).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exit TRL is 6 (Demonstration in a relevant end-to-end environment) with completion of UFS-RAQMS TROPOMI data assimilation experiments.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TRL of the NUCAPS data assimilation within UFS-RAQMS remains at TRL 4 (Component/subsystem validation).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83905"/>
            <a:ext cx="7182849" cy="736629"/>
          </a:xfrm>
        </p:spPr>
        <p:txBody>
          <a:bodyPr>
            <a:normAutofit fontScale="90000"/>
          </a:bodyPr>
          <a:lstStyle/>
          <a:p>
            <a:r>
              <a:rPr lang="en-US" dirty="0"/>
              <a:t>Technology Readiness Level (TRL) Discussions: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2897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Exploit </a:t>
            </a:r>
            <a:r>
              <a:rPr lang="en-US" sz="2000" dirty="0"/>
              <a:t>composition retrievals from the </a:t>
            </a:r>
            <a:r>
              <a:rPr lang="en-US" sz="2000" dirty="0" err="1"/>
              <a:t>TROPOspheric</a:t>
            </a:r>
            <a:r>
              <a:rPr lang="en-US" sz="2000" dirty="0"/>
              <a:t> Monitoring Instrument (TROPOMI) to </a:t>
            </a:r>
            <a:r>
              <a:rPr lang="en-US" sz="2000" i="1" u="sng" dirty="0"/>
              <a:t>improve air quality forecasts </a:t>
            </a:r>
            <a:r>
              <a:rPr lang="en-US" sz="2000" dirty="0"/>
              <a:t>through better constraints on long-range pollution transport and timely updates of global NOx emission inventories.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Air quality forecast improvements are </a:t>
            </a:r>
            <a:r>
              <a:rPr lang="en-US" sz="2000" i="1" u="sng" dirty="0"/>
              <a:t>realized through chemical data assimilation </a:t>
            </a:r>
            <a:r>
              <a:rPr lang="en-US" sz="2000" dirty="0"/>
              <a:t>using the TROPOMI carbon monoxide (CO) and nitrogen dioxide (NO2) retrievals within the Next Generation Global Prediction System (NGGPS) Unified Forecast System (UFS</a:t>
            </a:r>
            <a:r>
              <a:rPr lang="en-US" sz="2000" dirty="0" smtClean="0"/>
              <a:t>) with Real-time Air Quality Modeling System (RAQMS) chemistry. 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Supports </a:t>
            </a:r>
            <a:r>
              <a:rPr lang="en-US" sz="2000" i="1" u="sng" dirty="0"/>
              <a:t>situational awareness </a:t>
            </a:r>
            <a:r>
              <a:rPr lang="en-US" sz="2000" dirty="0"/>
              <a:t>for NWS Incident Meteorologists (IMET) through </a:t>
            </a:r>
            <a:r>
              <a:rPr lang="en-US" sz="2000" i="1" u="sng" dirty="0"/>
              <a:t>better estimates </a:t>
            </a:r>
            <a:r>
              <a:rPr lang="en-US" sz="2000" dirty="0"/>
              <a:t>of the vertical distribution of pollution from wildfires.  This is accomplished by combining the NOAA Unique Combined Atmospheric Processing System (NUCAPS) and TROPOMI CO retrievals to constrain boundary layer CO concentrations.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Project Summary: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25377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998481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The following table summarizes the project cost assessment and status. Less than 1% of the original project budget has been costed.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73393"/>
            <a:ext cx="7182849" cy="736629"/>
          </a:xfrm>
        </p:spPr>
        <p:txBody>
          <a:bodyPr>
            <a:normAutofit fontScale="90000"/>
          </a:bodyPr>
          <a:lstStyle/>
          <a:p>
            <a:r>
              <a:rPr lang="en-US" dirty="0"/>
              <a:t>2019 Project Cost Assessment and Status: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863731"/>
              </p:ext>
            </p:extLst>
          </p:nvPr>
        </p:nvGraphicFramePr>
        <p:xfrm>
          <a:off x="1034042" y="2340294"/>
          <a:ext cx="5888051" cy="1371600"/>
        </p:xfrm>
        <a:graphic>
          <a:graphicData uri="http://schemas.openxmlformats.org/drawingml/2006/table">
            <a:tbl>
              <a:tblPr>
                <a:tableStyleId>{8F9A196D-3908-4D79-A70E-322EEDE498A8}</a:tableStyleId>
              </a:tblPr>
              <a:tblGrid>
                <a:gridCol w="2119356"/>
                <a:gridCol w="1693410"/>
                <a:gridCol w="2075285"/>
              </a:tblGrid>
              <a:tr h="3136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Expense</a:t>
                      </a:r>
                      <a:endParaRPr lang="en-US" sz="1800" dirty="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TMP FY2019  Budget</a:t>
                      </a:r>
                      <a:endParaRPr lang="en-US" sz="1800" dirty="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Spent to Date</a:t>
                      </a:r>
                      <a:endParaRPr lang="en-US" sz="180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</a:tr>
              <a:tr h="1568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Labor &amp; Travel</a:t>
                      </a:r>
                      <a:endParaRPr lang="en-US" sz="180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           $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124,720 </a:t>
                      </a:r>
                      <a:endParaRPr lang="en-US" sz="1800" dirty="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                $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124,417 </a:t>
                      </a:r>
                      <a:endParaRPr lang="en-US" sz="1800" dirty="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</a:tr>
              <a:tr h="1568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Overhead</a:t>
                      </a:r>
                      <a:endParaRPr lang="en-US" sz="180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66,101</a:t>
                      </a:r>
                      <a:endParaRPr lang="en-US" sz="180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65,462</a:t>
                      </a:r>
                      <a:endParaRPr lang="en-US" sz="1800" dirty="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</a:tr>
              <a:tr h="15684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Total</a:t>
                      </a:r>
                      <a:endParaRPr lang="en-US" sz="180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$190,821 </a:t>
                      </a:r>
                      <a:endParaRPr lang="en-US" sz="180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$189,879 </a:t>
                      </a:r>
                      <a:endParaRPr lang="en-US" sz="1800" dirty="0">
                        <a:effectLst/>
                        <a:latin typeface="+mn-lt"/>
                        <a:ea typeface="Courier"/>
                        <a:cs typeface="Courier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0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Brad\Documents\Work\COVID-19_COOP\Attachments\sep_22\FIREX-AQ_DC8_Fligh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2168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5669"/>
            <a:ext cx="7467600" cy="646331"/>
          </a:xfrm>
        </p:spPr>
        <p:txBody>
          <a:bodyPr/>
          <a:lstStyle/>
          <a:p>
            <a:pPr algn="ctr"/>
            <a:r>
              <a:rPr lang="en-US" sz="2400" dirty="0"/>
              <a:t> </a:t>
            </a:r>
            <a:r>
              <a:rPr lang="en-US" sz="2400" dirty="0" smtClean="0"/>
              <a:t>Exploit </a:t>
            </a:r>
            <a:r>
              <a:rPr lang="en-US" sz="2400" dirty="0"/>
              <a:t>TROPOMI Sensor (TMP </a:t>
            </a:r>
            <a:r>
              <a:rPr lang="en-US" sz="2400" dirty="0" smtClean="0"/>
              <a:t>18/19-09 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1800" dirty="0" err="1"/>
              <a:t>PI:Tim</a:t>
            </a:r>
            <a:r>
              <a:rPr lang="en-US" sz="1800" dirty="0"/>
              <a:t> </a:t>
            </a:r>
            <a:r>
              <a:rPr lang="en-US" sz="1800" dirty="0" err="1"/>
              <a:t>Schmit</a:t>
            </a:r>
            <a:r>
              <a:rPr lang="en-US" sz="1800" dirty="0"/>
              <a:t>                    </a:t>
            </a:r>
            <a:r>
              <a:rPr lang="en-US" sz="1800" dirty="0" smtClean="0"/>
              <a:t>Organization: NESDIS/STAR</a:t>
            </a:r>
            <a:endParaRPr lang="en-US" sz="2400" dirty="0"/>
          </a:p>
        </p:txBody>
      </p:sp>
      <p:sp>
        <p:nvSpPr>
          <p:cNvPr id="4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839200" y="6541975"/>
            <a:ext cx="126153" cy="162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3866">
              <a:spcBef>
                <a:spcPts val="67"/>
              </a:spcBef>
            </a:pPr>
            <a:r>
              <a:rPr lang="en-US" dirty="0"/>
              <a:t>1</a:t>
            </a:r>
            <a:endParaRPr dirty="0"/>
          </a:p>
        </p:txBody>
      </p:sp>
      <p:sp>
        <p:nvSpPr>
          <p:cNvPr id="5" name="object 4"/>
          <p:cNvSpPr txBox="1">
            <a:spLocks noGrp="1"/>
          </p:cNvSpPr>
          <p:nvPr>
            <p:ph type="ftr" sz="quarter" idx="4294967295"/>
          </p:nvPr>
        </p:nvSpPr>
        <p:spPr>
          <a:xfrm>
            <a:off x="4648200" y="6541975"/>
            <a:ext cx="3889587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6933">
              <a:spcBef>
                <a:spcPts val="67"/>
              </a:spcBef>
            </a:pPr>
            <a:endParaRPr spc="-7" dirty="0"/>
          </a:p>
        </p:txBody>
      </p:sp>
      <p:sp>
        <p:nvSpPr>
          <p:cNvPr id="7" name="object 3"/>
          <p:cNvSpPr/>
          <p:nvPr/>
        </p:nvSpPr>
        <p:spPr>
          <a:xfrm>
            <a:off x="4495798" y="1143001"/>
            <a:ext cx="0" cy="5196205"/>
          </a:xfrm>
          <a:custGeom>
            <a:avLst/>
            <a:gdLst/>
            <a:ahLst/>
            <a:cxnLst/>
            <a:rect l="l" t="t" r="r" b="b"/>
            <a:pathLst>
              <a:path h="5196205">
                <a:moveTo>
                  <a:pt x="0" y="0"/>
                </a:moveTo>
                <a:lnTo>
                  <a:pt x="1" y="5195886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381000" y="3701253"/>
            <a:ext cx="8763000" cy="45719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97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066800"/>
            <a:ext cx="843195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1219200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Objective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Combine </a:t>
            </a:r>
            <a:r>
              <a:rPr lang="en-US" sz="1400" dirty="0"/>
              <a:t>NUCAPS and TROPOMI CO retrievals to constrain boundary layer CO concentrations within UFS.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Utilize </a:t>
            </a:r>
            <a:r>
              <a:rPr lang="en-US" sz="1400" dirty="0"/>
              <a:t>TROPOMI tropospheric NO2 retrievals to constrain UFS global nitrogen oxide (NOx) emission inventories.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Develop </a:t>
            </a:r>
            <a:r>
              <a:rPr lang="en-US" sz="1400" dirty="0"/>
              <a:t>a multi-sensor level 3 (L3) boundary layer CO product by combining NUCAPS and TROPOMI CO retrievals.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733800"/>
            <a:ext cx="3810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Approach</a:t>
            </a:r>
            <a:r>
              <a:rPr lang="en-US" dirty="0"/>
              <a:t> </a:t>
            </a:r>
          </a:p>
          <a:p>
            <a:r>
              <a:rPr lang="en-US" sz="1400" dirty="0"/>
              <a:t>TROPOMI carbon monoxide (CO) and nitrogen dioxide (NO2) retrievals </a:t>
            </a:r>
            <a:r>
              <a:rPr lang="en-US" sz="1400" dirty="0" smtClean="0"/>
              <a:t>used for chemical </a:t>
            </a:r>
            <a:r>
              <a:rPr lang="en-US" sz="1400" dirty="0"/>
              <a:t>data assimilation </a:t>
            </a:r>
            <a:r>
              <a:rPr lang="en-US" sz="1400" dirty="0" smtClean="0"/>
              <a:t>within UFS-RAQMS and evaluated using measurements from FIREX-AQ field campaign. supports </a:t>
            </a:r>
            <a:r>
              <a:rPr lang="en-US" sz="1400" dirty="0"/>
              <a:t>situational awareness for NWS Incident Meteorologists (IMET) through better estimates of the vertical distribution of pollution from wildfires.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910" y="5997447"/>
            <a:ext cx="282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CoI’s</a:t>
            </a:r>
            <a:r>
              <a:rPr lang="en-US" sz="1400" b="1" dirty="0"/>
              <a:t>: Allen </a:t>
            </a:r>
            <a:r>
              <a:rPr lang="en-US" sz="1400" b="1" dirty="0" err="1"/>
              <a:t>Lenzen</a:t>
            </a:r>
            <a:r>
              <a:rPr lang="en-US" sz="1400" b="1" dirty="0"/>
              <a:t>, Tommy Jasmin, </a:t>
            </a:r>
          </a:p>
          <a:p>
            <a:r>
              <a:rPr lang="en-US" sz="1400" b="1" dirty="0"/>
              <a:t>Collaborator Brad Pierce</a:t>
            </a:r>
            <a:r>
              <a:rPr lang="en-US" sz="1400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1100078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 Milestones</a:t>
            </a:r>
            <a:r>
              <a:rPr lang="en-US" dirty="0"/>
              <a:t> </a:t>
            </a:r>
          </a:p>
          <a:p>
            <a:r>
              <a:rPr lang="en-US" dirty="0" smtClean="0"/>
              <a:t>Project Start	                                  09/19</a:t>
            </a:r>
          </a:p>
          <a:p>
            <a:r>
              <a:rPr lang="en-US" dirty="0" smtClean="0"/>
              <a:t>Complete UFS-RAQMS Port	</a:t>
            </a:r>
            <a:r>
              <a:rPr lang="en-US" dirty="0"/>
              <a:t> </a:t>
            </a:r>
            <a:r>
              <a:rPr lang="en-US" dirty="0" smtClean="0"/>
              <a:t>                12/19                </a:t>
            </a:r>
            <a:endParaRPr lang="en-US" dirty="0"/>
          </a:p>
          <a:p>
            <a:r>
              <a:rPr lang="en-US" dirty="0" smtClean="0"/>
              <a:t>Complete L3 NUCAPS/TROPOMI  	03/20 </a:t>
            </a:r>
          </a:p>
          <a:p>
            <a:r>
              <a:rPr lang="en-US" dirty="0" smtClean="0"/>
              <a:t>Complete CO assimilation             	04/20                </a:t>
            </a:r>
            <a:endParaRPr lang="en-US" dirty="0"/>
          </a:p>
          <a:p>
            <a:r>
              <a:rPr lang="en-US" dirty="0" smtClean="0"/>
              <a:t>Completed NO2 assimilation          	06/20                </a:t>
            </a:r>
            <a:endParaRPr lang="en-US" dirty="0"/>
          </a:p>
          <a:p>
            <a:r>
              <a:rPr lang="en-US" dirty="0" smtClean="0"/>
              <a:t>UFS-RAQMS impact study             	09/20                </a:t>
            </a:r>
            <a:endParaRPr lang="en-US" dirty="0"/>
          </a:p>
          <a:p>
            <a:r>
              <a:rPr lang="en-US" dirty="0" smtClean="0"/>
              <a:t>EOY Reporting                                 	10/20</a:t>
            </a:r>
            <a:endParaRPr lang="en-US" dirty="0"/>
          </a:p>
          <a:p>
            <a:r>
              <a:rPr lang="en-US" dirty="0"/>
              <a:t>TRL</a:t>
            </a:r>
            <a:r>
              <a:rPr lang="en-US" sz="1600" baseline="-25000" dirty="0"/>
              <a:t>IN</a:t>
            </a:r>
            <a:r>
              <a:rPr lang="en-US" dirty="0"/>
              <a:t>  : 4</a:t>
            </a:r>
            <a:r>
              <a:rPr lang="en-US" dirty="0" smtClean="0"/>
              <a:t>                                  </a:t>
            </a:r>
            <a:r>
              <a:rPr lang="en-US" dirty="0"/>
              <a:t>TRL</a:t>
            </a:r>
            <a:r>
              <a:rPr lang="en-US" sz="1600" baseline="-25000" dirty="0"/>
              <a:t>OUT</a:t>
            </a:r>
            <a:r>
              <a:rPr lang="en-US" dirty="0"/>
              <a:t>  : 6</a:t>
            </a:r>
            <a:r>
              <a:rPr lang="en-US" dirty="0" smtClean="0"/>
              <a:t>             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5348337"/>
            <a:ext cx="2510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TROPOM </a:t>
            </a:r>
            <a:r>
              <a:rPr lang="en-US" sz="900" b="1" dirty="0"/>
              <a:t>CO column assimilation experiments during the NASA NOAA FIREX-AQ field campaign demonstrate the benefits of assimilating column retrievals based on CO absorption of reflected solar radiation (2.3microns) which is able to provide a true estimate of the CO column. </a:t>
            </a:r>
            <a:endParaRPr lang="en-US" sz="900" dirty="0"/>
          </a:p>
        </p:txBody>
      </p:sp>
      <p:pic>
        <p:nvPicPr>
          <p:cNvPr id="17" name="Picture 2" descr="C:\Users\Brad\Documents\Work\COVID-19_COOP\Attachments\sep_22\FV3GFS.RAQMS_vs_dacom_co.R0.0724-0905.tropomi.co.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79750"/>
            <a:ext cx="2133602" cy="28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Combining </a:t>
            </a:r>
            <a:r>
              <a:rPr lang="en-US" sz="2000" dirty="0"/>
              <a:t>NUCAPS and TROPOMI CO retrievals to constrain boundary layer CO concentrations within UFS. </a:t>
            </a: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Utilizing </a:t>
            </a:r>
            <a:r>
              <a:rPr lang="en-US" sz="2000" dirty="0"/>
              <a:t>TROPOMI tropospheric NO2 retrievals to constrain UFS global nitrogen oxide (NOx) emission inventories.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 smtClean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 smtClean="0"/>
              <a:t>Developing </a:t>
            </a:r>
            <a:r>
              <a:rPr lang="en-US" sz="2000" dirty="0"/>
              <a:t>a multi-sensor level 3 (L3) boundary layer CO product by combining NUCAPS and TROPOMI CO retrievals. 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Project Objective(s):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29756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NOAA &amp; NESDIS Strategic Plan</a:t>
            </a:r>
          </a:p>
          <a:p>
            <a:pPr lvl="1"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1600" dirty="0"/>
              <a:t>The NOAA Satellite Observing System Architecture (NSOSA) study prioritized </a:t>
            </a:r>
            <a:r>
              <a:rPr lang="en-US" sz="1600" i="1" u="sng" dirty="0"/>
              <a:t>atmospheric composition measurements </a:t>
            </a:r>
            <a:r>
              <a:rPr lang="en-US" sz="1600" dirty="0"/>
              <a:t>as one of the future product needs for </a:t>
            </a:r>
            <a:r>
              <a:rPr lang="en-US" sz="1600" dirty="0" smtClean="0"/>
              <a:t>National </a:t>
            </a:r>
            <a:r>
              <a:rPr lang="en-US" sz="1600" dirty="0"/>
              <a:t>terrestrial and ocean observation objectives. </a:t>
            </a:r>
            <a:endParaRPr lang="en-US" sz="1600" dirty="0" smtClean="0"/>
          </a:p>
          <a:p>
            <a:pPr lvl="1"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1600" dirty="0"/>
              <a:t>Exploitation of TROPOMI atmospheric composition measurements aligns with NESDIS’s Mission to provide global environmental data from satellites to </a:t>
            </a:r>
            <a:r>
              <a:rPr lang="en-US" sz="1600" i="1" u="sng" dirty="0"/>
              <a:t>protect the Nation’s environment and quality of life through improved air quality </a:t>
            </a:r>
            <a:r>
              <a:rPr lang="en-US" sz="1600" i="1" u="sng" dirty="0" smtClean="0"/>
              <a:t>forecasts</a:t>
            </a:r>
            <a:r>
              <a:rPr lang="en-US" sz="1600" dirty="0" smtClean="0"/>
              <a:t>.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dirty="0"/>
              <a:t>NWS Strategic </a:t>
            </a:r>
            <a:r>
              <a:rPr lang="en-US" dirty="0" smtClean="0"/>
              <a:t>Plan</a:t>
            </a:r>
          </a:p>
          <a:p>
            <a:pPr lvl="1"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1600" dirty="0"/>
              <a:t>Annex 10 “Aerosols and Atmospheric Composition” of the Strategic Implementation Plan for Evolution of NGGPS to a National Unified Modeling System outlines the need for </a:t>
            </a:r>
            <a:r>
              <a:rPr lang="en-US" sz="1600" i="1" u="sng" dirty="0"/>
              <a:t>including aerosol and chemistry within the </a:t>
            </a:r>
            <a:r>
              <a:rPr lang="en-US" sz="1600" i="1" u="sng" dirty="0" smtClean="0"/>
              <a:t>UFS</a:t>
            </a:r>
            <a:r>
              <a:rPr lang="en-US" sz="1600" dirty="0" smtClean="0"/>
              <a:t>.</a:t>
            </a:r>
          </a:p>
          <a:p>
            <a:pPr lvl="1"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1600" dirty="0"/>
              <a:t>Project 10.2 of Annex 10 “Data Assimilation for Atmospheric Composition” identifies </a:t>
            </a:r>
            <a:r>
              <a:rPr lang="en-US" sz="1600" i="1" u="sng" dirty="0"/>
              <a:t>essential chemical data assimilation (CDA) and emission data assimilation (EDA) capabilities </a:t>
            </a:r>
            <a:r>
              <a:rPr lang="en-US" sz="1600" dirty="0"/>
              <a:t>needed to accomplish these </a:t>
            </a:r>
            <a:r>
              <a:rPr lang="en-US" sz="1600" dirty="0" smtClean="0"/>
              <a:t>goals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dirty="0"/>
              <a:t>World Meteorological Organization (WMO) 2025 </a:t>
            </a:r>
            <a:r>
              <a:rPr lang="en-US" dirty="0" smtClean="0"/>
              <a:t>Vision</a:t>
            </a:r>
          </a:p>
          <a:p>
            <a:pPr lvl="1"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1600" dirty="0"/>
              <a:t>A</a:t>
            </a:r>
            <a:r>
              <a:rPr lang="en-US" sz="1600" dirty="0" smtClean="0"/>
              <a:t> </a:t>
            </a:r>
            <a:r>
              <a:rPr lang="en-US" sz="1600" i="1" u="sng" dirty="0"/>
              <a:t>constellation of atmospheric composition instruments </a:t>
            </a:r>
            <a:r>
              <a:rPr lang="en-US" sz="1600" dirty="0"/>
              <a:t>“including high spectral resolution UV sounder on geostationary orbit and at least a UV sounder on am + pm orbit” for </a:t>
            </a:r>
            <a:r>
              <a:rPr lang="en-US" sz="1600" dirty="0" smtClean="0"/>
              <a:t> “</a:t>
            </a:r>
            <a:r>
              <a:rPr lang="en-US" sz="1600" dirty="0"/>
              <a:t>greenhouse gas monitoring, ozone/UV monitoring, </a:t>
            </a:r>
            <a:r>
              <a:rPr lang="en-US" sz="1600" i="1" u="sng" dirty="0"/>
              <a:t>air quality monitoring</a:t>
            </a:r>
            <a:r>
              <a:rPr lang="en-US" sz="1600" dirty="0"/>
              <a:t>”. 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Strategic Alignment Discussions: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</p:spTree>
    <p:extLst>
      <p:ext uri="{BB962C8B-B14F-4D97-AF65-F5344CB8AC3E}">
        <p14:creationId xmlns:p14="http://schemas.microsoft.com/office/powerpoint/2010/main" val="19114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The project milestones and status are listed in the table below.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72796"/>
              </p:ext>
            </p:extLst>
          </p:nvPr>
        </p:nvGraphicFramePr>
        <p:xfrm>
          <a:off x="935475" y="1323454"/>
          <a:ext cx="7507769" cy="4503420"/>
        </p:xfrm>
        <a:graphic>
          <a:graphicData uri="http://schemas.openxmlformats.org/drawingml/2006/table">
            <a:tbl>
              <a:tblPr firstRow="1" firstCol="1" bandRow="1">
                <a:tableStyleId>{8F9A196D-3908-4D79-A70E-322EEDE498A8}</a:tableStyleId>
              </a:tblPr>
              <a:tblGrid>
                <a:gridCol w="978783"/>
                <a:gridCol w="5255663"/>
                <a:gridCol w="1273323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Milestone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Status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Project </a:t>
                      </a:r>
                      <a:r>
                        <a:rPr lang="en-US" sz="1400" dirty="0">
                          <a:effectLst/>
                        </a:rPr>
                        <a:t>Start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Sept, </a:t>
                      </a:r>
                      <a:r>
                        <a:rPr lang="en-US" sz="1400" dirty="0">
                          <a:effectLst/>
                        </a:rPr>
                        <a:t>2019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Collect July-September 2019 NUCAPS and TROPOMI retrievals. Develop and test L3 multi-sensor boundary layer CO retrieval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Complete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Conduct </a:t>
                      </a:r>
                      <a:r>
                        <a:rPr lang="en-US" sz="1400" dirty="0" smtClean="0">
                          <a:effectLst/>
                        </a:rPr>
                        <a:t>UFS-RAQMS </a:t>
                      </a:r>
                      <a:r>
                        <a:rPr lang="en-US" sz="1400" dirty="0">
                          <a:effectLst/>
                        </a:rPr>
                        <a:t>Baseline and 15% wildfire and anthropogenic emissions reduction forecast experiments 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effectLst/>
                        </a:rPr>
                        <a:t>Complete</a:t>
                      </a:r>
                      <a:endParaRPr lang="en-US" sz="1400" dirty="0">
                        <a:solidFill>
                          <a:srgbClr val="00990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Generate CO and NO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 background error covariances and NO</a:t>
                      </a:r>
                      <a:r>
                        <a:rPr lang="en-US" sz="1400" baseline="-25000">
                          <a:effectLst/>
                        </a:rPr>
                        <a:t>X</a:t>
                      </a:r>
                      <a:r>
                        <a:rPr lang="en-US" sz="1400">
                          <a:effectLst/>
                        </a:rPr>
                        <a:t> wildfire and anthropogenic Jacobians 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effectLst/>
                        </a:rPr>
                        <a:t>Complete</a:t>
                      </a:r>
                      <a:endParaRPr lang="en-US" sz="1400" dirty="0">
                        <a:solidFill>
                          <a:srgbClr val="00990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Conduct </a:t>
                      </a:r>
                      <a:r>
                        <a:rPr lang="en-US" sz="1400" dirty="0" smtClean="0">
                          <a:effectLst/>
                        </a:rPr>
                        <a:t>UFS-RAQMS/GSI </a:t>
                      </a:r>
                      <a:r>
                        <a:rPr lang="en-US" sz="1400" dirty="0">
                          <a:effectLst/>
                        </a:rPr>
                        <a:t>TROPOMI NO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 data assimilation experiments and off-line wildfire/anthropogenic NO</a:t>
                      </a:r>
                      <a:r>
                        <a:rPr lang="en-US" sz="1400" baseline="-25000" dirty="0">
                          <a:effectLst/>
                        </a:rPr>
                        <a:t>X</a:t>
                      </a:r>
                      <a:r>
                        <a:rPr lang="en-US" sz="1400" dirty="0">
                          <a:effectLst/>
                        </a:rPr>
                        <a:t> emissions adjustments</a:t>
                      </a:r>
                      <a:endParaRPr lang="en-US" sz="1400" dirty="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effectLst/>
                        </a:rPr>
                        <a:t>Complete</a:t>
                      </a:r>
                      <a:endParaRPr lang="en-US" sz="1400" dirty="0">
                        <a:solidFill>
                          <a:srgbClr val="00990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Conduct FV3-RAQMSCHEM adjusted NO</a:t>
                      </a:r>
                      <a:r>
                        <a:rPr lang="en-US" sz="1400" baseline="-25000">
                          <a:effectLst/>
                        </a:rPr>
                        <a:t>X</a:t>
                      </a:r>
                      <a:r>
                        <a:rPr lang="en-US" sz="1400">
                          <a:effectLst/>
                        </a:rPr>
                        <a:t> emission experiment to assess impact of TROPOMI NO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 assimilation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effectLst/>
                        </a:rPr>
                        <a:t>Complete</a:t>
                      </a:r>
                      <a:endParaRPr lang="en-US" sz="1400" dirty="0">
                        <a:solidFill>
                          <a:srgbClr val="00990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Conduct FV3-RAQMSCHEM NUCAPS, TROPOMI, and NUCAPS+TROPOMI CO assimilation experiments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C000"/>
                          </a:solidFill>
                          <a:effectLst/>
                        </a:rPr>
                        <a:t>Partially Completed </a:t>
                      </a:r>
                      <a:r>
                        <a:rPr lang="en-US" sz="1400" dirty="0">
                          <a:solidFill>
                            <a:srgbClr val="009900"/>
                          </a:solidFill>
                          <a:effectLst/>
                        </a:rPr>
                        <a:t>(TROPOMI CO DA)</a:t>
                      </a:r>
                      <a:endParaRPr lang="en-US" sz="1400" dirty="0">
                        <a:solidFill>
                          <a:srgbClr val="00990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Prepare final report</a:t>
                      </a:r>
                      <a:endParaRPr lang="en-US" sz="1400"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9900"/>
                          </a:solidFill>
                          <a:effectLst/>
                        </a:rPr>
                        <a:t>Completed</a:t>
                      </a:r>
                      <a:endParaRPr lang="en-US" sz="1400" dirty="0">
                        <a:solidFill>
                          <a:srgbClr val="009900"/>
                        </a:solidFill>
                        <a:effectLst/>
                        <a:latin typeface="Courier"/>
                        <a:ea typeface="Courier"/>
                        <a:cs typeface="Courier"/>
                      </a:endParaRPr>
                    </a:p>
                  </a:txBody>
                  <a:tcPr marL="73025" marR="73025" marT="36830" marB="3683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3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Develop and test L3 multi-sensor boundary layer CO retrieval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4" y="1239141"/>
            <a:ext cx="7755648" cy="337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181" y="4734371"/>
            <a:ext cx="7607877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TROPOMI SWIR retrieval uses reflected solar radiances and is sensitive to the total CO column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NUCAPS TIR retrieval uses thermal emission and is most sensitive to mid tropospheric CO concentrations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9578" y="1264713"/>
            <a:ext cx="303480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NUCAPS CO Column July 22,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838" y="1256234"/>
            <a:ext cx="312136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TROPOMI CO Column July 22, 2019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Develop and test L3 multi-sensor boundary layer CO retrieval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50000" r="4419"/>
          <a:stretch/>
        </p:blipFill>
        <p:spPr bwMode="auto">
          <a:xfrm>
            <a:off x="4768556" y="1660910"/>
            <a:ext cx="4298535" cy="322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5258" r="3812" b="50000"/>
          <a:stretch/>
        </p:blipFill>
        <p:spPr bwMode="auto">
          <a:xfrm>
            <a:off x="444377" y="1922803"/>
            <a:ext cx="4375446" cy="2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79644" y="1353133"/>
            <a:ext cx="393088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TROPOMI-NUCAPS CO Column July 22,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658" y="1353133"/>
            <a:ext cx="335861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True Color Imagery July 22,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1066" y="5087841"/>
            <a:ext cx="8034980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Difference (TROPOMI-NUCAPS) highlights boundary layer CO concentrations that show </a:t>
            </a:r>
            <a:r>
              <a:rPr lang="en-US" i="1" u="sng" dirty="0" smtClean="0"/>
              <a:t>where smoke is near the surface</a:t>
            </a:r>
          </a:p>
        </p:txBody>
      </p:sp>
    </p:spTree>
    <p:extLst>
      <p:ext uri="{BB962C8B-B14F-4D97-AF65-F5344CB8AC3E}">
        <p14:creationId xmlns:p14="http://schemas.microsoft.com/office/powerpoint/2010/main" val="39147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</a:t>
            </a:r>
            <a:r>
              <a:rPr lang="en-US" sz="2000" dirty="0" smtClean="0"/>
              <a:t>NO2 off-line NOx emission adjustment  experiments</a:t>
            </a:r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847410" y="1391995"/>
            <a:ext cx="2471984" cy="9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943600" y="3293692"/>
            <a:ext cx="2479005" cy="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943600" y="4873058"/>
            <a:ext cx="2479004" cy="91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083403" y="1404027"/>
            <a:ext cx="27943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07878" y="3304211"/>
            <a:ext cx="482186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4894098"/>
            <a:ext cx="467591" cy="895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836" y="5930714"/>
            <a:ext cx="869961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for timely updates to global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L05810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doi:10.1029/2010GL046476.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667" y="1585310"/>
            <a:ext cx="5444837" cy="424731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800" dirty="0">
                <a:latin typeface="+mn-lt"/>
                <a:cs typeface="Times New Roman" panose="02020603050405020304" pitchFamily="18" charset="0"/>
              </a:rPr>
              <a:t>C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alculate monthly mean NO</a:t>
            </a:r>
            <a:r>
              <a:rPr lang="en-US" sz="1800" baseline="-25000" dirty="0" smtClean="0"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Jacobian (β) from a 15% NO</a:t>
            </a:r>
            <a:r>
              <a:rPr lang="en-US" sz="1800" baseline="-25000" dirty="0" smtClean="0">
                <a:latin typeface="+mn-lt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emission reduction perturbation experiment following </a:t>
            </a:r>
            <a:r>
              <a:rPr lang="en-US" sz="1800" i="1" dirty="0" err="1" smtClean="0">
                <a:latin typeface="+mn-lt"/>
                <a:cs typeface="Times New Roman" panose="02020603050405020304" pitchFamily="18" charset="0"/>
              </a:rPr>
              <a:t>Lamsal</a:t>
            </a:r>
            <a:r>
              <a:rPr lang="en-US" sz="1800" i="1" dirty="0" smtClean="0">
                <a:latin typeface="+mn-lt"/>
                <a:cs typeface="Times New Roman" panose="02020603050405020304" pitchFamily="18" charset="0"/>
              </a:rPr>
              <a:t> et al.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2011</a:t>
            </a:r>
          </a:p>
          <a:p>
            <a:pPr marL="342900" indent="-342900">
              <a:buAutoNum type="arabicParenR"/>
            </a:pPr>
            <a:endParaRPr lang="en-US" sz="18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n-US" sz="18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1800" dirty="0">
                <a:latin typeface="+mn-lt"/>
                <a:cs typeface="Times New Roman" panose="02020603050405020304" pitchFamily="18" charset="0"/>
              </a:rPr>
              <a:t>C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alculate monthly mean NO</a:t>
            </a:r>
            <a:r>
              <a:rPr lang="en-US" sz="1800" baseline="-25000" dirty="0" smtClean="0"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analysis increment using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UFS-RAQMS/GSI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TROPOMI NO</a:t>
            </a:r>
            <a:r>
              <a:rPr lang="en-US" sz="1800" baseline="-25000" dirty="0" smtClean="0"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assimilation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NOx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wildfire emission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sensitive background errors (to correct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UFS-RAQMS wildfire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emissions)</a:t>
            </a:r>
            <a:endParaRPr lang="en-US" sz="1800" dirty="0">
              <a:latin typeface="+mn-lt"/>
              <a:cs typeface="Times New Roman" panose="02020603050405020304" pitchFamily="18" charset="0"/>
            </a:endParaRPr>
          </a:p>
          <a:p>
            <a:pPr lvl="1"/>
            <a:endParaRPr lang="en-US" sz="1800" dirty="0" smtClean="0">
              <a:latin typeface="+mn-lt"/>
              <a:cs typeface="Times New Roman" panose="02020603050405020304" pitchFamily="18" charset="0"/>
            </a:endParaRPr>
          </a:p>
          <a:p>
            <a:pPr lvl="1"/>
            <a:endParaRPr lang="en-US" sz="18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sz="1800" dirty="0">
                <a:latin typeface="+mn-lt"/>
                <a:cs typeface="Times New Roman" panose="02020603050405020304" pitchFamily="18" charset="0"/>
              </a:rPr>
              <a:t>A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djust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UFS-RAQMS NO</a:t>
            </a:r>
            <a:r>
              <a:rPr lang="en-US" sz="1800" baseline="-25000" dirty="0" smtClean="0">
                <a:latin typeface="+mn-lt"/>
                <a:cs typeface="Times New Roman" panose="02020603050405020304" pitchFamily="18" charset="0"/>
              </a:rPr>
              <a:t>x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wildfire emissions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using Jacobian and average analysis increment</a:t>
            </a:r>
            <a:endParaRPr lang="en-US" sz="18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925" y="746234"/>
            <a:ext cx="8570088" cy="571104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r>
              <a:rPr lang="en-US" sz="2000" dirty="0"/>
              <a:t>UFS-RAQMS TROPOMI </a:t>
            </a:r>
            <a:r>
              <a:rPr lang="en-US" sz="2000" dirty="0" smtClean="0"/>
              <a:t>NO2 off-line NOx emission adjustment  experiments</a:t>
            </a:r>
            <a:endParaRPr lang="en-US" sz="2000" dirty="0"/>
          </a:p>
          <a:p>
            <a:pPr>
              <a:lnSpc>
                <a:spcPct val="114000"/>
              </a:lnSpc>
              <a:spcBef>
                <a:spcPts val="94"/>
              </a:spcBef>
              <a:spcAft>
                <a:spcPts val="94"/>
              </a:spcAft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7699" y="-21197"/>
            <a:ext cx="7182849" cy="736629"/>
          </a:xfrm>
        </p:spPr>
        <p:txBody>
          <a:bodyPr>
            <a:normAutofit/>
          </a:bodyPr>
          <a:lstStyle/>
          <a:p>
            <a:r>
              <a:rPr lang="en-US" dirty="0"/>
              <a:t>FY2019 Accomplishments:</a:t>
            </a:r>
          </a:p>
        </p:txBody>
      </p:sp>
      <p:sp>
        <p:nvSpPr>
          <p:cNvPr id="6" name="Date Placeholder 2"/>
          <p:cNvSpPr txBox="1">
            <a:spLocks/>
          </p:cNvSpPr>
          <p:nvPr/>
        </p:nvSpPr>
        <p:spPr>
          <a:xfrm>
            <a:off x="1126448" y="6545685"/>
            <a:ext cx="771432" cy="158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66472" rtl="0" eaLnBrk="1" latinLnBrk="0" hangingPunct="1">
              <a:defRPr lang="en-US" sz="1100" kern="1200" smtClean="0">
                <a:solidFill>
                  <a:srgbClr val="0B459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83236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47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9709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2945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6182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9418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2654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891" algn="l" defTabSz="966472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mr-IN" sz="1031" dirty="0">
                <a:latin typeface="Arial Narrow"/>
                <a:cs typeface="Arial Narrow"/>
              </a:rPr>
              <a:t>01/07/2020 </a:t>
            </a:r>
          </a:p>
        </p:txBody>
      </p:sp>
      <p:pic>
        <p:nvPicPr>
          <p:cNvPr id="7" name="Picture 6" descr="C:\Users\Brad\Documents\Work\COVID-19_COOP\NOAA_OPPA\FY2019\EOY_Report\Material\Figure_0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2"/>
          <a:stretch/>
        </p:blipFill>
        <p:spPr bwMode="auto">
          <a:xfrm>
            <a:off x="1126448" y="1580972"/>
            <a:ext cx="7127193" cy="3871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3502" y="5452490"/>
            <a:ext cx="6862273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dirty="0"/>
              <a:t>UFS-RAQMS Tropospheric column NO2 (left) and TROPOMI fire only analysis increment (right) for July-September, 2019. Units are 1e</a:t>
            </a:r>
            <a:r>
              <a:rPr lang="en-US" baseline="30000" dirty="0"/>
              <a:t>15</a:t>
            </a:r>
            <a:r>
              <a:rPr lang="en-US" dirty="0"/>
              <a:t> </a:t>
            </a:r>
            <a:r>
              <a:rPr lang="en-US" dirty="0" err="1"/>
              <a:t>mol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30594" y="2033899"/>
            <a:ext cx="3170491" cy="2897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21038" y="2032471"/>
            <a:ext cx="3170491" cy="2897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SDIS Brief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</TotalTime>
  <Words>1597</Words>
  <Application>Microsoft Office PowerPoint</Application>
  <PresentationFormat>On-screen Show (4:3)</PresentationFormat>
  <Paragraphs>212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Wingdings</vt:lpstr>
      <vt:lpstr>Times New Roman</vt:lpstr>
      <vt:lpstr>Calibri</vt:lpstr>
      <vt:lpstr>Arial Narrow</vt:lpstr>
      <vt:lpstr>Courier</vt:lpstr>
      <vt:lpstr>NESDIS Brief</vt:lpstr>
      <vt:lpstr>PowerPoint Presentation</vt:lpstr>
      <vt:lpstr>Project Summary:</vt:lpstr>
      <vt:lpstr>Project Objective(s):</vt:lpstr>
      <vt:lpstr>Strategic Alignment Discussions: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FY2019 Accomplishments:</vt:lpstr>
      <vt:lpstr>What was baselined that did not get accomplished?</vt:lpstr>
      <vt:lpstr>What work remains (if any) to get to a final report?:</vt:lpstr>
      <vt:lpstr>Summarize how 2019 work transitions and/or relates to FY2020 funded projects:</vt:lpstr>
      <vt:lpstr>Technology Readiness Level (TRL) Discussions:</vt:lpstr>
      <vt:lpstr>2019 Project Cost Assessment and Status:</vt:lpstr>
      <vt:lpstr> Exploit TROPOMI Sensor (TMP 18/19-09 ) PI:Tim Schmit                    Organization: NESDIS/STAR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Argelia Gonzalez</dc:creator>
  <cp:lastModifiedBy>Brad</cp:lastModifiedBy>
  <cp:revision>112</cp:revision>
  <dcterms:modified xsi:type="dcterms:W3CDTF">2020-10-14T02:56:19Z</dcterms:modified>
</cp:coreProperties>
</file>