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1" r:id="rId2"/>
    <p:sldId id="272" r:id="rId3"/>
    <p:sldId id="273" r:id="rId4"/>
    <p:sldId id="256" r:id="rId5"/>
    <p:sldId id="262" r:id="rId6"/>
    <p:sldId id="258" r:id="rId7"/>
    <p:sldId id="259" r:id="rId8"/>
    <p:sldId id="260" r:id="rId9"/>
    <p:sldId id="285" r:id="rId10"/>
    <p:sldId id="279" r:id="rId11"/>
    <p:sldId id="275" r:id="rId12"/>
    <p:sldId id="280" r:id="rId13"/>
    <p:sldId id="297" r:id="rId14"/>
    <p:sldId id="284" r:id="rId15"/>
    <p:sldId id="299" r:id="rId16"/>
    <p:sldId id="276" r:id="rId17"/>
    <p:sldId id="277" r:id="rId18"/>
    <p:sldId id="281" r:id="rId19"/>
    <p:sldId id="283" r:id="rId20"/>
    <p:sldId id="282" r:id="rId21"/>
    <p:sldId id="288" r:id="rId22"/>
    <p:sldId id="265" r:id="rId23"/>
    <p:sldId id="269" r:id="rId24"/>
    <p:sldId id="270" r:id="rId25"/>
    <p:sldId id="267" r:id="rId26"/>
    <p:sldId id="268" r:id="rId27"/>
    <p:sldId id="298" r:id="rId28"/>
    <p:sldId id="289" r:id="rId29"/>
    <p:sldId id="293" r:id="rId30"/>
    <p:sldId id="291" r:id="rId31"/>
    <p:sldId id="296" r:id="rId32"/>
    <p:sldId id="300" r:id="rId33"/>
    <p:sldId id="295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3A5A7"/>
    <a:srgbClr val="04A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9A084-EA94-4CB2-B2F6-8AA0C114E935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9DFCF-EC5F-4E0E-B165-FE9C187B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2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OMI,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TropOMI</a:t>
            </a:r>
            <a:r>
              <a:rPr lang="en-US" baseline="0" dirty="0" smtClean="0"/>
              <a:t> and VIIRS </a:t>
            </a:r>
            <a:r>
              <a:rPr lang="en-US" baseline="0" dirty="0" err="1" smtClean="0"/>
              <a:t>McIDAS</a:t>
            </a:r>
            <a:r>
              <a:rPr lang="en-US" baseline="0" dirty="0" smtClean="0"/>
              <a:t> images from Tommy Jasmin (UW-Madison/SSEC)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9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NAM-CMAQ </a:t>
            </a:r>
            <a:r>
              <a:rPr lang="en-US" dirty="0" err="1" smtClean="0"/>
              <a:t>TropOMI</a:t>
            </a:r>
            <a:r>
              <a:rPr lang="en-US" dirty="0" smtClean="0"/>
              <a:t> data</a:t>
            </a:r>
            <a:r>
              <a:rPr lang="en-US" baseline="0" dirty="0" smtClean="0"/>
              <a:t> assimilation experiments conducted by Allen </a:t>
            </a:r>
            <a:r>
              <a:rPr lang="en-US" baseline="0" dirty="0" err="1" smtClean="0"/>
              <a:t>Lenzen</a:t>
            </a:r>
            <a:r>
              <a:rPr lang="en-US" baseline="0" dirty="0" smtClean="0"/>
              <a:t> (UW-Madison/SSEC)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NAM-CMAQ </a:t>
            </a:r>
            <a:r>
              <a:rPr lang="en-US" dirty="0" err="1" smtClean="0"/>
              <a:t>TropOMI</a:t>
            </a:r>
            <a:r>
              <a:rPr lang="en-US" dirty="0" smtClean="0"/>
              <a:t> data</a:t>
            </a:r>
            <a:r>
              <a:rPr lang="en-US" baseline="0" dirty="0" smtClean="0"/>
              <a:t> assimilation experiments conducted by Allen </a:t>
            </a:r>
            <a:r>
              <a:rPr lang="en-US" baseline="0" dirty="0" err="1" smtClean="0"/>
              <a:t>Lenzen</a:t>
            </a:r>
            <a:r>
              <a:rPr lang="en-US" baseline="0" dirty="0" smtClean="0"/>
              <a:t> (UW-Madison/SSEC)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2BE7B-1E82-4A79-B9A0-9A0953716C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ceos.org/document_management/Virtual_Constellations/ACC/Docum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534400" cy="2743200"/>
          </a:xfrm>
        </p:spPr>
        <p:txBody>
          <a:bodyPr>
            <a:normAutofit/>
          </a:bodyPr>
          <a:lstStyle/>
          <a:p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TMP 18-09 Exploit </a:t>
            </a:r>
            <a:r>
              <a:rPr lang="en-US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Project Status Overview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3820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Bradley Pierce</a:t>
            </a:r>
            <a:r>
              <a:rPr lang="en-US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Allen Lenzen</a:t>
            </a:r>
            <a:r>
              <a:rPr lang="en-US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Tommy Jasmin</a:t>
            </a:r>
            <a:r>
              <a:rPr lang="en-US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Tim Schmit</a:t>
            </a:r>
            <a:r>
              <a:rPr lang="en-US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UW-Madison  Space Science and Engineering Center (SSEC)</a:t>
            </a:r>
          </a:p>
          <a:p>
            <a:r>
              <a:rPr lang="en-US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NESDIS/STAR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\\beans\users$\bpierce\Data\Documents\FY2019_Travel_SSEC\LISTOS_Albany_NY\Presentation\07162018_Chicago_noLogo_TROPO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93" y="3196045"/>
            <a:ext cx="4572000" cy="33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s\users$\bpierce\Data\Documents\FY2019_Travel_SSEC\LISTOS_Albany_NY\Presentation\07162018_Chicago_noLogo_Rad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137"/>
            <a:ext cx="4572000" cy="33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8" y="6488668"/>
            <a:ext cx="9141912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Chicago NO2 emissions and lightning NOx enhancements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10\NAM-CMA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6473458"/>
            <a:ext cx="350416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Ivanka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Stajner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(EGU/2015)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https://www.weather.gov/sti/stimodeling_airquality</a:t>
            </a:r>
          </a:p>
        </p:txBody>
      </p:sp>
    </p:spTree>
    <p:extLst>
      <p:ext uri="{BB962C8B-B14F-4D97-AF65-F5344CB8AC3E}">
        <p14:creationId xmlns:p14="http://schemas.microsoft.com/office/powerpoint/2010/main" val="40426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beans\users$\bpierce\Data\Documents\FY18_Travel\HAQAST3\NAM-CMAQ.Baseline.NOx.emissions.LMOS.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91440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171189"/>
            <a:ext cx="533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 NOx Emissions LMOS 2017 (May-June, 2017)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\Attachments\FY2019\jun_12\NAM-CMAQ.July-August.2018.all.emiss.fire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9144000" cy="59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152400"/>
            <a:ext cx="533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 NOx Emissions LISTOS 2018 (July-August, 2018)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11669"/>
            <a:ext cx="911372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ARL parallel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mobile source emissions changed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MOVE2014_v_2 on June 1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mprovement over previous Mobile6 (personal communication, Pius Lee, ARL)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Sentinel-5 Precursor (S5P)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 Regional Air Quality Forecast (NAM-CMAQ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Approach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FY18 Project Accomplishments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FY19 Project Plan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7"/>
          <p:cNvSpPr/>
          <p:nvPr/>
        </p:nvSpPr>
        <p:spPr>
          <a:xfrm>
            <a:off x="2782865" y="135523"/>
            <a:ext cx="37703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TMP 18-09 Objectives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57;p7"/>
          <p:cNvSpPr txBox="1"/>
          <p:nvPr/>
        </p:nvSpPr>
        <p:spPr>
          <a:xfrm>
            <a:off x="231139" y="762000"/>
            <a:ext cx="8150859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Implement assimilation system components into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Operational Grid-point Statistical Interpolation (GSI) data assimilation system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 that it can assimilate </a:t>
            </a:r>
            <a:r>
              <a:rPr lang="en-US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TropOMI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and NO</a:t>
            </a:r>
            <a:r>
              <a:rPr lang="en-US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retrievals. 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b="1" dirty="0" smtClean="0">
                <a:solidFill>
                  <a:srgbClr val="04AC2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NO2 Completed, </a:t>
            </a:r>
            <a:r>
              <a:rPr lang="en-US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 underway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</a:t>
            </a: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Conduct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Observation System Experiment (OSE)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during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July-August 2018 to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quantify the impact of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assimilation of TROPOMI tropospheric NO2 columns and off-line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adjustment of NAM-CMAQ NO</a:t>
            </a:r>
            <a:r>
              <a:rPr lang="en-US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emission inventories on surface ozone forecasts</a:t>
            </a:r>
            <a:r>
              <a:rPr lang="en-US" dirty="0" smtClean="0">
                <a:solidFill>
                  <a:srgbClr val="04AC2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b="1" dirty="0" smtClean="0">
                <a:solidFill>
                  <a:srgbClr val="04AC2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Completed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</a:t>
            </a:r>
          </a:p>
          <a:p>
            <a:pPr marL="1778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Conduct OSE during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July-August 2018 to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quantify the impact of assimilation of </a:t>
            </a:r>
            <a:r>
              <a:rPr lang="en-US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TropOMI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carbon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monoxide retrievals on forecasting smoke transport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Underway</a:t>
            </a:r>
            <a:r>
              <a:rPr lang="en-US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</a:t>
            </a:r>
            <a:endParaRPr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51;p7"/>
          <p:cNvSpPr txBox="1"/>
          <p:nvPr/>
        </p:nvSpPr>
        <p:spPr>
          <a:xfrm>
            <a:off x="2819400" y="4140724"/>
            <a:ext cx="37338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Approach (NO2 OSE)</a:t>
            </a:r>
            <a:endParaRPr sz="28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53;p7"/>
          <p:cNvSpPr txBox="1"/>
          <p:nvPr/>
        </p:nvSpPr>
        <p:spPr>
          <a:xfrm>
            <a:off x="193038" y="4697100"/>
            <a:ext cx="8188961" cy="1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Acquire and archive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NAM-CMAQ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air quality forecasts and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TropOMI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NO</a:t>
            </a:r>
            <a:r>
              <a:rPr lang="en-US" baseline="-250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</a:t>
            </a: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retrievals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77800" marR="5080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Develop GSI operator to assimilate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TropOMI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into NAM-CMAQ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77800" marR="82550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Conduct NAM-CMAQ emission sensitivity experiments 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77800" marR="82550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Conduct retrospective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DA experiments followed by emission adjustments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77800" marR="216534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Conduct sensitivity experiments with adjusted emissions and assess impact on surface ozone with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AirNOW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network</a:t>
            </a:r>
            <a:endParaRPr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9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Sentinel-5 Precursor (S5P)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 Regional Air Quality Forecast (NAM-CMAQ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Approach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FY18 Project Accomplishments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FY19 Project Plan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48" y="1371600"/>
            <a:ext cx="5444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alculate monthly mean NO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alculate monthly mean NO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increment using NAM-CMAQ/GSI TROPOMI NO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 sensitive background errors (to correct NAM-CMAQ emissions)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lphaLcPeriod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djust NAM-CMAQ NO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using Jacobian and average analysis increment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847410" y="1374903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3276600"/>
            <a:ext cx="2479005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4855966"/>
            <a:ext cx="2479004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3403" y="1386935"/>
            <a:ext cx="27943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07878" y="3287119"/>
            <a:ext cx="482186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77000" y="4877006"/>
            <a:ext cx="46759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396336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for timely updates to global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L05810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doi:10.1029/2010GL046476.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" y="0"/>
            <a:ext cx="849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NAM-CMAQ/GSI </a:t>
            </a:r>
            <a:r>
              <a:rPr lang="en-US" altLang="en-US" sz="24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NOx emission adjustment experiments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60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Beta Calculations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July-August, 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(β) from a 15%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baseline NAM-CMAQ and 15% NOx emission reduction experiments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1466401"/>
            <a:ext cx="27943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524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Beta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July-August  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6336268"/>
            <a:ext cx="6187591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 areas and transport corridors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&lt;1), rural areas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&gt;1)</a:t>
            </a:r>
          </a:p>
        </p:txBody>
      </p:sp>
      <p:pic>
        <p:nvPicPr>
          <p:cNvPr id="6" name="Picture 2" descr="H:\Documents\Attachments\FY2019\jun_11\beta_monthly_average_hour_14-21Z.nam-cmaq.2018.LISTOS.0701-08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64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Analysis Increments for July-August 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monthly mean NO2 analysis increment using NAM-CMAQ/GSI TROPOMI NO2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baseline NAM-CMAQ and 15% NOx emission reduction experiments to compute NOx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sensitive background errors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0980" y="1466401"/>
            <a:ext cx="450620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Sentinel-5 Precursor (S5P)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 Regional Air Quality Forecast (NAM-CMAQ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Approach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FY18 Project Accomplishments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FY19 Project Plan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Documents\Attachments\FY2019\jun_11\NAM-CMAQ.LNOx.Online.GSI.NO2.15.percent.NOx.emissions.perturbation.INC.LISTOS.2018.5x.BE.standard.lnox.emiss.fire.scale.raqms.l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5" y="400832"/>
            <a:ext cx="8763000" cy="603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Analysis Increments for July-August  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6336268"/>
            <a:ext cx="8757847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July-August, 2018 mean GSI analysis increment shows large reductions in urban areas. </a:t>
            </a:r>
          </a:p>
        </p:txBody>
      </p:sp>
    </p:spTree>
    <p:extLst>
      <p:ext uri="{BB962C8B-B14F-4D97-AF65-F5344CB8AC3E}">
        <p14:creationId xmlns:p14="http://schemas.microsoft.com/office/powerpoint/2010/main" val="31432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Emissions Adjustments July-August 2018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2955008" y="1447800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664" y="2590800"/>
            <a:ext cx="781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NAM-CMAQ NOx emissions using Jacobian and average analysis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664" y="3733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adjusted daytime emissions since TROPOMI does not provide constraints on nighttime tropospheric NO2 column abundances.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674" y="1466401"/>
            <a:ext cx="450620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uments\Attachments\FY2019\Apr_2019\apr_09\NAM-CMAQ.GSI.Analysis.Increment.emiss.fire.zoom.NYC.LISTOS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1830"/>
            <a:ext cx="4572000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S5-P Tropospheric Ozone Monitoring Instrument 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NO2 column Data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791200" y="1752757"/>
            <a:ext cx="2471984" cy="91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4590871"/>
            <a:ext cx="37338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of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NO2 results in (~20%) reductions in NOx emissions over NYC during July-August 2018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752758"/>
            <a:ext cx="3657600" cy="39302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3048000"/>
            <a:ext cx="4267200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emissions adjustments (</a:t>
            </a:r>
            <a:r>
              <a:rPr lang="en-US" sz="12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E) are constrained using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tropospheric NO2 column analysis increments (</a:t>
            </a:r>
            <a:r>
              <a:rPr lang="en-US" sz="12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DW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accounts for the sensitivity of the NO2 column to changes in NOx emissions </a:t>
            </a:r>
            <a:r>
              <a:rPr lang="da-DK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Lamsal et al 2011.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6" y="1276611"/>
            <a:ext cx="4572000" cy="487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752758"/>
            <a:ext cx="3657600" cy="39302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0" y="2743200"/>
            <a:ext cx="35052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Daytime (14-21Z) change in surface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Control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TROPOMI adjusted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emissions experiments over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region during July-August, 2018.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174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surface ozone response to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offline NOx Tropospheric NO2 column Data Assimilation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6342345"/>
            <a:ext cx="521392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 changes of 4ppbv over Southern Long Island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219200"/>
            <a:ext cx="4114800" cy="4419600"/>
          </a:xfrm>
          <a:prstGeom prst="rect">
            <a:avLst/>
          </a:prstGeom>
          <a:solidFill>
            <a:srgbClr val="A3A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026" name="Picture 2" descr="H:\Documents\Attachments\FY2019\jun_10\CCNY_NY_AIRNOW_vs_NAM-CMAQ_July-August_2018.duirnal.timeseries.AIRNOW.vs.CONTROL.vs.DAYTIME.ADJNO2EMISS.NORAQMSBC.NOLNOX.medi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3\NAM-CMAQ_CONTROL_vs_AIRNOW.July-August_2018.STD.gt.20.Sites.1hr.Day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4886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46885" y="762000"/>
            <a:ext cx="5762625" cy="569119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Offline emission adjustment: Urban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2706231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</a:t>
            </a:r>
            <a:r>
              <a:rPr lang="en-GB" sz="2000" b="1" dirty="0" smtClean="0"/>
              <a:t>bserved </a:t>
            </a:r>
            <a:r>
              <a:rPr lang="en-GB" sz="2000" b="1" dirty="0"/>
              <a:t>verses predicted daytime surface ozone for the Control Experiment (no emission </a:t>
            </a:r>
            <a:r>
              <a:rPr lang="en-GB" sz="2000" b="1" dirty="0" smtClean="0"/>
              <a:t>adjustment).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ocuments\Attachments\FY2019\jun_03\NAM-CMAQ_ADJNO2EMISS_DAYTIME_NORAQBC_NOLNOX_vs_AIRNOW.July-August_2018.STD.gt.20.Sites.1hr.Day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4886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46885" y="762000"/>
            <a:ext cx="5762625" cy="569119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NO2 Offline emission adjustment: Urban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25146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</a:t>
            </a:r>
            <a:r>
              <a:rPr lang="en-GB" sz="2000" b="1" dirty="0" smtClean="0"/>
              <a:t>bserved </a:t>
            </a:r>
            <a:r>
              <a:rPr lang="en-GB" sz="2000" b="1" dirty="0"/>
              <a:t>verses predicted daytime surface ozone for the TROPOMI Adjusted Emissions Experiment (adjusted </a:t>
            </a:r>
            <a:r>
              <a:rPr lang="en-GB" sz="2000" b="1" dirty="0" smtClean="0"/>
              <a:t>emissions).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45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Sentinel-5 Precursor (S5P)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lvl="1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 Regional Air Quality Forecast (NAM-CMAQ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Approach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FY18 Project Accomplishments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FY19 Project Plan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0416" y="1295400"/>
            <a:ext cx="8763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xtend the NAM-CMAQ/GSI TROPOMI data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development to provide constraints on global anthropogenic nitrogen oxide (NOx) emissions and carbon monoxide (CO) predictions within the Next Generation Global Prediction System (NGGPS).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evelop a Level 3 multi-sensor boundary layer CO retrieval by co-locating and subtracting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NOAA Unique Combined Atmospheric Processing System (NUCAPS)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retrieval from the TROPOMI CO retrievals. This L3 lower-tropospheric CO product will provide NWS Incident Meteorologists (IMET)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estimates of the vertical distribution of pollution from wildfires.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FY19 Objectives 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990600"/>
            <a:ext cx="838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 TROPOMI tropospheric NO2 retrievals to provide off-line constraints on NGGPS global nitrogen oxide (NOx) emission inventories (with NOAA/ESRL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AutoNum type="arabi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assimilation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and TROPOMI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monoxide (CO) retrievals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NGGPS/GSI to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boundary layer CO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concentrations.</a:t>
            </a:r>
          </a:p>
          <a:p>
            <a:pPr marL="342900" lvl="0" indent="-342900">
              <a:buAutoNum type="arabicParenR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AutoNum type="arabi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multi-sensor level 3 (L3) boundary layer CO product by combining NUCAPS and TROPOMI CO retrievals.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FY19 Tasks 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key objectives for a Weather Ready Nation outlined in the NOAA Next Generation Strategic Plan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people and communities due to improved air and water quality services</a:t>
            </a:r>
            <a:r>
              <a:rPr lang="en-U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to achieving this objective is high-resolution air quality forecasts. To support this objective,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assimilation capabilities need to be developed to exploit the next generation of satellite based air quality measurements.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FY18 TMP project has focused on developing capabilities to assimilate TROPOMI retrievals within the NWS regional air quality forecasting system (NAM-CMAQ)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FY19 TMP project will focus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developing capabilities to assimilate TROPOMI within the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Global Prediction System (NGGPS) FV3-RAQMSCHEM global air quality forecasting 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\\beans\users$\bpierce\Data\Documents\TropOMI\NOAA_OPPA\FY2019\TMP_Quad_Figure_Exploit_TROPOMI_sen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5609"/>
            <a:ext cx="8153400" cy="422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83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(left) and FV3-RAQMSCHEM (right) column CO on August 14, 2018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5638800"/>
            <a:ext cx="73914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FV3-RAQMSCHEM captures global pollution transport patterns but underestimates column abundances, particularly in biomass burning regions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ceos.org/document_management/Virtual_Constellations/ACC/Documents/AC-VC_Geostationary-Cx-for-Global-AQ-final_Apr2011.pdf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:\Documents\Attachments\FY2019\jun_10\CE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4137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empo.si.edu/images/no2_global_overla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95400"/>
            <a:ext cx="71437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990600" y="1447799"/>
            <a:ext cx="11277599" cy="4191001"/>
            <a:chOff x="-990600" y="1295400"/>
            <a:chExt cx="11277599" cy="4476751"/>
          </a:xfrm>
        </p:grpSpPr>
        <p:sp>
          <p:nvSpPr>
            <p:cNvPr id="5" name="Arc 4"/>
            <p:cNvSpPr/>
            <p:nvPr/>
          </p:nvSpPr>
          <p:spPr>
            <a:xfrm>
              <a:off x="-990600" y="1295400"/>
              <a:ext cx="4038600" cy="4428222"/>
            </a:xfrm>
            <a:prstGeom prst="arc">
              <a:avLst>
                <a:gd name="adj1" fmla="val 16200000"/>
                <a:gd name="adj2" fmla="val 21515"/>
              </a:avLst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3048000" y="1295400"/>
              <a:ext cx="2743200" cy="4428222"/>
            </a:xfrm>
            <a:prstGeom prst="arc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 flipH="1">
              <a:off x="2859227" y="1295400"/>
              <a:ext cx="3121573" cy="4428222"/>
            </a:xfrm>
            <a:prstGeom prst="arc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5989786" y="1343929"/>
              <a:ext cx="4297213" cy="4428222"/>
            </a:xfrm>
            <a:prstGeom prst="arc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000" y="5086290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TROPOMI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927112"/>
            <a:ext cx="455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Air Quality Constellation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843195"/>
            <a:ext cx="9144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TROPOMI/S5P is part of the CEOS AQ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Constellation–provides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and acts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“travelling standard” between the GEOs</a:t>
            </a:r>
          </a:p>
        </p:txBody>
      </p:sp>
    </p:spTree>
    <p:extLst>
      <p:ext uri="{BB962C8B-B14F-4D97-AF65-F5344CB8AC3E}">
        <p14:creationId xmlns:p14="http://schemas.microsoft.com/office/powerpoint/2010/main" val="27205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6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was supported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FY18 NESDIS Office of Projects, Planning and Analysis Technology Maturation Program Funding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52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rbpierce@wisc.edu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23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00" y="28194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 Slides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966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F846-35D5-47AE-B053-A9850842515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37088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dirty="0"/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apabilities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assimilate global AIRS CO retrievals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(NUCAPS predecessor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use OMI (TROPOMI predecessor)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NO2 retrievals to provide global NOx emission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 within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 were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under support from NASA ROSES.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observation operators developed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 with the NUCAPS development team lead by Chris Barnet (STC) 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from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JPSS Proving Ground and Risk Reduction (PGRR)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chemistry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NGGPS following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framework of the National Unified Operational Prediction Capability (NUOPC) coupler (FV3-RAQMSCHEM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tested under support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Transition Acceleration Program (RTAP)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program. </a:t>
            </a:r>
          </a:p>
          <a:p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Work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62465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Monitoring Instrument (TROPOMI) is the satellite instrument on board the Copernicus Sentinel-5 Precursor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(S5P) satellite launched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13 October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UV-VIS-NIR-SWIR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push-broom grating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(270-495 nm, 675-775 nm, 2305-2385 nm).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Nadir pixel 7x3.5 km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spectral bands, with the exception of the UV1 band (7x28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SWIR bands (7x7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S-5P makes measurements within 5-minutes of Suomi-NPP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S5P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cooperative undertaking between ESA and the Kingdom of the Netherlands.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:\Documents\Attachments\FY2019\jun_10\TROPO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opomi-swir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18" y="2590801"/>
            <a:ext cx="289957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Documents\Attachments\FY2019\jun_10\E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8" y="5820725"/>
            <a:ext cx="2895600" cy="10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68881" y="2225830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SWIR module</a:t>
            </a:r>
          </a:p>
        </p:txBody>
      </p:sp>
    </p:spTree>
    <p:extLst>
      <p:ext uri="{BB962C8B-B14F-4D97-AF65-F5344CB8AC3E}">
        <p14:creationId xmlns:p14="http://schemas.microsoft.com/office/powerpoint/2010/main" val="11938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33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TROPOMI is to provide accurate and timely observations of key atmospheric species, for services on air quality, climate, and the ozone layer.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TROPOMI daily global observations will be used for improving air quality forecasts as well as for monitoring the concentrations of atmospheric constituents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:\Documents\Attachments\FY2019\jun_10\TROPO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Documents\Attachments\FY2019\jun_10\Spec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83" y="4343401"/>
            <a:ext cx="579551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:\Documents\Attachments\FY2019\jun_10\E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5057"/>
            <a:ext cx="3218493" cy="11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7\may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6993"/>
            <a:ext cx="4576827" cy="299100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uments\Attachments\FY2019\jun_07\may_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" y="875131"/>
            <a:ext cx="4557834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uments\Attachments\FY2019\jun_07\may_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5131"/>
            <a:ext cx="4569526" cy="29910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uments\Attachments\FY2019\jun_07\may_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10"/>
            <a:ext cx="4572000" cy="299100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2880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28,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7781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29,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30,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7781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31,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0447" y="164812"/>
            <a:ext cx="494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 True Color Imagery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TropOMI\NOAA_OPPA\FY2018\OPPA_Brown_Bag\CO_May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926046"/>
            <a:ext cx="4572000" cy="29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beans\users$\bpierce\Data\Documents\TropOMI\NOAA_OPPA\FY2018\OPPA_Brown_Bag\CO_May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09" y="926047"/>
            <a:ext cx="4572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TropOMI\NOAA_OPPA\FY2018\OPPA_Brown_Bag\CO_May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847"/>
            <a:ext cx="4572000" cy="29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TropOMI\NOAA_OPPA\FY2018\OPPA_Brown_Bag\CO_May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7846"/>
            <a:ext cx="4572000" cy="29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28,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6037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29,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30,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0379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31,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64812"/>
            <a:ext cx="6487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Carbon Monoxide (CO)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9260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3891584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937529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7200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2331" y="6481825"/>
            <a:ext cx="42952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https://apps.sentinel-hub.com/eo-browser/</a:t>
            </a:r>
          </a:p>
        </p:txBody>
      </p:sp>
    </p:spTree>
    <p:extLst>
      <p:ext uri="{BB962C8B-B14F-4D97-AF65-F5344CB8AC3E}">
        <p14:creationId xmlns:p14="http://schemas.microsoft.com/office/powerpoint/2010/main" val="12386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TropOMI\NOAA_OPPA\FY2018\OPPA_Brown_Bag\NO2_May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926"/>
            <a:ext cx="4572000" cy="29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beans\users$\bpierce\Data\Documents\TropOMI\NOAA_OPPA\FY2018\OPPA_Brown_Bag\NO2_May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74" y="937733"/>
            <a:ext cx="4572000" cy="29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TropOMI\NOAA_OPPA\FY2018\OPPA_Brown_Bag\NO2_May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" y="3897848"/>
            <a:ext cx="4572000" cy="295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TropOMI\NOAA_OPPA\FY2018\OPPA_Brown_Bag\NO2_May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55" y="3892476"/>
            <a:ext cx="4572000" cy="29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00200" y="164812"/>
            <a:ext cx="6480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TROPOMI Nitrogen Dioxide (NO2)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465952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28,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6037" y="3459457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29,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30,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0379" y="6482173"/>
            <a:ext cx="14579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31,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9260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66557" y="926926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3897847"/>
            <a:ext cx="4564917" cy="2960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82331" y="6481825"/>
            <a:ext cx="42952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https://apps.sentinel-hub.com/eo-browser/</a:t>
            </a:r>
          </a:p>
        </p:txBody>
      </p:sp>
    </p:spTree>
    <p:extLst>
      <p:ext uri="{BB962C8B-B14F-4D97-AF65-F5344CB8AC3E}">
        <p14:creationId xmlns:p14="http://schemas.microsoft.com/office/powerpoint/2010/main" val="10726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3269"/>
            <a:ext cx="659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OMI vs </a:t>
            </a:r>
            <a:r>
              <a:rPr lang="en-US" sz="2400" b="1" dirty="0" err="1" smtClean="0"/>
              <a:t>TropOMI</a:t>
            </a:r>
            <a:r>
              <a:rPr lang="en-US" sz="2400" b="1" dirty="0" smtClean="0"/>
              <a:t> tropospheric NO2 on 07/16/2018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6396335"/>
            <a:ext cx="702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VIIRS Day-Night-Band included to show urban centers</a:t>
            </a:r>
            <a:endParaRPr lang="en-US" sz="2400" b="1" dirty="0"/>
          </a:p>
        </p:txBody>
      </p:sp>
      <p:pic>
        <p:nvPicPr>
          <p:cNvPr id="2050" name="Picture 2" descr="\\beans\users$\bpierce\Data\Documents\FY2019_Travel_SSEC\LISTOS_Albany_NY\Presentation\07162018_NYC_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858000" cy="5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5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1537</Words>
  <Application>Microsoft Office PowerPoint</Application>
  <PresentationFormat>On-screen Show (4:3)</PresentationFormat>
  <Paragraphs>169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TMP 18-09 Exploit TROPOMI Sensor Project Status Overview </vt:lpstr>
      <vt:lpstr>Outline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TropOMI NO2 Offline emission adjustment: Urban Sites</vt:lpstr>
      <vt:lpstr>Impact of TropOMI NO2 Offline emission adjustment: Urban Sites</vt:lpstr>
      <vt:lpstr>Outline</vt:lpstr>
      <vt:lpstr>FY19 Objectives </vt:lpstr>
      <vt:lpstr>FY19 Tasks </vt:lpstr>
      <vt:lpstr>PowerPoint Presentation</vt:lpstr>
      <vt:lpstr>PowerPoint Presentation</vt:lpstr>
      <vt:lpstr>PowerPoint Presentation</vt:lpstr>
      <vt:lpstr>PowerPoint Presentation</vt:lpstr>
      <vt:lpstr>Previous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35</cp:revision>
  <dcterms:created xsi:type="dcterms:W3CDTF">2006-08-16T00:00:00Z</dcterms:created>
  <dcterms:modified xsi:type="dcterms:W3CDTF">2019-06-12T18:22:28Z</dcterms:modified>
</cp:coreProperties>
</file>