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5" r:id="rId3"/>
    <p:sldId id="286" r:id="rId4"/>
    <p:sldId id="262" r:id="rId5"/>
    <p:sldId id="276" r:id="rId6"/>
    <p:sldId id="270" r:id="rId7"/>
    <p:sldId id="275" r:id="rId8"/>
    <p:sldId id="280" r:id="rId9"/>
    <p:sldId id="287" r:id="rId10"/>
    <p:sldId id="278" r:id="rId11"/>
    <p:sldId id="281" r:id="rId12"/>
    <p:sldId id="279" r:id="rId13"/>
    <p:sldId id="289" r:id="rId14"/>
    <p:sldId id="296" r:id="rId15"/>
    <p:sldId id="297" r:id="rId16"/>
    <p:sldId id="282" r:id="rId17"/>
    <p:sldId id="298" r:id="rId18"/>
    <p:sldId id="304" r:id="rId19"/>
    <p:sldId id="301" r:id="rId20"/>
    <p:sldId id="283" r:id="rId21"/>
    <p:sldId id="305" r:id="rId22"/>
    <p:sldId id="265" r:id="rId23"/>
    <p:sldId id="303" r:id="rId24"/>
    <p:sldId id="30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1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0BB0D-F499-4DA9-B1B2-BA2C8E50797D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1E7B9-60D4-4667-865F-9D4B0E51C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9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A3C28B2-6FAC-4ADD-978B-0371F0DB051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30419AA-A8CD-4374-9FE8-27EC1CAA9B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4267200"/>
            <a:ext cx="9144000" cy="889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Advances in Real-time Assimilation of Satellite Trace Gas and Aerosol Retrievals for Air Quality Forecasting</a:t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R. Bradley Pierce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NOAA/NESDIS/STAR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900" name="Line 19"/>
          <p:cNvSpPr>
            <a:spLocks noChangeShapeType="1"/>
          </p:cNvSpPr>
          <p:nvPr/>
        </p:nvSpPr>
        <p:spPr bwMode="auto">
          <a:xfrm flipH="1">
            <a:off x="6508750" y="3886200"/>
            <a:ext cx="933450" cy="596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902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2390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3914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4800600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08Z 4/17 2010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 AOD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457200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NWS Western Region SOO/DOH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Call: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Wed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 April - 1000 MDT/0900 PDT</a:t>
            </a:r>
          </a:p>
        </p:txBody>
      </p:sp>
    </p:spTree>
    <p:extLst>
      <p:ext uri="{BB962C8B-B14F-4D97-AF65-F5344CB8AC3E}">
        <p14:creationId xmlns:p14="http://schemas.microsoft.com/office/powerpoint/2010/main" val="24484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JTORQts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73914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0" y="0"/>
            <a:ext cx="9129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CMAQ/RAQM-LBCs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at Joshua Tree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7239000" y="2309763"/>
            <a:ext cx="1905000" cy="2308324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NAM-CMAQ does not resolve sharp gradient in ozone at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tropopause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resulting in higher ozone in free troposphere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611188" y="838200"/>
            <a:ext cx="98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/>
              <a:t>Model</a:t>
            </a:r>
          </a:p>
        </p:txBody>
      </p:sp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609600" y="3576638"/>
            <a:ext cx="75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/>
              <a:t>Obs.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371600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CMAQ/NAM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1386396"/>
            <a:ext cx="3842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CMAQ/NAM with RAQMS LBC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1713205" y="6396038"/>
            <a:ext cx="5233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http://www.esrl.noaa.gov/csd/modeleval/</a:t>
            </a:r>
            <a:endParaRPr lang="en-US" dirty="0"/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0" y="0"/>
            <a:ext cx="9143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sz="3200" b="1" dirty="0" smtClean="0">
                <a:latin typeface="Times New Roman" charset="0"/>
              </a:rPr>
              <a:t>Real-time CMAQ/NAM 0-1.5km Ozone Forecast 22Z July 15,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5897174"/>
            <a:ext cx="7188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Higher free tropospheric ozone leads to increased surface ozone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5" name="Picture 13" descr="http://www.esrl.noaa.gov/csd/groups/csd4/modeleval/ca10/archive/0618/cmaq/o3_pbl/plot.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68986"/>
            <a:ext cx="3810000" cy="36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http://www.esrl.noaa.gov/csd/groups/csd4/modeleval/ca10/archive/0618/raqm/o3_pbl/plot.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18155"/>
            <a:ext cx="3706969" cy="35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9262"/>
            <a:ext cx="39941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9262"/>
            <a:ext cx="39957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0" y="2982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Median Model to Observed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Ratio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max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8-hr average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5/19/10 - 7/15/10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371600" y="1349375"/>
            <a:ext cx="2743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800" b="1" dirty="0"/>
              <a:t>CMAQ, no RAQMS-LBC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5387975" y="1349375"/>
            <a:ext cx="2935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800" b="1" dirty="0"/>
              <a:t>CMAQ, with RAQMS-LBC</a:t>
            </a: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2422525" y="5529262"/>
            <a:ext cx="5045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Main impact of boundary conditions is further east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038" y="5897174"/>
            <a:ext cx="7244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ncreased surface ozone leads to model high bias along CA/NV boarder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8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FY13_Travel\AQAST4\Talk\WRF-CHEM_4km_vs_IONS_O3_rms_var_may-june_raqmsbc_2pan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5621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ans\users$\bpierce\Data\Documents\FY13_Travel\AQAST4\Talk\wrfchem.4km.o3.may27.may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" y="685800"/>
            <a:ext cx="54483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90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Retrospective 4km WRF-CHEM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forecasts 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RAQMS 1x1 MLS+OMI ozone analyses)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65812" y="5410200"/>
            <a:ext cx="3663888" cy="1200329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WRF-CHEM does resolve sharp gradient in ozone at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tropopause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resulting in very small (&lt;10%) biases in free tropospheric ozone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864" y="6233890"/>
            <a:ext cx="43524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= EPA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AIRNow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Surface ozone measurements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636899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t="23536" r="11318" b="15325"/>
          <a:stretch/>
        </p:blipFill>
        <p:spPr bwMode="auto">
          <a:xfrm>
            <a:off x="0" y="914400"/>
            <a:ext cx="9144000" cy="456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70976"/>
            <a:ext cx="6807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MODIS True Color Image April 7, 2014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https</a:t>
            </a:r>
            <a:r>
              <a:rPr lang="en-US" sz="1400" b="1" dirty="0"/>
              <a:t>://earthdata.nasa.gov/labs/worldview</a:t>
            </a:r>
            <a:r>
              <a:rPr lang="en-US" sz="1400" b="1" dirty="0" smtClean="0"/>
              <a:t>/</a:t>
            </a:r>
            <a:endParaRPr lang="en-US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793" r="83215" b="82228"/>
          <a:stretch/>
        </p:blipFill>
        <p:spPr bwMode="auto">
          <a:xfrm>
            <a:off x="3276600" y="5715000"/>
            <a:ext cx="2480649" cy="4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4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4533" r="11703" b="14754"/>
          <a:stretch/>
        </p:blipFill>
        <p:spPr bwMode="auto">
          <a:xfrm>
            <a:off x="6912" y="923278"/>
            <a:ext cx="9137088" cy="455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3046" y="170976"/>
            <a:ext cx="876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MODIS Aerosol Optical Depth (AOD) April 7, 2014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https</a:t>
            </a:r>
            <a:r>
              <a:rPr lang="en-US" sz="1400" b="1" dirty="0"/>
              <a:t>://earthdata.nasa.gov/labs/worldview</a:t>
            </a:r>
            <a:r>
              <a:rPr lang="en-US" sz="1400" b="1" dirty="0" smtClean="0"/>
              <a:t>/</a:t>
            </a:r>
            <a:endParaRPr lang="en-US" sz="1400" b="1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793" r="83215" b="82228"/>
          <a:stretch/>
        </p:blipFill>
        <p:spPr bwMode="auto">
          <a:xfrm>
            <a:off x="3276600" y="5715000"/>
            <a:ext cx="2480649" cy="4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  <p:pic>
        <p:nvPicPr>
          <p:cNvPr id="8196" name="Picture 4" descr="\\beans\users$\bpierce\Data\Documents\Attachments\apr_08\AO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955068"/>
            <a:ext cx="8558784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034534"/>
            <a:ext cx="2861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Aerosol Optical Depth (AOD)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</p:spTree>
    <p:extLst>
      <p:ext uri="{BB962C8B-B14F-4D97-AF65-F5344CB8AC3E}">
        <p14:creationId xmlns:p14="http://schemas.microsoft.com/office/powerpoint/2010/main" val="7316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23627" r="11701" b="15541"/>
          <a:stretch/>
        </p:blipFill>
        <p:spPr bwMode="auto">
          <a:xfrm>
            <a:off x="1" y="914400"/>
            <a:ext cx="9144000" cy="456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061" y="170976"/>
            <a:ext cx="897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AIRS Carbon Monoxide (CO) Column  April 7, 2014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https</a:t>
            </a:r>
            <a:r>
              <a:rPr lang="en-US" sz="1400" b="1" dirty="0"/>
              <a:t>://earthdata.nasa.gov/labs/worldview</a:t>
            </a:r>
            <a:r>
              <a:rPr lang="en-US" sz="1400" b="1" dirty="0" smtClean="0"/>
              <a:t>/</a:t>
            </a:r>
            <a:endParaRPr lang="en-US" sz="14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793" r="83215" b="82228"/>
          <a:stretch/>
        </p:blipFill>
        <p:spPr bwMode="auto">
          <a:xfrm>
            <a:off x="3276600" y="5715000"/>
            <a:ext cx="2480649" cy="4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beans\users$\bpierce\Data\Documents\Attachments\apr_08\CO_calnex_310K_1404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954107"/>
            <a:ext cx="8558784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034534"/>
            <a:ext cx="290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310K </a:t>
            </a:r>
            <a:r>
              <a:rPr lang="en-US" smtClean="0">
                <a:solidFill>
                  <a:schemeClr val="bg1"/>
                </a:solidFill>
              </a:rPr>
              <a:t>Carbon Monoxide (CO)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</p:spTree>
    <p:extLst>
      <p:ext uri="{BB962C8B-B14F-4D97-AF65-F5344CB8AC3E}">
        <p14:creationId xmlns:p14="http://schemas.microsoft.com/office/powerpoint/2010/main" val="8627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beans\users$\bpierce\Data\Documents\Attachments\apr_08\O3_calnex_310K_1404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951889"/>
            <a:ext cx="8558784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93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160" y="762000"/>
            <a:ext cx="9171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NWS National Air Quality Forecasting Capability (NAQFC)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operational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predictions*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ozone and wildfire smoke nationwide and operational predictions of airborne dust over the contiguous 48 states.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146" y="76200"/>
            <a:ext cx="234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Ivanka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Stajner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(NAQFC NWS Manager)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AMS Annual Meeting, Atlanta,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GA, February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5,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2014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r="8289"/>
          <a:stretch/>
        </p:blipFill>
        <p:spPr bwMode="auto">
          <a:xfrm>
            <a:off x="3809999" y="1710423"/>
            <a:ext cx="5041757" cy="37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3110" y="5638800"/>
            <a:ext cx="8546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*Using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US EPA Community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Multi-scale Air Quality (CMAQ)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model for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ozone and the NOAA Hybrid Single Particle </a:t>
            </a:r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Integrated Trajectory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(HYSPLIT) for smoke and dust </a:t>
            </a:r>
            <a:endParaRPr lang="en-US" sz="1600" b="1" i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3110" y="2667000"/>
            <a:ext cx="3580690" cy="20574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en-US" sz="700" i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10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Improving the basis for air quality alerts</a:t>
            </a:r>
          </a:p>
          <a:p>
            <a:pPr marL="457200" indent="-457200" eaLnBrk="1" hangingPunct="1">
              <a:lnSpc>
                <a:spcPct val="10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Providing air quality information for people at risk</a:t>
            </a:r>
            <a:endParaRPr lang="en-US" sz="2400" b="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en-US" sz="2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\\beans\users$\bpierce\Data\Documents\Attachments\apr_08\model.raqms_1x1.201404071200.084_SFC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1600200"/>
            <a:ext cx="6019799" cy="45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beans\users$\bpierce\Data\Documents\Attachments\apr_08\ts_latest_490530130_-555_U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9"/>
          <a:stretch/>
        </p:blipFill>
        <p:spPr bwMode="auto">
          <a:xfrm>
            <a:off x="76200" y="945969"/>
            <a:ext cx="3962400" cy="24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200400" y="2177497"/>
            <a:ext cx="1600200" cy="14801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</a:t>
            </a:r>
            <a:r>
              <a:rPr lang="en-US" sz="1400" b="1" dirty="0" smtClean="0"/>
              <a:t>raqms.ssec.wisc.edu</a:t>
            </a:r>
            <a:r>
              <a:rPr lang="en-US" sz="14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20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940" y="1169075"/>
            <a:ext cx="822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Rapid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Refresh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(RAP) model with chemistry 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used to predict air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pollution over CONUS twice daily (00Z and 12Z) using RAQMS forecasts for lateral boundary conditions.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RAP is based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on the Weather Research and Forecasting (WRF) coupled with chemistry via the RACM chemical mechanism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including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MOSAIC/VBS for better prediction of secondary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orangic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aerosols (SOA).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07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RAQMS/Rapid Refresh (RAP) with Chemistry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Real time weather and air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quality forecasts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</a:t>
            </a:r>
            <a:r>
              <a:rPr lang="en-US" sz="1400" b="1" dirty="0"/>
              <a:t>://rapidrefresh.noaa.gov/</a:t>
            </a:r>
            <a:endParaRPr lang="en-US" sz="1400" b="1" dirty="0"/>
          </a:p>
        </p:txBody>
      </p:sp>
      <p:pic>
        <p:nvPicPr>
          <p:cNvPr id="1026" name="Picture 2" descr="http://rapidrefresh.noaa.gov/cref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79" y="3292060"/>
            <a:ext cx="3019148" cy="257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apidrefresh.noaa.gov/rh850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8" y="3276600"/>
            <a:ext cx="3034379" cy="25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beans\users$\bpierce\Data\Documents\Attachments\apr_08\wrfchem.o3.500m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2" y="21453"/>
            <a:ext cx="8452718" cy="68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1454"/>
            <a:ext cx="2438400" cy="6825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77973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1"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http://ruc.noaa.gov/wrf/WG11_RT/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0800" y="350327"/>
            <a:ext cx="653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ppbv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1761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RAQMS/RAP-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500mb O3 Forecast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08 –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10, 2014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beans\users$\bpierce\Data\Documents\Attachments\apr_08\wrfchem.o3.sf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1" y="26634"/>
            <a:ext cx="8443913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1454"/>
            <a:ext cx="2438400" cy="6825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77973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1"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http://ruc.noaa.gov/wrf/WG11_RT/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1922" y="348278"/>
            <a:ext cx="653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ppbv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1761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RAQMS/RAP-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Surface O3 Forecast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08 –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10, 2014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9144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Assimilation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trace gas and aerosol retrievals within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global chemical and aerosol data analysis system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provide improved constraints 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impacts of intercontinental pollution transport and stratosphere/tropospheric exchange processes 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regional scale air quality predictions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Future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global operational trace gas and aerosol data assimilation/forecasting at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NOAA could follow the EU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GEMS/MACC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path, where aerosol and chemical DA and forecasting is incorporated into the ECMWF global Integrated Forecasting System (IFS).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12002" r="13947" b="4226"/>
          <a:stretch/>
        </p:blipFill>
        <p:spPr bwMode="auto">
          <a:xfrm>
            <a:off x="2438400" y="3200399"/>
            <a:ext cx="4114800" cy="305856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4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beans\users$\bpierce\Data\Documents\Attachments\apr_08\aod.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5410200" cy="417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620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NOAA Environmental Modeling System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(NEMS) Global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Forecast System (GFS) Aerosol Component (NGAC)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currently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provides operational dust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forecasts* globally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Dust forecasts will be expanded to include sulfate, black and organic carbon, and sea salt during Q2FY15 [Sara Lu, personnel communication]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146" y="76200"/>
            <a:ext cx="4449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Background (continued)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" y="6488112"/>
            <a:ext cx="80010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http://www.emc.ncep.noaa.gov/gmb/sarah/NGAC/html/realtime.ngac.html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749726"/>
            <a:ext cx="9121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*Using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Goddard Chemistry Aerosol Radiation and Transport Model (GOCART) [Chin et al., 2002] for aerosol predictions.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2133600"/>
            <a:ext cx="3657600" cy="3539430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Allows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aerosol impacts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on medium range weather forecasts (GFS/GSI) to be considered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 first step toward an operational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aerosol data assimilation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capability at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NOAA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lateral aerosol boundary conditions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for regional aerosol forecast system</a:t>
            </a:r>
          </a:p>
        </p:txBody>
      </p:sp>
    </p:spTree>
    <p:extLst>
      <p:ext uri="{BB962C8B-B14F-4D97-AF65-F5344CB8AC3E}">
        <p14:creationId xmlns:p14="http://schemas.microsoft.com/office/powerpoint/2010/main" val="30248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2209800"/>
            <a:ext cx="647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Advances in real-time trace gas and aerosol assimilation within the Real-time Air Quality Modeling System (RAQMS)</a:t>
            </a:r>
          </a:p>
          <a:p>
            <a:pPr lvl="2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Collaborative NESDIS/NWS/ESRL real-time nested global/regional air quality forecasting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7070" y="545812"/>
            <a:ext cx="4678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Focus of this presentation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954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Online global chemical and aerosol assimilation/forecasting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0" y="3352800"/>
            <a:ext cx="914400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assimilation: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Microwave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Limb Sounder (MLS) stratospheric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profiles (above 50mb)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Ozone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Monitoring Instrument (OMI) total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column (cloud cleared)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(MODIS) Aerosol Optical Depth (AOD)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fire detection: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(MODIS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200px-NASA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112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193px-NOAA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0"/>
            <a:ext cx="6248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799272"/>
            <a:ext cx="9067800" cy="14773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UW-Madison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sigma-theta hybrid coordinate model (UW-Hybrid) dynamical core</a:t>
            </a:r>
          </a:p>
          <a:p>
            <a:pPr eaLnBrk="1" hangingPunct="1">
              <a:buFontTx/>
              <a:buAutoNum type="arabicParenR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Unified stratosphere/troposphere chemical prediction scheme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LaRC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-Combo) developed at NASA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LaRC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AutoNum type="arabicParenR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Aerosol prediction scheme (GOCART) developed by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Chin (NASA GSFC). </a:t>
            </a:r>
          </a:p>
          <a:p>
            <a:pPr eaLnBrk="1" hangingPunct="1">
              <a:buFontTx/>
              <a:buAutoNum type="arabicParenR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Statistical Digital Filter assimilation system developed by James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Stobie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(NASA/GFSC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300" y="5715000"/>
            <a:ext cx="7315200" cy="646331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RAQMS has been used to develop capabilities to assimilate global satellite composition measurements and support airborne field missions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350" y="566640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dirty="0" smtClean="0">
                <a:latin typeface="Times New Roman" pitchFamily="18" charset="0"/>
                <a:ea typeface="굴림" pitchFamily="34" charset="-127"/>
              </a:rPr>
              <a:t>NOAA </a:t>
            </a:r>
            <a:r>
              <a:rPr lang="en-US" altLang="ko-KR" b="1" dirty="0">
                <a:latin typeface="Times New Roman" pitchFamily="18" charset="0"/>
                <a:ea typeface="굴림" pitchFamily="34" charset="-127"/>
              </a:rPr>
              <a:t>and the California Air Resources Board (</a:t>
            </a:r>
            <a:r>
              <a:rPr lang="en-US" altLang="ko-KR" b="1" dirty="0" smtClean="0">
                <a:latin typeface="Times New Roman" pitchFamily="18" charset="0"/>
                <a:ea typeface="굴림" pitchFamily="34" charset="-127"/>
              </a:rPr>
              <a:t>CARB) conducted </a:t>
            </a:r>
            <a:r>
              <a:rPr lang="en-US" b="1" dirty="0" err="1" smtClean="0">
                <a:latin typeface="Times New Roman" pitchFamily="18" charset="0"/>
              </a:rPr>
              <a:t>CalNex</a:t>
            </a:r>
            <a:r>
              <a:rPr lang="en-US" b="1" dirty="0" smtClean="0">
                <a:latin typeface="Times New Roman" pitchFamily="18" charset="0"/>
              </a:rPr>
              <a:t> during (May-June 2010) to investigate </a:t>
            </a:r>
            <a:r>
              <a:rPr lang="en-US" altLang="ko-KR" b="1" dirty="0" smtClean="0">
                <a:latin typeface="Times New Roman" pitchFamily="18" charset="0"/>
                <a:ea typeface="굴림" pitchFamily="34" charset="-127"/>
              </a:rPr>
              <a:t>the </a:t>
            </a:r>
            <a:r>
              <a:rPr lang="en-US" altLang="ko-KR" b="1" dirty="0">
                <a:latin typeface="Times New Roman" pitchFamily="18" charset="0"/>
                <a:ea typeface="굴림" pitchFamily="34" charset="-127"/>
              </a:rPr>
              <a:t>interactions between air quality and climate change issues.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40953" t="34717" r="25238" b="17523"/>
          <a:stretch>
            <a:fillRect/>
          </a:stretch>
        </p:blipFill>
        <p:spPr bwMode="auto">
          <a:xfrm>
            <a:off x="7315200" y="0"/>
            <a:ext cx="181222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http://www.esrl.noaa.gov/csd/calnex/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051050" y="0"/>
            <a:ext cx="4578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</a:rPr>
              <a:t>NOAA </a:t>
            </a:r>
            <a:r>
              <a:rPr lang="en-US" sz="2800" b="1" dirty="0" err="1">
                <a:latin typeface="Times New Roman" pitchFamily="18" charset="0"/>
              </a:rPr>
              <a:t>CalNex</a:t>
            </a:r>
            <a:r>
              <a:rPr lang="en-US" sz="2800" b="1" dirty="0">
                <a:latin typeface="Times New Roman" pitchFamily="18" charset="0"/>
              </a:rPr>
              <a:t> Field Mission</a:t>
            </a:r>
          </a:p>
        </p:txBody>
      </p:sp>
      <p:pic>
        <p:nvPicPr>
          <p:cNvPr id="1026" name="Picture 2" descr="\\beans\users$\bpierce\Data\Documents\FY12_Travel\AQAST\Talk\RAQMS_CALNEX_mission_vs_IONS_O3_rms_var_2010.dust.ss.1x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16476"/>
            <a:ext cx="2684928" cy="305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712026" y="4734580"/>
            <a:ext cx="2441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Times New Roman" pitchFamily="18" charset="0"/>
                <a:ea typeface="ＭＳ Ｐゴシック" pitchFamily="34" charset="-128"/>
              </a:rPr>
              <a:t>CalNex-2010 O</a:t>
            </a:r>
            <a:r>
              <a:rPr lang="en-US" sz="1400" b="1" baseline="-25000" dirty="0"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lang="en-US" sz="1400" b="1" dirty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US" sz="1400" b="1" dirty="0" err="1">
                <a:latin typeface="Times New Roman" pitchFamily="18" charset="0"/>
                <a:ea typeface="ＭＳ Ｐゴシック" pitchFamily="34" charset="-128"/>
              </a:rPr>
              <a:t>sondes</a:t>
            </a:r>
            <a:r>
              <a:rPr lang="en-US" sz="1400" b="1" dirty="0"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pPr algn="ctr" eaLnBrk="1" hangingPunct="1"/>
            <a:r>
              <a:rPr lang="en-US" sz="1400" b="1" dirty="0" smtClean="0">
                <a:latin typeface="Times New Roman" pitchFamily="18" charset="0"/>
                <a:ea typeface="ＭＳ Ｐゴシック" pitchFamily="34" charset="-128"/>
              </a:rPr>
              <a:t>Owen </a:t>
            </a:r>
            <a:r>
              <a:rPr lang="en-US" sz="1400" b="1" dirty="0">
                <a:latin typeface="Times New Roman" pitchFamily="18" charset="0"/>
                <a:ea typeface="ＭＳ Ｐゴシック" pitchFamily="34" charset="-128"/>
              </a:rPr>
              <a:t>Cooper (NOAA ESRL)</a:t>
            </a:r>
          </a:p>
        </p:txBody>
      </p:sp>
    </p:spTree>
    <p:extLst>
      <p:ext uri="{BB962C8B-B14F-4D97-AF65-F5344CB8AC3E}">
        <p14:creationId xmlns:p14="http://schemas.microsoft.com/office/powerpoint/2010/main" val="136290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QMS_2x2_vs_ryerson_O3_mission_nos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RAQMS_2x2_vs_ryerson_O3_mis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838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 l="31429" t="38705" r="34763" b="16190"/>
          <a:stretch>
            <a:fillRect/>
          </a:stretch>
        </p:blipFill>
        <p:spPr bwMode="auto">
          <a:xfrm>
            <a:off x="6172200" y="3886200"/>
            <a:ext cx="29718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07505" y="0"/>
            <a:ext cx="83401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</a:rPr>
              <a:t>Comparison with NOAA P3 </a:t>
            </a:r>
            <a:r>
              <a:rPr lang="en-US" sz="2800" b="1" dirty="0" err="1">
                <a:latin typeface="Times New Roman" pitchFamily="18" charset="0"/>
              </a:rPr>
              <a:t>Insitu</a:t>
            </a:r>
            <a:r>
              <a:rPr lang="en-US" sz="2800" b="1" dirty="0">
                <a:latin typeface="Times New Roman" pitchFamily="18" charset="0"/>
              </a:rPr>
              <a:t> O3 Measurements</a:t>
            </a:r>
          </a:p>
          <a:p>
            <a:pPr algn="ctr"/>
            <a:r>
              <a:rPr lang="en-US" sz="2800" b="1" dirty="0">
                <a:latin typeface="Times New Roman" pitchFamily="18" charset="0"/>
              </a:rPr>
              <a:t> (Primarily LA Basin/Central Valley)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04800" y="5181600"/>
            <a:ext cx="5181600" cy="120015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</a:rPr>
              <a:t>Assimilation of MLS+OMI O3 retrievals results in increased lower-tropospheric O3 (and improved agreement with airborne insitu O3) over Southern California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17525" y="1828800"/>
            <a:ext cx="111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No Assim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581400" y="1828800"/>
            <a:ext cx="1946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MLS+OMI Assim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O3 from Tom Ryerson, NOAA ESRL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81750" y="3581400"/>
            <a:ext cx="2279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NOAA P3 Flight Tracks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134311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b="1" dirty="0">
                <a:latin typeface="Times New Roman" charset="0"/>
              </a:rPr>
              <a:t>Evaluation of Real-time AQ Model Forecasts </a:t>
            </a:r>
            <a:r>
              <a:rPr lang="en-US" b="1" dirty="0" smtClean="0">
                <a:latin typeface="Times New Roman" charset="0"/>
              </a:rPr>
              <a:t>during </a:t>
            </a:r>
            <a:r>
              <a:rPr lang="en-US" b="1" dirty="0" err="1" smtClean="0">
                <a:latin typeface="Times New Roman" charset="0"/>
              </a:rPr>
              <a:t>CalNex</a:t>
            </a:r>
            <a:endParaRPr lang="en-US" b="1" dirty="0" smtClean="0">
              <a:latin typeface="Times New Roman" charset="0"/>
            </a:endParaRPr>
          </a:p>
          <a:p>
            <a:pPr algn="ctr"/>
            <a:r>
              <a:rPr lang="en-US" b="1" dirty="0" smtClean="0">
                <a:latin typeface="Times New Roman" charset="0"/>
              </a:rPr>
              <a:t>Lead by Stu </a:t>
            </a:r>
            <a:r>
              <a:rPr lang="en-US" b="1" dirty="0" err="1" smtClean="0">
                <a:latin typeface="Times New Roman" charset="0"/>
              </a:rPr>
              <a:t>McKeen</a:t>
            </a:r>
            <a:r>
              <a:rPr lang="en-US" b="1" dirty="0" smtClean="0">
                <a:latin typeface="Times New Roman" charset="0"/>
              </a:rPr>
              <a:t> (NOAA/ESRL)</a:t>
            </a:r>
            <a:endParaRPr lang="en-US" b="1" dirty="0">
              <a:latin typeface="Times New Roman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533400" y="1295400"/>
            <a:ext cx="785336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400" b="1" dirty="0" smtClean="0"/>
              <a:t>Regional Air Quality Forecast models:</a:t>
            </a:r>
          </a:p>
          <a:p>
            <a:r>
              <a:rPr lang="en-US" sz="1400" b="1" dirty="0" smtClean="0"/>
              <a:t>Georg </a:t>
            </a:r>
            <a:r>
              <a:rPr lang="en-US" sz="1400" b="1" dirty="0" err="1"/>
              <a:t>Grell</a:t>
            </a:r>
            <a:r>
              <a:rPr lang="en-US" sz="1400" b="1" dirty="0"/>
              <a:t>, Steven </a:t>
            </a:r>
            <a:r>
              <a:rPr lang="en-US" sz="1400" b="1" dirty="0" err="1"/>
              <a:t>Peckham</a:t>
            </a:r>
            <a:r>
              <a:rPr lang="en-US" sz="1400" b="1" dirty="0"/>
              <a:t> (NOAA/ESRL/GSD)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-</a:t>
            </a:r>
            <a:r>
              <a:rPr lang="en-US" sz="1600" b="1" dirty="0">
                <a:solidFill>
                  <a:srgbClr val="FF0000"/>
                </a:solidFill>
              </a:rPr>
              <a:t>WRF/</a:t>
            </a:r>
            <a:r>
              <a:rPr lang="en-US" sz="1600" b="1" dirty="0" err="1">
                <a:solidFill>
                  <a:srgbClr val="FF0000"/>
                </a:solidFill>
              </a:rPr>
              <a:t>Chem</a:t>
            </a:r>
            <a:endParaRPr lang="en-US" sz="1400" b="1" dirty="0">
              <a:solidFill>
                <a:srgbClr val="0000FF"/>
              </a:solidFill>
            </a:endParaRPr>
          </a:p>
          <a:p>
            <a:r>
              <a:rPr lang="en-US" sz="1400" b="1" dirty="0" err="1"/>
              <a:t>Wanmin</a:t>
            </a:r>
            <a:r>
              <a:rPr lang="en-US" sz="1400" b="1" dirty="0"/>
              <a:t> Gong, Sylvain </a:t>
            </a:r>
            <a:r>
              <a:rPr lang="en-US" sz="1400" b="1" dirty="0" err="1"/>
              <a:t>Ménard</a:t>
            </a:r>
            <a:r>
              <a:rPr lang="en-US" sz="1400" b="1" dirty="0"/>
              <a:t>, Hugo Landry (Environment Canada)</a:t>
            </a:r>
            <a:r>
              <a:rPr lang="en-US" sz="1400" b="1" dirty="0">
                <a:solidFill>
                  <a:srgbClr val="0000FF"/>
                </a:solidFill>
              </a:rPr>
              <a:t> – </a:t>
            </a:r>
            <a:r>
              <a:rPr lang="en-US" sz="1600" b="1" dirty="0">
                <a:solidFill>
                  <a:srgbClr val="FF0000"/>
                </a:solidFill>
              </a:rPr>
              <a:t>GEM-MACH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 err="1"/>
              <a:t>Youhua</a:t>
            </a:r>
            <a:r>
              <a:rPr lang="en-US" sz="1400" b="1" dirty="0"/>
              <a:t> Tang and Jeff McQueen (NOAA/NWS)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- </a:t>
            </a:r>
            <a:r>
              <a:rPr lang="en-US" sz="1600" b="1" dirty="0">
                <a:solidFill>
                  <a:srgbClr val="FF0000"/>
                </a:solidFill>
              </a:rPr>
              <a:t>CMAQ/NAM (CB-05 - experimental in 2010)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400" b="1" dirty="0"/>
              <a:t>John McHenry and Don </a:t>
            </a:r>
            <a:r>
              <a:rPr lang="en-US" sz="1400" b="1" dirty="0" err="1"/>
              <a:t>Olerud</a:t>
            </a:r>
            <a:r>
              <a:rPr lang="en-US" sz="1400" b="1" dirty="0"/>
              <a:t> (Baron AMS)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– </a:t>
            </a:r>
            <a:r>
              <a:rPr lang="en-US" sz="1600" b="1" dirty="0">
                <a:solidFill>
                  <a:srgbClr val="FF0000"/>
                </a:solidFill>
              </a:rPr>
              <a:t>BAMS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r="8176" b="16618"/>
          <a:stretch/>
        </p:blipFill>
        <p:spPr bwMode="auto">
          <a:xfrm>
            <a:off x="3544440" y="2664262"/>
            <a:ext cx="5599560" cy="349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134311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b="1" dirty="0">
                <a:latin typeface="Times New Roman" charset="0"/>
              </a:rPr>
              <a:t>Evaluation of Real-time AQ Model Forecasts </a:t>
            </a:r>
            <a:r>
              <a:rPr lang="en-US" b="1" dirty="0" smtClean="0">
                <a:latin typeface="Times New Roman" charset="0"/>
              </a:rPr>
              <a:t>during </a:t>
            </a:r>
            <a:r>
              <a:rPr lang="en-US" b="1" dirty="0" err="1" smtClean="0">
                <a:latin typeface="Times New Roman" charset="0"/>
              </a:rPr>
              <a:t>CalNex</a:t>
            </a:r>
            <a:endParaRPr lang="en-US" b="1" dirty="0" smtClean="0">
              <a:latin typeface="Times New Roman" charset="0"/>
            </a:endParaRPr>
          </a:p>
          <a:p>
            <a:pPr algn="ctr"/>
            <a:r>
              <a:rPr lang="en-US" b="1" dirty="0" smtClean="0">
                <a:latin typeface="Times New Roman" charset="0"/>
              </a:rPr>
              <a:t>Lead by Stu </a:t>
            </a:r>
            <a:r>
              <a:rPr lang="en-US" b="1" dirty="0" err="1" smtClean="0">
                <a:latin typeface="Times New Roman" charset="0"/>
              </a:rPr>
              <a:t>McKeen</a:t>
            </a:r>
            <a:r>
              <a:rPr lang="en-US" b="1" dirty="0" smtClean="0">
                <a:latin typeface="Times New Roman" charset="0"/>
              </a:rPr>
              <a:t> (NOAA/ESRL)</a:t>
            </a:r>
            <a:endParaRPr lang="en-US" b="1" dirty="0"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369" y="3505200"/>
            <a:ext cx="3386831" cy="1200329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RAQMS used for O3 and PM2.5 lateral boundary conditions (LBC) in NWS CMAQ/NAM and ESRL WRF/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533400" y="1295400"/>
            <a:ext cx="785336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400" b="1" dirty="0" smtClean="0"/>
              <a:t>Regional Air Quality Forecast models:</a:t>
            </a:r>
          </a:p>
          <a:p>
            <a:r>
              <a:rPr lang="en-US" sz="1400" b="1" dirty="0" smtClean="0"/>
              <a:t>Georg </a:t>
            </a:r>
            <a:r>
              <a:rPr lang="en-US" sz="1400" b="1" dirty="0" err="1"/>
              <a:t>Grell</a:t>
            </a:r>
            <a:r>
              <a:rPr lang="en-US" sz="1400" b="1" dirty="0"/>
              <a:t>, Steven </a:t>
            </a:r>
            <a:r>
              <a:rPr lang="en-US" sz="1400" b="1" dirty="0" err="1"/>
              <a:t>Peckham</a:t>
            </a:r>
            <a:r>
              <a:rPr lang="en-US" sz="1400" b="1" dirty="0"/>
              <a:t> (NOAA/ESRL/GSD)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-</a:t>
            </a:r>
            <a:r>
              <a:rPr lang="en-US" sz="1600" b="1" dirty="0">
                <a:solidFill>
                  <a:srgbClr val="FF0000"/>
                </a:solidFill>
              </a:rPr>
              <a:t>WRF/</a:t>
            </a:r>
            <a:r>
              <a:rPr lang="en-US" sz="1600" b="1" dirty="0" err="1">
                <a:solidFill>
                  <a:srgbClr val="FF0000"/>
                </a:solidFill>
              </a:rPr>
              <a:t>Chem</a:t>
            </a:r>
            <a:endParaRPr lang="en-US" sz="1400" b="1" dirty="0">
              <a:solidFill>
                <a:srgbClr val="0000FF"/>
              </a:solidFill>
            </a:endParaRPr>
          </a:p>
          <a:p>
            <a:r>
              <a:rPr lang="en-US" sz="1400" b="1" dirty="0" err="1"/>
              <a:t>Wanmin</a:t>
            </a:r>
            <a:r>
              <a:rPr lang="en-US" sz="1400" b="1" dirty="0"/>
              <a:t> Gong, Sylvain </a:t>
            </a:r>
            <a:r>
              <a:rPr lang="en-US" sz="1400" b="1" dirty="0" err="1"/>
              <a:t>Ménard</a:t>
            </a:r>
            <a:r>
              <a:rPr lang="en-US" sz="1400" b="1" dirty="0"/>
              <a:t>, Hugo Landry (Environment Canada)</a:t>
            </a:r>
            <a:r>
              <a:rPr lang="en-US" sz="1400" b="1" dirty="0">
                <a:solidFill>
                  <a:srgbClr val="0000FF"/>
                </a:solidFill>
              </a:rPr>
              <a:t> – </a:t>
            </a:r>
            <a:r>
              <a:rPr lang="en-US" sz="1600" b="1" dirty="0">
                <a:solidFill>
                  <a:srgbClr val="FF0000"/>
                </a:solidFill>
              </a:rPr>
              <a:t>GEM-MACH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 err="1"/>
              <a:t>Youhua</a:t>
            </a:r>
            <a:r>
              <a:rPr lang="en-US" sz="1400" b="1" dirty="0"/>
              <a:t> Tang and Jeff McQueen (NOAA/NWS)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- </a:t>
            </a:r>
            <a:r>
              <a:rPr lang="en-US" sz="1600" b="1" dirty="0">
                <a:solidFill>
                  <a:srgbClr val="FF0000"/>
                </a:solidFill>
              </a:rPr>
              <a:t>CMAQ/NAM (CB-05 - experimental in 2010)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400" b="1" dirty="0"/>
              <a:t>John McHenry and Don </a:t>
            </a:r>
            <a:r>
              <a:rPr lang="en-US" sz="1400" b="1" dirty="0" err="1"/>
              <a:t>Olerud</a:t>
            </a:r>
            <a:r>
              <a:rPr lang="en-US" sz="1400" b="1" dirty="0"/>
              <a:t> (Baron AMS)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– </a:t>
            </a:r>
            <a:r>
              <a:rPr lang="en-US" sz="1600" b="1" dirty="0">
                <a:solidFill>
                  <a:srgbClr val="FF0000"/>
                </a:solidFill>
              </a:rPr>
              <a:t>BAMS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r="8176" b="16618"/>
          <a:stretch/>
        </p:blipFill>
        <p:spPr bwMode="auto">
          <a:xfrm>
            <a:off x="3544440" y="2664262"/>
            <a:ext cx="5599560" cy="349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030766"/>
            <a:ext cx="800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81800" y="4191000"/>
            <a:ext cx="2286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4298" y="5410200"/>
            <a:ext cx="2286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1524000"/>
            <a:ext cx="800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1165</Words>
  <Application>Microsoft Office PowerPoint</Application>
  <PresentationFormat>On-screen Show (4:3)</PresentationFormat>
  <Paragraphs>141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Advances in Real-time Assimilation of Satellite Trace Gas and Aerosol Retrievals for Air Quality Forecasting    R. Bradley Pierce NOAA/NESDIS/STAR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Aerosol Data Assimilation and Forecasting  – Volcanic Ash Prediction, Severe Storm Intensification,  and Future TEMPO/GOES-R Synergies  R. Bradley Pierce NOAA/NESDIS/STAR  With Contributions from Greg Carmichael and Pablo Sadie (University of Iowa)   Georg Grell (NOAA/ESRL) Martin Stuefer (University of Alaska-Fairbanks) Mike Pavolonis (NOAA/NESDIS) Kelly Chance  (SAO)</dc:title>
  <dc:creator>Brad Pierce</dc:creator>
  <cp:lastModifiedBy>Brad Pierce</cp:lastModifiedBy>
  <cp:revision>61</cp:revision>
  <dcterms:created xsi:type="dcterms:W3CDTF">2006-08-16T00:00:00Z</dcterms:created>
  <dcterms:modified xsi:type="dcterms:W3CDTF">2014-04-08T18:51:50Z</dcterms:modified>
</cp:coreProperties>
</file>