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72" r:id="rId3"/>
    <p:sldId id="274" r:id="rId4"/>
    <p:sldId id="275" r:id="rId5"/>
    <p:sldId id="276" r:id="rId6"/>
    <p:sldId id="279" r:id="rId7"/>
    <p:sldId id="280" r:id="rId8"/>
    <p:sldId id="281" r:id="rId9"/>
    <p:sldId id="287" r:id="rId10"/>
    <p:sldId id="284" r:id="rId11"/>
    <p:sldId id="285" r:id="rId12"/>
    <p:sldId id="286" r:id="rId13"/>
    <p:sldId id="288" r:id="rId14"/>
    <p:sldId id="282" r:id="rId15"/>
    <p:sldId id="258" r:id="rId16"/>
    <p:sldId id="259" r:id="rId17"/>
    <p:sldId id="261" r:id="rId18"/>
    <p:sldId id="262" r:id="rId19"/>
    <p:sldId id="290" r:id="rId20"/>
    <p:sldId id="291" r:id="rId21"/>
    <p:sldId id="298" r:id="rId22"/>
    <p:sldId id="299" r:id="rId23"/>
    <p:sldId id="289" r:id="rId24"/>
    <p:sldId id="300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24" y="-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1673F7-8629-49DF-995E-811FD0A2593F}" type="datetimeFigureOut">
              <a:rPr lang="en-US" smtClean="0"/>
              <a:pPr/>
              <a:t>3/14/2013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157D3B-D305-45C5-A15B-1AB9A881BF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80328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3A3C28B2-6FAC-4ADD-978B-0371F0DB0513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1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A8F70B-51B2-4E89-9F89-FCB20599840D}" type="slidenum">
              <a:rPr lang="en-US" smtClean="0">
                <a:latin typeface="Arial" charset="0"/>
              </a:rPr>
              <a:pPr/>
              <a:t>2</a:t>
            </a:fld>
            <a:endParaRPr lang="en-US" smtClean="0">
              <a:latin typeface="Arial" charset="0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7" rIns="91433" bIns="45717" anchor="b"/>
          <a:lstStyle/>
          <a:p>
            <a:pPr algn="r" eaLnBrk="1" hangingPunct="1"/>
            <a:fld id="{7DB33482-677C-4CA9-86B7-F9D2A7EA5F4D}" type="slidenum">
              <a:rPr lang="en-US" sz="1200"/>
              <a:pPr algn="r" eaLnBrk="1" hangingPunct="1"/>
              <a:t>2</a:t>
            </a:fld>
            <a:endParaRPr lang="en-US" sz="1200"/>
          </a:p>
        </p:txBody>
      </p:sp>
      <p:sp>
        <p:nvSpPr>
          <p:cNvPr id="9728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433" tIns="45717" rIns="91433" bIns="45717"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9728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3" tIns="45717" rIns="91433" bIns="45717" anchor="b"/>
          <a:lstStyle/>
          <a:p>
            <a:pPr algn="r" eaLnBrk="1" hangingPunct="1"/>
            <a:fld id="{3D1713DD-08B1-4626-9251-9D3BAC23EB18}" type="slidenum">
              <a:rPr lang="en-US" sz="1200">
                <a:latin typeface="Calibri" pitchFamily="34" charset="0"/>
              </a:rPr>
              <a:pPr algn="r" eaLnBrk="1" hangingPunct="1"/>
              <a:t>2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3A3C28B2-6FAC-4ADD-978B-0371F0DB0513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14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52B0F-65A7-46A2-87D6-9F19B5AB5333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52B0F-65A7-46A2-87D6-9F19B5AB5333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3A3C28B2-6FAC-4ADD-978B-0371F0DB0513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17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fld id="{3A3C28B2-6FAC-4ADD-978B-0371F0DB0513}" type="slidenum">
              <a:rPr lang="en-US" sz="1200">
                <a:solidFill>
                  <a:srgbClr val="000000"/>
                </a:solidFill>
                <a:latin typeface="Arial" pitchFamily="34" charset="0"/>
              </a:rPr>
              <a:pPr eaLnBrk="1" hangingPunct="1"/>
              <a:t>18</a:t>
            </a:fld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983" eaLnBrk="0" hangingPunct="0">
              <a:defRPr sz="23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2983" eaLnBrk="0" hangingPunct="0">
              <a:defRPr sz="23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marL="1081164" indent="-216233" defTabSz="912983" eaLnBrk="0" hangingPunct="0">
              <a:defRPr sz="23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marL="1513629" indent="-216233" defTabSz="912983" eaLnBrk="0" hangingPunct="0">
              <a:defRPr sz="23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marL="1946095" indent="-216233" defTabSz="912983" eaLnBrk="0" hangingPunct="0">
              <a:defRPr sz="23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2378560" indent="-216233" defTabSz="91298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3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6pPr>
            <a:lvl7pPr marL="2811026" indent="-216233" defTabSz="91298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3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7pPr>
            <a:lvl8pPr marL="3243491" indent="-216233" defTabSz="91298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3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8pPr>
            <a:lvl9pPr marL="3675957" indent="-216233" defTabSz="912983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3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E45EEA9-621D-694E-9C31-B171511FA603}" type="slidenum">
              <a:rPr lang="en-US" sz="1200" b="0">
                <a:solidFill>
                  <a:prstClr val="black"/>
                </a:solidFill>
                <a:latin typeface="Times" charset="0"/>
              </a:rPr>
              <a:pPr eaLnBrk="1" hangingPunct="1"/>
              <a:t>20</a:t>
            </a:fld>
            <a:endParaRPr lang="en-US" sz="1200" b="0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610" y="4343704"/>
            <a:ext cx="5488781" cy="411389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230419AA-A8CD-4374-9FE8-27EC1CAA9B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64727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4"/>
          <p:cNvSpPr>
            <a:spLocks noGrp="1" noChangeArrowheads="1"/>
          </p:cNvSpPr>
          <p:nvPr>
            <p:ph type="title"/>
          </p:nvPr>
        </p:nvSpPr>
        <p:spPr>
          <a:xfrm>
            <a:off x="0" y="4064000"/>
            <a:ext cx="9144000" cy="889000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100" b="1" dirty="0">
                <a:latin typeface="Times New Roman" pitchFamily="18" charset="0"/>
                <a:cs typeface="Times New Roman" pitchFamily="18" charset="0"/>
              </a:rPr>
              <a:t>Aerosol Data Assimilation and Forecasting </a:t>
            </a:r>
            <a:r>
              <a:rPr lang="en-US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100" b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3100" b="1" dirty="0">
                <a:latin typeface="Times New Roman" pitchFamily="18" charset="0"/>
                <a:cs typeface="Times New Roman" pitchFamily="18" charset="0"/>
              </a:rPr>
              <a:t>Volcanic Ash Prediction,</a:t>
            </a:r>
            <a:br>
              <a:rPr lang="en-US" sz="31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3100" b="1" dirty="0">
                <a:latin typeface="Times New Roman" pitchFamily="18" charset="0"/>
                <a:cs typeface="Times New Roman" pitchFamily="18" charset="0"/>
              </a:rPr>
              <a:t>Severe Storm Intensification, </a:t>
            </a:r>
            <a:r>
              <a:rPr lang="en-US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100" b="1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3100" b="1" dirty="0">
                <a:latin typeface="Times New Roman" pitchFamily="18" charset="0"/>
                <a:cs typeface="Times New Roman" pitchFamily="18" charset="0"/>
              </a:rPr>
              <a:t>Future TEMPO/GOES-R </a:t>
            </a:r>
            <a:r>
              <a:rPr lang="en-US" sz="3100" b="1" dirty="0" smtClean="0">
                <a:latin typeface="Times New Roman" pitchFamily="18" charset="0"/>
                <a:cs typeface="Times New Roman" pitchFamily="18" charset="0"/>
              </a:rPr>
              <a:t>Synergies</a:t>
            </a:r>
            <a:br>
              <a:rPr lang="en-US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1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1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R. Bradley Pierce</a:t>
            </a:r>
            <a:br>
              <a:rPr lang="en-US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NOAA/NESDIS/STAR</a:t>
            </a:r>
            <a:br>
              <a:rPr lang="en-US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With Contributions from</a:t>
            </a:r>
            <a:br>
              <a:rPr lang="en-US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Greg Carmichael and Pablo Sadie (University of Iowa)  </a:t>
            </a:r>
            <a:br>
              <a:rPr lang="en-US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Georg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Grell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(NOAA/ESRL)</a:t>
            </a:r>
            <a:br>
              <a:rPr lang="en-US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Martin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Stuefer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(University of Alaska-Fairbanks)</a:t>
            </a:r>
            <a:br>
              <a:rPr lang="en-US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Mike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Pavolonis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(NOAA/NESDIS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en-US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Kelly Chance  (SAO)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rgbClr val="C00000"/>
                </a:solidFill>
              </a:rPr>
              <a:t/>
            </a:r>
            <a:br>
              <a:rPr lang="en-US" sz="2400" b="1" dirty="0" smtClean="0">
                <a:solidFill>
                  <a:srgbClr val="C00000"/>
                </a:solidFill>
              </a:rPr>
            </a:b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1200" dirty="0"/>
              <a:t/>
            </a:r>
            <a:br>
              <a:rPr lang="en-US" sz="1200" dirty="0"/>
            </a:br>
            <a:endParaRPr lang="en-US" sz="120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0900" name="Line 19"/>
          <p:cNvSpPr>
            <a:spLocks noChangeShapeType="1"/>
          </p:cNvSpPr>
          <p:nvPr/>
        </p:nvSpPr>
        <p:spPr bwMode="auto">
          <a:xfrm flipH="1">
            <a:off x="6508750" y="3886200"/>
            <a:ext cx="933450" cy="5969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0902" name="Picture 43" descr="Fig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06400" y="7239000"/>
            <a:ext cx="150876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43" descr="Fig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58800" y="7391400"/>
            <a:ext cx="150876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" y="4800600"/>
            <a:ext cx="1390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08Z 4/17 2010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11 </a:t>
            </a:r>
            <a:r>
              <a:rPr lang="en-US" sz="1600" dirty="0" smtClean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sz="1600" dirty="0" smtClean="0">
                <a:solidFill>
                  <a:schemeClr val="bg1"/>
                </a:solidFill>
              </a:rPr>
              <a:t>m AOD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3400" y="381000"/>
            <a:ext cx="83615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NOAA Satellite Science Week Virtual Meeting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29000" y="6488668"/>
            <a:ext cx="2059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18–22 March, 2013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400" y="990600"/>
            <a:ext cx="7315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Non-Convective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Forecast Applications (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Wed 9:00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- 11:05 am MDT)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310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\\bean\home\bpierce\My Documents\FY12_Travel\TORERO_JCSDA\JCSDA\model.raqms_1x1.201104271200.18A_SFC_BCOC.png"/>
          <p:cNvPicPr>
            <a:picLocks noChangeAspect="1" noChangeArrowheads="1"/>
          </p:cNvPicPr>
          <p:nvPr/>
        </p:nvPicPr>
        <p:blipFill>
          <a:blip r:embed="rId2"/>
          <a:srcRect l="4575"/>
          <a:stretch>
            <a:fillRect/>
          </a:stretch>
        </p:blipFill>
        <p:spPr bwMode="auto">
          <a:xfrm>
            <a:off x="5638800" y="3184525"/>
            <a:ext cx="3505200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3"/>
          <a:srcRect l="24554" t="17290" r="25317" b="9839"/>
          <a:stretch>
            <a:fillRect/>
          </a:stretch>
        </p:blipFill>
        <p:spPr bwMode="auto">
          <a:xfrm>
            <a:off x="5638800" y="0"/>
            <a:ext cx="3505200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6" name="Rectangle 1"/>
          <p:cNvSpPr>
            <a:spLocks noChangeArrowheads="1"/>
          </p:cNvSpPr>
          <p:nvPr/>
        </p:nvSpPr>
        <p:spPr bwMode="auto">
          <a:xfrm>
            <a:off x="0" y="0"/>
            <a:ext cx="5181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Case Study: Severe weather April 27</a:t>
            </a:r>
            <a:r>
              <a:rPr lang="en-US" sz="2400" b="1" baseline="3000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, 2011  (Huntsville tornado)</a:t>
            </a:r>
          </a:p>
        </p:txBody>
      </p:sp>
      <p:sp>
        <p:nvSpPr>
          <p:cNvPr id="69637" name="TextBox 2"/>
          <p:cNvSpPr txBox="1">
            <a:spLocks noChangeArrowheads="1"/>
          </p:cNvSpPr>
          <p:nvPr/>
        </p:nvSpPr>
        <p:spPr bwMode="auto">
          <a:xfrm>
            <a:off x="161925" y="1023938"/>
            <a:ext cx="518160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>
                <a:latin typeface="Times New Roman" pitchFamily="18" charset="0"/>
                <a:cs typeface="Times New Roman" pitchFamily="18" charset="0"/>
              </a:rPr>
              <a:t>MODIS aerosol optical depth (AOD) shows significant aerosol loading over Gulf within warm sector of storm</a:t>
            </a:r>
          </a:p>
          <a:p>
            <a:pPr marL="285750" indent="-285750">
              <a:buFont typeface="Arial" charset="0"/>
              <a:buChar char="•"/>
            </a:pPr>
            <a:endParaRPr lang="en-US" b="1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>
                <a:latin typeface="Times New Roman" pitchFamily="18" charset="0"/>
                <a:cs typeface="Times New Roman" pitchFamily="18" charset="0"/>
              </a:rPr>
              <a:t>RAQMS surface Black and Organic Carbon (BCOC) analysis shows highly elevated aerosols</a:t>
            </a:r>
          </a:p>
          <a:p>
            <a:pPr marL="285750" indent="-285750">
              <a:buFont typeface="Arial" charset="0"/>
              <a:buChar char="•"/>
            </a:pPr>
            <a:endParaRPr lang="en-US" b="1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>
                <a:latin typeface="Times New Roman" pitchFamily="18" charset="0"/>
                <a:cs typeface="Times New Roman" pitchFamily="18" charset="0"/>
              </a:rPr>
              <a:t>RAQMS used to initialize and provide lateral boundary conditions for 4km WRF-CHEM with explicit (MOSAIC) aerosol/cloud interaction</a:t>
            </a:r>
          </a:p>
        </p:txBody>
      </p:sp>
      <p:grpSp>
        <p:nvGrpSpPr>
          <p:cNvPr id="69638" name="Group 8"/>
          <p:cNvGrpSpPr>
            <a:grpSpLocks/>
          </p:cNvGrpSpPr>
          <p:nvPr/>
        </p:nvGrpSpPr>
        <p:grpSpPr bwMode="auto">
          <a:xfrm>
            <a:off x="76200" y="3970338"/>
            <a:ext cx="4776788" cy="2895600"/>
            <a:chOff x="4267200" y="1143000"/>
            <a:chExt cx="4776787" cy="2895600"/>
          </a:xfrm>
        </p:grpSpPr>
        <p:pic>
          <p:nvPicPr>
            <p:cNvPr id="69639" name="Picture 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67200" y="1474513"/>
              <a:ext cx="4776787" cy="2564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5867400" y="1447800"/>
              <a:ext cx="0" cy="259080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172200" y="1447800"/>
              <a:ext cx="0" cy="259080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642" name="TextBox 12"/>
            <p:cNvSpPr txBox="1">
              <a:spLocks noChangeArrowheads="1"/>
            </p:cNvSpPr>
            <p:nvPr/>
          </p:nvSpPr>
          <p:spPr bwMode="auto">
            <a:xfrm>
              <a:off x="4953000" y="2438400"/>
              <a:ext cx="61747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26th</a:t>
              </a:r>
            </a:p>
          </p:txBody>
        </p:sp>
        <p:sp>
          <p:nvSpPr>
            <p:cNvPr id="69643" name="TextBox 13"/>
            <p:cNvSpPr txBox="1">
              <a:spLocks noChangeArrowheads="1"/>
            </p:cNvSpPr>
            <p:nvPr/>
          </p:nvSpPr>
          <p:spPr bwMode="auto">
            <a:xfrm>
              <a:off x="5715000" y="1219200"/>
              <a:ext cx="61747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27th</a:t>
              </a:r>
            </a:p>
          </p:txBody>
        </p:sp>
        <p:sp>
          <p:nvSpPr>
            <p:cNvPr id="69644" name="TextBox 14"/>
            <p:cNvSpPr txBox="1">
              <a:spLocks noChangeArrowheads="1"/>
            </p:cNvSpPr>
            <p:nvPr/>
          </p:nvSpPr>
          <p:spPr bwMode="auto">
            <a:xfrm>
              <a:off x="6477000" y="2667000"/>
              <a:ext cx="61747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28th</a:t>
              </a:r>
            </a:p>
          </p:txBody>
        </p:sp>
        <p:sp>
          <p:nvSpPr>
            <p:cNvPr id="69645" name="TextBox 15"/>
            <p:cNvSpPr txBox="1">
              <a:spLocks noChangeArrowheads="1"/>
            </p:cNvSpPr>
            <p:nvPr/>
          </p:nvSpPr>
          <p:spPr bwMode="auto">
            <a:xfrm>
              <a:off x="6559755" y="1143000"/>
              <a:ext cx="235564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Aeronet AOD Louisiana</a:t>
              </a:r>
            </a:p>
          </p:txBody>
        </p:sp>
        <p:sp>
          <p:nvSpPr>
            <p:cNvPr id="69646" name="TextBox 16"/>
            <p:cNvSpPr txBox="1">
              <a:spLocks noChangeArrowheads="1"/>
            </p:cNvSpPr>
            <p:nvPr/>
          </p:nvSpPr>
          <p:spPr bwMode="auto">
            <a:xfrm>
              <a:off x="6934200" y="1752600"/>
              <a:ext cx="1447800" cy="6463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rgbClr val="C00000"/>
                  </a:solidFill>
                </a:rPr>
                <a:t>WRF-Chem</a:t>
              </a:r>
            </a:p>
            <a:p>
              <a:r>
                <a:rPr lang="en-US">
                  <a:solidFill>
                    <a:srgbClr val="0070C0"/>
                  </a:solidFill>
                </a:rPr>
                <a:t>OBS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05215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psaide\Documents\iowa_work\storm_invigoration_bb\figs\obs_radar_and_tracks_2hours\PREC_12HR_TOR_OBS_horizontal_map_20110428_0600Z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38675" y="1524000"/>
            <a:ext cx="4505325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Picture 3" descr="C:\Users\psaide\Documents\iowa_work\storm_invigoration_bb\figs\wrf_raqms_55VL\PREC_12HR_TOR_WRF_horizontal_map_20110428_0600Z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4235450"/>
            <a:ext cx="4343400" cy="254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4" descr="C:\Users\psaide\Documents\iowa_work\storm_invigoration_bb\figs\wrf_nochem_morrison_55VL\PREC_12HR_TOR_WRF_horizontal_map_20110428_0600Z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4235450"/>
            <a:ext cx="4343400" cy="254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1" name="TextBox 7"/>
          <p:cNvSpPr txBox="1">
            <a:spLocks noChangeArrowheads="1"/>
          </p:cNvSpPr>
          <p:nvPr/>
        </p:nvSpPr>
        <p:spPr bwMode="auto">
          <a:xfrm>
            <a:off x="4829175" y="6332538"/>
            <a:ext cx="1976438" cy="2778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latin typeface="Times New Roman" pitchFamily="18" charset="0"/>
                <a:cs typeface="Times New Roman" pitchFamily="18" charset="0"/>
              </a:rPr>
              <a:t>WRF-Chem + RAQMS BC</a:t>
            </a:r>
          </a:p>
        </p:txBody>
      </p:sp>
      <p:sp>
        <p:nvSpPr>
          <p:cNvPr id="70662" name="TextBox 8"/>
          <p:cNvSpPr txBox="1">
            <a:spLocks noChangeArrowheads="1"/>
          </p:cNvSpPr>
          <p:nvPr/>
        </p:nvSpPr>
        <p:spPr bwMode="auto">
          <a:xfrm>
            <a:off x="344488" y="6334125"/>
            <a:ext cx="2209800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latin typeface="Times New Roman" pitchFamily="18" charset="0"/>
                <a:cs typeface="Times New Roman" pitchFamily="18" charset="0"/>
              </a:rPr>
              <a:t>WRF no aerosols</a:t>
            </a:r>
          </a:p>
        </p:txBody>
      </p:sp>
      <p:sp>
        <p:nvSpPr>
          <p:cNvPr id="70663" name="TextBox 9"/>
          <p:cNvSpPr txBox="1">
            <a:spLocks noChangeArrowheads="1"/>
          </p:cNvSpPr>
          <p:nvPr/>
        </p:nvSpPr>
        <p:spPr bwMode="auto">
          <a:xfrm>
            <a:off x="4829175" y="3524250"/>
            <a:ext cx="2819400" cy="4619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latin typeface="Times New Roman" pitchFamily="18" charset="0"/>
                <a:cs typeface="Times New Roman" pitchFamily="18" charset="0"/>
              </a:rPr>
              <a:t>SPC 12hr precip and tornado tracks valid 06Z on April 28, 2011</a:t>
            </a:r>
          </a:p>
        </p:txBody>
      </p:sp>
      <p:sp>
        <p:nvSpPr>
          <p:cNvPr id="70664" name="Rectangle 4"/>
          <p:cNvSpPr>
            <a:spLocks noChangeArrowheads="1"/>
          </p:cNvSpPr>
          <p:nvPr/>
        </p:nvSpPr>
        <p:spPr bwMode="auto">
          <a:xfrm rot="-1358618">
            <a:off x="6510338" y="2681288"/>
            <a:ext cx="598487" cy="14763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665" name="Rectangle 14"/>
          <p:cNvSpPr>
            <a:spLocks noChangeArrowheads="1"/>
          </p:cNvSpPr>
          <p:nvPr/>
        </p:nvSpPr>
        <p:spPr bwMode="auto">
          <a:xfrm rot="-1358618">
            <a:off x="6443663" y="5373688"/>
            <a:ext cx="598487" cy="14605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666" name="Rectangle 15"/>
          <p:cNvSpPr>
            <a:spLocks noChangeArrowheads="1"/>
          </p:cNvSpPr>
          <p:nvPr/>
        </p:nvSpPr>
        <p:spPr bwMode="auto">
          <a:xfrm rot="-1358618">
            <a:off x="1946275" y="5373688"/>
            <a:ext cx="596900" cy="14605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667" name="Rectangle 17"/>
          <p:cNvSpPr>
            <a:spLocks noChangeArrowheads="1"/>
          </p:cNvSpPr>
          <p:nvPr/>
        </p:nvSpPr>
        <p:spPr bwMode="auto">
          <a:xfrm>
            <a:off x="0" y="0"/>
            <a:ext cx="5181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Case Study: Severe weather April 27</a:t>
            </a:r>
            <a:r>
              <a:rPr lang="en-US" sz="2400" b="1" baseline="3000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, 2011  (Huntsville tornado)</a:t>
            </a:r>
          </a:p>
        </p:txBody>
      </p:sp>
      <p:sp>
        <p:nvSpPr>
          <p:cNvPr id="70668" name="TextBox 10"/>
          <p:cNvSpPr txBox="1">
            <a:spLocks noChangeArrowheads="1"/>
          </p:cNvSpPr>
          <p:nvPr/>
        </p:nvSpPr>
        <p:spPr bwMode="auto">
          <a:xfrm>
            <a:off x="228600" y="1905000"/>
            <a:ext cx="3962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Inclusion of aerosol cloud interactions significantly impacts the predicted precipitation distribution and improves forecast over Huntsville, AL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24400" y="228600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 smtClean="0">
                <a:latin typeface="Times New Roman" pitchFamily="18" charset="0"/>
                <a:cs typeface="Times New Roman" pitchFamily="18" charset="0"/>
              </a:rPr>
              <a:t>WRF-CHEM simulations conducted by Pablo </a:t>
            </a:r>
            <a:r>
              <a:rPr lang="en-US" b="1" i="1" u="sng" dirty="0" err="1" smtClean="0">
                <a:latin typeface="Times New Roman" pitchFamily="18" charset="0"/>
                <a:cs typeface="Times New Roman" pitchFamily="18" charset="0"/>
              </a:rPr>
              <a:t>Saide</a:t>
            </a:r>
            <a:r>
              <a:rPr lang="en-US" b="1" i="1" u="sng" dirty="0" smtClean="0">
                <a:latin typeface="Times New Roman" pitchFamily="18" charset="0"/>
                <a:cs typeface="Times New Roman" pitchFamily="18" charset="0"/>
              </a:rPr>
              <a:t> in collaboration with Greg Carmichael and Scott </a:t>
            </a:r>
            <a:r>
              <a:rPr lang="en-US" b="1" i="1" u="sng" dirty="0" err="1" smtClean="0">
                <a:latin typeface="Times New Roman" pitchFamily="18" charset="0"/>
                <a:cs typeface="Times New Roman" pitchFamily="18" charset="0"/>
              </a:rPr>
              <a:t>Spak</a:t>
            </a:r>
            <a:r>
              <a:rPr lang="en-US" b="1" i="1" u="sng" dirty="0" smtClean="0">
                <a:latin typeface="Times New Roman" pitchFamily="18" charset="0"/>
                <a:cs typeface="Times New Roman" pitchFamily="18" charset="0"/>
              </a:rPr>
              <a:t> (U-Iowa)</a:t>
            </a:r>
            <a:endParaRPr lang="en-US" b="1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07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Precip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Obs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WRF &amp; WRF-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Chem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Simulations with and without aerosol effects yield very different precipitation fields</a:t>
            </a:r>
          </a:p>
          <a:p>
            <a:pPr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Skill to represent observation is reduced for the larger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precip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values</a:t>
            </a:r>
          </a:p>
          <a:p>
            <a:pPr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There is improved skill when considering aerosol effects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8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1600"/>
            <a:ext cx="4343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5" name="TextBox 4"/>
          <p:cNvSpPr txBox="1">
            <a:spLocks noChangeArrowheads="1"/>
          </p:cNvSpPr>
          <p:nvPr/>
        </p:nvSpPr>
        <p:spPr bwMode="auto">
          <a:xfrm>
            <a:off x="533400" y="2209800"/>
            <a:ext cx="160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OBS </a:t>
            </a:r>
            <a:r>
              <a:rPr lang="en-US" sz="1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en-US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WRF-</a:t>
            </a:r>
            <a:r>
              <a:rPr lang="en-US" sz="1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en-US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RAQMS</a:t>
            </a:r>
          </a:p>
        </p:txBody>
      </p:sp>
      <p:sp>
        <p:nvSpPr>
          <p:cNvPr id="71686" name="TextBox 5"/>
          <p:cNvSpPr txBox="1">
            <a:spLocks noChangeArrowheads="1"/>
          </p:cNvSpPr>
          <p:nvPr/>
        </p:nvSpPr>
        <p:spPr bwMode="auto">
          <a:xfrm>
            <a:off x="3048000" y="2209800"/>
            <a:ext cx="129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WRF-</a:t>
            </a:r>
            <a:r>
              <a:rPr lang="en-US" sz="1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Chem</a:t>
            </a:r>
            <a:r>
              <a:rPr lang="en-US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en-US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WRF</a:t>
            </a:r>
          </a:p>
        </p:txBody>
      </p:sp>
      <p:sp>
        <p:nvSpPr>
          <p:cNvPr id="71687" name="TextBox 6"/>
          <p:cNvSpPr txBox="1">
            <a:spLocks noChangeArrowheads="1"/>
          </p:cNvSpPr>
          <p:nvPr/>
        </p:nvSpPr>
        <p:spPr bwMode="auto">
          <a:xfrm>
            <a:off x="533400" y="2895600"/>
            <a:ext cx="1447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OBS </a:t>
            </a:r>
            <a:r>
              <a:rPr lang="en-US" sz="1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en-US" sz="1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WRF NO-CHEM</a:t>
            </a:r>
          </a:p>
        </p:txBody>
      </p:sp>
      <p:sp>
        <p:nvSpPr>
          <p:cNvPr id="71688" name="TextBox 8"/>
          <p:cNvSpPr txBox="1">
            <a:spLocks noChangeArrowheads="1"/>
          </p:cNvSpPr>
          <p:nvPr/>
        </p:nvSpPr>
        <p:spPr bwMode="auto">
          <a:xfrm>
            <a:off x="0" y="838200"/>
            <a:ext cx="57166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Skill for 3h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accum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precip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different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precip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thresholds</a:t>
            </a:r>
          </a:p>
        </p:txBody>
      </p:sp>
      <p:pic>
        <p:nvPicPr>
          <p:cNvPr id="71689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419600"/>
            <a:ext cx="4343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90" name="TextBox 10"/>
          <p:cNvSpPr txBox="1">
            <a:spLocks noChangeArrowheads="1"/>
          </p:cNvSpPr>
          <p:nvPr/>
        </p:nvSpPr>
        <p:spPr bwMode="auto">
          <a:xfrm>
            <a:off x="276225" y="3925888"/>
            <a:ext cx="39424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Skill for 3h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accum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precip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over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10mm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048000" y="4495800"/>
            <a:ext cx="0" cy="205740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92" name="TextBox 12"/>
          <p:cNvSpPr txBox="1">
            <a:spLocks noChangeArrowheads="1"/>
          </p:cNvSpPr>
          <p:nvPr/>
        </p:nvSpPr>
        <p:spPr bwMode="auto">
          <a:xfrm>
            <a:off x="1828800" y="6096000"/>
            <a:ext cx="617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27th</a:t>
            </a:r>
          </a:p>
        </p:txBody>
      </p:sp>
      <p:sp>
        <p:nvSpPr>
          <p:cNvPr id="71693" name="TextBox 13"/>
          <p:cNvSpPr txBox="1">
            <a:spLocks noChangeArrowheads="1"/>
          </p:cNvSpPr>
          <p:nvPr/>
        </p:nvSpPr>
        <p:spPr bwMode="auto">
          <a:xfrm>
            <a:off x="3124200" y="6096000"/>
            <a:ext cx="617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28th</a:t>
            </a:r>
          </a:p>
        </p:txBody>
      </p:sp>
      <p:sp>
        <p:nvSpPr>
          <p:cNvPr id="71694" name="TextBox 15"/>
          <p:cNvSpPr txBox="1">
            <a:spLocks noChangeArrowheads="1"/>
          </p:cNvSpPr>
          <p:nvPr/>
        </p:nvSpPr>
        <p:spPr bwMode="auto">
          <a:xfrm>
            <a:off x="1905000" y="6642100"/>
            <a:ext cx="3984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/>
              <a:t>UTC</a:t>
            </a:r>
          </a:p>
        </p:txBody>
      </p:sp>
    </p:spTree>
    <p:extLst>
      <p:ext uri="{BB962C8B-B14F-4D97-AF65-F5344CB8AC3E}">
        <p14:creationId xmlns:p14="http://schemas.microsoft.com/office/powerpoint/2010/main" xmlns="" val="401514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94788" y="0"/>
            <a:ext cx="4639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Volcanic Ash Prediction</a:t>
            </a:r>
            <a:endParaRPr lang="en-US" sz="3600" dirty="0"/>
          </a:p>
        </p:txBody>
      </p:sp>
      <p:pic>
        <p:nvPicPr>
          <p:cNvPr id="5122" name="Picture 2" descr="http://www.goes-r.gov/products/images/baseline-volcanic-ash-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77488"/>
            <a:ext cx="8229600" cy="424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" y="5562600"/>
            <a:ext cx="8305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Ash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Detection product (left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) and Ash Loading (right) using the GOES-R Volcanic Ash Algorithm applied to Meteosat-9/SEVIRI data</a:t>
            </a:r>
            <a:r>
              <a:rPr lang="en-US" sz="1400" b="1" baseline="30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(From Mike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Pavolonis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, NESDIS/STAR, and Justin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Sieglaff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, CIMSS)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550223"/>
            <a:ext cx="8458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baseline="30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http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://www.goes-r.gov/products/baseline-volcanic-ash.html</a:t>
            </a:r>
          </a:p>
        </p:txBody>
      </p:sp>
      <p:sp>
        <p:nvSpPr>
          <p:cNvPr id="5" name="Rectangle 4"/>
          <p:cNvSpPr/>
          <p:nvPr/>
        </p:nvSpPr>
        <p:spPr>
          <a:xfrm>
            <a:off x="2444969" y="646331"/>
            <a:ext cx="40254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2010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Eyjafjallajokull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volcanic eruption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413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Line 19"/>
          <p:cNvSpPr>
            <a:spLocks noChangeShapeType="1"/>
          </p:cNvSpPr>
          <p:nvPr/>
        </p:nvSpPr>
        <p:spPr bwMode="auto">
          <a:xfrm flipH="1">
            <a:off x="6508750" y="3886200"/>
            <a:ext cx="933450" cy="5969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1" name="Text Box 17"/>
          <p:cNvSpPr txBox="1">
            <a:spLocks noChangeArrowheads="1"/>
          </p:cNvSpPr>
          <p:nvPr/>
        </p:nvSpPr>
        <p:spPr bwMode="auto">
          <a:xfrm>
            <a:off x="381000" y="762000"/>
            <a:ext cx="8305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en-US" sz="1800" b="1" dirty="0" smtClean="0">
                <a:cs typeface="Times New Roman" pitchFamily="18" charset="0"/>
              </a:rPr>
              <a:t>A </a:t>
            </a:r>
            <a:r>
              <a:rPr lang="en-US" sz="1800" b="1" dirty="0">
                <a:cs typeface="Times New Roman" pitchFamily="18" charset="0"/>
              </a:rPr>
              <a:t>4-bin WRF-CHEM volcanic ash module developed by George </a:t>
            </a:r>
            <a:r>
              <a:rPr lang="en-US" sz="1800" b="1" dirty="0" err="1">
                <a:cs typeface="Times New Roman" pitchFamily="18" charset="0"/>
              </a:rPr>
              <a:t>Grell</a:t>
            </a:r>
            <a:r>
              <a:rPr lang="en-US" sz="1800" b="1" dirty="0">
                <a:cs typeface="Times New Roman" pitchFamily="18" charset="0"/>
              </a:rPr>
              <a:t> at Earth System Research Laboratory (ESRL) and Martin </a:t>
            </a:r>
            <a:r>
              <a:rPr lang="en-US" sz="1800" b="1" dirty="0" err="1">
                <a:cs typeface="Times New Roman" pitchFamily="18" charset="0"/>
              </a:rPr>
              <a:t>Stuefer</a:t>
            </a:r>
            <a:r>
              <a:rPr lang="en-US" sz="1800" b="1" dirty="0">
                <a:cs typeface="Times New Roman" pitchFamily="18" charset="0"/>
              </a:rPr>
              <a:t> at the University of Alaska, Fairbanks (UAF) is used in forecasting volcanic ash. </a:t>
            </a:r>
            <a:endParaRPr lang="en-US" sz="1800" b="1" dirty="0" smtClean="0"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§"/>
            </a:pPr>
            <a:endParaRPr lang="en-US" sz="1800" b="1" dirty="0" smtClean="0">
              <a:latin typeface="+mn-lt"/>
              <a:cs typeface="Arial" pitchFamily="34" charset="0"/>
            </a:endParaRPr>
          </a:p>
        </p:txBody>
      </p:sp>
      <p:pic>
        <p:nvPicPr>
          <p:cNvPr id="80902" name="Picture 43" descr="Fig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06400" y="7239000"/>
            <a:ext cx="150876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43" descr="Fig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58800" y="7391400"/>
            <a:ext cx="150876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209800" y="228600"/>
            <a:ext cx="5580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WRF-CHEM Volcanic Ash Module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28800" y="2362200"/>
            <a:ext cx="5697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Volcanic Ash Forecast Uncertainties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81000" y="3505200"/>
            <a:ext cx="8305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mass estimates are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estimated from the height of the erupted ash. For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Eyjafjatjalla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case, eruption heights are constrained with radar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data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(~150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km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from the volcano). </a:t>
            </a:r>
          </a:p>
          <a:p>
            <a:pPr>
              <a:buFont typeface="Wingdings" pitchFamily="2" charset="2"/>
              <a:buChar char="§"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There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is high uncertainty with the erupted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mass: A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500 meter offset in the height changes the total mass estimate by almost 60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% for injection heights &lt;5km.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There is also high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uncertainty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in the assumed size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distribution of the ash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particles, which determines the plume lifetime. 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182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Brad Pierce\My Documents\Attachments\may_14\ash.opdepth.ir.andesite.ri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52400"/>
            <a:ext cx="7505700" cy="5530516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28600" y="5943600"/>
            <a:ext cx="861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WRF-CHEM Volcanic Ash Forecast (contours) and SEVIRI 11 micron AOD (colored) during the 2010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Eyjafjoll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eruption in southern Iceland.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098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3400" y="838200"/>
            <a:ext cx="8305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SEVIRI volcanic ash retrievals are assimilated into WRF-CHEM using the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Gridpoint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Statistical Interpolation (GSI)</a:t>
            </a:r>
          </a:p>
          <a:p>
            <a:pPr>
              <a:buFont typeface="Wingdings" pitchFamily="2" charset="2"/>
              <a:buChar char="§"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SEVIRI 11 micron volcanic ash extinction is assimilated</a:t>
            </a: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11 micron AOD first guess is computed within WRF-CHEM (updated with Andesite optical properties)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3600" y="228600"/>
            <a:ext cx="48440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GSI Volcanic Ash Assimilation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3352800"/>
            <a:ext cx="85344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Modified NMC method for Background Errors</a:t>
            </a: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 forecasts:</a:t>
            </a:r>
          </a:p>
          <a:p>
            <a:pPr marL="342900" indent="-342900">
              <a:buAutoNum type="arabicParenR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emission heights 1.2 times larger than control experiment </a:t>
            </a:r>
          </a:p>
          <a:p>
            <a:pPr marL="342900" indent="-342900">
              <a:buAutoNum type="arabicParenR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mission heights 0.8 times higher than control</a:t>
            </a:r>
          </a:p>
          <a:p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Used differences between 00z April 14 to 00z April 19, 2010 hourly forecast (valid at same time) to build the statistics</a:t>
            </a:r>
          </a:p>
        </p:txBody>
      </p:sp>
    </p:spTree>
    <p:extLst>
      <p:ext uri="{BB962C8B-B14F-4D97-AF65-F5344CB8AC3E}">
        <p14:creationId xmlns:p14="http://schemas.microsoft.com/office/powerpoint/2010/main" xmlns="" val="121157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Line 19"/>
          <p:cNvSpPr>
            <a:spLocks noChangeShapeType="1"/>
          </p:cNvSpPr>
          <p:nvPr/>
        </p:nvSpPr>
        <p:spPr bwMode="auto">
          <a:xfrm flipH="1">
            <a:off x="6508750" y="3886200"/>
            <a:ext cx="933450" cy="5969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0902" name="Picture 43" descr="Fig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06400" y="7239000"/>
            <a:ext cx="150876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43" descr="Fig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58800" y="7391400"/>
            <a:ext cx="150876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000"/>
          <a:stretch/>
        </p:blipFill>
        <p:spPr>
          <a:xfrm>
            <a:off x="9808" y="1447800"/>
            <a:ext cx="4257392" cy="4231423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/>
          <a:stretch/>
        </p:blipFill>
        <p:spPr>
          <a:xfrm>
            <a:off x="4724400" y="1407377"/>
            <a:ext cx="4257392" cy="42314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1000" y="1066800"/>
            <a:ext cx="82529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WRF-CHEM Baseline                                                          GSI/SEVIRI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assimilation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4452302"/>
            <a:ext cx="1925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08Z 4/17 2010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11 </a:t>
            </a:r>
            <a:r>
              <a:rPr lang="en-US" sz="1600" dirty="0" smtClean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sz="1600" dirty="0" smtClean="0">
                <a:solidFill>
                  <a:schemeClr val="bg1"/>
                </a:solidFill>
              </a:rPr>
              <a:t>m AOD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53000" y="4419600"/>
            <a:ext cx="1925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08Z 4/17 2010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11 </a:t>
            </a:r>
            <a:r>
              <a:rPr lang="en-US" sz="1600" dirty="0" smtClean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sz="1600" dirty="0" smtClean="0">
                <a:solidFill>
                  <a:schemeClr val="bg1"/>
                </a:solidFill>
              </a:rPr>
              <a:t>m AOD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81400" y="228600"/>
            <a:ext cx="1462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Results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5800" y="5867400"/>
            <a:ext cx="8587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Significant increase in 11 micron AOD for older plume with GSI/SEVIRI assimilation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811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24399" y="0"/>
            <a:ext cx="4419601" cy="6858000"/>
          </a:xfrm>
          <a:prstGeom prst="rect">
            <a:avLst/>
          </a:prstGeom>
        </p:spPr>
      </p:pic>
      <p:pic>
        <p:nvPicPr>
          <p:cNvPr id="80902" name="Picture 43" descr="Fig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06400" y="7239000"/>
            <a:ext cx="150876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43" descr="Fig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58800" y="7391400"/>
            <a:ext cx="15087600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90103" y="152400"/>
            <a:ext cx="26918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err="1" smtClean="0"/>
              <a:t>Maisach</a:t>
            </a:r>
            <a:r>
              <a:rPr lang="en-US" sz="1200" b="1" dirty="0" smtClean="0"/>
              <a:t> 1064 nm aerosol backscatter</a:t>
            </a:r>
            <a:endParaRPr lang="en-US" sz="1200" b="1" dirty="0"/>
          </a:p>
        </p:txBody>
      </p:sp>
      <p:sp>
        <p:nvSpPr>
          <p:cNvPr id="12" name="Rectangle 11"/>
          <p:cNvSpPr/>
          <p:nvPr/>
        </p:nvSpPr>
        <p:spPr>
          <a:xfrm>
            <a:off x="533400" y="1295400"/>
            <a:ext cx="4191000" cy="424731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Comparisons with RAMAN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lidar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measurements at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Maisach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Germany show that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aximum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volcanic ash mass concentrations near the vicinity of the observed plume reached 3,226 mgm</a:t>
            </a:r>
            <a:r>
              <a:rPr lang="en-US" b="1" baseline="30000" dirty="0">
                <a:latin typeface="Times New Roman" pitchFamily="18" charset="0"/>
                <a:cs typeface="Times New Roman" pitchFamily="18" charset="0"/>
              </a:rPr>
              <a:t>−3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the GSI/SEVIRI</a:t>
            </a:r>
            <a:r>
              <a:rPr lang="en-US" b="1" baseline="30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assimilation experiment and only 155 mgm</a:t>
            </a:r>
            <a:r>
              <a:rPr lang="en-US" b="1" baseline="30000" dirty="0">
                <a:latin typeface="Times New Roman" pitchFamily="18" charset="0"/>
                <a:cs typeface="Times New Roman" pitchFamily="18" charset="0"/>
              </a:rPr>
              <a:t>−3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in the baseline</a:t>
            </a:r>
            <a:r>
              <a:rPr lang="en-US" b="1" baseline="30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experiment.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Gasteiger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et al. [2011] estimated maximum volcanic ash mass concentrations of 1,100 mgm</a:t>
            </a:r>
            <a:r>
              <a:rPr lang="en-US" b="1" baseline="30000" dirty="0">
                <a:latin typeface="Times New Roman" pitchFamily="18" charset="0"/>
                <a:cs typeface="Times New Roman" pitchFamily="18" charset="0"/>
              </a:rPr>
              <a:t>−3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(650 to 1,800 mgm</a:t>
            </a:r>
            <a:r>
              <a:rPr lang="en-US" b="1" baseline="30000" dirty="0">
                <a:latin typeface="Times New Roman" pitchFamily="18" charset="0"/>
                <a:cs typeface="Times New Roman" pitchFamily="18" charset="0"/>
              </a:rPr>
              <a:t>−3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) at an altitude of 2.2km at 08Z on April 17, 2010.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Both experiments show an additional plume at 10km which is not observed. </a:t>
            </a:r>
            <a:endParaRPr lang="en-US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0" y="2514600"/>
            <a:ext cx="71846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ASSIM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7620000" y="4495800"/>
            <a:ext cx="71846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</a:t>
            </a:r>
          </a:p>
          <a:p>
            <a:r>
              <a:rPr lang="en-US" sz="1600" dirty="0" smtClean="0"/>
              <a:t>ASSIM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1981200" y="381000"/>
            <a:ext cx="22436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Verification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15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28851" y="1054386"/>
            <a:ext cx="4539173" cy="5803613"/>
            <a:chOff x="0" y="0"/>
            <a:chExt cx="5299363" cy="6858000"/>
          </a:xfrm>
        </p:grpSpPr>
        <p:grpSp>
          <p:nvGrpSpPr>
            <p:cNvPr id="9" name="Group 5"/>
            <p:cNvGrpSpPr>
              <a:grpSpLocks/>
            </p:cNvGrpSpPr>
            <p:nvPr/>
          </p:nvGrpSpPr>
          <p:grpSpPr bwMode="auto">
            <a:xfrm>
              <a:off x="0" y="0"/>
              <a:ext cx="5299363" cy="6858000"/>
              <a:chOff x="3844637" y="0"/>
              <a:chExt cx="5299363" cy="6858000"/>
            </a:xfrm>
          </p:grpSpPr>
          <p:pic>
            <p:nvPicPr>
              <p:cNvPr id="11" name="Picture 3" descr="C:\Users\alrichar\Desktop\TEMPO\Graphic Cover Page\TEMPO Cover Image v2.jp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4637" y="0"/>
                <a:ext cx="5299363" cy="685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4038323" y="762000"/>
                <a:ext cx="2133716" cy="685800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400" dirty="0">
                  <a:solidFill>
                    <a:srgbClr val="FFFFFF"/>
                  </a:solidFill>
                  <a:latin typeface="Times New Roman"/>
                </a:endParaRPr>
              </a:p>
            </p:txBody>
          </p:sp>
        </p:grpSp>
        <p:sp>
          <p:nvSpPr>
            <p:cNvPr id="10" name="TextBox 7"/>
            <p:cNvSpPr txBox="1">
              <a:spLocks noChangeArrowheads="1"/>
            </p:cNvSpPr>
            <p:nvPr/>
          </p:nvSpPr>
          <p:spPr bwMode="auto">
            <a:xfrm flipH="1">
              <a:off x="152400" y="762000"/>
              <a:ext cx="2329869" cy="584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–"/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–"/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–"/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–"/>
                <a:defRPr sz="2400" b="1">
                  <a:solidFill>
                    <a:schemeClr val="accent2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B0F0"/>
                  </a:solidFill>
                  <a:latin typeface="Calibri" charset="0"/>
                  <a:cs typeface="Arial" charset="0"/>
                </a:rPr>
                <a:t>Tropospheric Emissions:</a:t>
              </a:r>
            </a:p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B0F0"/>
                  </a:solidFill>
                  <a:latin typeface="Calibri" charset="0"/>
                  <a:cs typeface="Arial" charset="0"/>
                </a:rPr>
                <a:t>Monitoring of Pollution</a:t>
              </a:r>
            </a:p>
          </p:txBody>
        </p:sp>
      </p:grp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4725122" y="2056802"/>
            <a:ext cx="4342678" cy="3658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 marL="342900" indent="-3429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Tropospheric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Emissions: Monitoring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of Pollution </a:t>
            </a:r>
          </a:p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PI: Kelly Chance </a:t>
            </a:r>
          </a:p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(Smithsonian Astrophysical Observatory)</a:t>
            </a:r>
          </a:p>
          <a:p>
            <a:pPr algn="ctr"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40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TEMPO 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 NASA's first Earth Venture Instrument award under the agency's Earth System Science Pathfinder program.</a:t>
            </a: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endParaRPr lang="en-US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endParaRPr lang="en-US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TEMPO spectroscopic measurements in the ultraviolet and visible provide a tropospheric measurement suite that includes the key elements of tropospheric air pollution 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chemistry </a:t>
            </a: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endParaRPr lang="en-US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TEMPO 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will 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be launched on 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commercial satellite as a hosted payload with a target launch in 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2019</a:t>
            </a: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endParaRPr lang="en-US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TEMPO will 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be 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component of a global GEO constellation for pollution 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monitoring along 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with Europe (Sentinel-4) and Asia (Geostationary Environment Monitoring Spectrometer) </a:t>
            </a:r>
            <a:r>
              <a:rPr lang="en-US" sz="1600" dirty="0">
                <a:solidFill>
                  <a:srgbClr val="EEC85E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dirty="0">
                <a:solidFill>
                  <a:srgbClr val="EEC85E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1600" dirty="0">
              <a:solidFill>
                <a:srgbClr val="EEC8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41723" y="0"/>
            <a:ext cx="51667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TEMPO/GOES-R Synergies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364275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3"/>
          <p:cNvPicPr>
            <a:picLocks noChangeAspect="1" noChangeArrowheads="1"/>
          </p:cNvPicPr>
          <p:nvPr/>
        </p:nvPicPr>
        <p:blipFill>
          <a:blip r:embed="rId4"/>
          <a:srcRect l="8075" t="7533" r="8115"/>
          <a:stretch>
            <a:fillRect/>
          </a:stretch>
        </p:blipFill>
        <p:spPr bwMode="auto">
          <a:xfrm>
            <a:off x="1215398" y="631794"/>
            <a:ext cx="6560803" cy="452450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30723" name="TextBox 9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Real-time Air Quality Modeling System (RAQMS) </a:t>
            </a:r>
          </a:p>
          <a:p>
            <a:pPr algn="ctr" eaLnBrk="1" hangingPunct="1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Aerosol Optical Depth (AOD)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Assimilation Procedure 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700060435"/>
              </p:ext>
            </p:extLst>
          </p:nvPr>
        </p:nvGraphicFramePr>
        <p:xfrm>
          <a:off x="2819400" y="5181600"/>
          <a:ext cx="3505200" cy="858838"/>
        </p:xfrm>
        <a:graphic>
          <a:graphicData uri="http://schemas.openxmlformats.org/presentationml/2006/ole">
            <p:oleObj spid="_x0000_s4106" name="Equation" r:id="rId5" imgW="1396394" imgH="342751" progId="Equation.3">
              <p:embed/>
            </p:oleObj>
          </a:graphicData>
        </a:graphic>
      </p:graphicFrame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09600" y="5942013"/>
            <a:ext cx="77724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where 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i="1" baseline="-30000">
                <a:latin typeface="Times New Roman" pitchFamily="18" charset="0"/>
                <a:cs typeface="Times New Roman" pitchFamily="18" charset="0"/>
              </a:rPr>
              <a:t>ik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is the mass mixing ratio and </a:t>
            </a:r>
            <a:r>
              <a:rPr lang="en-US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</a:t>
            </a:r>
            <a:r>
              <a:rPr lang="en-US" i="1" baseline="-30000">
                <a:latin typeface="Times New Roman" pitchFamily="18" charset="0"/>
                <a:cs typeface="Times New Roman" pitchFamily="18" charset="0"/>
              </a:rPr>
              <a:t>ik</a:t>
            </a:r>
            <a:r>
              <a:rPr lang="en-US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is the mass specific extinction of aerosol species </a:t>
            </a:r>
            <a:r>
              <a:rPr lang="en-US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 </a:t>
            </a:r>
            <a:r>
              <a:rPr lang="en-US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at the vertical level </a:t>
            </a:r>
            <a:r>
              <a:rPr lang="en-US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k</a:t>
            </a:r>
            <a:r>
              <a:rPr lang="en-US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 </a:t>
            </a:r>
            <a:r>
              <a:rPr lang="en-US" i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dz</a:t>
            </a:r>
            <a:r>
              <a:rPr lang="en-US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is the thickness of the layer. The mass specific extinction is a function of the local relative humidity. </a:t>
            </a:r>
            <a:endParaRPr lang="en-US" i="1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28600" y="5257800"/>
            <a:ext cx="2147888" cy="466725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Times New Roman" pitchFamily="18" charset="0"/>
              </a:rPr>
              <a:t>Forward model:</a:t>
            </a:r>
          </a:p>
        </p:txBody>
      </p:sp>
    </p:spTree>
    <p:extLst>
      <p:ext uri="{BB962C8B-B14F-4D97-AF65-F5344CB8AC3E}">
        <p14:creationId xmlns:p14="http://schemas.microsoft.com/office/powerpoint/2010/main" xmlns="" val="355224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endParaRPr lang="en-US" sz="2400" b="1" dirty="0">
              <a:solidFill>
                <a:srgbClr val="3333CC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66948" name="Picture 10" descr="cfa-banner1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94725" y="14288"/>
            <a:ext cx="549275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ao-logo.tif"/>
          <p:cNvPicPr>
            <a:picLocks noChangeAspect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33675" cy="317500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7165975" y="3246438"/>
            <a:ext cx="1381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b="0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92476" y="502442"/>
            <a:ext cx="2345924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chemeClr val="accent2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000090"/>
                </a:solidFill>
              </a:rPr>
              <a:t>Each 2 km × 4.5 km pixel is a 2K element spectrum from 290-690 nm</a:t>
            </a:r>
            <a:r>
              <a:rPr lang="en-US" sz="1200" i="1" dirty="0" smtClean="0">
                <a:solidFill>
                  <a:srgbClr val="000090"/>
                </a:solidFill>
              </a:rPr>
              <a:t>!</a:t>
            </a:r>
          </a:p>
          <a:p>
            <a:pPr algn="ctr" defTabSz="9144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1200" i="1" dirty="0" smtClean="0">
                <a:solidFill>
                  <a:srgbClr val="000090"/>
                </a:solidFill>
              </a:rPr>
              <a:t>GEO platform selected by NASA for viewing greater North America</a:t>
            </a:r>
            <a:endParaRPr lang="en-US" sz="1200" i="1" dirty="0">
              <a:solidFill>
                <a:srgbClr val="00009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73" t="13759" r="1216" b="3955"/>
          <a:stretch/>
        </p:blipFill>
        <p:spPr bwMode="auto">
          <a:xfrm>
            <a:off x="-1" y="1981201"/>
            <a:ext cx="9104431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A12108_001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616"/>
          <a:stretch/>
        </p:blipFill>
        <p:spPr>
          <a:xfrm>
            <a:off x="4047056" y="0"/>
            <a:ext cx="3973730" cy="198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2100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6716" y="34031"/>
            <a:ext cx="4307284" cy="255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442" t="14718" r="33310" b="60253"/>
          <a:stretch/>
        </p:blipFill>
        <p:spPr bwMode="auto">
          <a:xfrm>
            <a:off x="0" y="2910887"/>
            <a:ext cx="8137096" cy="394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4807997" cy="193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TEMPO measurements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will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capture the diurnal cycle of NO</a:t>
            </a:r>
            <a:r>
              <a:rPr lang="en-US" sz="20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that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is missed by current LEO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observations – </a:t>
            </a:r>
            <a:r>
              <a:rPr lang="en-US" sz="2000" b="1" i="1" u="sng" dirty="0" smtClean="0">
                <a:latin typeface="Times New Roman" pitchFamily="18" charset="0"/>
                <a:cs typeface="Times New Roman" pitchFamily="18" charset="0"/>
              </a:rPr>
              <a:t>Will complement GOES-R fire detection and GOES-R GLM for improved emission inventories</a:t>
            </a:r>
            <a:endParaRPr lang="en-US" sz="20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2438400"/>
            <a:ext cx="480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Average summertime (April–September) OMI BEHR NO2 column densities for 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2005, (From Russell et al.,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Atmos. Chem. Phys. Discuss., 12, 15419–15452, 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2012)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886200" y="2057400"/>
            <a:ext cx="3104158" cy="3352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4069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TEMPO_O3SENS_proposal_avg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273" t="29646" r="17273" b="25647"/>
          <a:stretch>
            <a:fillRect/>
          </a:stretch>
        </p:blipFill>
        <p:spPr bwMode="auto">
          <a:xfrm>
            <a:off x="76200" y="1752600"/>
            <a:ext cx="8887777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48161"/>
            <a:ext cx="4953000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TEMPO UV-Vis observations significantly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improve sensitivity to O3 near the surface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over the use of UV only</a:t>
            </a:r>
            <a:r>
              <a:rPr lang="en-US" sz="20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</a:t>
            </a:r>
            <a:r>
              <a:rPr lang="en-US" sz="2000" b="1" i="1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Will complement GOES-R Total Column Ozone retrieval</a:t>
            </a:r>
            <a:endParaRPr kumimoji="0" lang="en-US" sz="2000" b="0" i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144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073"/>
            <a:ext cx="5791200" cy="193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TEMPO measurements will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retrieve Absorbing Aerosol Optical Depth (AAOD) to detect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elevated layers of absorbing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aerosols. – </a:t>
            </a:r>
            <a:r>
              <a:rPr lang="en-US" sz="2000" b="1" i="1" u="sng" dirty="0" smtClean="0">
                <a:latin typeface="Times New Roman" pitchFamily="18" charset="0"/>
                <a:cs typeface="Times New Roman" pitchFamily="18" charset="0"/>
              </a:rPr>
              <a:t>Will complement GOES-R ABI  AOD retrieval and allow determination of altitude of smoke, dust and ash plumes</a:t>
            </a:r>
            <a:endParaRPr lang="en-US" sz="20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 l="28750" t="26000" r="30000" b="13000"/>
          <a:stretch>
            <a:fillRect/>
          </a:stretch>
        </p:blipFill>
        <p:spPr bwMode="auto">
          <a:xfrm>
            <a:off x="0" y="2667000"/>
            <a:ext cx="4287187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Content Placeholder 3" descr="uswest_omp_201217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07071" y="2617381"/>
            <a:ext cx="4760729" cy="31738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343400" y="6135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0000"/>
                </a:solidFill>
                <a:latin typeface="Arial" charset="0"/>
                <a:ea typeface="+mn-ea"/>
              </a:rPr>
              <a:t>Credit: NASA image by Jesse Allen, using OMPS data provided courtesy of Colin </a:t>
            </a:r>
            <a:r>
              <a:rPr lang="en-US" sz="1200" i="1" dirty="0" err="1" smtClean="0">
                <a:solidFill>
                  <a:srgbClr val="000000"/>
                </a:solidFill>
                <a:latin typeface="Arial" charset="0"/>
                <a:ea typeface="+mn-ea"/>
              </a:rPr>
              <a:t>Seftor</a:t>
            </a:r>
            <a:r>
              <a:rPr lang="en-US" sz="1200" i="1" dirty="0" smtClean="0">
                <a:solidFill>
                  <a:srgbClr val="000000"/>
                </a:solidFill>
                <a:latin typeface="Arial" charset="0"/>
                <a:ea typeface="+mn-ea"/>
              </a:rPr>
              <a:t> (SSAI)</a:t>
            </a:r>
          </a:p>
          <a:p>
            <a:r>
              <a:rPr lang="en-US" sz="1200" i="1" dirty="0" smtClean="0">
                <a:solidFill>
                  <a:srgbClr val="000000"/>
                </a:solidFill>
                <a:latin typeface="Arial" charset="0"/>
                <a:ea typeface="+mn-ea"/>
              </a:rPr>
              <a:t>Source: http://earthobservatory.nasa.gov/IOTD/view.php?id=78389 </a:t>
            </a:r>
            <a:endParaRPr lang="en-US" sz="1200" i="1" dirty="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96740" y="5481935"/>
            <a:ext cx="1913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June 26, 2012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419600" y="2209800"/>
            <a:ext cx="4249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OMPS AAOD retrieval from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Suomi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-NPP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286000"/>
            <a:ext cx="3608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MODIS  AOD retrieval from Aqua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8785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9642" y="685800"/>
            <a:ext cx="789235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Summary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Assimilation of MODIS AOD retrievals from polar orbit improves global forecast skill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Assimilation of GOES-R ABI AOD and TEMPO AAOD retrievals will improve regional forecast skill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Aerosol/cloud interactions during significant smoke events have been shown to improve the prediction of precipitation during the April 2011 Tornado outbreak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Neglected microphysical process in current model guidance for severe storm prediction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Assimilation of SEVIRI 11 micron AOD improves volcanic ash forecast skill over Europe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Assimilation of GOES-R ABI volcanic ash and TEMPO AAOD retrievals will improve volcanic ash and SO2 forecast skill over North America </a:t>
            </a:r>
          </a:p>
        </p:txBody>
      </p:sp>
    </p:spTree>
    <p:extLst>
      <p:ext uri="{BB962C8B-B14F-4D97-AF65-F5344CB8AC3E}">
        <p14:creationId xmlns:p14="http://schemas.microsoft.com/office/powerpoint/2010/main" xmlns="" val="170362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raqms_aeronet_scatter_pdf_may-june_20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3400"/>
            <a:ext cx="6654800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4" descr="raqms_aeronet_bias_may-june_2010"/>
          <p:cNvPicPr>
            <a:picLocks noChangeAspect="1" noChangeArrowheads="1"/>
          </p:cNvPicPr>
          <p:nvPr/>
        </p:nvPicPr>
        <p:blipFill>
          <a:blip r:embed="rId3"/>
          <a:srcRect l="18582" t="6125" r="17734" b="4027"/>
          <a:stretch>
            <a:fillRect/>
          </a:stretch>
        </p:blipFill>
        <p:spPr bwMode="auto">
          <a:xfrm>
            <a:off x="6096000" y="3381375"/>
            <a:ext cx="3009900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Text Box 6"/>
          <p:cNvSpPr txBox="1">
            <a:spLocks noChangeArrowheads="1"/>
          </p:cNvSpPr>
          <p:nvPr/>
        </p:nvSpPr>
        <p:spPr bwMode="auto">
          <a:xfrm>
            <a:off x="838200" y="90488"/>
            <a:ext cx="74644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</a:rPr>
              <a:t>Comparison with Level 2.0 Aeronet Measurements</a:t>
            </a:r>
          </a:p>
        </p:txBody>
      </p:sp>
      <p:sp>
        <p:nvSpPr>
          <p:cNvPr id="31749" name="Rectangle 7"/>
          <p:cNvSpPr>
            <a:spLocks noChangeArrowheads="1"/>
          </p:cNvSpPr>
          <p:nvPr/>
        </p:nvSpPr>
        <p:spPr bwMode="auto">
          <a:xfrm>
            <a:off x="762000" y="4648200"/>
            <a:ext cx="5029200" cy="1887538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RAQMS (no assim) is not correlated with Aeronet AOD (r=.09) and underestimates clear-sky AOD by 0.07. </a:t>
            </a:r>
          </a:p>
          <a:p>
            <a:pPr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RAQMS (no assim) significantly overestimates the frequency of low AOD (&lt;0.1) and significantly underestimates the frequency of high AOD (&gt;0.1). </a:t>
            </a:r>
          </a:p>
        </p:txBody>
      </p:sp>
      <p:sp>
        <p:nvSpPr>
          <p:cNvPr id="31750" name="Text Box 8"/>
          <p:cNvSpPr txBox="1">
            <a:spLocks noChangeArrowheads="1"/>
          </p:cNvSpPr>
          <p:nvPr/>
        </p:nvSpPr>
        <p:spPr bwMode="auto">
          <a:xfrm>
            <a:off x="6384925" y="1485900"/>
            <a:ext cx="2571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u="sng">
                <a:latin typeface="Times New Roman" pitchFamily="18" charset="0"/>
              </a:rPr>
              <a:t>No MODIS Assimilation</a:t>
            </a:r>
          </a:p>
        </p:txBody>
      </p:sp>
    </p:spTree>
    <p:extLst>
      <p:ext uri="{BB962C8B-B14F-4D97-AF65-F5344CB8AC3E}">
        <p14:creationId xmlns:p14="http://schemas.microsoft.com/office/powerpoint/2010/main" xmlns="" val="135195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6" descr="raqms_aeronet_bias_may-june_2010"/>
          <p:cNvPicPr>
            <a:picLocks noChangeAspect="1" noChangeArrowheads="1"/>
          </p:cNvPicPr>
          <p:nvPr/>
        </p:nvPicPr>
        <p:blipFill>
          <a:blip r:embed="rId2"/>
          <a:srcRect l="15601" t="5000" r="16667" b="4042"/>
          <a:stretch>
            <a:fillRect/>
          </a:stretch>
        </p:blipFill>
        <p:spPr bwMode="auto">
          <a:xfrm>
            <a:off x="5946775" y="3352800"/>
            <a:ext cx="31972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4" descr="raqms_aeronet_scatter_pdf_may-june_2010"/>
          <p:cNvPicPr>
            <a:picLocks noChangeAspect="1" noChangeArrowheads="1"/>
          </p:cNvPicPr>
          <p:nvPr/>
        </p:nvPicPr>
        <p:blipFill>
          <a:blip r:embed="rId3"/>
          <a:srcRect t="4533" r="8000"/>
          <a:stretch>
            <a:fillRect/>
          </a:stretch>
        </p:blipFill>
        <p:spPr bwMode="auto">
          <a:xfrm>
            <a:off x="0" y="688975"/>
            <a:ext cx="6099175" cy="31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Text Box 7"/>
          <p:cNvSpPr txBox="1">
            <a:spLocks noChangeArrowheads="1"/>
          </p:cNvSpPr>
          <p:nvPr/>
        </p:nvSpPr>
        <p:spPr bwMode="auto">
          <a:xfrm>
            <a:off x="838200" y="90488"/>
            <a:ext cx="75533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latin typeface="Times New Roman" pitchFamily="18" charset="0"/>
              </a:rPr>
              <a:t>Comparison with Level 2.0 Aeronet Measurements </a:t>
            </a:r>
          </a:p>
        </p:txBody>
      </p:sp>
      <p:sp>
        <p:nvSpPr>
          <p:cNvPr id="32773" name="Rectangle 8"/>
          <p:cNvSpPr>
            <a:spLocks noChangeArrowheads="1"/>
          </p:cNvSpPr>
          <p:nvPr/>
        </p:nvSpPr>
        <p:spPr bwMode="auto">
          <a:xfrm>
            <a:off x="762000" y="4648200"/>
            <a:ext cx="5029200" cy="1474788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MODIS assimilation significantly improves correlation with Aeronet AOD (r=.56) and reduces the overestimates the frequency of low AOD (&lt;0.1) and underestimates the frequency of high AOD (&gt;0.1). </a:t>
            </a:r>
          </a:p>
        </p:txBody>
      </p:sp>
      <p:sp>
        <p:nvSpPr>
          <p:cNvPr id="32774" name="Text Box 9"/>
          <p:cNvSpPr txBox="1">
            <a:spLocks noChangeArrowheads="1"/>
          </p:cNvSpPr>
          <p:nvPr/>
        </p:nvSpPr>
        <p:spPr bwMode="auto">
          <a:xfrm>
            <a:off x="6384925" y="1485900"/>
            <a:ext cx="2235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u="sng">
                <a:latin typeface="Times New Roman" pitchFamily="18" charset="0"/>
              </a:rPr>
              <a:t>MODIS Assimilation</a:t>
            </a:r>
          </a:p>
        </p:txBody>
      </p:sp>
    </p:spTree>
    <p:extLst>
      <p:ext uri="{BB962C8B-B14F-4D97-AF65-F5344CB8AC3E}">
        <p14:creationId xmlns:p14="http://schemas.microsoft.com/office/powerpoint/2010/main" xmlns="" val="107430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762000" y="228600"/>
            <a:ext cx="7583488" cy="344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</a:rPr>
              <a:t>Assessment of Global 850mb </a:t>
            </a:r>
            <a:r>
              <a:rPr lang="en-US" sz="2800" dirty="0" smtClean="0">
                <a:latin typeface="Times New Roman" pitchFamily="18" charset="0"/>
              </a:rPr>
              <a:t>Aerosol </a:t>
            </a:r>
            <a:r>
              <a:rPr lang="en-US" sz="2800" dirty="0">
                <a:latin typeface="Times New Roman" pitchFamily="18" charset="0"/>
              </a:rPr>
              <a:t>Extinction Forecast </a:t>
            </a:r>
            <a:r>
              <a:rPr lang="en-US" sz="2800" dirty="0" smtClean="0">
                <a:latin typeface="Times New Roman" pitchFamily="18" charset="0"/>
              </a:rPr>
              <a:t>Skill – May-June 2010</a:t>
            </a:r>
            <a:endParaRPr lang="en-US" sz="2800" dirty="0">
              <a:latin typeface="Times New Roman" pitchFamily="18" charset="0"/>
            </a:endParaRPr>
          </a:p>
          <a:p>
            <a:pPr algn="ctr"/>
            <a:endParaRPr lang="en-US" sz="2800" dirty="0">
              <a:latin typeface="Times New Roman" pitchFamily="18" charset="0"/>
            </a:endParaRPr>
          </a:p>
          <a:p>
            <a:endParaRPr lang="en-US" sz="2800" dirty="0">
              <a:latin typeface="Times New Roman" pitchFamily="18" charset="0"/>
            </a:endParaRPr>
          </a:p>
          <a:p>
            <a:pPr lvl="1">
              <a:buFontTx/>
              <a:buChar char="•"/>
            </a:pPr>
            <a:r>
              <a:rPr lang="en-US" sz="2800" dirty="0">
                <a:latin typeface="Times New Roman" pitchFamily="18" charset="0"/>
              </a:rPr>
              <a:t>Anomaly Correlations (AC)</a:t>
            </a:r>
          </a:p>
          <a:p>
            <a:pPr lvl="2">
              <a:buFontTx/>
              <a:buChar char="•"/>
            </a:pPr>
            <a:r>
              <a:rPr lang="en-US" sz="2000" dirty="0">
                <a:latin typeface="Times New Roman" pitchFamily="18" charset="0"/>
              </a:rPr>
              <a:t>Correlation between forecast and analysis</a:t>
            </a:r>
          </a:p>
          <a:p>
            <a:pPr lvl="2">
              <a:buFontTx/>
              <a:buChar char="•"/>
            </a:pPr>
            <a:r>
              <a:rPr lang="en-US" sz="2000" dirty="0">
                <a:latin typeface="Times New Roman" pitchFamily="18" charset="0"/>
              </a:rPr>
              <a:t>May-June mean removed</a:t>
            </a:r>
          </a:p>
          <a:p>
            <a:pPr lvl="2">
              <a:buFontTx/>
              <a:buChar char="•"/>
            </a:pPr>
            <a:r>
              <a:rPr lang="en-US" sz="2000" dirty="0">
                <a:latin typeface="Times New Roman" pitchFamily="18" charset="0"/>
              </a:rPr>
              <a:t>Spectrally truncated to wavenumber 20</a:t>
            </a:r>
          </a:p>
          <a:p>
            <a:pPr lvl="2">
              <a:buFontTx/>
              <a:buChar char="•"/>
            </a:pPr>
            <a:r>
              <a:rPr lang="en-US" sz="2000" dirty="0">
                <a:latin typeface="Times New Roman" pitchFamily="18" charset="0"/>
              </a:rPr>
              <a:t>Averaged from 20N-80N</a:t>
            </a:r>
          </a:p>
        </p:txBody>
      </p:sp>
      <p:pic>
        <p:nvPicPr>
          <p:cNvPr id="39939" name="Picture 3" descr="acz5"/>
          <p:cNvPicPr>
            <a:picLocks noChangeAspect="1" noChangeArrowheads="1"/>
          </p:cNvPicPr>
          <p:nvPr/>
        </p:nvPicPr>
        <p:blipFill>
          <a:blip r:embed="rId2"/>
          <a:srcRect l="10400" b="50580"/>
          <a:stretch>
            <a:fillRect/>
          </a:stretch>
        </p:blipFill>
        <p:spPr bwMode="auto">
          <a:xfrm>
            <a:off x="1219200" y="3581400"/>
            <a:ext cx="6096000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Line 4"/>
          <p:cNvSpPr>
            <a:spLocks noChangeShapeType="1"/>
          </p:cNvSpPr>
          <p:nvPr/>
        </p:nvSpPr>
        <p:spPr bwMode="auto">
          <a:xfrm flipV="1">
            <a:off x="1768475" y="4876800"/>
            <a:ext cx="5241925" cy="33338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7086600" y="4724400"/>
            <a:ext cx="1270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imes New Roman" pitchFamily="18" charset="0"/>
              </a:rPr>
              <a:t>useful Skill</a:t>
            </a: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0" y="6492875"/>
            <a:ext cx="609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http://www.emc.ncep.noaa.gov/gmb/STATS/html/monarch.html</a:t>
            </a:r>
          </a:p>
        </p:txBody>
      </p:sp>
    </p:spTree>
    <p:extLst>
      <p:ext uri="{BB962C8B-B14F-4D97-AF65-F5344CB8AC3E}">
        <p14:creationId xmlns:p14="http://schemas.microsoft.com/office/powerpoint/2010/main" xmlns="" val="106062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RAQMS_850mb_Ext_AC_noassim_2x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8650"/>
            <a:ext cx="8153400" cy="600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Line 6"/>
          <p:cNvSpPr>
            <a:spLocks noChangeShapeType="1"/>
          </p:cNvSpPr>
          <p:nvPr/>
        </p:nvSpPr>
        <p:spPr bwMode="auto">
          <a:xfrm>
            <a:off x="1666875" y="2890838"/>
            <a:ext cx="56388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2" name="Text Box 7"/>
          <p:cNvSpPr txBox="1">
            <a:spLocks noChangeArrowheads="1"/>
          </p:cNvSpPr>
          <p:nvPr/>
        </p:nvSpPr>
        <p:spPr bwMode="auto">
          <a:xfrm>
            <a:off x="7391400" y="2719388"/>
            <a:ext cx="1270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imes New Roman" pitchFamily="18" charset="0"/>
              </a:rPr>
              <a:t>useful Skill</a:t>
            </a:r>
          </a:p>
        </p:txBody>
      </p:sp>
      <p:sp>
        <p:nvSpPr>
          <p:cNvPr id="43013" name="Rectangle 8"/>
          <p:cNvSpPr>
            <a:spLocks noChangeArrowheads="1"/>
          </p:cNvSpPr>
          <p:nvPr/>
        </p:nvSpPr>
        <p:spPr bwMode="auto">
          <a:xfrm>
            <a:off x="298450" y="152400"/>
            <a:ext cx="81867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Northern Hemisphere 850mb May-June 2010 Anomaly Correlations (AC)</a:t>
            </a:r>
          </a:p>
          <a:p>
            <a:pPr algn="ctr"/>
            <a:r>
              <a:rPr lang="en-US" sz="2000" b="1">
                <a:latin typeface="Times New Roman" pitchFamily="18" charset="0"/>
              </a:rPr>
              <a:t>(No Assimilation)</a:t>
            </a:r>
          </a:p>
        </p:txBody>
      </p:sp>
      <p:sp>
        <p:nvSpPr>
          <p:cNvPr id="43014" name="Text Box 9"/>
          <p:cNvSpPr txBox="1">
            <a:spLocks noChangeArrowheads="1"/>
          </p:cNvSpPr>
          <p:nvPr/>
        </p:nvSpPr>
        <p:spPr bwMode="auto">
          <a:xfrm>
            <a:off x="533400" y="5932488"/>
            <a:ext cx="8332788" cy="925512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>
                <a:latin typeface="Times New Roman" pitchFamily="18" charset="0"/>
              </a:rPr>
              <a:t>Only 850mb SO4 extinction forecasts useful skill past 1 day</a:t>
            </a:r>
          </a:p>
          <a:p>
            <a:pPr>
              <a:buFontTx/>
              <a:buChar char="•"/>
            </a:pPr>
            <a:r>
              <a:rPr lang="en-US">
                <a:latin typeface="Times New Roman" pitchFamily="18" charset="0"/>
              </a:rPr>
              <a:t>Black and organic carbon (BC+OC) and dust extinctions are both poorly initialized and </a:t>
            </a:r>
          </a:p>
          <a:p>
            <a:r>
              <a:rPr lang="en-US">
                <a:latin typeface="Times New Roman" pitchFamily="18" charset="0"/>
              </a:rPr>
              <a:t>forecasted</a:t>
            </a:r>
          </a:p>
        </p:txBody>
      </p:sp>
    </p:spTree>
    <p:extLst>
      <p:ext uri="{BB962C8B-B14F-4D97-AF65-F5344CB8AC3E}">
        <p14:creationId xmlns:p14="http://schemas.microsoft.com/office/powerpoint/2010/main" xmlns="" val="142802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RAQMS_850mb_Ext_AC_assim_2x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2300"/>
            <a:ext cx="8153400" cy="600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298450" y="152400"/>
            <a:ext cx="81867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</a:rPr>
              <a:t>Northern Hemisphere 850mb May-June 2010 Anomaly Correlations (AC)</a:t>
            </a:r>
          </a:p>
          <a:p>
            <a:pPr algn="ctr"/>
            <a:r>
              <a:rPr lang="en-US" sz="2000" b="1">
                <a:latin typeface="Times New Roman" pitchFamily="18" charset="0"/>
              </a:rPr>
              <a:t>(With MODIS Assimilation)</a:t>
            </a:r>
          </a:p>
        </p:txBody>
      </p:sp>
      <p:sp>
        <p:nvSpPr>
          <p:cNvPr id="44036" name="Line 6"/>
          <p:cNvSpPr>
            <a:spLocks noChangeShapeType="1"/>
          </p:cNvSpPr>
          <p:nvPr/>
        </p:nvSpPr>
        <p:spPr bwMode="auto">
          <a:xfrm>
            <a:off x="1666875" y="2890838"/>
            <a:ext cx="56388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7" name="Text Box 7"/>
          <p:cNvSpPr txBox="1">
            <a:spLocks noChangeArrowheads="1"/>
          </p:cNvSpPr>
          <p:nvPr/>
        </p:nvSpPr>
        <p:spPr bwMode="auto">
          <a:xfrm>
            <a:off x="7391400" y="2719388"/>
            <a:ext cx="1270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imes New Roman" pitchFamily="18" charset="0"/>
              </a:rPr>
              <a:t>useful Skill</a:t>
            </a:r>
          </a:p>
        </p:txBody>
      </p:sp>
      <p:sp>
        <p:nvSpPr>
          <p:cNvPr id="44038" name="Text Box 8"/>
          <p:cNvSpPr txBox="1">
            <a:spLocks noChangeArrowheads="1"/>
          </p:cNvSpPr>
          <p:nvPr/>
        </p:nvSpPr>
        <p:spPr bwMode="auto">
          <a:xfrm>
            <a:off x="533400" y="5867400"/>
            <a:ext cx="8229600" cy="92551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>
                <a:latin typeface="Times New Roman" pitchFamily="18" charset="0"/>
              </a:rPr>
              <a:t>MODIS AOD assimilation results in small changes in 850mb SO4 extinction forecasts</a:t>
            </a:r>
          </a:p>
          <a:p>
            <a:pPr>
              <a:buFontTx/>
              <a:buChar char="•"/>
            </a:pPr>
            <a:r>
              <a:rPr lang="en-US">
                <a:latin typeface="Times New Roman" pitchFamily="18" charset="0"/>
              </a:rPr>
              <a:t>MODIS AOD assimilation results in significant improvements in black and organic carbon (BC+OC) and dust forecast skill (dust prediction useful at 2 days)</a:t>
            </a:r>
          </a:p>
        </p:txBody>
      </p:sp>
    </p:spTree>
    <p:extLst>
      <p:ext uri="{BB962C8B-B14F-4D97-AF65-F5344CB8AC3E}">
        <p14:creationId xmlns:p14="http://schemas.microsoft.com/office/powerpoint/2010/main" xmlns="" val="130266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1910081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12km WRF-CHEM </a:t>
            </a: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00Z-24Z May 31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2010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002" t="16608" r="26816" b="14275"/>
          <a:stretch/>
        </p:blipFill>
        <p:spPr bwMode="auto">
          <a:xfrm>
            <a:off x="4572000" y="2384911"/>
            <a:ext cx="4589929" cy="3939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Nested RAQMS/WRF-CHEM </a:t>
            </a:r>
          </a:p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May-June 2010 aerosol analysis</a:t>
            </a:r>
          </a:p>
          <a:p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GOCART aerosol module, MODIS AOD assimilation, Two nests: 36km and 12km </a:t>
            </a:r>
          </a:p>
        </p:txBody>
      </p:sp>
      <p:pic>
        <p:nvPicPr>
          <p:cNvPr id="70659" name="Picture 3" descr="C:\Users\Brad Pierce\Documents\Attachments\nov_29\wrf-chem.may.2010.assim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19682"/>
            <a:ext cx="4963886" cy="36575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8631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600" y="8315"/>
            <a:ext cx="66527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Severe Storm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Intensification due to smoke</a:t>
            </a:r>
            <a:endParaRPr lang="en-US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0" y="457200"/>
            <a:ext cx="5105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Tornado rotation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tracks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on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April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27-28, 2011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(NSSL On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Demand Severe Weather Verification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System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962400"/>
            <a:ext cx="883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baseline="30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Part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of NSSL’s Warning Decision Support System – </a:t>
            </a:r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Integrated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Information (WDSS-II) Multi-Radar/Multi Sensor platform.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2011" y="4442040"/>
            <a:ext cx="2961789" cy="2415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50" t="6699" b="3683"/>
          <a:stretch/>
        </p:blipFill>
        <p:spPr bwMode="auto">
          <a:xfrm>
            <a:off x="189439" y="1022557"/>
            <a:ext cx="4458761" cy="2939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831672" y="4114800"/>
            <a:ext cx="4267200" cy="24622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The indirect aerosol mechanisms pertinent to smoke particles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include</a:t>
            </a:r>
            <a:r>
              <a:rPr lang="en-US" sz="1400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rabicParenBoth"/>
              <a:defRPr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the first indirect effect, where the size of water cloud droplets decreases 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rabicParenBoth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semi-direct (choking) effect, where absorption of solar radiation by smoke particles increases atmospheric stability 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rabicParenBoth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second indirect effect, where the smaller cloud droplets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result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in longer cloud lifetimes 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AutoNum type="arabicParenBoth"/>
              <a:defRPr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invigoration effect, where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warm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rain process is delayed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through first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and second indirect effects, </a:t>
            </a:r>
          </a:p>
        </p:txBody>
      </p:sp>
      <p:sp>
        <p:nvSpPr>
          <p:cNvPr id="7" name="Rectangle 6"/>
          <p:cNvSpPr/>
          <p:nvPr/>
        </p:nvSpPr>
        <p:spPr>
          <a:xfrm>
            <a:off x="5105400" y="6597848"/>
            <a:ext cx="32601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fr-FR" sz="1200" b="1" dirty="0" smtClean="0">
                <a:latin typeface="Times New Roman" pitchFamily="18" charset="0"/>
                <a:cs typeface="Times New Roman" pitchFamily="18" charset="0"/>
              </a:rPr>
              <a:t>From Wang </a:t>
            </a:r>
            <a:r>
              <a:rPr lang="fr-FR" sz="1200" b="1" dirty="0">
                <a:latin typeface="Times New Roman" pitchFamily="18" charset="0"/>
                <a:cs typeface="Times New Roman" pitchFamily="18" charset="0"/>
              </a:rPr>
              <a:t>et al, Environ. </a:t>
            </a:r>
            <a:r>
              <a:rPr lang="fr-FR" sz="1200" b="1" dirty="0" err="1">
                <a:latin typeface="Times New Roman" pitchFamily="18" charset="0"/>
                <a:cs typeface="Times New Roman" pitchFamily="18" charset="0"/>
              </a:rPr>
              <a:t>Res</a:t>
            </a:r>
            <a:r>
              <a:rPr lang="fr-FR" sz="12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fr-FR" sz="1200" b="1" dirty="0" err="1">
                <a:latin typeface="Times New Roman" pitchFamily="18" charset="0"/>
                <a:cs typeface="Times New Roman" pitchFamily="18" charset="0"/>
              </a:rPr>
              <a:t>Lett</a:t>
            </a:r>
            <a:r>
              <a:rPr lang="fr-FR" sz="1200" b="1" dirty="0">
                <a:latin typeface="Times New Roman" pitchFamily="18" charset="0"/>
                <a:cs typeface="Times New Roman" pitchFamily="18" charset="0"/>
              </a:rPr>
              <a:t>. 4 (2009)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200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 l="24554" t="17290" r="25317" b="9839"/>
          <a:stretch>
            <a:fillRect/>
          </a:stretch>
        </p:blipFill>
        <p:spPr bwMode="auto">
          <a:xfrm>
            <a:off x="5410200" y="909361"/>
            <a:ext cx="3276600" cy="2976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540169" y="457200"/>
            <a:ext cx="31466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MODIS AOD/COT April 27, 2011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61179" y="3867719"/>
            <a:ext cx="32446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http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://www.star.nesdis.noaa.gov/smcd/spb/aq/</a:t>
            </a:r>
          </a:p>
        </p:txBody>
      </p:sp>
    </p:spTree>
    <p:extLst>
      <p:ext uri="{BB962C8B-B14F-4D97-AF65-F5344CB8AC3E}">
        <p14:creationId xmlns:p14="http://schemas.microsoft.com/office/powerpoint/2010/main" xmlns="" val="427891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1506</Words>
  <Application>Microsoft Office PowerPoint</Application>
  <PresentationFormat>On-screen Show (4:3)</PresentationFormat>
  <Paragraphs>179</Paragraphs>
  <Slides>24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Equation</vt:lpstr>
      <vt:lpstr>Aerosol Data Assimilation and Forecasting  – Volcanic Ash Prediction, Severe Storm Intensification,  and Future TEMPO/GOES-R Synergies  R. Bradley Pierce NOAA/NESDIS/STAR  With Contributions from Greg Carmichael and Pablo Sadie (University of Iowa)   Georg Grell (NOAA/ESRL) Martin Stuefer (University of Alaska-Fairbanks) Mike Pavolonis (NOAA/NESDIS) Kelly Chance  (SAO)    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Precip. Obs vs WRF &amp; WRF-Chem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Data Assimilation Capabilities for SEVIRI Volcanic Ash retrievals  With  Georg Grell (NOAA/ESRL) Martin Stuefer (UAF) Mike Pavolonis (NOAA/NESDIS)     </dc:title>
  <dc:creator>Brad Pierce</dc:creator>
  <cp:lastModifiedBy>Brad Pierce</cp:lastModifiedBy>
  <cp:revision>24</cp:revision>
  <dcterms:created xsi:type="dcterms:W3CDTF">2006-08-16T00:00:00Z</dcterms:created>
  <dcterms:modified xsi:type="dcterms:W3CDTF">2013-03-14T19:42:45Z</dcterms:modified>
</cp:coreProperties>
</file>