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4"/>
  </p:notesMasterIdLst>
  <p:sldIdLst>
    <p:sldId id="646" r:id="rId4"/>
    <p:sldId id="256" r:id="rId5"/>
    <p:sldId id="761" r:id="rId6"/>
    <p:sldId id="762" r:id="rId7"/>
    <p:sldId id="763" r:id="rId8"/>
    <p:sldId id="764" r:id="rId9"/>
    <p:sldId id="765" r:id="rId10"/>
    <p:sldId id="768" r:id="rId11"/>
    <p:sldId id="767" r:id="rId12"/>
    <p:sldId id="7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8" d="100"/>
          <a:sy n="108" d="100"/>
        </p:scale>
        <p:origin x="-55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38784-6088-4582-A212-494A62DCA15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0BCE-34B0-4C69-A383-4E2504947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E2031-28EF-4199-969C-C6266999D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79E7C5-ED61-450F-B287-34AA037EA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2BF22-DFFA-420A-89C7-50FC5278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24849-5456-415C-956C-418321C5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5A7EB-A6D5-43AD-9E7B-3C86DD4C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308B8-46E1-4917-9AF7-47B530A1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168C9-AAAF-4388-BD9C-15FEFBCE9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83FA4-0136-4FB3-ACD7-8966A228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721D9-C4B3-4FF1-A9AC-AD9C9046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AD3186-733C-43F3-9459-06940599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E296E5-5598-4346-BD01-289CC54F6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14175C-D50F-4596-B902-A7EB8997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27D0B-B2AB-4EEB-8EB2-225D5FA8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8C201-E6F7-4550-BCCA-B3850E53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AD832-7264-4AEF-B1A0-8B732358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12192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39931" y="274638"/>
            <a:ext cx="7963743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72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B13F4-4B17-8F47-8AA4-709F1B11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DFB227-A8E1-3447-BECF-AFF8525CE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A19B2-0E80-DD42-8AAC-3E8C1EE5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56F17-E96B-1947-B1F5-B067636B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F3F706-C033-4245-897A-B8B1FEE4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D7C8F-37E6-8E4A-A540-4F033CF4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6A8AD-20E5-7E40-85E0-CDB15BDD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92DFC1-4A4F-4249-85A8-C8E573CF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BA076D-F2E4-734F-A435-944867EC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82B3B-F98C-5A4E-9952-408E598E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57B57-5060-DF42-B517-D1C492F7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57BAA0-75EB-9F47-8374-EFB391CC9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8678F-6BEC-A441-8D47-ED9E9D06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DDFB5F-D6B7-3845-B1F4-7251A887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FA98C5-ADAB-BD48-9EB9-ADC9A66D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6813B-BE17-0747-886E-BE69285D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FE4CAF-8029-8244-86B5-7DCA15C26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3AE36-5DCA-EF4A-A4F3-387B6BB7E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8C4B7-A9A7-BB4D-9C2A-C05F702B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3B5BD-D4AC-4A48-BA89-83ADB4AA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AFBC35-3F74-FC47-89D3-96A0BBC7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91392-2E17-4841-BE47-0BD57A4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7D9CBE-FF9F-CE48-8A8D-6C48217A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8B209-2B99-9A45-AA8B-D160D16BA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2E109-C852-AB4D-B445-9342DA364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0DCC32-AAE7-1F4F-A445-209987A6D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1E3499-1950-384B-BAD1-647CA3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75486B-2F57-5145-8239-6366600F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564751-373C-1740-BB82-AAC765B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D5F10-274C-1747-B326-2819BE0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FF5A9A-EF30-604F-AC2E-F5F0F0C0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901FCF-C986-E340-85D6-DD1716D0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180462-A409-E54F-AE40-83821DFF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7A24C0-10CE-2F46-9F68-CB75295B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BF3CD6-A060-7D43-85A3-67488A7B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AE96FB-15D5-0C4B-B0E3-7DA369F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5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E3ABD-11AA-4977-A9CB-A6EB2158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07C28-9BA0-4A2C-8018-DA6017A0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F363C-FAEB-4243-AD1D-E45F203D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6B40B-D7C4-42EF-B041-1E4BD1F8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45FA3-C3D1-46BC-8852-51501C9A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8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19CEE-84BE-3541-BA92-C59A2401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166E5-C712-D240-A9DB-AB55099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C3D15D-F2B9-AB4C-9D5D-035175D02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E30A1C-3598-D442-9299-3E92F1EF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A3A835-ED5C-D746-B5B4-D08A6C31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63D366-374A-3B42-B89A-5DE1E1EE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06074-6BB4-4F40-8EB2-7F63DAEF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F2C29C-4553-6C46-9624-BDC19A1D2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9A518-CCB6-0E46-9C6B-718F5BE47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12AF4-CF81-E446-8B98-B33A93A0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99D2A-7D52-4641-8884-7548B620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5D94D4-784F-D34A-962F-5688B5B6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ED300-8D46-9343-8B5D-BE852C9B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0868EC-ED55-ED47-927B-F97A20CE9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E929EB-615F-CB4F-A048-27130E8D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F1D59-CD5C-A74B-B160-F591AD8F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A0CA1-4B73-EC4B-932F-CFB3CD6E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E64EB5-2953-AA4B-BAE0-09BE69C41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A188C9-CEEB-6D4C-91E6-8028C5022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4FF92A-EE6C-2549-8592-F1EA955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DECB9-9F56-F74A-90C5-D11E614E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E8F26-9740-C448-AD90-6D76D22A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1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3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1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14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8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CB4A6-50A8-4D39-89C2-C1F4C0D9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A58AB-9FB2-453C-B299-D398891F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E2981F-241E-4C7D-8E82-3B8F7CF7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CC4EEB-3949-471D-9C8A-344D9B1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639FD-8A7F-4DE5-942B-ACAB0FB1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1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2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2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F01C7-EF91-4201-AAD1-AA373099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87E8-DDBD-4535-87B9-4F2DC7505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1D15A0-6BFC-44D7-A592-AE84845D7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B7EB4A-6DF1-4DFE-8657-B38567B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B6BDDB-397E-4C83-9C7F-90AFA1DD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21C0B7-A328-4B01-A696-6DA733FA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AC5AB-627B-459B-961A-6D100CDA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580518-75E3-4E01-94FC-C038274E6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C6104B-5AC8-4126-94FE-63577F1C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D7619E-DEAB-401E-9AAF-E9721AF38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17CEF2-6811-4535-8960-CC0483D66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BEA416-3DB0-4F0B-BEB4-5EE72F35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8DEB49-D662-4F01-A007-3DEB516F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455792-82B8-4E58-8E7C-FD4F6346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C7BC6-B1AD-44B2-8BBE-BE6F1138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39BEF4-8EE5-413E-9820-ADA372A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9D02C7-DD84-4906-AD17-B8F4A557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BAA40A-36F2-4093-ACD0-41E9FF52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2F7AFE-745E-4B90-A1E7-80A369A8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AC7805-4546-4826-ADFF-335633B3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29846A-D12B-4642-9B63-ECAA42C0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417F3-A6AE-460A-96EB-316C7BB1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0009C-89BF-4B4F-8A48-230F95EC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516B10-43E4-4307-9944-4DD4E37B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2D3BF-1893-415A-B07B-65FC66B5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3BCC96-8A75-41B4-B171-0262B4EC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8D5FAC-C59B-4DD5-A555-B9F6E702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D9C67-4AF1-4CD7-BD52-A9E42780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721DDA-FD53-4DB6-8242-EF3758B4F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8053D1-5F33-41FD-A99D-8803D48D0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60C87D-3D48-405E-AEDB-F4070AAC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8A670A-FDC4-4487-B4E8-4B71E8AA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3284C-5EF0-4613-9C61-CA0CAD2A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6BED80-4C7B-48EA-A182-6F4DACB1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BC2BC-E121-4761-A0B8-5EF3C7E2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8CB37A-8334-45D3-B523-D66AA4CD8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2B89-DB23-4DC9-AA65-1C468B71061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8CC94-8B80-4C1C-B30C-1C7A7C01B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7C6BF8-1E1F-4FB4-A2CC-86A7E9A86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55E9-43CD-4BA4-B3A1-B2FED914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BA2C43-0C9A-0C4E-85EF-36F67740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178C04-D257-B043-A61B-6324366F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EA2EF-F368-1341-BEC6-D37128D98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4BFB-EDEF-674C-B3BF-E7A864ED392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E9593-6FD6-1248-9EF9-6EBC16FFE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57B7C-133B-A646-8FE2-B82CBAA60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7AD4-ACD2-3449-97D5-51561279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1E88-A3D0-47B8-A1AD-7603D6D7F48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4A6B-3B86-4D19-88D7-91A481EE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ad\Documents\Work\COVID-19_COOP\Attachments\sep_22\ABI_Sept_15_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14"/>
            <a:ext cx="121920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9311" y="5758455"/>
            <a:ext cx="815076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What satellite observations are available (current and </a:t>
            </a:r>
            <a:r>
              <a:rPr lang="en-US" sz="2400" b="1" dirty="0" smtClean="0">
                <a:solidFill>
                  <a:prstClr val="black"/>
                </a:solidFill>
              </a:rPr>
              <a:t>future</a:t>
            </a:r>
            <a:endParaRPr lang="en-US" sz="2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capabilities</a:t>
            </a:r>
            <a:r>
              <a:rPr lang="en-US" sz="2400" b="1" dirty="0" smtClean="0">
                <a:solidFill>
                  <a:prstClr val="black"/>
                </a:solidFill>
              </a:rPr>
              <a:t>)? </a:t>
            </a:r>
            <a:r>
              <a:rPr lang="en-US" sz="2400" b="1" dirty="0">
                <a:solidFill>
                  <a:prstClr val="black"/>
                </a:solidFill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</a:rPr>
              <a:t>ssimilation </a:t>
            </a:r>
            <a:r>
              <a:rPr lang="en-US" sz="2400" b="1" dirty="0">
                <a:solidFill>
                  <a:prstClr val="black"/>
                </a:solidFill>
              </a:rPr>
              <a:t>of satellite </a:t>
            </a:r>
            <a:r>
              <a:rPr lang="en-US" sz="2400" b="1" dirty="0" smtClean="0">
                <a:solidFill>
                  <a:prstClr val="black"/>
                </a:solidFill>
              </a:rPr>
              <a:t>measurements.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5414"/>
            <a:ext cx="117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Photo: Sam Hall</a:t>
            </a:r>
          </a:p>
        </p:txBody>
      </p:sp>
      <p:pic>
        <p:nvPicPr>
          <p:cNvPr id="1027" name="Picture 3" descr="C:\Users\Brad\Documents\Work\COVID-19_COOP\Attachments\sep_22\ts_pm25_20200907-20200927_060130002_5775_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 bwMode="auto">
          <a:xfrm>
            <a:off x="26375" y="4469865"/>
            <a:ext cx="3370658" cy="211958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711704" y="2980592"/>
            <a:ext cx="442411" cy="14892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6865" y="530998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Red=RAQMS</a:t>
            </a:r>
          </a:p>
          <a:p>
            <a:r>
              <a:rPr lang="en-US" sz="900" b="1" dirty="0" smtClean="0"/>
              <a:t>Black=AIRNOW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2557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67E960-6D75-4904-BCB2-834AA3ED7AD1}"/>
              </a:ext>
            </a:extLst>
          </p:cNvPr>
          <p:cNvSpPr txBox="1"/>
          <p:nvPr/>
        </p:nvSpPr>
        <p:spPr>
          <a:xfrm>
            <a:off x="542926" y="427018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Summary for discussion:</a:t>
            </a:r>
          </a:p>
          <a:p>
            <a:endParaRPr lang="en-US" dirty="0"/>
          </a:p>
          <a:p>
            <a:r>
              <a:rPr lang="en-US" b="1" dirty="0" smtClean="0"/>
              <a:t>The new </a:t>
            </a:r>
            <a:r>
              <a:rPr lang="en-US" b="1" dirty="0" smtClean="0"/>
              <a:t>Geostationary imagers (ABI/AHI) are comparable </a:t>
            </a:r>
            <a:r>
              <a:rPr lang="en-US" b="1" dirty="0" smtClean="0"/>
              <a:t>to MODIS and VIIRS Polar orbiting satellites: </a:t>
            </a:r>
            <a:r>
              <a:rPr lang="en-US" dirty="0" smtClean="0"/>
              <a:t>These new sensors provide new temporal information regarding the day-time evolution of wildfire emissions (through FRP) and aerosol loading (through AOD) that can be used to constrain regional air quality forecast models.</a:t>
            </a:r>
          </a:p>
          <a:p>
            <a:endParaRPr lang="en-US" dirty="0"/>
          </a:p>
          <a:p>
            <a:r>
              <a:rPr lang="en-US" b="1" dirty="0" smtClean="0"/>
              <a:t>The new TROPOMI UV/NIR </a:t>
            </a:r>
            <a:r>
              <a:rPr lang="en-US" b="1" dirty="0" smtClean="0"/>
              <a:t>instrument provides high-resolution trace gas retrievals: </a:t>
            </a:r>
            <a:r>
              <a:rPr lang="en-US" dirty="0" smtClean="0"/>
              <a:t>This new sensor provides high resolution information about wildfire chemistry through retrievals of CO, HCO, and NO2 that can be used to constrain global air quality forecast models. </a:t>
            </a:r>
          </a:p>
          <a:p>
            <a:endParaRPr lang="en-US" dirty="0"/>
          </a:p>
          <a:p>
            <a:r>
              <a:rPr lang="en-US" b="1" dirty="0" smtClean="0"/>
              <a:t>Sentinal-5P follows NOAA-20 by only 5 minutes: </a:t>
            </a:r>
            <a:r>
              <a:rPr lang="en-US" dirty="0" smtClean="0"/>
              <a:t>This allows combined use of TROPOMI, VIIRS, </a:t>
            </a:r>
            <a:r>
              <a:rPr lang="en-US" dirty="0" err="1" smtClean="0"/>
              <a:t>CrIS</a:t>
            </a:r>
            <a:r>
              <a:rPr lang="en-US" dirty="0" smtClean="0"/>
              <a:t>, and OMPS retrievals for cloud clearing and multi spectral (UV/NIR/TIR) of O3 and CO with improved sensitivity to boundary layer concentrations that are critical for wildfire air quality impacts. </a:t>
            </a:r>
          </a:p>
          <a:p>
            <a:endParaRPr lang="en-US" dirty="0"/>
          </a:p>
          <a:p>
            <a:r>
              <a:rPr lang="en-US" b="1" dirty="0" smtClean="0"/>
              <a:t>The next generation of UV/VIS Geostationary sensors (TEMPO/GEMS/Sentinal-4) will be comparable to TROPOMI: </a:t>
            </a:r>
            <a:r>
              <a:rPr lang="en-US" dirty="0" smtClean="0"/>
              <a:t>Combined, these new LEO  and GEO satellites will provide unprecedented monitoring of global pollution, including wildfires.</a:t>
            </a:r>
          </a:p>
          <a:p>
            <a:endParaRPr lang="en-US" dirty="0"/>
          </a:p>
          <a:p>
            <a:r>
              <a:rPr lang="en-US" b="1" dirty="0" smtClean="0"/>
              <a:t>A hyperspectral GEO infrared sounder similar to </a:t>
            </a:r>
            <a:r>
              <a:rPr lang="en-US" b="1" dirty="0" err="1" smtClean="0"/>
              <a:t>CrIS</a:t>
            </a:r>
            <a:r>
              <a:rPr lang="en-US" b="1" dirty="0" smtClean="0"/>
              <a:t> or IASI </a:t>
            </a:r>
            <a:r>
              <a:rPr lang="en-US" dirty="0" smtClean="0"/>
              <a:t>would allow hourly multi-spectral (UV/TIR) of O3 with improved  sensitivity to boundary layer concentrations that are critical for wildfire air quality impacts.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8BFE8A-CA46-47D4-8742-DEAF8A0ED379}"/>
              </a:ext>
            </a:extLst>
          </p:cNvPr>
          <p:cNvSpPr txBox="1"/>
          <p:nvPr/>
        </p:nvSpPr>
        <p:spPr>
          <a:xfrm>
            <a:off x="9289279" y="6494801"/>
            <a:ext cx="288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Aditya Kumar (UW-Madison)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" y="1039908"/>
            <a:ext cx="4555594" cy="571111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88" y="1039908"/>
            <a:ext cx="4530654" cy="57111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GOES ABI </a:t>
            </a:r>
            <a:r>
              <a:rPr lang="en-US" sz="3200" dirty="0" smtClean="0"/>
              <a:t>Aerosol </a:t>
            </a:r>
            <a:r>
              <a:rPr lang="en-US" sz="3200" dirty="0" smtClean="0"/>
              <a:t>Optical Depth (AOD) </a:t>
            </a:r>
            <a:endParaRPr lang="en-US" sz="3200" dirty="0" smtClean="0"/>
          </a:p>
          <a:p>
            <a:pPr algn="ctr"/>
            <a:r>
              <a:rPr lang="en-US" sz="3200" dirty="0" smtClean="0"/>
              <a:t>and WRF-</a:t>
            </a:r>
            <a:r>
              <a:rPr lang="en-US" sz="3200" dirty="0" err="1" smtClean="0"/>
              <a:t>Chem</a:t>
            </a:r>
            <a:r>
              <a:rPr lang="en-US" sz="3200" dirty="0" smtClean="0"/>
              <a:t> Fire </a:t>
            </a:r>
            <a:r>
              <a:rPr lang="en-US" sz="3200" dirty="0" smtClean="0"/>
              <a:t>Radiative Power (FRP</a:t>
            </a:r>
            <a:r>
              <a:rPr lang="en-US" sz="3200" dirty="0" smtClean="0"/>
              <a:t>) Experiments, August 03, 2019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289279" y="1343770"/>
            <a:ext cx="2820557" cy="31393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 of </a:t>
            </a:r>
            <a:r>
              <a:rPr lang="en-US" dirty="0" err="1" smtClean="0"/>
              <a:t>of</a:t>
            </a:r>
            <a:r>
              <a:rPr lang="en-US" dirty="0" smtClean="0"/>
              <a:t> 5-minute ABI FRP for wildfire emissions and injection heights following approach </a:t>
            </a:r>
            <a:r>
              <a:rPr lang="en-US" dirty="0" smtClean="0"/>
              <a:t>VIIRS in HRRR-Smoke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</a:t>
            </a:r>
            <a:r>
              <a:rPr lang="en-US" dirty="0" smtClean="0"/>
              <a:t>igh resolution (8km) WRF-</a:t>
            </a:r>
            <a:r>
              <a:rPr lang="en-US" dirty="0" err="1" smtClean="0"/>
              <a:t>Chem</a:t>
            </a:r>
            <a:r>
              <a:rPr lang="en-US" dirty="0" smtClean="0"/>
              <a:t> FRP based aerosol AOD forecasts are in good agreement with ABI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0030" y="1659788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5974578" y="2397344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0" idx="0"/>
          </p:cNvCxnSpPr>
          <p:nvPr/>
        </p:nvCxnSpPr>
        <p:spPr>
          <a:xfrm flipH="1">
            <a:off x="6203178" y="1829065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8510" y="1662724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1643058" y="240028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 flipH="1">
            <a:off x="1871658" y="1832001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8BFE8A-CA46-47D4-8742-DEAF8A0ED379}"/>
              </a:ext>
            </a:extLst>
          </p:cNvPr>
          <p:cNvSpPr txBox="1"/>
          <p:nvPr/>
        </p:nvSpPr>
        <p:spPr>
          <a:xfrm>
            <a:off x="9289279" y="6494801"/>
            <a:ext cx="288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Aditya Kumar (UW-Madison)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 b="67892"/>
          <a:stretch/>
        </p:blipFill>
        <p:spPr bwMode="auto">
          <a:xfrm>
            <a:off x="2455628" y="1085172"/>
            <a:ext cx="4835718" cy="284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36344"/>
          <a:stretch/>
        </p:blipFill>
        <p:spPr bwMode="auto">
          <a:xfrm>
            <a:off x="6685" y="3897820"/>
            <a:ext cx="4835718" cy="295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1" b="5786"/>
          <a:stretch/>
        </p:blipFill>
        <p:spPr bwMode="auto">
          <a:xfrm>
            <a:off x="4421039" y="3960625"/>
            <a:ext cx="4835718" cy="2899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9683" y="1460765"/>
            <a:ext cx="22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FIREX-AQ HSRL</a:t>
            </a:r>
          </a:p>
          <a:p>
            <a:r>
              <a:rPr lang="en-US" dirty="0" smtClean="0"/>
              <a:t>John Hair (NASA </a:t>
            </a:r>
            <a:r>
              <a:rPr lang="en-US" dirty="0" err="1" smtClean="0"/>
              <a:t>LaRC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FIREX-AQ High Spectral Resolution Lidar (HSRL) </a:t>
            </a:r>
          </a:p>
          <a:p>
            <a:pPr algn="ctr"/>
            <a:r>
              <a:rPr lang="en-US" sz="3200" dirty="0" smtClean="0"/>
              <a:t>and WRF-</a:t>
            </a:r>
            <a:r>
              <a:rPr lang="en-US" sz="3200" dirty="0" err="1" smtClean="0"/>
              <a:t>Chem</a:t>
            </a:r>
            <a:r>
              <a:rPr lang="en-US" sz="3200" dirty="0" smtClean="0"/>
              <a:t> Control and FRP Experiments, August 03, 2019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9279" y="1343770"/>
            <a:ext cx="2820557" cy="31393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 of </a:t>
            </a:r>
            <a:r>
              <a:rPr lang="en-US" dirty="0" err="1" smtClean="0"/>
              <a:t>of</a:t>
            </a:r>
            <a:r>
              <a:rPr lang="en-US" dirty="0" smtClean="0"/>
              <a:t> 5-minute ABI FRP for wildfire emissions and injection heights following approach </a:t>
            </a:r>
            <a:r>
              <a:rPr lang="en-US" dirty="0" smtClean="0"/>
              <a:t>VIIRS in HRRR-Smoke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Significant improvement in predicted aerosol backscatter and injection heights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rad\Documents\Work\COVID-19_COOP\Attachments\sep_22\TROPOMI.column.CO.FIREX.20190806.zo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 bwMode="auto">
          <a:xfrm>
            <a:off x="5320751" y="720944"/>
            <a:ext cx="6858000" cy="56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Brad\Documents\Work\COVID-19_COOP\Attachments\sep_22\N20_VIIRS_AOD_080620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17786" r="10895"/>
          <a:stretch/>
        </p:blipFill>
        <p:spPr bwMode="auto">
          <a:xfrm>
            <a:off x="280299" y="1440601"/>
            <a:ext cx="5594840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rad\Documents\Work\COVID-19_COOP\Attachments\sep_22\N20_VIIRS_AOD_080620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0051" r="58065" b="84872"/>
          <a:stretch/>
        </p:blipFill>
        <p:spPr bwMode="auto">
          <a:xfrm>
            <a:off x="1544516" y="1106506"/>
            <a:ext cx="3877408" cy="2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rad\Documents\Work\COVID-19_COOP\Attachments\sep_22\N20_VIIRS_AOD_080620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81621" b="89795"/>
          <a:stretch/>
        </p:blipFill>
        <p:spPr bwMode="auto">
          <a:xfrm>
            <a:off x="280299" y="1048740"/>
            <a:ext cx="1198684" cy="4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547" y="6173277"/>
            <a:ext cx="684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https://www.star.nesdis.noaa.gov/smcd/spb/aq/AerosolWatch/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47" y="1440601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2531795" y="2178157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 flipH="1">
            <a:off x="2760395" y="1609878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06277" y="1380978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77145" y="1448552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321693" y="218610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 flipH="1">
            <a:off x="8550293" y="1617829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0299" y="1448552"/>
            <a:ext cx="206005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NOAA-20 VIIRS AOD</a:t>
            </a:r>
            <a:endParaRPr lang="en-US" dirty="0"/>
          </a:p>
        </p:txBody>
      </p:sp>
      <p:pic>
        <p:nvPicPr>
          <p:cNvPr id="17" name="Picture 2" descr="C:\Users\Brad\Documents\Work\COVID-19_COOP\Attachments\sep_22\TROPOMI.column.CO.FIREX.20190806.zo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 t="88548" b="1837"/>
          <a:stretch/>
        </p:blipFill>
        <p:spPr bwMode="auto">
          <a:xfrm>
            <a:off x="8550293" y="6212897"/>
            <a:ext cx="3581400" cy="6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NOAA-20 VIIRS Aerosol Optical Depth (AOD) </a:t>
            </a:r>
            <a:r>
              <a:rPr lang="en-US" sz="3200" dirty="0" smtClean="0"/>
              <a:t>and </a:t>
            </a:r>
            <a:r>
              <a:rPr lang="en-US" sz="3200" dirty="0" smtClean="0"/>
              <a:t>TROPOMI Carbon </a:t>
            </a:r>
            <a:r>
              <a:rPr lang="en-US" sz="3200" dirty="0" smtClean="0"/>
              <a:t>Monoxide (CO) August </a:t>
            </a:r>
            <a:r>
              <a:rPr lang="en-US" sz="3200" dirty="0"/>
              <a:t>06, 2019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ad\Documents\Work\COVID-19_COOP\Attachments\sep_22\FIREX-AQ_AOD__.O3.PSAS.NGAC.C192.GSI.NO2.O3.PSAS.NGAC.C192.GSI.NO2.20190806.zo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b="12564"/>
          <a:stretch/>
        </p:blipFill>
        <p:spPr bwMode="auto">
          <a:xfrm>
            <a:off x="-413224" y="703360"/>
            <a:ext cx="6730044" cy="59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7247" y="1440601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2531795" y="2178157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0"/>
          </p:cNvCxnSpPr>
          <p:nvPr/>
        </p:nvCxnSpPr>
        <p:spPr>
          <a:xfrm flipH="1">
            <a:off x="2760395" y="1609878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Brad\Documents\Work\COVID-19_COOP\Attachments\sep_22\FIREX-AQ_COCOL__.O3.PSAS.NGAC.C192.GSI.NO2.O3.PSAS.NGAC.C192.GSI.NO2.20190806.zoo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5184042" y="720944"/>
            <a:ext cx="6858000" cy="6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77145" y="1448552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5" name="Oval 14"/>
          <p:cNvSpPr/>
          <p:nvPr/>
        </p:nvSpPr>
        <p:spPr>
          <a:xfrm>
            <a:off x="8321693" y="218610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 flipH="1">
            <a:off x="8550293" y="1617829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NOAA UFS-RAQMS Aerosol Optical Depth (AOD) and Carbon Monoxide Forecast 21Z August 06,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34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Brad\Documents\Work\COVID-19_COOP\Attachments\sep_22\FIREX-AQ_COCOL__.O3.PSAS.NGAC.C192.GSI.CO.O3.PSAS.NGAC.C192.GSI.CO.20190806.zo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4"/>
          <a:stretch/>
        </p:blipFill>
        <p:spPr bwMode="auto">
          <a:xfrm>
            <a:off x="5183312" y="720974"/>
            <a:ext cx="6858000" cy="6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rad\Documents\Work\COVID-19_COOP\Attachments\sep_22\FIREX-AQ_AOD__.O3.PSAS.NGAC.C192.GSI.NO2.O3.PSAS.NGAC.C192.GSI.NO2.20190806.zoo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b="12564"/>
          <a:stretch/>
        </p:blipFill>
        <p:spPr bwMode="auto">
          <a:xfrm>
            <a:off x="-413224" y="703360"/>
            <a:ext cx="6730044" cy="59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7247" y="1440601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2531795" y="2178157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0"/>
          </p:cNvCxnSpPr>
          <p:nvPr/>
        </p:nvCxnSpPr>
        <p:spPr>
          <a:xfrm flipH="1">
            <a:off x="2760395" y="1609878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77145" y="1448552"/>
            <a:ext cx="1725729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Williams Flats Fire</a:t>
            </a:r>
            <a:endParaRPr lang="en-US" sz="1600" b="1" dirty="0"/>
          </a:p>
        </p:txBody>
      </p:sp>
      <p:sp>
        <p:nvSpPr>
          <p:cNvPr id="15" name="Oval 14"/>
          <p:cNvSpPr/>
          <p:nvPr/>
        </p:nvSpPr>
        <p:spPr>
          <a:xfrm>
            <a:off x="8321693" y="2186108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 flipH="1">
            <a:off x="8550293" y="1617829"/>
            <a:ext cx="626852" cy="568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NOAA UFS-RAQMS Aerosol Optical Depth (AOD) and Carbon Monoxide </a:t>
            </a:r>
            <a:r>
              <a:rPr lang="en-US" sz="3200" dirty="0" smtClean="0"/>
              <a:t>(</a:t>
            </a:r>
            <a:r>
              <a:rPr lang="en-US" sz="3200" dirty="0" smtClean="0"/>
              <a:t>TROPOMI Data Assimilation)</a:t>
            </a:r>
            <a:r>
              <a:rPr lang="en-US" sz="3200" dirty="0" smtClean="0"/>
              <a:t> </a:t>
            </a:r>
            <a:r>
              <a:rPr lang="en-US" sz="3200" dirty="0" smtClean="0"/>
              <a:t>21Z August 06,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ad\Documents\Work\COVID-19_COOP\Attachments\sep_22\FV3GFS.RAQMS_vs_dacom_co.R0.0724-0905.tropomi.co.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783"/>
            <a:ext cx="4501662" cy="60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rad\Documents\Work\COVID-19_COOP\Attachments\sep_22\FIREX-AQ_DC8_Fligh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4" y="899386"/>
            <a:ext cx="5027015" cy="50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2992" y="1013683"/>
            <a:ext cx="2694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FIREX-AQ DC8 Flight Tracks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3830" y="5846870"/>
            <a:ext cx="7804316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Assimilation of TROPOMI CO column leads to significant improvements in UFS-RAQMS CO analysis (reduced bias, improved representation of variance within wildfire plumes</a:t>
            </a:r>
            <a:r>
              <a:rPr lang="en-US" b="1" dirty="0" smtClean="0"/>
              <a:t>) and very good agreement with </a:t>
            </a:r>
            <a:r>
              <a:rPr lang="en-US" b="1" i="1" dirty="0" err="1" smtClean="0"/>
              <a:t>insitu</a:t>
            </a:r>
            <a:r>
              <a:rPr lang="en-US" b="1" dirty="0" smtClean="0"/>
              <a:t> CO measurements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71414" y="1705708"/>
            <a:ext cx="1724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Insitu</a:t>
            </a:r>
            <a:r>
              <a:rPr lang="en-US" dirty="0" smtClean="0"/>
              <a:t> CO from Glen </a:t>
            </a:r>
            <a:r>
              <a:rPr lang="en-US" dirty="0" err="1" smtClean="0"/>
              <a:t>Diskin</a:t>
            </a:r>
            <a:r>
              <a:rPr lang="en-US" dirty="0" smtClean="0"/>
              <a:t> (NASA/</a:t>
            </a:r>
            <a:r>
              <a:rPr lang="en-US" dirty="0" err="1" smtClean="0"/>
              <a:t>LaRC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95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FIREX-AQ </a:t>
            </a:r>
            <a:r>
              <a:rPr lang="en-US" sz="3200" dirty="0" err="1" smtClean="0"/>
              <a:t>insitu</a:t>
            </a:r>
            <a:r>
              <a:rPr lang="en-US" sz="3200" dirty="0" smtClean="0"/>
              <a:t> CO and UFS-RAQMS TROPOMI CO Data Assimilation Experiments, FIREX-AQ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rad\Documents\Work\COVID-19_COOP\Wildfire_Workshop_2020\Figures\TROPOMI.CO.20190806.b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87870" r="8810" b="-468"/>
          <a:stretch/>
        </p:blipFill>
        <p:spPr bwMode="auto">
          <a:xfrm>
            <a:off x="4932484" y="3648790"/>
            <a:ext cx="2391508" cy="4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79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Long-range transport of wildfires can influence regional air quality</a:t>
            </a:r>
            <a:endParaRPr lang="en-US" sz="3200" dirty="0"/>
          </a:p>
        </p:txBody>
      </p:sp>
      <p:pic>
        <p:nvPicPr>
          <p:cNvPr id="3075" name="Picture 3" descr="C:\Users\Brad\Documents\Work\COVID-19_COOP\Wildfire_Workshop_2020\Figures\TROPOMI.CO.20190806.b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9098" r="8810" b="16950"/>
          <a:stretch/>
        </p:blipFill>
        <p:spPr bwMode="auto">
          <a:xfrm>
            <a:off x="2936631" y="896797"/>
            <a:ext cx="6075484" cy="27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rad\Documents\Work\COVID-19_COOP\Wildfire_Workshop_2020\Figures\FV3RAQMS.CO.DA.scale.aware.sas.flux.limited.20190806.big.with.dp.and.a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t="8940" r="8412" b="16641"/>
          <a:stretch/>
        </p:blipFill>
        <p:spPr bwMode="auto">
          <a:xfrm>
            <a:off x="6128238" y="4044458"/>
            <a:ext cx="6063762" cy="28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ad\Documents\Work\COVID-19_COOP\Attachments\sep_22\FV3RAQMS.CO.scale.aware.sas.flux.limited.20190806.big.with.dp.and.a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9615" r="8205" b="18462"/>
          <a:stretch/>
        </p:blipFill>
        <p:spPr bwMode="auto">
          <a:xfrm>
            <a:off x="83524" y="4097383"/>
            <a:ext cx="6044714" cy="26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7103" y="548666"/>
            <a:ext cx="391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TROPOMI Column CO (August 08, 2019)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73503" y="3771886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UFS-RAQMS (Control)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06107" y="3754422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UFS-RAQMS (TROPOMI DA)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378569" y="1046282"/>
            <a:ext cx="1257300" cy="5187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80032" y="4249654"/>
            <a:ext cx="1257300" cy="5187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76390" y="4240825"/>
            <a:ext cx="1257300" cy="5187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46859" y="1296863"/>
            <a:ext cx="1208942" cy="5934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37332" y="4500198"/>
            <a:ext cx="1208942" cy="5934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733690" y="4472356"/>
            <a:ext cx="1208942" cy="5934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35733" y="1341005"/>
            <a:ext cx="8931275" cy="5031236"/>
            <a:chOff x="213358" y="886968"/>
            <a:chExt cx="8687329" cy="490423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5" t="9802" r="7201" b="4393"/>
            <a:stretch>
              <a:fillRect/>
            </a:stretch>
          </p:blipFill>
          <p:spPr bwMode="auto">
            <a:xfrm>
              <a:off x="213358" y="909192"/>
              <a:ext cx="8687329" cy="488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84799" y="886968"/>
              <a:ext cx="1098416" cy="63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6" tIns="45664" rIns="91326" bIns="45664" anchor="ctr"/>
            <a:lstStyle/>
            <a:p>
              <a:pPr algn="ctr" defTabSz="456633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9868" y="4419471"/>
              <a:ext cx="2095245" cy="646171"/>
            </a:xfrm>
            <a:prstGeom prst="rect">
              <a:avLst/>
            </a:prstGeom>
          </p:spPr>
          <p:txBody>
            <a:bodyPr lIns="91326" tIns="45664" rIns="91326" bIns="45664">
              <a:spAutoFit/>
            </a:bodyPr>
            <a:lstStyle/>
            <a:p>
              <a:pPr algn="ctr" defTabSz="456633">
                <a:defRPr/>
              </a:pPr>
              <a:r>
                <a:rPr lang="en-US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Sentinel-5P</a:t>
              </a:r>
            </a:p>
            <a:p>
              <a:pPr algn="ctr" defTabSz="456633">
                <a:defRPr/>
              </a:pPr>
              <a:r>
                <a:rPr lang="en-US" b="1" i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(once </a:t>
              </a:r>
              <a:r>
                <a:rPr lang="en-US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per day)</a:t>
              </a:r>
              <a:endParaRPr lang="en-US" dirty="0">
                <a:solidFill>
                  <a:prstClr val="black"/>
                </a:solidFill>
                <a:latin typeface="Verdana"/>
                <a:ea typeface="ＭＳ Ｐゴシック" charset="0"/>
                <a:cs typeface="Verdana"/>
              </a:endParaRPr>
            </a:p>
          </p:txBody>
        </p:sp>
        <p:sp>
          <p:nvSpPr>
            <p:cNvPr id="12" name="직사각형 10"/>
            <p:cNvSpPr/>
            <p:nvPr/>
          </p:nvSpPr>
          <p:spPr bwMode="auto">
            <a:xfrm>
              <a:off x="1786379" y="1142578"/>
              <a:ext cx="1925402" cy="1590817"/>
            </a:xfrm>
            <a:prstGeom prst="rect">
              <a:avLst/>
            </a:prstGeom>
            <a:solidFill>
              <a:srgbClr val="C6D9F1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6" tIns="45664" rIns="91326" bIns="45664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 charset="0"/>
                <a:ea typeface="ＭＳ Ｐゴシック" charset="0"/>
                <a:cs typeface="맑은 고딕" charset="0"/>
              </a:endParaRPr>
            </a:p>
          </p:txBody>
        </p:sp>
        <p:sp>
          <p:nvSpPr>
            <p:cNvPr id="13" name="직사각형 11"/>
            <p:cNvSpPr/>
            <p:nvPr/>
          </p:nvSpPr>
          <p:spPr bwMode="auto">
            <a:xfrm>
              <a:off x="4303847" y="1023505"/>
              <a:ext cx="1679370" cy="1232010"/>
            </a:xfrm>
            <a:prstGeom prst="rect">
              <a:avLst/>
            </a:prstGeom>
            <a:solidFill>
              <a:srgbClr val="C6D9F1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6" tIns="45664" rIns="91326" bIns="45664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맑은 고딕" charset="0"/>
                <a:ea typeface="ＭＳ Ｐゴシック" charset="0"/>
                <a:cs typeface="맑은 고딕" charset="0"/>
              </a:endParaRPr>
            </a:p>
          </p:txBody>
        </p:sp>
        <p:sp>
          <p:nvSpPr>
            <p:cNvPr id="14" name="직사각형 5"/>
            <p:cNvSpPr/>
            <p:nvPr/>
          </p:nvSpPr>
          <p:spPr bwMode="auto">
            <a:xfrm>
              <a:off x="6314964" y="1599819"/>
              <a:ext cx="1600005" cy="2057584"/>
            </a:xfrm>
            <a:prstGeom prst="rect">
              <a:avLst/>
            </a:prstGeom>
            <a:solidFill>
              <a:srgbClr val="C6D9F1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6" tIns="45664" rIns="91326" bIns="45664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맑은 고딕" charset="0"/>
                <a:ea typeface="ＭＳ Ｐゴシック" charset="0"/>
                <a:cs typeface="맑은 고딕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29237" y="1547014"/>
              <a:ext cx="1312703" cy="646171"/>
            </a:xfrm>
            <a:prstGeom prst="rect">
              <a:avLst/>
            </a:prstGeom>
          </p:spPr>
          <p:txBody>
            <a:bodyPr lIns="91326" tIns="45664" rIns="91326" bIns="45664">
              <a:spAutoFit/>
            </a:bodyPr>
            <a:lstStyle/>
            <a:p>
              <a:pPr algn="ctr" defTabSz="456633">
                <a:defRPr/>
              </a:pPr>
              <a:r>
                <a:rPr lang="en-US" altLang="ko-KR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TEMPO</a:t>
              </a:r>
            </a:p>
            <a:p>
              <a:pPr algn="ctr" defTabSz="456633">
                <a:defRPr/>
              </a:pPr>
              <a:r>
                <a:rPr lang="en-US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(hourly)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65752" y="1260653"/>
              <a:ext cx="1574608" cy="646171"/>
            </a:xfrm>
            <a:prstGeom prst="rect">
              <a:avLst/>
            </a:prstGeom>
          </p:spPr>
          <p:txBody>
            <a:bodyPr lIns="91326" tIns="45664" rIns="91326" bIns="45664">
              <a:spAutoFit/>
            </a:bodyPr>
            <a:lstStyle/>
            <a:p>
              <a:pPr algn="ctr" defTabSz="456633">
                <a:defRPr/>
              </a:pPr>
              <a:r>
                <a:rPr lang="en-US" altLang="ko-KR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Sentinel-4</a:t>
              </a:r>
            </a:p>
            <a:p>
              <a:pPr algn="ctr" defTabSz="456633">
                <a:defRPr/>
              </a:pPr>
              <a:r>
                <a:rPr lang="en-US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(hourly)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60996" y="1688585"/>
              <a:ext cx="1374607" cy="646171"/>
            </a:xfrm>
            <a:prstGeom prst="rect">
              <a:avLst/>
            </a:prstGeom>
          </p:spPr>
          <p:txBody>
            <a:bodyPr lIns="91326" tIns="45664" rIns="91326" bIns="45664">
              <a:spAutoFit/>
            </a:bodyPr>
            <a:lstStyle/>
            <a:p>
              <a:pPr algn="ctr" defTabSz="456633">
                <a:defRPr/>
              </a:pPr>
              <a:r>
                <a:rPr lang="en-US" altLang="ko-KR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GEMS</a:t>
              </a:r>
            </a:p>
            <a:p>
              <a:pPr algn="ctr" defTabSz="456633">
                <a:defRPr/>
              </a:pPr>
              <a:r>
                <a:rPr lang="en-US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/>
                  <a:ea typeface="ＭＳ Ｐゴシック" charset="0"/>
                  <a:cs typeface="Verdana"/>
                </a:rPr>
                <a:t>(hourly)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633983" y="4639911"/>
              <a:ext cx="2240520" cy="52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26" tIns="45664" rIns="91326" bIns="4566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i="1" dirty="0" smtClean="0">
                  <a:solidFill>
                    <a:srgbClr val="FFFFFF"/>
                  </a:solidFill>
                  <a:latin typeface="Verdana" charset="0"/>
                </a:rPr>
                <a:t>Courtesy Jhoon Kim,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i="1" dirty="0" smtClean="0">
                  <a:solidFill>
                    <a:srgbClr val="FFFFFF"/>
                  </a:solidFill>
                  <a:latin typeface="Verdana" charset="0"/>
                </a:rPr>
                <a:t>Andreas Richter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382422" y="3674458"/>
            <a:ext cx="822960" cy="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4850591" y="358375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680717" y="358726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7769" y="3749871"/>
            <a:ext cx="15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80-115°W</a:t>
            </a:r>
            <a:endParaRPr lang="en-US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9084" y="3827231"/>
            <a:ext cx="204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0°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2021+ launch</a:t>
            </a:r>
            <a:endParaRPr lang="en-US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9339" y="3839366"/>
            <a:ext cx="1847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128.2°E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2019 launch</a:t>
            </a:r>
            <a:endParaRPr lang="en-US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3421502" y="17585"/>
            <a:ext cx="6885432" cy="9601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Future: </a:t>
            </a:r>
            <a:r>
              <a:rPr lang="en-US" sz="3600" dirty="0" smtClean="0">
                <a:solidFill>
                  <a:schemeClr val="bg1"/>
                </a:solidFill>
              </a:rPr>
              <a:t>Global GEO</a:t>
            </a:r>
            <a:r>
              <a:rPr lang="en-US" sz="3600" dirty="0" smtClean="0">
                <a:solidFill>
                  <a:schemeClr val="bg1"/>
                </a:solidFill>
              </a:rPr>
              <a:t>/LEO </a:t>
            </a:r>
            <a:r>
              <a:rPr lang="en-US" sz="3600" dirty="0" smtClean="0">
                <a:solidFill>
                  <a:schemeClr val="bg1"/>
                </a:solidFill>
              </a:rPr>
              <a:t>pollution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monitoring constellation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7008" y="1406156"/>
            <a:ext cx="2725700" cy="36933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cs typeface="Arial"/>
              </a:rPr>
              <a:t>The </a:t>
            </a:r>
            <a:r>
              <a:rPr lang="en-US" b="1" dirty="0">
                <a:cs typeface="Arial"/>
              </a:rPr>
              <a:t>suite of NO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, 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CO, C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, O</a:t>
            </a:r>
            <a:r>
              <a:rPr lang="en-US" b="1" baseline="-25000" dirty="0">
                <a:cs typeface="Arial"/>
              </a:rPr>
              <a:t>3</a:t>
            </a:r>
            <a:r>
              <a:rPr lang="en-US" b="1" dirty="0">
                <a:cs typeface="Arial"/>
              </a:rPr>
              <a:t>, H</a:t>
            </a:r>
            <a:r>
              <a:rPr lang="en-US" b="1" baseline="-25000" dirty="0">
                <a:cs typeface="Arial"/>
              </a:rPr>
              <a:t>2</a:t>
            </a:r>
            <a:r>
              <a:rPr lang="en-US" b="1" dirty="0">
                <a:cs typeface="Arial"/>
              </a:rPr>
              <a:t>O, and aerosol measurements from TEMPO will help constrain secondary formation of VOCs and ozone. </a:t>
            </a:r>
            <a:endParaRPr lang="en-US" b="1" dirty="0" smtClean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cs typeface="Arial"/>
              </a:rPr>
              <a:t>TEMPO (GEMS) trace-gas retrievals will complement ABI (AHI)  fire detection and aerosol measurements. </a:t>
            </a:r>
            <a:endParaRPr lang="en-US" b="1" dirty="0"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04057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 Chance (Harvard/SAO)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625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Future: Global GEO/LEO pollution monitoring constellation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James H. (LARC-E303)</dc:creator>
  <cp:lastModifiedBy>Brad</cp:lastModifiedBy>
  <cp:revision>53</cp:revision>
  <dcterms:created xsi:type="dcterms:W3CDTF">2020-09-21T17:36:31Z</dcterms:created>
  <dcterms:modified xsi:type="dcterms:W3CDTF">2020-09-23T02:01:19Z</dcterms:modified>
</cp:coreProperties>
</file>