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06" r:id="rId2"/>
    <p:sldId id="320" r:id="rId3"/>
    <p:sldId id="302" r:id="rId4"/>
    <p:sldId id="307" r:id="rId5"/>
    <p:sldId id="324" r:id="rId6"/>
    <p:sldId id="323" r:id="rId7"/>
    <p:sldId id="321" r:id="rId8"/>
    <p:sldId id="309" r:id="rId9"/>
    <p:sldId id="298" r:id="rId10"/>
    <p:sldId id="299" r:id="rId11"/>
    <p:sldId id="316" r:id="rId12"/>
    <p:sldId id="301" r:id="rId13"/>
    <p:sldId id="312" r:id="rId14"/>
    <p:sldId id="313" r:id="rId15"/>
    <p:sldId id="315" r:id="rId16"/>
    <p:sldId id="317" r:id="rId17"/>
    <p:sldId id="311" r:id="rId18"/>
    <p:sldId id="256" r:id="rId19"/>
    <p:sldId id="282" r:id="rId20"/>
    <p:sldId id="258" r:id="rId21"/>
    <p:sldId id="266" r:id="rId22"/>
    <p:sldId id="281" r:id="rId23"/>
    <p:sldId id="32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985" autoAdjust="0"/>
  </p:normalViewPr>
  <p:slideViewPr>
    <p:cSldViewPr snapToGrid="0" snapToObjects="1">
      <p:cViewPr>
        <p:scale>
          <a:sx n="115" d="100"/>
          <a:sy n="115" d="100"/>
        </p:scale>
        <p:origin x="-1906" y="-3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86590A-B3F9-664A-AD58-C462443FF321}" type="doc">
      <dgm:prSet loTypeId="urn:microsoft.com/office/officeart/2005/8/layout/radial4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CEAA8A-2A96-974D-B211-E3235B7097CF}">
      <dgm:prSet phldrT="[Text]" custT="1"/>
      <dgm:spPr>
        <a:blipFill rotWithShape="0">
          <a:blip xmlns:r="http://schemas.openxmlformats.org/officeDocument/2006/relationships" r:embed="rId1">
            <a:alphaModFix amt="50000"/>
          </a:blip>
          <a:stretch>
            <a:fillRect/>
          </a:stretch>
        </a:blipFill>
      </dgm:spPr>
      <dgm:t>
        <a:bodyPr/>
        <a:lstStyle/>
        <a:p>
          <a:r>
            <a:rPr lang="en-US" sz="1500" dirty="0" smtClean="0"/>
            <a:t>Large field mission with P3 aircraft and other platforms</a:t>
          </a:r>
          <a:endParaRPr lang="en-US" sz="1500" dirty="0"/>
        </a:p>
      </dgm:t>
    </dgm:pt>
    <dgm:pt modelId="{E91642B4-5424-7F46-BA24-1775F31DDEF4}" type="parTrans" cxnId="{DFE6834B-0597-944C-A2A1-3551E9BE6464}">
      <dgm:prSet/>
      <dgm:spPr/>
      <dgm:t>
        <a:bodyPr/>
        <a:lstStyle/>
        <a:p>
          <a:endParaRPr lang="en-US"/>
        </a:p>
      </dgm:t>
    </dgm:pt>
    <dgm:pt modelId="{88D90726-BED9-8848-AF1E-4319D25CB99F}" type="sibTrans" cxnId="{DFE6834B-0597-944C-A2A1-3551E9BE6464}">
      <dgm:prSet/>
      <dgm:spPr/>
      <dgm:t>
        <a:bodyPr/>
        <a:lstStyle/>
        <a:p>
          <a:endParaRPr lang="en-US"/>
        </a:p>
      </dgm:t>
    </dgm:pt>
    <dgm:pt modelId="{023C93F9-D905-4B47-B121-1223C0C272D2}">
      <dgm:prSet phldrT="[Text]" custT="1"/>
      <dgm:spPr/>
      <dgm:t>
        <a:bodyPr/>
        <a:lstStyle/>
        <a:p>
          <a:r>
            <a:rPr lang="en-US" sz="1200" dirty="0" smtClean="0"/>
            <a:t>Fire Ecology and Forest Management</a:t>
          </a:r>
          <a:endParaRPr lang="en-US" sz="1200" dirty="0"/>
        </a:p>
      </dgm:t>
    </dgm:pt>
    <dgm:pt modelId="{5FB9AC7B-2B47-3744-A279-25206EA1EB22}" type="parTrans" cxnId="{2F6E29B7-6478-F84C-9339-C6167E1AD3B4}">
      <dgm:prSet/>
      <dgm:spPr/>
      <dgm:t>
        <a:bodyPr/>
        <a:lstStyle/>
        <a:p>
          <a:endParaRPr lang="en-US"/>
        </a:p>
      </dgm:t>
    </dgm:pt>
    <dgm:pt modelId="{A2258F70-A892-ED40-8C5A-AEAD4004A919}" type="sibTrans" cxnId="{2F6E29B7-6478-F84C-9339-C6167E1AD3B4}">
      <dgm:prSet/>
      <dgm:spPr/>
      <dgm:t>
        <a:bodyPr/>
        <a:lstStyle/>
        <a:p>
          <a:endParaRPr lang="en-US"/>
        </a:p>
      </dgm:t>
    </dgm:pt>
    <dgm:pt modelId="{791F8BF9-77F9-0346-A655-6990EE799C6A}">
      <dgm:prSet phldrT="[Text]" custT="1"/>
      <dgm:spPr/>
      <dgm:t>
        <a:bodyPr/>
        <a:lstStyle/>
        <a:p>
          <a:r>
            <a:rPr lang="en-US" sz="1200" dirty="0" smtClean="0"/>
            <a:t>Air Quality Forecasting</a:t>
          </a:r>
          <a:endParaRPr lang="en-US" sz="1200" dirty="0"/>
        </a:p>
      </dgm:t>
    </dgm:pt>
    <dgm:pt modelId="{92560A76-BA12-BF44-BCCE-803312FC959C}" type="parTrans" cxnId="{2D83E6D9-6C85-1643-BB51-B1ACB32F9FD3}">
      <dgm:prSet/>
      <dgm:spPr/>
      <dgm:t>
        <a:bodyPr/>
        <a:lstStyle/>
        <a:p>
          <a:endParaRPr lang="en-US"/>
        </a:p>
      </dgm:t>
    </dgm:pt>
    <dgm:pt modelId="{E333E804-D7F8-A74C-98D2-06678A814A46}" type="sibTrans" cxnId="{2D83E6D9-6C85-1643-BB51-B1ACB32F9FD3}">
      <dgm:prSet/>
      <dgm:spPr/>
      <dgm:t>
        <a:bodyPr/>
        <a:lstStyle/>
        <a:p>
          <a:endParaRPr lang="en-US"/>
        </a:p>
      </dgm:t>
    </dgm:pt>
    <dgm:pt modelId="{767B5FAE-33D3-9C40-8442-64B2EC86E302}">
      <dgm:prSet custT="1"/>
      <dgm:spPr/>
      <dgm:t>
        <a:bodyPr/>
        <a:lstStyle/>
        <a:p>
          <a:r>
            <a:rPr lang="en-US" sz="1200" dirty="0" smtClean="0"/>
            <a:t>Modeling and Satellite</a:t>
          </a:r>
          <a:endParaRPr lang="en-US" sz="1200" dirty="0"/>
        </a:p>
      </dgm:t>
    </dgm:pt>
    <dgm:pt modelId="{C686A8C4-19F2-B04C-A31E-3D35129A58D2}" type="parTrans" cxnId="{C65C01A8-F566-AB49-8D38-ED9752C90D26}">
      <dgm:prSet/>
      <dgm:spPr/>
      <dgm:t>
        <a:bodyPr/>
        <a:lstStyle/>
        <a:p>
          <a:endParaRPr lang="en-US"/>
        </a:p>
      </dgm:t>
    </dgm:pt>
    <dgm:pt modelId="{30B245FA-5A8B-8847-89E3-CA5FC9297B26}" type="sibTrans" cxnId="{C65C01A8-F566-AB49-8D38-ED9752C90D26}">
      <dgm:prSet/>
      <dgm:spPr/>
      <dgm:t>
        <a:bodyPr/>
        <a:lstStyle/>
        <a:p>
          <a:endParaRPr lang="en-US"/>
        </a:p>
      </dgm:t>
    </dgm:pt>
    <dgm:pt modelId="{A955772C-457D-1146-9D80-EF3955AAE7FC}">
      <dgm:prSet custT="1"/>
      <dgm:spPr/>
      <dgm:t>
        <a:bodyPr/>
        <a:lstStyle/>
        <a:p>
          <a:r>
            <a:rPr lang="en-US" sz="1200" dirty="0" smtClean="0"/>
            <a:t>Laboratory Studies</a:t>
          </a:r>
          <a:endParaRPr lang="en-US" sz="1200" dirty="0"/>
        </a:p>
      </dgm:t>
    </dgm:pt>
    <dgm:pt modelId="{A3FD5A0B-F098-1A44-8E8F-EA2F784F174F}" type="parTrans" cxnId="{1ACBA1E4-1471-F54A-8670-B9335E22F551}">
      <dgm:prSet/>
      <dgm:spPr/>
      <dgm:t>
        <a:bodyPr/>
        <a:lstStyle/>
        <a:p>
          <a:endParaRPr lang="en-US"/>
        </a:p>
      </dgm:t>
    </dgm:pt>
    <dgm:pt modelId="{E9BF5DDF-85A3-8B47-9466-354A118EF412}" type="sibTrans" cxnId="{1ACBA1E4-1471-F54A-8670-B9335E22F551}">
      <dgm:prSet/>
      <dgm:spPr/>
      <dgm:t>
        <a:bodyPr/>
        <a:lstStyle/>
        <a:p>
          <a:endParaRPr lang="en-US"/>
        </a:p>
      </dgm:t>
    </dgm:pt>
    <dgm:pt modelId="{C0F11F60-8179-D94C-9EED-A8B97F3F0260}">
      <dgm:prSet custT="1"/>
      <dgm:spPr/>
      <dgm:t>
        <a:bodyPr/>
        <a:lstStyle/>
        <a:p>
          <a:r>
            <a:rPr lang="en-US" sz="1200" dirty="0" smtClean="0"/>
            <a:t>Long Range Transport Studies     NASA DC 8</a:t>
          </a:r>
        </a:p>
        <a:p>
          <a:r>
            <a:rPr lang="en-US" sz="1200" dirty="0" smtClean="0"/>
            <a:t>Short Range Studies   NCAR/NSF C130</a:t>
          </a:r>
        </a:p>
      </dgm:t>
    </dgm:pt>
    <dgm:pt modelId="{30CB1F34-C13E-9140-8702-C69BF61A249B}" type="parTrans" cxnId="{B90D9066-F4E5-C442-BB62-756AAC0E8D05}">
      <dgm:prSet/>
      <dgm:spPr/>
      <dgm:t>
        <a:bodyPr/>
        <a:lstStyle/>
        <a:p>
          <a:endParaRPr lang="en-US"/>
        </a:p>
      </dgm:t>
    </dgm:pt>
    <dgm:pt modelId="{3DE3B544-7965-DE42-8654-10270EF340AC}" type="sibTrans" cxnId="{B90D9066-F4E5-C442-BB62-756AAC0E8D05}">
      <dgm:prSet/>
      <dgm:spPr/>
      <dgm:t>
        <a:bodyPr/>
        <a:lstStyle/>
        <a:p>
          <a:endParaRPr lang="en-US"/>
        </a:p>
      </dgm:t>
    </dgm:pt>
    <dgm:pt modelId="{8456E497-8418-A247-8846-410F2C5DD27A}">
      <dgm:prSet custT="1"/>
      <dgm:spPr/>
      <dgm:t>
        <a:bodyPr/>
        <a:lstStyle/>
        <a:p>
          <a:r>
            <a:rPr lang="en-US" sz="1200" dirty="0" smtClean="0"/>
            <a:t>Ground and Mobile Field Studies</a:t>
          </a:r>
          <a:endParaRPr lang="en-US" sz="1200" dirty="0"/>
        </a:p>
      </dgm:t>
    </dgm:pt>
    <dgm:pt modelId="{8967AC33-74F0-D643-8028-75CFEA8BF858}" type="parTrans" cxnId="{E99AA4AE-6AC0-D744-85E3-7FE1AAC65286}">
      <dgm:prSet/>
      <dgm:spPr/>
      <dgm:t>
        <a:bodyPr/>
        <a:lstStyle/>
        <a:p>
          <a:endParaRPr lang="en-US"/>
        </a:p>
      </dgm:t>
    </dgm:pt>
    <dgm:pt modelId="{653E4438-4046-084C-B8C6-15377A00FA78}" type="sibTrans" cxnId="{E99AA4AE-6AC0-D744-85E3-7FE1AAC65286}">
      <dgm:prSet/>
      <dgm:spPr/>
      <dgm:t>
        <a:bodyPr/>
        <a:lstStyle/>
        <a:p>
          <a:endParaRPr lang="en-US"/>
        </a:p>
      </dgm:t>
    </dgm:pt>
    <dgm:pt modelId="{A6B432CD-247B-D248-ABAF-250FE00D1CDE}">
      <dgm:prSet custT="1"/>
      <dgm:spPr/>
      <dgm:t>
        <a:bodyPr/>
        <a:lstStyle/>
        <a:p>
          <a:r>
            <a:rPr lang="en-US" sz="1200" dirty="0" smtClean="0"/>
            <a:t>Fire Lab Study</a:t>
          </a:r>
          <a:endParaRPr lang="en-US" sz="1200" dirty="0"/>
        </a:p>
      </dgm:t>
    </dgm:pt>
    <dgm:pt modelId="{E2D17733-0DE7-E642-888F-AA027F6B1F32}" type="parTrans" cxnId="{8F99287B-C7B5-B84E-A211-E3E197C25D17}">
      <dgm:prSet/>
      <dgm:spPr/>
      <dgm:t>
        <a:bodyPr/>
        <a:lstStyle/>
        <a:p>
          <a:endParaRPr lang="en-US"/>
        </a:p>
      </dgm:t>
    </dgm:pt>
    <dgm:pt modelId="{B21D2A9B-34CB-7E44-913D-ADC1C062E8C3}" type="sibTrans" cxnId="{8F99287B-C7B5-B84E-A211-E3E197C25D17}">
      <dgm:prSet/>
      <dgm:spPr/>
      <dgm:t>
        <a:bodyPr/>
        <a:lstStyle/>
        <a:p>
          <a:endParaRPr lang="en-US"/>
        </a:p>
      </dgm:t>
    </dgm:pt>
    <dgm:pt modelId="{68EF41A2-F72A-9443-A295-4BF2AFE5C7F1}">
      <dgm:prSet custT="1"/>
      <dgm:spPr/>
      <dgm:t>
        <a:bodyPr/>
        <a:lstStyle/>
        <a:p>
          <a:r>
            <a:rPr lang="en-US" sz="1200" dirty="0" smtClean="0"/>
            <a:t>Instrument Development</a:t>
          </a:r>
          <a:endParaRPr lang="en-US" sz="1200" dirty="0"/>
        </a:p>
      </dgm:t>
    </dgm:pt>
    <dgm:pt modelId="{CF97DDF3-0D8B-2B4E-8DE9-B8EA71664FEC}" type="parTrans" cxnId="{7E63A0E3-E248-9F4D-8490-6E14A752956F}">
      <dgm:prSet/>
      <dgm:spPr/>
      <dgm:t>
        <a:bodyPr/>
        <a:lstStyle/>
        <a:p>
          <a:endParaRPr lang="en-US"/>
        </a:p>
      </dgm:t>
    </dgm:pt>
    <dgm:pt modelId="{FAEE8970-FFA6-A54C-8FA0-DA848F882DBE}" type="sibTrans" cxnId="{7E63A0E3-E248-9F4D-8490-6E14A752956F}">
      <dgm:prSet/>
      <dgm:spPr/>
      <dgm:t>
        <a:bodyPr/>
        <a:lstStyle/>
        <a:p>
          <a:endParaRPr lang="en-US"/>
        </a:p>
      </dgm:t>
    </dgm:pt>
    <dgm:pt modelId="{D368776D-8CB3-9049-A189-744E8EC59CA4}">
      <dgm:prSet custT="1"/>
      <dgm:spPr/>
      <dgm:t>
        <a:bodyPr/>
        <a:lstStyle/>
        <a:p>
          <a:r>
            <a:rPr lang="en-US" sz="1200" dirty="0" smtClean="0"/>
            <a:t>Public Health Information and Outreach</a:t>
          </a:r>
          <a:endParaRPr lang="en-US" sz="1200" dirty="0"/>
        </a:p>
      </dgm:t>
    </dgm:pt>
    <dgm:pt modelId="{E440CFA9-A36C-404C-BC32-33E1A76C1205}" type="parTrans" cxnId="{9A4CD2D1-A79A-5C48-B1F6-5042B887C5E3}">
      <dgm:prSet/>
      <dgm:spPr/>
      <dgm:t>
        <a:bodyPr/>
        <a:lstStyle/>
        <a:p>
          <a:endParaRPr lang="en-US"/>
        </a:p>
      </dgm:t>
    </dgm:pt>
    <dgm:pt modelId="{B5F9B0D4-A8BE-1745-BD08-08BAF6A9FFCA}" type="sibTrans" cxnId="{9A4CD2D1-A79A-5C48-B1F6-5042B887C5E3}">
      <dgm:prSet/>
      <dgm:spPr/>
      <dgm:t>
        <a:bodyPr/>
        <a:lstStyle/>
        <a:p>
          <a:endParaRPr lang="en-US"/>
        </a:p>
      </dgm:t>
    </dgm:pt>
    <dgm:pt modelId="{555B8800-F844-9B4D-AFD7-09F9F251B294}">
      <dgm:prSet custT="1"/>
      <dgm:spPr>
        <a:gradFill flip="none" rotWithShape="1">
          <a:gsLst>
            <a:gs pos="22000">
              <a:schemeClr val="accent1">
                <a:lumMod val="20000"/>
                <a:lumOff val="80000"/>
                <a:alpha val="84000"/>
              </a:schemeClr>
            </a:gs>
            <a:gs pos="100000">
              <a:schemeClr val="accent1">
                <a:lumMod val="20000"/>
                <a:lumOff val="80000"/>
              </a:schemeClr>
            </a:gs>
            <a:gs pos="0">
              <a:schemeClr val="accent1">
                <a:lumMod val="40000"/>
                <a:lumOff val="60000"/>
                <a:alpha val="84000"/>
              </a:schemeClr>
            </a:gs>
          </a:gsLst>
          <a:lin ang="16200000" scaled="0"/>
          <a:tileRect/>
        </a:gradFill>
      </dgm:spPr>
      <dgm:t>
        <a:bodyPr/>
        <a:lstStyle/>
        <a:p>
          <a:r>
            <a:rPr lang="en-US" sz="1200" dirty="0" smtClean="0"/>
            <a:t>CIRES Simulation Chamber</a:t>
          </a:r>
          <a:endParaRPr lang="en-US" sz="1200" dirty="0"/>
        </a:p>
      </dgm:t>
    </dgm:pt>
    <dgm:pt modelId="{EE8E410A-A55B-794E-9409-59861D8877AD}" type="sibTrans" cxnId="{E506BFF0-29EC-754A-8314-BEDED82985EF}">
      <dgm:prSet/>
      <dgm:spPr/>
      <dgm:t>
        <a:bodyPr/>
        <a:lstStyle/>
        <a:p>
          <a:endParaRPr lang="en-US"/>
        </a:p>
      </dgm:t>
    </dgm:pt>
    <dgm:pt modelId="{ACACFB69-4460-1B42-81A6-91E3110A5CF4}" type="parTrans" cxnId="{E506BFF0-29EC-754A-8314-BEDED82985EF}">
      <dgm:prSet/>
      <dgm:spPr/>
      <dgm:t>
        <a:bodyPr/>
        <a:lstStyle/>
        <a:p>
          <a:endParaRPr lang="en-US"/>
        </a:p>
      </dgm:t>
    </dgm:pt>
    <dgm:pt modelId="{A19819DF-9F25-FE4C-BB47-86B20EA9B04C}" type="pres">
      <dgm:prSet presAssocID="{1986590A-B3F9-664A-AD58-C462443FF32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FF8D15-B270-A349-81CB-A785B44A851A}" type="pres">
      <dgm:prSet presAssocID="{E4CEAA8A-2A96-974D-B211-E3235B7097CF}" presName="centerShape" presStyleLbl="node0" presStyleIdx="0" presStyleCnt="1" custScaleX="121086" custScaleY="112908" custLinFactNeighborX="-685" custLinFactNeighborY="-13699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0F81327-8FF8-244D-858C-67A501F442EE}" type="pres">
      <dgm:prSet presAssocID="{C686A8C4-19F2-B04C-A31E-3D35129A58D2}" presName="parTrans" presStyleLbl="bgSibTrans2D1" presStyleIdx="0" presStyleCnt="10" custAng="10722728" custScaleX="62885" custLinFactNeighborX="9982" custLinFactNeighborY="-48840" custRadScaleRad="27347" custRadScaleInc="-2147483648"/>
      <dgm:spPr/>
      <dgm:t>
        <a:bodyPr/>
        <a:lstStyle/>
        <a:p>
          <a:endParaRPr lang="en-US"/>
        </a:p>
      </dgm:t>
    </dgm:pt>
    <dgm:pt modelId="{AC9EE64D-0A2C-D048-B9DF-F3813AFA7E22}" type="pres">
      <dgm:prSet presAssocID="{767B5FAE-33D3-9C40-8442-64B2EC86E302}" presName="node" presStyleLbl="node1" presStyleIdx="0" presStyleCnt="10" custScaleY="99922" custRadScaleRad="60822" custRadScaleInc="-1269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91CE08-779C-7E41-A3A5-6A5CF07DAD10}" type="pres">
      <dgm:prSet presAssocID="{ACACFB69-4460-1B42-81A6-91E3110A5CF4}" presName="parTrans" presStyleLbl="bgSibTrans2D1" presStyleIdx="1" presStyleCnt="10" custScaleY="87261"/>
      <dgm:spPr/>
      <dgm:t>
        <a:bodyPr/>
        <a:lstStyle/>
        <a:p>
          <a:endParaRPr lang="en-US"/>
        </a:p>
      </dgm:t>
    </dgm:pt>
    <dgm:pt modelId="{77D98DB3-3DC5-E741-8A27-BCCA7AF20716}" type="pres">
      <dgm:prSet presAssocID="{555B8800-F844-9B4D-AFD7-09F9F251B294}" presName="node" presStyleLbl="node1" presStyleIdx="1" presStyleCnt="10" custRadScaleRad="94265" custRadScaleInc="504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11A08C-1BBC-8541-9E3E-50682306B0BF}" type="pres">
      <dgm:prSet presAssocID="{CF97DDF3-0D8B-2B4E-8DE9-B8EA71664FEC}" presName="parTrans" presStyleLbl="bgSibTrans2D1" presStyleIdx="2" presStyleCnt="10" custScaleY="87261"/>
      <dgm:spPr/>
      <dgm:t>
        <a:bodyPr/>
        <a:lstStyle/>
        <a:p>
          <a:endParaRPr lang="en-US"/>
        </a:p>
      </dgm:t>
    </dgm:pt>
    <dgm:pt modelId="{8C5F6C6D-5E2E-1C47-BAF9-E394D9BC816B}" type="pres">
      <dgm:prSet presAssocID="{68EF41A2-F72A-9443-A295-4BF2AFE5C7F1}" presName="node" presStyleLbl="node1" presStyleIdx="2" presStyleCnt="10" custRadScaleRad="125940" custRadScaleInc="278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08AAE0-ECF3-0944-89CB-237EC2A4B4EB}" type="pres">
      <dgm:prSet presAssocID="{A3FD5A0B-F098-1A44-8E8F-EA2F784F174F}" presName="parTrans" presStyleLbl="bgSibTrans2D1" presStyleIdx="3" presStyleCnt="10" custScaleY="87261"/>
      <dgm:spPr/>
      <dgm:t>
        <a:bodyPr/>
        <a:lstStyle/>
        <a:p>
          <a:endParaRPr lang="en-US"/>
        </a:p>
      </dgm:t>
    </dgm:pt>
    <dgm:pt modelId="{8222BE55-6987-C745-996D-47E322C9E69C}" type="pres">
      <dgm:prSet presAssocID="{A955772C-457D-1146-9D80-EF3955AAE7FC}" presName="node" presStyleLbl="node1" presStyleIdx="3" presStyleCnt="10" custRadScaleRad="101566" custRadScaleInc="63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8A350C-444E-3344-A289-9A43B971012C}" type="pres">
      <dgm:prSet presAssocID="{8967AC33-74F0-D643-8028-75CFEA8BF858}" presName="parTrans" presStyleLbl="bgSibTrans2D1" presStyleIdx="4" presStyleCnt="10" custScaleY="87261"/>
      <dgm:spPr/>
      <dgm:t>
        <a:bodyPr/>
        <a:lstStyle/>
        <a:p>
          <a:endParaRPr lang="en-US"/>
        </a:p>
      </dgm:t>
    </dgm:pt>
    <dgm:pt modelId="{F24B7C31-74CD-DC43-9AE9-4C232B32B797}" type="pres">
      <dgm:prSet presAssocID="{8456E497-8418-A247-8846-410F2C5DD27A}" presName="node" presStyleLbl="node1" presStyleIdx="4" presStyleCnt="10" custRadScaleRad="115829" custRadScaleInc="2792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CDC72E-6930-8248-9274-1211C73DA90D}" type="pres">
      <dgm:prSet presAssocID="{E2D17733-0DE7-E642-888F-AA027F6B1F32}" presName="parTrans" presStyleLbl="bgSibTrans2D1" presStyleIdx="5" presStyleCnt="10" custScaleY="87261"/>
      <dgm:spPr/>
      <dgm:t>
        <a:bodyPr/>
        <a:lstStyle/>
        <a:p>
          <a:endParaRPr lang="en-US"/>
        </a:p>
      </dgm:t>
    </dgm:pt>
    <dgm:pt modelId="{5EDDD9BA-2628-4B49-B32A-53508E0B147E}" type="pres">
      <dgm:prSet presAssocID="{A6B432CD-247B-D248-ABAF-250FE00D1CDE}" presName="node" presStyleLbl="node1" presStyleIdx="5" presStyleCnt="10" custRadScaleRad="88628" custRadScaleInc="-802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7B1323-5B6F-D241-A2A2-ACC15EC260ED}" type="pres">
      <dgm:prSet presAssocID="{5FB9AC7B-2B47-3744-A279-25206EA1EB22}" presName="parTrans" presStyleLbl="bgSibTrans2D1" presStyleIdx="6" presStyleCnt="10" custAng="10752570" custScaleX="61500" custLinFactNeighborX="-1794" custLinFactNeighborY="-35950"/>
      <dgm:spPr/>
      <dgm:t>
        <a:bodyPr/>
        <a:lstStyle/>
        <a:p>
          <a:endParaRPr lang="en-US"/>
        </a:p>
      </dgm:t>
    </dgm:pt>
    <dgm:pt modelId="{331EADF7-286B-3E4C-A502-561FB0961067}" type="pres">
      <dgm:prSet presAssocID="{023C93F9-D905-4B47-B121-1223C0C272D2}" presName="node" presStyleLbl="node1" presStyleIdx="6" presStyleCnt="10" custScaleY="99922" custRadScaleRad="28200" custRadScaleInc="6561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0D642C-CB4C-B744-8F5D-1490C0DF83F3}" type="pres">
      <dgm:prSet presAssocID="{92560A76-BA12-BF44-BCCE-803312FC959C}" presName="parTrans" presStyleLbl="bgSibTrans2D1" presStyleIdx="7" presStyleCnt="10" custAng="11265076" custScaleX="66208" custLinFactNeighborY="-42620"/>
      <dgm:spPr/>
      <dgm:t>
        <a:bodyPr/>
        <a:lstStyle/>
        <a:p>
          <a:endParaRPr lang="en-US"/>
        </a:p>
      </dgm:t>
    </dgm:pt>
    <dgm:pt modelId="{CAD42FE7-6B4F-F24B-AB1E-AEF2E24CC4CB}" type="pres">
      <dgm:prSet presAssocID="{791F8BF9-77F9-0346-A655-6990EE799C6A}" presName="node" presStyleLbl="node1" presStyleIdx="7" presStyleCnt="10" custScaleY="99922" custRadScaleRad="30730" custRadScaleInc="9409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A68261-317C-BC43-A0F9-68515FBF8385}" type="pres">
      <dgm:prSet presAssocID="{E440CFA9-A36C-404C-BC32-33E1A76C1205}" presName="parTrans" presStyleLbl="bgSibTrans2D1" presStyleIdx="8" presStyleCnt="10" custAng="10994570" custScaleX="64787" custLinFactNeighborX="-10419" custLinFactNeighborY="-53314"/>
      <dgm:spPr/>
      <dgm:t>
        <a:bodyPr/>
        <a:lstStyle/>
        <a:p>
          <a:endParaRPr lang="en-US"/>
        </a:p>
      </dgm:t>
    </dgm:pt>
    <dgm:pt modelId="{C7C5D8D7-97A6-D741-BB18-8147A0A966AA}" type="pres">
      <dgm:prSet presAssocID="{D368776D-8CB3-9049-A189-744E8EC59CA4}" presName="node" presStyleLbl="node1" presStyleIdx="8" presStyleCnt="10" custRadScaleRad="56106" custRadScaleInc="2541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531C0F-7364-A34E-A045-CD4E8484B0B4}" type="pres">
      <dgm:prSet presAssocID="{30CB1F34-C13E-9140-8702-C69BF61A249B}" presName="parTrans" presStyleLbl="bgSibTrans2D1" presStyleIdx="9" presStyleCnt="10" custAng="292063" custScaleX="65586" custLinFactNeighborX="-16960"/>
      <dgm:spPr>
        <a:prstGeom prst="leftRightArrow">
          <a:avLst/>
        </a:prstGeom>
      </dgm:spPr>
      <dgm:t>
        <a:bodyPr/>
        <a:lstStyle/>
        <a:p>
          <a:endParaRPr lang="en-US"/>
        </a:p>
      </dgm:t>
    </dgm:pt>
    <dgm:pt modelId="{307BC0BE-88A6-C54A-8FFB-FB394D13787F}" type="pres">
      <dgm:prSet presAssocID="{C0F11F60-8179-D94C-9EED-A8B97F3F0260}" presName="node" presStyleLbl="node1" presStyleIdx="9" presStyleCnt="10" custScaleY="226980" custRadScaleRad="83883" custRadScaleInc="-120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F06E27-5C1E-FE48-8656-203CCC0905E7}" type="presOf" srcId="{8456E497-8418-A247-8846-410F2C5DD27A}" destId="{F24B7C31-74CD-DC43-9AE9-4C232B32B797}" srcOrd="0" destOrd="0" presId="urn:microsoft.com/office/officeart/2005/8/layout/radial4"/>
    <dgm:cxn modelId="{D0DFB052-390A-E543-BAA5-A160DE8E278E}" type="presOf" srcId="{A6B432CD-247B-D248-ABAF-250FE00D1CDE}" destId="{5EDDD9BA-2628-4B49-B32A-53508E0B147E}" srcOrd="0" destOrd="0" presId="urn:microsoft.com/office/officeart/2005/8/layout/radial4"/>
    <dgm:cxn modelId="{9A4CD2D1-A79A-5C48-B1F6-5042B887C5E3}" srcId="{E4CEAA8A-2A96-974D-B211-E3235B7097CF}" destId="{D368776D-8CB3-9049-A189-744E8EC59CA4}" srcOrd="8" destOrd="0" parTransId="{E440CFA9-A36C-404C-BC32-33E1A76C1205}" sibTransId="{B5F9B0D4-A8BE-1745-BD08-08BAF6A9FFCA}"/>
    <dgm:cxn modelId="{DC34FACA-92E2-BB40-B5CB-4AD4917DE1DF}" type="presOf" srcId="{30CB1F34-C13E-9140-8702-C69BF61A249B}" destId="{C1531C0F-7364-A34E-A045-CD4E8484B0B4}" srcOrd="0" destOrd="0" presId="urn:microsoft.com/office/officeart/2005/8/layout/radial4"/>
    <dgm:cxn modelId="{9AAFEDAF-E6AC-134E-8387-A2F1F30511B3}" type="presOf" srcId="{E4CEAA8A-2A96-974D-B211-E3235B7097CF}" destId="{83FF8D15-B270-A349-81CB-A785B44A851A}" srcOrd="0" destOrd="0" presId="urn:microsoft.com/office/officeart/2005/8/layout/radial4"/>
    <dgm:cxn modelId="{51BE976F-514D-1F40-830C-991D4006764F}" type="presOf" srcId="{555B8800-F844-9B4D-AFD7-09F9F251B294}" destId="{77D98DB3-3DC5-E741-8A27-BCCA7AF20716}" srcOrd="0" destOrd="0" presId="urn:microsoft.com/office/officeart/2005/8/layout/radial4"/>
    <dgm:cxn modelId="{7E63A0E3-E248-9F4D-8490-6E14A752956F}" srcId="{E4CEAA8A-2A96-974D-B211-E3235B7097CF}" destId="{68EF41A2-F72A-9443-A295-4BF2AFE5C7F1}" srcOrd="2" destOrd="0" parTransId="{CF97DDF3-0D8B-2B4E-8DE9-B8EA71664FEC}" sibTransId="{FAEE8970-FFA6-A54C-8FA0-DA848F882DBE}"/>
    <dgm:cxn modelId="{7DA6132A-61A9-3F43-93F4-579ED11CFB5A}" type="presOf" srcId="{CF97DDF3-0D8B-2B4E-8DE9-B8EA71664FEC}" destId="{FF11A08C-1BBC-8541-9E3E-50682306B0BF}" srcOrd="0" destOrd="0" presId="urn:microsoft.com/office/officeart/2005/8/layout/radial4"/>
    <dgm:cxn modelId="{8F99287B-C7B5-B84E-A211-E3E197C25D17}" srcId="{E4CEAA8A-2A96-974D-B211-E3235B7097CF}" destId="{A6B432CD-247B-D248-ABAF-250FE00D1CDE}" srcOrd="5" destOrd="0" parTransId="{E2D17733-0DE7-E642-888F-AA027F6B1F32}" sibTransId="{B21D2A9B-34CB-7E44-913D-ADC1C062E8C3}"/>
    <dgm:cxn modelId="{E6E6D458-C86F-DC4F-9571-4F5CF6BF8D50}" type="presOf" srcId="{ACACFB69-4460-1B42-81A6-91E3110A5CF4}" destId="{7791CE08-779C-7E41-A3A5-6A5CF07DAD10}" srcOrd="0" destOrd="0" presId="urn:microsoft.com/office/officeart/2005/8/layout/radial4"/>
    <dgm:cxn modelId="{0A44CE67-3106-D04D-BF49-C6B69ED688A7}" type="presOf" srcId="{92560A76-BA12-BF44-BCCE-803312FC959C}" destId="{250D642C-CB4C-B744-8F5D-1490C0DF83F3}" srcOrd="0" destOrd="0" presId="urn:microsoft.com/office/officeart/2005/8/layout/radial4"/>
    <dgm:cxn modelId="{3E1EEA75-E3C3-0A41-A9F8-BFB4E772F4CC}" type="presOf" srcId="{68EF41A2-F72A-9443-A295-4BF2AFE5C7F1}" destId="{8C5F6C6D-5E2E-1C47-BAF9-E394D9BC816B}" srcOrd="0" destOrd="0" presId="urn:microsoft.com/office/officeart/2005/8/layout/radial4"/>
    <dgm:cxn modelId="{DFE6834B-0597-944C-A2A1-3551E9BE6464}" srcId="{1986590A-B3F9-664A-AD58-C462443FF321}" destId="{E4CEAA8A-2A96-974D-B211-E3235B7097CF}" srcOrd="0" destOrd="0" parTransId="{E91642B4-5424-7F46-BA24-1775F31DDEF4}" sibTransId="{88D90726-BED9-8848-AF1E-4319D25CB99F}"/>
    <dgm:cxn modelId="{583685FF-56E9-5B4A-BF03-046BA6277C09}" type="presOf" srcId="{023C93F9-D905-4B47-B121-1223C0C272D2}" destId="{331EADF7-286B-3E4C-A502-561FB0961067}" srcOrd="0" destOrd="0" presId="urn:microsoft.com/office/officeart/2005/8/layout/radial4"/>
    <dgm:cxn modelId="{B90D9066-F4E5-C442-BB62-756AAC0E8D05}" srcId="{E4CEAA8A-2A96-974D-B211-E3235B7097CF}" destId="{C0F11F60-8179-D94C-9EED-A8B97F3F0260}" srcOrd="9" destOrd="0" parTransId="{30CB1F34-C13E-9140-8702-C69BF61A249B}" sibTransId="{3DE3B544-7965-DE42-8654-10270EF340AC}"/>
    <dgm:cxn modelId="{A11BA7B5-257C-2742-BB20-391437936652}" type="presOf" srcId="{D368776D-8CB3-9049-A189-744E8EC59CA4}" destId="{C7C5D8D7-97A6-D741-BB18-8147A0A966AA}" srcOrd="0" destOrd="0" presId="urn:microsoft.com/office/officeart/2005/8/layout/radial4"/>
    <dgm:cxn modelId="{E506BFF0-29EC-754A-8314-BEDED82985EF}" srcId="{E4CEAA8A-2A96-974D-B211-E3235B7097CF}" destId="{555B8800-F844-9B4D-AFD7-09F9F251B294}" srcOrd="1" destOrd="0" parTransId="{ACACFB69-4460-1B42-81A6-91E3110A5CF4}" sibTransId="{EE8E410A-A55B-794E-9409-59861D8877AD}"/>
    <dgm:cxn modelId="{D7C31391-6429-F949-BC11-36502DBE5B4B}" type="presOf" srcId="{791F8BF9-77F9-0346-A655-6990EE799C6A}" destId="{CAD42FE7-6B4F-F24B-AB1E-AEF2E24CC4CB}" srcOrd="0" destOrd="0" presId="urn:microsoft.com/office/officeart/2005/8/layout/radial4"/>
    <dgm:cxn modelId="{2F6E29B7-6478-F84C-9339-C6167E1AD3B4}" srcId="{E4CEAA8A-2A96-974D-B211-E3235B7097CF}" destId="{023C93F9-D905-4B47-B121-1223C0C272D2}" srcOrd="6" destOrd="0" parTransId="{5FB9AC7B-2B47-3744-A279-25206EA1EB22}" sibTransId="{A2258F70-A892-ED40-8C5A-AEAD4004A919}"/>
    <dgm:cxn modelId="{1ACBA1E4-1471-F54A-8670-B9335E22F551}" srcId="{E4CEAA8A-2A96-974D-B211-E3235B7097CF}" destId="{A955772C-457D-1146-9D80-EF3955AAE7FC}" srcOrd="3" destOrd="0" parTransId="{A3FD5A0B-F098-1A44-8E8F-EA2F784F174F}" sibTransId="{E9BF5DDF-85A3-8B47-9466-354A118EF412}"/>
    <dgm:cxn modelId="{0CAEA75B-5111-9149-95C8-33227A4BB0A4}" type="presOf" srcId="{A955772C-457D-1146-9D80-EF3955AAE7FC}" destId="{8222BE55-6987-C745-996D-47E322C9E69C}" srcOrd="0" destOrd="0" presId="urn:microsoft.com/office/officeart/2005/8/layout/radial4"/>
    <dgm:cxn modelId="{A7B6A5FC-B851-C540-AF71-3E6968B52C7D}" type="presOf" srcId="{767B5FAE-33D3-9C40-8442-64B2EC86E302}" destId="{AC9EE64D-0A2C-D048-B9DF-F3813AFA7E22}" srcOrd="0" destOrd="0" presId="urn:microsoft.com/office/officeart/2005/8/layout/radial4"/>
    <dgm:cxn modelId="{22E51183-CE76-0749-BF30-5441DE354147}" type="presOf" srcId="{E2D17733-0DE7-E642-888F-AA027F6B1F32}" destId="{61CDC72E-6930-8248-9274-1211C73DA90D}" srcOrd="0" destOrd="0" presId="urn:microsoft.com/office/officeart/2005/8/layout/radial4"/>
    <dgm:cxn modelId="{C65C01A8-F566-AB49-8D38-ED9752C90D26}" srcId="{E4CEAA8A-2A96-974D-B211-E3235B7097CF}" destId="{767B5FAE-33D3-9C40-8442-64B2EC86E302}" srcOrd="0" destOrd="0" parTransId="{C686A8C4-19F2-B04C-A31E-3D35129A58D2}" sibTransId="{30B245FA-5A8B-8847-89E3-CA5FC9297B26}"/>
    <dgm:cxn modelId="{E99AA4AE-6AC0-D744-85E3-7FE1AAC65286}" srcId="{E4CEAA8A-2A96-974D-B211-E3235B7097CF}" destId="{8456E497-8418-A247-8846-410F2C5DD27A}" srcOrd="4" destOrd="0" parTransId="{8967AC33-74F0-D643-8028-75CFEA8BF858}" sibTransId="{653E4438-4046-084C-B8C6-15377A00FA78}"/>
    <dgm:cxn modelId="{2D83E6D9-6C85-1643-BB51-B1ACB32F9FD3}" srcId="{E4CEAA8A-2A96-974D-B211-E3235B7097CF}" destId="{791F8BF9-77F9-0346-A655-6990EE799C6A}" srcOrd="7" destOrd="0" parTransId="{92560A76-BA12-BF44-BCCE-803312FC959C}" sibTransId="{E333E804-D7F8-A74C-98D2-06678A814A46}"/>
    <dgm:cxn modelId="{E09E9116-F9B4-E04E-8E74-2F31AC3A7727}" type="presOf" srcId="{C0F11F60-8179-D94C-9EED-A8B97F3F0260}" destId="{307BC0BE-88A6-C54A-8FFB-FB394D13787F}" srcOrd="0" destOrd="0" presId="urn:microsoft.com/office/officeart/2005/8/layout/radial4"/>
    <dgm:cxn modelId="{A5969C0F-9AA1-AB4D-BEBB-3BFCB8A292EF}" type="presOf" srcId="{A3FD5A0B-F098-1A44-8E8F-EA2F784F174F}" destId="{F608AAE0-ECF3-0944-89CB-237EC2A4B4EB}" srcOrd="0" destOrd="0" presId="urn:microsoft.com/office/officeart/2005/8/layout/radial4"/>
    <dgm:cxn modelId="{71F8073A-1036-9343-9233-088A11715600}" type="presOf" srcId="{8967AC33-74F0-D643-8028-75CFEA8BF858}" destId="{728A350C-444E-3344-A289-9A43B971012C}" srcOrd="0" destOrd="0" presId="urn:microsoft.com/office/officeart/2005/8/layout/radial4"/>
    <dgm:cxn modelId="{F982162D-CE9A-E44C-89DC-55EB331EEA0E}" type="presOf" srcId="{E440CFA9-A36C-404C-BC32-33E1A76C1205}" destId="{B2A68261-317C-BC43-A0F9-68515FBF8385}" srcOrd="0" destOrd="0" presId="urn:microsoft.com/office/officeart/2005/8/layout/radial4"/>
    <dgm:cxn modelId="{3344EC66-690D-FE46-ABD7-BFCFEC7F952E}" type="presOf" srcId="{5FB9AC7B-2B47-3744-A279-25206EA1EB22}" destId="{137B1323-5B6F-D241-A2A2-ACC15EC260ED}" srcOrd="0" destOrd="0" presId="urn:microsoft.com/office/officeart/2005/8/layout/radial4"/>
    <dgm:cxn modelId="{11A8CA70-985C-B84B-8B48-D01CD0F9F969}" type="presOf" srcId="{1986590A-B3F9-664A-AD58-C462443FF321}" destId="{A19819DF-9F25-FE4C-BB47-86B20EA9B04C}" srcOrd="0" destOrd="0" presId="urn:microsoft.com/office/officeart/2005/8/layout/radial4"/>
    <dgm:cxn modelId="{491ED23D-CB77-374C-86A6-E1129FB26FB4}" type="presOf" srcId="{C686A8C4-19F2-B04C-A31E-3D35129A58D2}" destId="{20F81327-8FF8-244D-858C-67A501F442EE}" srcOrd="0" destOrd="0" presId="urn:microsoft.com/office/officeart/2005/8/layout/radial4"/>
    <dgm:cxn modelId="{07055EB7-AB15-7E47-A04A-8F279674749E}" type="presParOf" srcId="{A19819DF-9F25-FE4C-BB47-86B20EA9B04C}" destId="{83FF8D15-B270-A349-81CB-A785B44A851A}" srcOrd="0" destOrd="0" presId="urn:microsoft.com/office/officeart/2005/8/layout/radial4"/>
    <dgm:cxn modelId="{F447B3B8-0271-9248-BECC-3D1C63E3874C}" type="presParOf" srcId="{A19819DF-9F25-FE4C-BB47-86B20EA9B04C}" destId="{20F81327-8FF8-244D-858C-67A501F442EE}" srcOrd="1" destOrd="0" presId="urn:microsoft.com/office/officeart/2005/8/layout/radial4"/>
    <dgm:cxn modelId="{9413AA43-6132-054C-AAEA-F581624124F7}" type="presParOf" srcId="{A19819DF-9F25-FE4C-BB47-86B20EA9B04C}" destId="{AC9EE64D-0A2C-D048-B9DF-F3813AFA7E22}" srcOrd="2" destOrd="0" presId="urn:microsoft.com/office/officeart/2005/8/layout/radial4"/>
    <dgm:cxn modelId="{8154D7D7-EC9D-EC4A-A744-4FA04742101A}" type="presParOf" srcId="{A19819DF-9F25-FE4C-BB47-86B20EA9B04C}" destId="{7791CE08-779C-7E41-A3A5-6A5CF07DAD10}" srcOrd="3" destOrd="0" presId="urn:microsoft.com/office/officeart/2005/8/layout/radial4"/>
    <dgm:cxn modelId="{0B9AA64C-0335-E745-910D-F2C8A16F9AA5}" type="presParOf" srcId="{A19819DF-9F25-FE4C-BB47-86B20EA9B04C}" destId="{77D98DB3-3DC5-E741-8A27-BCCA7AF20716}" srcOrd="4" destOrd="0" presId="urn:microsoft.com/office/officeart/2005/8/layout/radial4"/>
    <dgm:cxn modelId="{6D74FDAC-B8C5-1642-AD56-90C08C0A098D}" type="presParOf" srcId="{A19819DF-9F25-FE4C-BB47-86B20EA9B04C}" destId="{FF11A08C-1BBC-8541-9E3E-50682306B0BF}" srcOrd="5" destOrd="0" presId="urn:microsoft.com/office/officeart/2005/8/layout/radial4"/>
    <dgm:cxn modelId="{3280745A-6572-A34D-9315-1F8FBEB48306}" type="presParOf" srcId="{A19819DF-9F25-FE4C-BB47-86B20EA9B04C}" destId="{8C5F6C6D-5E2E-1C47-BAF9-E394D9BC816B}" srcOrd="6" destOrd="0" presId="urn:microsoft.com/office/officeart/2005/8/layout/radial4"/>
    <dgm:cxn modelId="{6DD165E6-B44B-B247-A774-B412B0E67958}" type="presParOf" srcId="{A19819DF-9F25-FE4C-BB47-86B20EA9B04C}" destId="{F608AAE0-ECF3-0944-89CB-237EC2A4B4EB}" srcOrd="7" destOrd="0" presId="urn:microsoft.com/office/officeart/2005/8/layout/radial4"/>
    <dgm:cxn modelId="{EDEB6348-A44F-8148-9FF1-BAB196197875}" type="presParOf" srcId="{A19819DF-9F25-FE4C-BB47-86B20EA9B04C}" destId="{8222BE55-6987-C745-996D-47E322C9E69C}" srcOrd="8" destOrd="0" presId="urn:microsoft.com/office/officeart/2005/8/layout/radial4"/>
    <dgm:cxn modelId="{57FDE64E-3908-3547-B527-0A4AD77BCAAF}" type="presParOf" srcId="{A19819DF-9F25-FE4C-BB47-86B20EA9B04C}" destId="{728A350C-444E-3344-A289-9A43B971012C}" srcOrd="9" destOrd="0" presId="urn:microsoft.com/office/officeart/2005/8/layout/radial4"/>
    <dgm:cxn modelId="{B144A849-27CD-2942-AC96-7DD90FAB80D3}" type="presParOf" srcId="{A19819DF-9F25-FE4C-BB47-86B20EA9B04C}" destId="{F24B7C31-74CD-DC43-9AE9-4C232B32B797}" srcOrd="10" destOrd="0" presId="urn:microsoft.com/office/officeart/2005/8/layout/radial4"/>
    <dgm:cxn modelId="{A0BEBD18-BC23-954E-92C2-C7D9EB4AFF79}" type="presParOf" srcId="{A19819DF-9F25-FE4C-BB47-86B20EA9B04C}" destId="{61CDC72E-6930-8248-9274-1211C73DA90D}" srcOrd="11" destOrd="0" presId="urn:microsoft.com/office/officeart/2005/8/layout/radial4"/>
    <dgm:cxn modelId="{2FC7EEDE-1C3B-F04D-937E-32CD8D2C7643}" type="presParOf" srcId="{A19819DF-9F25-FE4C-BB47-86B20EA9B04C}" destId="{5EDDD9BA-2628-4B49-B32A-53508E0B147E}" srcOrd="12" destOrd="0" presId="urn:microsoft.com/office/officeart/2005/8/layout/radial4"/>
    <dgm:cxn modelId="{F4D211FB-3606-C840-9EFE-95D181B32B6A}" type="presParOf" srcId="{A19819DF-9F25-FE4C-BB47-86B20EA9B04C}" destId="{137B1323-5B6F-D241-A2A2-ACC15EC260ED}" srcOrd="13" destOrd="0" presId="urn:microsoft.com/office/officeart/2005/8/layout/radial4"/>
    <dgm:cxn modelId="{A4C81FAE-F955-8242-89E5-CE73F30A32F5}" type="presParOf" srcId="{A19819DF-9F25-FE4C-BB47-86B20EA9B04C}" destId="{331EADF7-286B-3E4C-A502-561FB0961067}" srcOrd="14" destOrd="0" presId="urn:microsoft.com/office/officeart/2005/8/layout/radial4"/>
    <dgm:cxn modelId="{3C42EE91-AB0E-D34A-813E-0BAA6F7CB44D}" type="presParOf" srcId="{A19819DF-9F25-FE4C-BB47-86B20EA9B04C}" destId="{250D642C-CB4C-B744-8F5D-1490C0DF83F3}" srcOrd="15" destOrd="0" presId="urn:microsoft.com/office/officeart/2005/8/layout/radial4"/>
    <dgm:cxn modelId="{61E53AC5-BFCE-2E47-A038-556C284FFC5B}" type="presParOf" srcId="{A19819DF-9F25-FE4C-BB47-86B20EA9B04C}" destId="{CAD42FE7-6B4F-F24B-AB1E-AEF2E24CC4CB}" srcOrd="16" destOrd="0" presId="urn:microsoft.com/office/officeart/2005/8/layout/radial4"/>
    <dgm:cxn modelId="{5AB0F7D9-CAC5-C34F-B8E8-856D53F60223}" type="presParOf" srcId="{A19819DF-9F25-FE4C-BB47-86B20EA9B04C}" destId="{B2A68261-317C-BC43-A0F9-68515FBF8385}" srcOrd="17" destOrd="0" presId="urn:microsoft.com/office/officeart/2005/8/layout/radial4"/>
    <dgm:cxn modelId="{F67E493A-DB37-1D48-BA64-3BD85A2BBFCE}" type="presParOf" srcId="{A19819DF-9F25-FE4C-BB47-86B20EA9B04C}" destId="{C7C5D8D7-97A6-D741-BB18-8147A0A966AA}" srcOrd="18" destOrd="0" presId="urn:microsoft.com/office/officeart/2005/8/layout/radial4"/>
    <dgm:cxn modelId="{2CAD311F-F780-6947-A2B3-80CEFC4AB373}" type="presParOf" srcId="{A19819DF-9F25-FE4C-BB47-86B20EA9B04C}" destId="{C1531C0F-7364-A34E-A045-CD4E8484B0B4}" srcOrd="19" destOrd="0" presId="urn:microsoft.com/office/officeart/2005/8/layout/radial4"/>
    <dgm:cxn modelId="{BDA604DD-2BC0-3D4A-8F4D-69706988B114}" type="presParOf" srcId="{A19819DF-9F25-FE4C-BB47-86B20EA9B04C}" destId="{307BC0BE-88A6-C54A-8FFB-FB394D13787F}" srcOrd="20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FF8D15-B270-A349-81CB-A785B44A851A}">
      <dsp:nvSpPr>
        <dsp:cNvPr id="0" name=""/>
        <dsp:cNvSpPr/>
      </dsp:nvSpPr>
      <dsp:spPr>
        <a:xfrm>
          <a:off x="3614467" y="3206806"/>
          <a:ext cx="1804190" cy="1682337"/>
        </a:xfrm>
        <a:prstGeom prst="roundRect">
          <a:avLst/>
        </a:prstGeom>
        <a:blipFill rotWithShape="0">
          <a:blip xmlns:r="http://schemas.openxmlformats.org/officeDocument/2006/relationships" r:embed="rId1">
            <a:alphaModFix amt="50000"/>
          </a:blip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Large field mission with P3 aircraft and other platforms</a:t>
          </a:r>
          <a:endParaRPr lang="en-US" sz="1500" kern="1200" dirty="0"/>
        </a:p>
      </dsp:txBody>
      <dsp:txXfrm>
        <a:off x="3696592" y="3288931"/>
        <a:ext cx="1639940" cy="1518087"/>
      </dsp:txXfrm>
    </dsp:sp>
    <dsp:sp modelId="{20F81327-8FF8-244D-858C-67A501F442EE}">
      <dsp:nvSpPr>
        <dsp:cNvPr id="0" name=""/>
        <dsp:cNvSpPr/>
      </dsp:nvSpPr>
      <dsp:spPr>
        <a:xfrm rot="18941529">
          <a:off x="2611343" y="4998488"/>
          <a:ext cx="1280072" cy="42465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C9EE64D-0A2C-D048-B9DF-F3813AFA7E22}">
      <dsp:nvSpPr>
        <dsp:cNvPr id="0" name=""/>
        <dsp:cNvSpPr/>
      </dsp:nvSpPr>
      <dsp:spPr>
        <a:xfrm>
          <a:off x="1782564" y="5695726"/>
          <a:ext cx="1043005" cy="8337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Modeling and Satellite</a:t>
          </a:r>
          <a:endParaRPr lang="en-US" sz="1200" kern="1200" dirty="0"/>
        </a:p>
      </dsp:txBody>
      <dsp:txXfrm>
        <a:off x="1806984" y="5720146"/>
        <a:ext cx="994165" cy="784913"/>
      </dsp:txXfrm>
    </dsp:sp>
    <dsp:sp modelId="{7791CE08-779C-7E41-A3A5-6A5CF07DAD10}">
      <dsp:nvSpPr>
        <dsp:cNvPr id="0" name=""/>
        <dsp:cNvSpPr/>
      </dsp:nvSpPr>
      <dsp:spPr>
        <a:xfrm rot="17997564">
          <a:off x="4529953" y="2217491"/>
          <a:ext cx="1869831" cy="37055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7D98DB3-3DC5-E741-8A27-BCCA7AF20716}">
      <dsp:nvSpPr>
        <dsp:cNvPr id="0" name=""/>
        <dsp:cNvSpPr/>
      </dsp:nvSpPr>
      <dsp:spPr>
        <a:xfrm>
          <a:off x="5410250" y="1175574"/>
          <a:ext cx="1043005" cy="834404"/>
        </a:xfrm>
        <a:prstGeom prst="roundRect">
          <a:avLst>
            <a:gd name="adj" fmla="val 10000"/>
          </a:avLst>
        </a:prstGeom>
        <a:gradFill flip="none" rotWithShape="1">
          <a:gsLst>
            <a:gs pos="22000">
              <a:schemeClr val="accent1">
                <a:lumMod val="20000"/>
                <a:lumOff val="80000"/>
                <a:alpha val="84000"/>
              </a:schemeClr>
            </a:gs>
            <a:gs pos="100000">
              <a:schemeClr val="accent1">
                <a:lumMod val="20000"/>
                <a:lumOff val="80000"/>
              </a:schemeClr>
            </a:gs>
            <a:gs pos="0">
              <a:schemeClr val="accent1">
                <a:lumMod val="40000"/>
                <a:lumOff val="60000"/>
                <a:alpha val="84000"/>
              </a:schemeClr>
            </a:gs>
          </a:gsLst>
          <a:lin ang="16200000" scaled="0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CIRES Simulation Chamber</a:t>
          </a:r>
          <a:endParaRPr lang="en-US" sz="1200" kern="1200" dirty="0"/>
        </a:p>
      </dsp:txBody>
      <dsp:txXfrm>
        <a:off x="5434689" y="1200013"/>
        <a:ext cx="994127" cy="785526"/>
      </dsp:txXfrm>
    </dsp:sp>
    <dsp:sp modelId="{FF11A08C-1BBC-8541-9E3E-50682306B0BF}">
      <dsp:nvSpPr>
        <dsp:cNvPr id="0" name=""/>
        <dsp:cNvSpPr/>
      </dsp:nvSpPr>
      <dsp:spPr>
        <a:xfrm rot="12907787">
          <a:off x="671838" y="2306778"/>
          <a:ext cx="3266639" cy="37055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C5F6C6D-5E2E-1C47-BAF9-E394D9BC816B}">
      <dsp:nvSpPr>
        <dsp:cNvPr id="0" name=""/>
        <dsp:cNvSpPr/>
      </dsp:nvSpPr>
      <dsp:spPr>
        <a:xfrm>
          <a:off x="447844" y="1134992"/>
          <a:ext cx="1043005" cy="834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Instrument Development</a:t>
          </a:r>
          <a:endParaRPr lang="en-US" sz="1200" kern="1200" dirty="0"/>
        </a:p>
      </dsp:txBody>
      <dsp:txXfrm>
        <a:off x="472283" y="1159431"/>
        <a:ext cx="994127" cy="785526"/>
      </dsp:txXfrm>
    </dsp:sp>
    <dsp:sp modelId="{F608AAE0-ECF3-0944-89CB-237EC2A4B4EB}">
      <dsp:nvSpPr>
        <dsp:cNvPr id="0" name=""/>
        <dsp:cNvSpPr/>
      </dsp:nvSpPr>
      <dsp:spPr>
        <a:xfrm rot="13935810">
          <a:off x="2169424" y="2226380"/>
          <a:ext cx="2161563" cy="37055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222BE55-6987-C745-996D-47E322C9E69C}">
      <dsp:nvSpPr>
        <dsp:cNvPr id="0" name=""/>
        <dsp:cNvSpPr/>
      </dsp:nvSpPr>
      <dsp:spPr>
        <a:xfrm>
          <a:off x="2067232" y="1139736"/>
          <a:ext cx="1043005" cy="834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Laboratory Studies</a:t>
          </a:r>
          <a:endParaRPr lang="en-US" sz="1200" kern="1200" dirty="0"/>
        </a:p>
      </dsp:txBody>
      <dsp:txXfrm>
        <a:off x="2091671" y="1164175"/>
        <a:ext cx="994127" cy="785526"/>
      </dsp:txXfrm>
    </dsp:sp>
    <dsp:sp modelId="{728A350C-444E-3344-A289-9A43B971012C}">
      <dsp:nvSpPr>
        <dsp:cNvPr id="0" name=""/>
        <dsp:cNvSpPr/>
      </dsp:nvSpPr>
      <dsp:spPr>
        <a:xfrm rot="19280991">
          <a:off x="5015236" y="2302398"/>
          <a:ext cx="2904747" cy="37055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24B7C31-74CD-DC43-9AE9-4C232B32B797}">
      <dsp:nvSpPr>
        <dsp:cNvPr id="0" name=""/>
        <dsp:cNvSpPr/>
      </dsp:nvSpPr>
      <dsp:spPr>
        <a:xfrm>
          <a:off x="7080374" y="1163374"/>
          <a:ext cx="1043005" cy="834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Ground and Mobile Field Studies</a:t>
          </a:r>
          <a:endParaRPr lang="en-US" sz="1200" kern="1200" dirty="0"/>
        </a:p>
      </dsp:txBody>
      <dsp:txXfrm>
        <a:off x="7104813" y="1187813"/>
        <a:ext cx="994127" cy="785526"/>
      </dsp:txXfrm>
    </dsp:sp>
    <dsp:sp modelId="{61CDC72E-6930-8248-9274-1211C73DA90D}">
      <dsp:nvSpPr>
        <dsp:cNvPr id="0" name=""/>
        <dsp:cNvSpPr/>
      </dsp:nvSpPr>
      <dsp:spPr>
        <a:xfrm rot="15890927">
          <a:off x="3590869" y="2165348"/>
          <a:ext cx="1545358" cy="37055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EDDD9BA-2628-4B49-B32A-53508E0B147E}">
      <dsp:nvSpPr>
        <dsp:cNvPr id="0" name=""/>
        <dsp:cNvSpPr/>
      </dsp:nvSpPr>
      <dsp:spPr>
        <a:xfrm>
          <a:off x="3772671" y="1163865"/>
          <a:ext cx="1043005" cy="834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Fire Lab Study</a:t>
          </a:r>
          <a:endParaRPr lang="en-US" sz="1200" kern="1200" dirty="0"/>
        </a:p>
      </dsp:txBody>
      <dsp:txXfrm>
        <a:off x="3797110" y="1188304"/>
        <a:ext cx="994127" cy="785526"/>
      </dsp:txXfrm>
    </dsp:sp>
    <dsp:sp modelId="{137B1323-5B6F-D241-A2A2-ACC15EC260ED}">
      <dsp:nvSpPr>
        <dsp:cNvPr id="0" name=""/>
        <dsp:cNvSpPr/>
      </dsp:nvSpPr>
      <dsp:spPr>
        <a:xfrm rot="15097602">
          <a:off x="4574638" y="5160034"/>
          <a:ext cx="774766" cy="42465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31EADF7-286B-3E4C-A502-561FB0961067}">
      <dsp:nvSpPr>
        <dsp:cNvPr id="0" name=""/>
        <dsp:cNvSpPr/>
      </dsp:nvSpPr>
      <dsp:spPr>
        <a:xfrm>
          <a:off x="4653399" y="5708610"/>
          <a:ext cx="1043005" cy="8337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Fire Ecology and Forest Management</a:t>
          </a:r>
          <a:endParaRPr lang="en-US" sz="1200" kern="1200" dirty="0"/>
        </a:p>
      </dsp:txBody>
      <dsp:txXfrm>
        <a:off x="4677819" y="5733030"/>
        <a:ext cx="994165" cy="784913"/>
      </dsp:txXfrm>
    </dsp:sp>
    <dsp:sp modelId="{250D642C-CB4C-B744-8F5D-1490C0DF83F3}">
      <dsp:nvSpPr>
        <dsp:cNvPr id="0" name=""/>
        <dsp:cNvSpPr/>
      </dsp:nvSpPr>
      <dsp:spPr>
        <a:xfrm rot="17835749">
          <a:off x="3574052" y="5123915"/>
          <a:ext cx="843792" cy="42465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AD42FE7-6B4F-F24B-AB1E-AEF2E24CC4CB}">
      <dsp:nvSpPr>
        <dsp:cNvPr id="0" name=""/>
        <dsp:cNvSpPr/>
      </dsp:nvSpPr>
      <dsp:spPr>
        <a:xfrm>
          <a:off x="3261617" y="5700988"/>
          <a:ext cx="1043005" cy="8337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Air Quality Forecasting</a:t>
          </a:r>
          <a:endParaRPr lang="en-US" sz="1200" kern="1200" dirty="0"/>
        </a:p>
      </dsp:txBody>
      <dsp:txXfrm>
        <a:off x="3286037" y="5725408"/>
        <a:ext cx="994165" cy="784913"/>
      </dsp:txXfrm>
    </dsp:sp>
    <dsp:sp modelId="{B2A68261-317C-BC43-A0F9-68515FBF8385}">
      <dsp:nvSpPr>
        <dsp:cNvPr id="0" name=""/>
        <dsp:cNvSpPr/>
      </dsp:nvSpPr>
      <dsp:spPr>
        <a:xfrm rot="13689796">
          <a:off x="5067570" y="5004496"/>
          <a:ext cx="1283437" cy="42465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7C5D8D7-97A6-D741-BB18-8147A0A966AA}">
      <dsp:nvSpPr>
        <dsp:cNvPr id="0" name=""/>
        <dsp:cNvSpPr/>
      </dsp:nvSpPr>
      <dsp:spPr>
        <a:xfrm>
          <a:off x="6095552" y="5725439"/>
          <a:ext cx="1043005" cy="834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Public Health Information and Outreach</a:t>
          </a:r>
          <a:endParaRPr lang="en-US" sz="1200" kern="1200" dirty="0"/>
        </a:p>
      </dsp:txBody>
      <dsp:txXfrm>
        <a:off x="6119991" y="5749878"/>
        <a:ext cx="994127" cy="785526"/>
      </dsp:txXfrm>
    </dsp:sp>
    <dsp:sp modelId="{C1531C0F-7364-A34E-A045-CD4E8484B0B4}">
      <dsp:nvSpPr>
        <dsp:cNvPr id="0" name=""/>
        <dsp:cNvSpPr/>
      </dsp:nvSpPr>
      <dsp:spPr>
        <a:xfrm rot="131339">
          <a:off x="5548596" y="3736564"/>
          <a:ext cx="1431287" cy="424652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07BC0BE-88A6-C54A-8FFB-FB394D13787F}">
      <dsp:nvSpPr>
        <dsp:cNvPr id="0" name=""/>
        <dsp:cNvSpPr/>
      </dsp:nvSpPr>
      <dsp:spPr>
        <a:xfrm>
          <a:off x="7202817" y="2950929"/>
          <a:ext cx="1043005" cy="18939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Long Range Transport Studies     NASA DC 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Short Range Studies   NCAR/NSF C130</a:t>
          </a:r>
        </a:p>
      </dsp:txBody>
      <dsp:txXfrm>
        <a:off x="7233366" y="2981478"/>
        <a:ext cx="981907" cy="1832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09700-B35B-C14F-9E4A-3E59A83BC465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246AB-7322-654B-9EED-0CAD157A4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80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64213-C5B7-E647-B2C1-5DB4E299A737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EE259-4E81-AA47-BC85-8D780F7D3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748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6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0766" indent="-281064" defTabSz="916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4255" indent="-224851" defTabSz="916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3957" indent="-224851" defTabSz="916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3659" indent="-224851" defTabSz="916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3361" indent="-224851" defTabSz="916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3062" indent="-224851" defTabSz="916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2764" indent="-224851" defTabSz="916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2466" indent="-224851" defTabSz="916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13DB365-3250-4995-AD02-B279C587207A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August 15-September 01, 2015</a:t>
            </a:r>
            <a:r>
              <a:rPr lang="en-US" baseline="0" dirty="0" smtClean="0"/>
              <a:t> is period of significant western US fire activity and has been selected as the 2015 JPSS Fire and Smoke Initiative Demonstration Period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D2F2C0-A97D-4A6F-AF8A-5516D7314AE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63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from J. </a:t>
            </a:r>
            <a:r>
              <a:rPr lang="en-US" dirty="0" err="1" smtClean="0"/>
              <a:t>Gerth</a:t>
            </a:r>
            <a:r>
              <a:rPr lang="en-US" dirty="0" smtClean="0"/>
              <a:t>, CIMSS.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FF6F-DAF7-4BD3-A3B9-9D1191A0C62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23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AHI</a:t>
            </a:r>
            <a:r>
              <a:rPr lang="en-US" baseline="0" dirty="0" smtClean="0"/>
              <a:t> 10 minute “True Color” (simulated green band like needed for ABI) over Russia in </a:t>
            </a:r>
            <a:r>
              <a:rPr lang="en-US" baseline="0" smtClean="0"/>
              <a:t>May 10, 2016 </a:t>
            </a:r>
            <a:r>
              <a:rPr lang="en-US" baseline="0" dirty="0" smtClean="0"/>
              <a:t>(slide provided by </a:t>
            </a:r>
            <a:r>
              <a:rPr lang="en-US" baseline="0" smtClean="0"/>
              <a:t>Dan Lindsey NOAA/NESDIS/STAR)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CAFBA-0753-47E2-98DB-CA77B19221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33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6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0766" indent="-281064" defTabSz="916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4255" indent="-224851" defTabSz="916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3957" indent="-224851" defTabSz="916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3659" indent="-224851" defTabSz="916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3361" indent="-224851" defTabSz="916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3062" indent="-224851" defTabSz="916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2764" indent="-224851" defTabSz="916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2466" indent="-224851" defTabSz="916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13DB365-3250-4995-AD02-B279C587207A}" type="slidenum">
              <a:rPr lang="en-US" altLang="en-US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586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6C7F-B900-0A43-94B4-DC20131F163B}" type="datetime1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7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C1474-53EA-6842-B3DA-6FDC228C6615}" type="datetime1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8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FE2B-941C-3E41-809F-5E82498586AE}" type="datetime1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2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07845-43DD-9C47-9833-2149047FC2C6}" type="datetime1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6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742A-361D-AE40-95DB-86DEC7D2047E}" type="datetime1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10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4D40-1969-2D49-AA95-7384623BF1CE}" type="datetime1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5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79F2-8D09-F343-924F-FFCF61B97387}" type="datetime1">
              <a:rPr lang="en-US" smtClean="0"/>
              <a:t>6/17/2016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68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19C5-D72C-EE4D-9010-D9ACE8D8BAD4}" type="datetime1">
              <a:rPr lang="en-US" smtClean="0"/>
              <a:t>6/17/2016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6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B7B2-07E0-EC4A-A57F-A1F43D556FB4}" type="datetime1">
              <a:rPr lang="en-US" smtClean="0"/>
              <a:t>6/17/2016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22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327B-C58A-F543-A8CF-0D8DA1B6ACFC}" type="datetime1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44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478F-871A-804F-99F4-BFE5BBFE448F}" type="datetime1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03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F39F3-B79A-4D4E-8311-3C7B6FBEFA62}" type="datetime1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6959E-5C9E-E042-80A0-EF27D797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8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rapidrefresh.noaa.gov/HRRRsmoke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irfire.org/data/bluesky-daily/" TargetMode="External"/><Relationship Id="rId3" Type="http://schemas.openxmlformats.org/officeDocument/2006/relationships/image" Target="../media/image21.png"/><Relationship Id="rId7" Type="http://schemas.openxmlformats.org/officeDocument/2006/relationships/hyperlink" Target="http://www.emc.ncep.noaa.gov/mmb/aq/cmaq/web/html/" TargetMode="External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irquality.weather.gov/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3.gif"/><Relationship Id="rId10" Type="http://schemas.openxmlformats.org/officeDocument/2006/relationships/hyperlink" Target="http://raqms.ssec.wisc.edu/forecast/calendar/" TargetMode="External"/><Relationship Id="rId4" Type="http://schemas.openxmlformats.org/officeDocument/2006/relationships/image" Target="../media/image22.png"/><Relationship Id="rId9" Type="http://schemas.openxmlformats.org/officeDocument/2006/relationships/hyperlink" Target="http://www.star.nesdis.noaa.gov/smcd/spb/aq/expr/expr2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91134" y="4149224"/>
            <a:ext cx="533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Brad Pierce, NOAA/NESDIS</a:t>
            </a:r>
          </a:p>
        </p:txBody>
      </p:sp>
      <p:pic>
        <p:nvPicPr>
          <p:cNvPr id="1030" name="Picture 6" descr="https://encrypted-tbn1.gstatic.com/images?q=tbn:ANd9GcTZHXJnd28J2mpAhpkjUqAeowwQLw2GmFcBz-lERnCCLk-uQ9b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1582" y="1"/>
            <a:ext cx="1782417" cy="1782417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5219" y="6497194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/>
              <a:t>2016 Midwest and Central States Air Quality Workshop, June 21-23, 2016, St. Louis, MO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33061" y="1840900"/>
            <a:ext cx="62285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data, modeling, and planned field study for better charactering wildfire impacts (FIREX) </a:t>
            </a:r>
          </a:p>
        </p:txBody>
      </p:sp>
      <p:sp>
        <p:nvSpPr>
          <p:cNvPr id="11" name="object 10"/>
          <p:cNvSpPr/>
          <p:nvPr/>
        </p:nvSpPr>
        <p:spPr>
          <a:xfrm>
            <a:off x="11846" y="0"/>
            <a:ext cx="2327420" cy="14179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15" descr="JPSS Site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3"/>
          <a:stretch/>
        </p:blipFill>
        <p:spPr bwMode="auto">
          <a:xfrm>
            <a:off x="3190719" y="98773"/>
            <a:ext cx="3372162" cy="1114425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Rectangle 3"/>
          <p:cNvSpPr/>
          <p:nvPr/>
        </p:nvSpPr>
        <p:spPr>
          <a:xfrm>
            <a:off x="536713" y="5174471"/>
            <a:ext cx="82627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Significant contributions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from Carsten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Warneke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, Georg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Grell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Ravan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Ahmadov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Jeff McQueen, Chris Barnet, Nadia Smith,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Shobha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Kondragunta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and Tim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Schmit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212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078468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lc="http://schemas.openxmlformats.org/drawingml/2006/lockedCanvas"/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4537625" y="1269824"/>
            <a:ext cx="2440805" cy="2667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29793" y="5144869"/>
            <a:ext cx="6279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1150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g/m</a:t>
            </a:r>
            <a:r>
              <a:rPr lang="en-US" baseline="30000" dirty="0" smtClean="0"/>
              <a:t>3</a:t>
            </a:r>
            <a:r>
              <a:rPr lang="en-US" dirty="0" smtClean="0"/>
              <a:t> PM2.5 per </a:t>
            </a:r>
            <a:r>
              <a:rPr lang="en-US" dirty="0" err="1" smtClean="0"/>
              <a:t>ppmv</a:t>
            </a:r>
            <a:r>
              <a:rPr lang="en-US" dirty="0" smtClean="0"/>
              <a:t> (CO-0.055)</a:t>
            </a:r>
            <a:endParaRPr lang="en-US" dirty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13031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P</a:t>
            </a:r>
            <a:r>
              <a:rPr lang="en-US" sz="2000" b="1" dirty="0" smtClean="0"/>
              <a:t>articulate </a:t>
            </a:r>
            <a:r>
              <a:rPr lang="en-US" sz="2000" b="1" dirty="0"/>
              <a:t>matter (PM</a:t>
            </a:r>
            <a:r>
              <a:rPr lang="en-US" sz="2000" b="1" baseline="-25000" dirty="0"/>
              <a:t>2.5</a:t>
            </a:r>
            <a:r>
              <a:rPr lang="en-US" sz="2000" b="1" dirty="0"/>
              <a:t>) mass concentrations versus carbon monoxide (CO) mixing ratios </a:t>
            </a:r>
            <a:r>
              <a:rPr lang="en-US" sz="2000" b="1" dirty="0" smtClean="0"/>
              <a:t>measured by aircraft</a:t>
            </a:r>
            <a:r>
              <a:rPr lang="en-US" sz="2000" b="1" baseline="30000" dirty="0" smtClean="0"/>
              <a:t>1</a:t>
            </a:r>
            <a:r>
              <a:rPr lang="en-US" sz="2000" b="1" dirty="0" smtClean="0"/>
              <a:t> </a:t>
            </a:r>
            <a:r>
              <a:rPr lang="en-US" sz="2000" b="1" dirty="0"/>
              <a:t>and simulated by </a:t>
            </a:r>
            <a:r>
              <a:rPr lang="en-US" sz="2000" b="1" dirty="0" smtClean="0"/>
              <a:t>WRF-</a:t>
            </a:r>
            <a:r>
              <a:rPr lang="en-US" sz="2000" b="1" dirty="0" err="1" smtClean="0"/>
              <a:t>Chem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2590800" y="5117068"/>
            <a:ext cx="3962400" cy="4572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83313" y="5650468"/>
            <a:ext cx="591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HRRR-Smoke &lt; 55ppbv (background) then PM2.5=0.0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g/m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2" name="Rectangle 1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smtClean="0"/>
              <a:t>1</a:t>
            </a:r>
            <a:r>
              <a:rPr lang="en-US" sz="1400" dirty="0" smtClean="0"/>
              <a:t>NOAA </a:t>
            </a:r>
            <a:r>
              <a:rPr lang="en-US" sz="1400" dirty="0"/>
              <a:t>P-3 aircraft flight paths at altitudes greater than 4 km above ground level (AGL) over the southeastern US during the SENEX field campaign, June-July, </a:t>
            </a:r>
            <a:r>
              <a:rPr lang="en-US" sz="1400" dirty="0" smtClean="0"/>
              <a:t>2013</a:t>
            </a:r>
            <a:r>
              <a:rPr lang="en-US" sz="1400" dirty="0"/>
              <a:t> </a:t>
            </a:r>
            <a:r>
              <a:rPr lang="en-US" sz="1400" dirty="0" smtClean="0"/>
              <a:t>(From Greg Frost, ESRL)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836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mtClean="0"/>
              <a:t>11</a:t>
            </a:fld>
            <a:endParaRPr lang="en-US"/>
          </a:p>
        </p:txBody>
      </p:sp>
      <p:pic>
        <p:nvPicPr>
          <p:cNvPr id="4098" name="Picture 2" descr="\\beans\users$\bpierce\Data\Documents\Attachments\jun_16\hhhr-smoke_pb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28" y="0"/>
            <a:ext cx="7650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9598"/>
            <a:ext cx="8229600" cy="1143000"/>
          </a:xfrm>
        </p:spPr>
        <p:txBody>
          <a:bodyPr/>
          <a:lstStyle/>
          <a:p>
            <a:r>
              <a:rPr lang="en-US" sz="2400" dirty="0" smtClean="0"/>
              <a:t>HRRR-smoke real-time experimental forecasts</a:t>
            </a:r>
            <a:br>
              <a:rPr lang="en-US" sz="2400" dirty="0" smtClean="0"/>
            </a:br>
            <a:r>
              <a:rPr lang="en-US" sz="2400" dirty="0" smtClean="0"/>
              <a:t>August 21, 2015</a:t>
            </a:r>
            <a:endParaRPr lang="en-US" sz="2400" dirty="0"/>
          </a:p>
        </p:txBody>
      </p:sp>
      <p:pic>
        <p:nvPicPr>
          <p:cNvPr id="7" name="Picture 4" descr="\\beans\users$\bpierce\Data\Documents\JPSS_PGRR_FY15-FY16\Project_Review_FY16\peak_pm25_u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250031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3085" y="4671244"/>
            <a:ext cx="18710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</a:rPr>
              <a:t>EPA Air Quality Index  (AQI) </a:t>
            </a:r>
            <a:endParaRPr lang="en-US" sz="9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45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beans\users$\bpierce\Data\Documents\Attachments\may_23\eidea_aug_22_2015_A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55000" cy="650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04800" y="1828800"/>
            <a:ext cx="520874" cy="533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25674" y="1379951"/>
            <a:ext cx="432148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14398" y="1905000"/>
            <a:ext cx="432148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53652" y="2819400"/>
            <a:ext cx="432148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63252" y="3733800"/>
            <a:ext cx="432148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19400" y="6263"/>
            <a:ext cx="4660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VIIRS Aerosol Optical Thickness (AOT) with FRP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http://www.star.nesdis.noaa.gov/smcd/spb/aq/expr/expr2/</a:t>
            </a:r>
          </a:p>
        </p:txBody>
      </p:sp>
    </p:spTree>
    <p:extLst>
      <p:ext uri="{BB962C8B-B14F-4D97-AF65-F5344CB8AC3E}">
        <p14:creationId xmlns:p14="http://schemas.microsoft.com/office/powerpoint/2010/main" val="36886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beans\users$\bpierce\Data\Documents\Attachments\feb_24\AIRNOW_HRRR-Smoke_3km_surface_pm25_2015-08-22_22%3A00%3A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beans\users$\bpierce\Data\Documents\Attachments\feb_22\AIRNOW_vs_HRRR-Smoke_August_17-August_31_2015.16009001.ID.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44240"/>
            <a:ext cx="4267200" cy="341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6248400"/>
            <a:ext cx="2214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Bias=</a:t>
            </a:r>
            <a:r>
              <a:rPr lang="en-US" dirty="0" err="1" smtClean="0">
                <a:solidFill>
                  <a:srgbClr val="FF0000"/>
                </a:solidFill>
              </a:rPr>
              <a:t>AIRNow</a:t>
            </a:r>
            <a:r>
              <a:rPr lang="en-US" dirty="0" smtClean="0">
                <a:solidFill>
                  <a:srgbClr val="FF0000"/>
                </a:solidFill>
              </a:rPr>
              <a:t> - Model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7107" y="-10635"/>
            <a:ext cx="43368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HRRR-Smoke surface PM2.5</a:t>
            </a:r>
          </a:p>
          <a:p>
            <a:r>
              <a:rPr lang="en-US" sz="2800" b="1" dirty="0" smtClean="0"/>
              <a:t>22Z August 22, 2015</a:t>
            </a:r>
          </a:p>
        </p:txBody>
      </p:sp>
      <p:sp>
        <p:nvSpPr>
          <p:cNvPr id="11" name="Oval 10"/>
          <p:cNvSpPr/>
          <p:nvPr/>
        </p:nvSpPr>
        <p:spPr>
          <a:xfrm>
            <a:off x="1600200" y="381000"/>
            <a:ext cx="685800" cy="685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38400" y="685800"/>
            <a:ext cx="685800" cy="685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6927" y="2057400"/>
            <a:ext cx="685800" cy="685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844979" y="3200400"/>
            <a:ext cx="685800" cy="685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6927" y="1130474"/>
            <a:ext cx="876300" cy="838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12" idx="5"/>
          </p:cNvCxnSpPr>
          <p:nvPr/>
        </p:nvCxnSpPr>
        <p:spPr>
          <a:xfrm>
            <a:off x="3023767" y="1271167"/>
            <a:ext cx="3453233" cy="253883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604042">
            <a:off x="1676400" y="1709122"/>
            <a:ext cx="3048000" cy="660226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19800" y="2039235"/>
            <a:ext cx="3048000" cy="9233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Downwind smoke plume overestimated due to neglect of deposition processes</a:t>
            </a:r>
            <a:endParaRPr lang="en-US" b="1" dirty="0"/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 flipV="1">
            <a:off x="4750383" y="2286000"/>
            <a:ext cx="1269417" cy="2149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79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feb_24\AIRNOW_NAM-CMAQ_12km_surface_pm25_initialized_2015082212_10hr_F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beans\users$\bpierce\Data\Documents\Attachments\feb_22\AIRNOW_vs_NAM-CMAQ_August_15-August_31_2015.16009001.ID.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44240"/>
            <a:ext cx="4267200" cy="341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6248400"/>
            <a:ext cx="2214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Bias=</a:t>
            </a:r>
            <a:r>
              <a:rPr lang="en-US" dirty="0" err="1" smtClean="0">
                <a:solidFill>
                  <a:srgbClr val="FF0000"/>
                </a:solidFill>
              </a:rPr>
              <a:t>AIRNow</a:t>
            </a:r>
            <a:r>
              <a:rPr lang="en-US" dirty="0" smtClean="0">
                <a:solidFill>
                  <a:srgbClr val="FF0000"/>
                </a:solidFill>
              </a:rPr>
              <a:t> - Model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3224" y="0"/>
            <a:ext cx="4240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NAM-CMAQ surface PM2.5</a:t>
            </a:r>
          </a:p>
          <a:p>
            <a:r>
              <a:rPr lang="en-US" sz="2800" b="1" dirty="0" smtClean="0"/>
              <a:t>22Z August 22, 2015</a:t>
            </a:r>
          </a:p>
        </p:txBody>
      </p:sp>
      <p:sp>
        <p:nvSpPr>
          <p:cNvPr id="7" name="Oval 6"/>
          <p:cNvSpPr/>
          <p:nvPr/>
        </p:nvSpPr>
        <p:spPr>
          <a:xfrm>
            <a:off x="1600200" y="381000"/>
            <a:ext cx="685800" cy="685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38400" y="685800"/>
            <a:ext cx="685800" cy="685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6927" y="2057400"/>
            <a:ext cx="685800" cy="685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844979" y="3200400"/>
            <a:ext cx="685800" cy="685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6927" y="1130474"/>
            <a:ext cx="876300" cy="838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023767" y="1271167"/>
            <a:ext cx="3758033" cy="253883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19800" y="2039235"/>
            <a:ext cx="3048000" cy="9233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Wildfire emissions are underestimated in current operational NAM-CMAQ</a:t>
            </a:r>
            <a:endParaRPr lang="en-US" b="1" dirty="0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2743200" y="1161367"/>
            <a:ext cx="3276600" cy="133953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70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beans\users$\bpierce\Data\Documents\Attachments\feb_22\AIRNOW_vs_NAM-CMAQ.ID.August_17-August_31_2015_12km.conus.00-24hr.F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403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beans\users$\bpierce\Data\Documents\Attachments\feb_22\AIRNOW_vs_HRRR-Smoke.ID.August_17-August_31_2015_12km.conus.00-24hr.F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34640"/>
            <a:ext cx="502920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2626812" y="3971500"/>
            <a:ext cx="1905000" cy="2015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67200" y="685800"/>
            <a:ext cx="1905000" cy="2015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90600" y="838200"/>
            <a:ext cx="3060526" cy="2362200"/>
            <a:chOff x="990600" y="838200"/>
            <a:chExt cx="3060526" cy="2362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990600" y="1524000"/>
              <a:ext cx="3048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124200" y="838200"/>
              <a:ext cx="0" cy="2362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90600" y="1647173"/>
              <a:ext cx="3048000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972844" y="838200"/>
              <a:ext cx="0" cy="236220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03126" y="1908132"/>
              <a:ext cx="304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628378" y="838200"/>
              <a:ext cx="0" cy="23622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105400" y="3657600"/>
            <a:ext cx="3060526" cy="2362200"/>
            <a:chOff x="990600" y="838200"/>
            <a:chExt cx="3060526" cy="23622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990600" y="1524000"/>
              <a:ext cx="3048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24200" y="838200"/>
              <a:ext cx="0" cy="2362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0600" y="1647173"/>
              <a:ext cx="3048000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972844" y="838200"/>
              <a:ext cx="0" cy="236220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003126" y="1908132"/>
              <a:ext cx="304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628378" y="838200"/>
              <a:ext cx="0" cy="23622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458220" y="990600"/>
            <a:ext cx="1409180" cy="1469200"/>
            <a:chOff x="2997894" y="4270852"/>
            <a:chExt cx="1409180" cy="1469200"/>
          </a:xfrm>
        </p:grpSpPr>
        <p:sp>
          <p:nvSpPr>
            <p:cNvPr id="21" name="Rectangle 20"/>
            <p:cNvSpPr/>
            <p:nvPr/>
          </p:nvSpPr>
          <p:spPr>
            <a:xfrm>
              <a:off x="2997894" y="4270852"/>
              <a:ext cx="640915" cy="197285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51336" y="4467094"/>
              <a:ext cx="736948" cy="197285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51336" y="4270853"/>
              <a:ext cx="736948" cy="197285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997895" y="4475966"/>
              <a:ext cx="640914" cy="197285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16684" y="4782854"/>
              <a:ext cx="640915" cy="197285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670126" y="4979096"/>
              <a:ext cx="736948" cy="197285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670126" y="4782855"/>
              <a:ext cx="736948" cy="197285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016685" y="4987968"/>
              <a:ext cx="640914" cy="197285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16684" y="5337653"/>
              <a:ext cx="640915" cy="197285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670126" y="5533895"/>
              <a:ext cx="736948" cy="197285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670126" y="5337654"/>
              <a:ext cx="736948" cy="197285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016685" y="5542767"/>
              <a:ext cx="640914" cy="197285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997894" y="4270852"/>
            <a:ext cx="1409180" cy="1469200"/>
            <a:chOff x="2997894" y="4270852"/>
            <a:chExt cx="1409180" cy="1469200"/>
          </a:xfrm>
        </p:grpSpPr>
        <p:sp>
          <p:nvSpPr>
            <p:cNvPr id="36" name="Rectangle 35"/>
            <p:cNvSpPr/>
            <p:nvPr/>
          </p:nvSpPr>
          <p:spPr>
            <a:xfrm>
              <a:off x="2997894" y="4270852"/>
              <a:ext cx="640915" cy="197285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651336" y="4467094"/>
              <a:ext cx="736948" cy="197285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651336" y="4270853"/>
              <a:ext cx="736948" cy="197285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997895" y="4475966"/>
              <a:ext cx="640914" cy="197285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016684" y="4782854"/>
              <a:ext cx="640915" cy="197285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670126" y="4979096"/>
              <a:ext cx="736948" cy="197285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670126" y="4782855"/>
              <a:ext cx="736948" cy="197285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016685" y="4987968"/>
              <a:ext cx="640914" cy="197285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016684" y="5337653"/>
              <a:ext cx="640915" cy="197285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670126" y="5533895"/>
              <a:ext cx="736948" cy="197285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670126" y="5337654"/>
              <a:ext cx="736948" cy="197285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016685" y="5542767"/>
              <a:ext cx="640914" cy="197285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267200" y="7620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rgbClr val="FF0000"/>
                </a:solidFill>
              </a:rPr>
              <a:t>unhealthy</a:t>
            </a:r>
            <a:r>
              <a:rPr lang="en-US" sz="1200" dirty="0" smtClean="0"/>
              <a:t>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</a:t>
            </a:r>
            <a:r>
              <a:rPr lang="en-US" sz="1200" dirty="0" smtClean="0">
                <a:solidFill>
                  <a:schemeClr val="bg1"/>
                </a:solidFill>
              </a:rPr>
              <a:t>0.00000      </a:t>
            </a:r>
            <a:r>
              <a:rPr lang="en-US" sz="1200" dirty="0">
                <a:solidFill>
                  <a:schemeClr val="bg1"/>
                </a:solidFill>
              </a:rPr>
              <a:t>0.00000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      25.7754      74.2246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 smtClean="0">
                <a:solidFill>
                  <a:schemeClr val="bg1"/>
                </a:solidFill>
              </a:rPr>
              <a:t>                </a:t>
            </a:r>
            <a:r>
              <a:rPr lang="en-US" sz="1200" dirty="0" smtClean="0">
                <a:solidFill>
                  <a:srgbClr val="FFC000"/>
                </a:solidFill>
              </a:rPr>
              <a:t>sensitive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     1.70714     </a:t>
            </a:r>
            <a:r>
              <a:rPr lang="en-US" sz="1200" dirty="0">
                <a:solidFill>
                  <a:schemeClr val="bg1"/>
                </a:solidFill>
              </a:rPr>
              <a:t>0.288531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      46.2130      51.7913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 smtClean="0">
                <a:solidFill>
                  <a:schemeClr val="bg1"/>
                </a:solidFill>
              </a:rPr>
              <a:t>               </a:t>
            </a:r>
            <a:r>
              <a:rPr lang="en-US" sz="1200" dirty="0" smtClean="0">
                <a:solidFill>
                  <a:srgbClr val="FFFF00"/>
                </a:solidFill>
              </a:rPr>
              <a:t>moderate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     29.1416      </a:t>
            </a:r>
            <a:r>
              <a:rPr lang="en-US" sz="1200" dirty="0">
                <a:solidFill>
                  <a:schemeClr val="bg1"/>
                </a:solidFill>
              </a:rPr>
              <a:t>1.15412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      55.2777      14.4746</a:t>
            </a:r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3200" y="403860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              unhealthy</a:t>
            </a:r>
            <a:r>
              <a:rPr lang="en-US" sz="1200" dirty="0">
                <a:solidFill>
                  <a:srgbClr val="FF0000"/>
                </a:solidFill>
              </a:rPr>
              <a:t/>
            </a:r>
            <a:br>
              <a:rPr lang="en-US" sz="1200" dirty="0">
                <a:solidFill>
                  <a:srgbClr val="FF0000"/>
                </a:solidFill>
              </a:rPr>
            </a:br>
            <a:r>
              <a:rPr lang="en-US" sz="1200" dirty="0"/>
              <a:t>      </a:t>
            </a:r>
            <a:r>
              <a:rPr lang="en-US" sz="1200" dirty="0">
                <a:solidFill>
                  <a:schemeClr val="bg1"/>
                </a:solidFill>
              </a:rPr>
              <a:t>16.7553      17.6158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      10.0734      55.5556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 smtClean="0">
                <a:solidFill>
                  <a:srgbClr val="FFC000"/>
                </a:solidFill>
              </a:rPr>
              <a:t>               sensitive</a:t>
            </a:r>
            <a:r>
              <a:rPr lang="en-US" sz="1200" dirty="0">
                <a:solidFill>
                  <a:srgbClr val="FFC000"/>
                </a:solidFill>
              </a:rPr>
              <a:t/>
            </a:r>
            <a:br>
              <a:rPr lang="en-US" sz="1200" dirty="0">
                <a:solidFill>
                  <a:srgbClr val="FFC000"/>
                </a:solidFill>
              </a:rPr>
            </a:br>
            <a:r>
              <a:rPr lang="en-US" sz="1200" dirty="0"/>
              <a:t>      </a:t>
            </a:r>
            <a:r>
              <a:rPr lang="en-US" sz="1200" dirty="0">
                <a:solidFill>
                  <a:schemeClr val="bg1"/>
                </a:solidFill>
              </a:rPr>
              <a:t>29.7140      13.0094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      19.7671      37.5095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 smtClean="0">
                <a:solidFill>
                  <a:srgbClr val="FFFF00"/>
                </a:solidFill>
              </a:rPr>
              <a:t>               moderate</a:t>
            </a:r>
            <a:r>
              <a:rPr lang="en-US" sz="1200" dirty="0">
                <a:solidFill>
                  <a:srgbClr val="FFFF00"/>
                </a:solidFill>
              </a:rPr>
              <a:t/>
            </a:r>
            <a:br>
              <a:rPr lang="en-US" sz="1200" dirty="0">
                <a:solidFill>
                  <a:srgbClr val="FFFF00"/>
                </a:solidFill>
              </a:rPr>
            </a:br>
            <a:r>
              <a:rPr lang="en-US" sz="1200" dirty="0"/>
              <a:t>      </a:t>
            </a:r>
            <a:r>
              <a:rPr lang="en-US" sz="1200" dirty="0">
                <a:solidFill>
                  <a:schemeClr val="bg1"/>
                </a:solidFill>
              </a:rPr>
              <a:t>50.7213      2.58162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      33.9408      12.7563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 </a:t>
            </a:r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173" name="TextBox 7172"/>
          <p:cNvSpPr txBox="1"/>
          <p:nvPr/>
        </p:nvSpPr>
        <p:spPr>
          <a:xfrm>
            <a:off x="4681615" y="2438400"/>
            <a:ext cx="957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NAM-CMAQ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276600" y="5709693"/>
            <a:ext cx="995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HRRR-Smoke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7178" name="Group 7177"/>
          <p:cNvGrpSpPr/>
          <p:nvPr/>
        </p:nvGrpSpPr>
        <p:grpSpPr>
          <a:xfrm>
            <a:off x="6673241" y="63674"/>
            <a:ext cx="2413348" cy="3160662"/>
            <a:chOff x="6673241" y="63674"/>
            <a:chExt cx="2413348" cy="3160662"/>
          </a:xfrm>
        </p:grpSpPr>
        <p:grpSp>
          <p:nvGrpSpPr>
            <p:cNvPr id="7174" name="Group 7173"/>
            <p:cNvGrpSpPr/>
            <p:nvPr/>
          </p:nvGrpSpPr>
          <p:grpSpPr>
            <a:xfrm>
              <a:off x="6673241" y="63674"/>
              <a:ext cx="2413348" cy="3160662"/>
              <a:chOff x="6673241" y="63674"/>
              <a:chExt cx="2413348" cy="3160662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6946205" y="1203542"/>
                <a:ext cx="1905000" cy="201519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6673241" y="63674"/>
                <a:ext cx="2413348" cy="1013044"/>
                <a:chOff x="6654452" y="685800"/>
                <a:chExt cx="2413348" cy="1013044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6654452" y="685800"/>
                  <a:ext cx="1225463" cy="502085"/>
                </a:xfrm>
                <a:prstGeom prst="rect">
                  <a:avLst/>
                </a:prstGeom>
                <a:solidFill>
                  <a:srgbClr val="00B05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True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Positive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7892442" y="1186842"/>
                  <a:ext cx="1175358" cy="512002"/>
                </a:xfrm>
                <a:prstGeom prst="rect">
                  <a:avLst/>
                </a:prstGeom>
                <a:solidFill>
                  <a:srgbClr val="00B05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True Negative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7892442" y="685800"/>
                  <a:ext cx="1175358" cy="502087"/>
                </a:xfrm>
                <a:prstGeom prst="rect">
                  <a:avLst/>
                </a:prstGeom>
                <a:solidFill>
                  <a:srgbClr val="FF000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False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Positive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6654452" y="1195713"/>
                  <a:ext cx="1225463" cy="503131"/>
                </a:xfrm>
                <a:prstGeom prst="rect">
                  <a:avLst/>
                </a:prstGeom>
                <a:solidFill>
                  <a:srgbClr val="FF000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False Negative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7239000" y="1447800"/>
                <a:ext cx="1409180" cy="1460328"/>
                <a:chOff x="2997894" y="4270852"/>
                <a:chExt cx="1409180" cy="1460328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2997894" y="4270852"/>
                  <a:ext cx="640915" cy="197285"/>
                </a:xfrm>
                <a:prstGeom prst="rect">
                  <a:avLst/>
                </a:prstGeom>
                <a:solidFill>
                  <a:srgbClr val="00B05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3651336" y="4467094"/>
                  <a:ext cx="736948" cy="197285"/>
                </a:xfrm>
                <a:prstGeom prst="rect">
                  <a:avLst/>
                </a:prstGeom>
                <a:solidFill>
                  <a:srgbClr val="00B05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3016684" y="4782854"/>
                  <a:ext cx="640915" cy="197285"/>
                </a:xfrm>
                <a:prstGeom prst="rect">
                  <a:avLst/>
                </a:prstGeom>
                <a:solidFill>
                  <a:srgbClr val="00B05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3670126" y="4979096"/>
                  <a:ext cx="736948" cy="197285"/>
                </a:xfrm>
                <a:prstGeom prst="rect">
                  <a:avLst/>
                </a:prstGeom>
                <a:solidFill>
                  <a:srgbClr val="00B05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3016684" y="5337653"/>
                  <a:ext cx="640915" cy="197285"/>
                </a:xfrm>
                <a:prstGeom prst="rect">
                  <a:avLst/>
                </a:prstGeom>
                <a:solidFill>
                  <a:srgbClr val="00B05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3670126" y="5533895"/>
                  <a:ext cx="736948" cy="197285"/>
                </a:xfrm>
                <a:prstGeom prst="rect">
                  <a:avLst/>
                </a:prstGeom>
                <a:solidFill>
                  <a:srgbClr val="00B05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68" name="Rectangle 7167"/>
              <p:cNvSpPr/>
              <p:nvPr/>
            </p:nvSpPr>
            <p:spPr>
              <a:xfrm>
                <a:off x="7520546" y="1143000"/>
                <a:ext cx="8614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unhealthy</a:t>
                </a:r>
                <a:r>
                  <a:rPr lang="en-US" dirty="0"/>
                  <a:t> </a:t>
                </a:r>
              </a:p>
            </p:txBody>
          </p:sp>
          <p:sp>
            <p:nvSpPr>
              <p:cNvPr id="7169" name="Rectangle 7168"/>
              <p:cNvSpPr/>
              <p:nvPr/>
            </p:nvSpPr>
            <p:spPr>
              <a:xfrm>
                <a:off x="7575977" y="1755349"/>
                <a:ext cx="76508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FFC000"/>
                    </a:solidFill>
                  </a:rPr>
                  <a:t>sensitive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  <p:sp>
            <p:nvSpPr>
              <p:cNvPr id="7170" name="Rectangle 7169"/>
              <p:cNvSpPr/>
              <p:nvPr/>
            </p:nvSpPr>
            <p:spPr>
              <a:xfrm>
                <a:off x="7526594" y="2287660"/>
                <a:ext cx="79560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FFFF00"/>
                    </a:solidFill>
                  </a:rPr>
                  <a:t>moderate</a:t>
                </a:r>
                <a:endParaRPr lang="en-US" sz="1200" dirty="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7620000" y="2947337"/>
                <a:ext cx="6874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>
                    <a:solidFill>
                      <a:schemeClr val="bg1"/>
                    </a:solidFill>
                  </a:rPr>
                  <a:t>AIRNow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176" name="Rectangle 7175"/>
            <p:cNvSpPr/>
            <p:nvPr/>
          </p:nvSpPr>
          <p:spPr>
            <a:xfrm>
              <a:off x="7217853" y="1399262"/>
              <a:ext cx="6944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25.7754</a:t>
              </a:r>
            </a:p>
          </p:txBody>
        </p:sp>
        <p:sp>
          <p:nvSpPr>
            <p:cNvPr id="7177" name="Rectangle 7176"/>
            <p:cNvSpPr/>
            <p:nvPr/>
          </p:nvSpPr>
          <p:spPr>
            <a:xfrm>
              <a:off x="7913706" y="1601998"/>
              <a:ext cx="6944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74.2246</a:t>
              </a:r>
            </a:p>
          </p:txBody>
        </p:sp>
        <p:sp>
          <p:nvSpPr>
            <p:cNvPr id="7179" name="Rectangle 7178"/>
            <p:cNvSpPr/>
            <p:nvPr/>
          </p:nvSpPr>
          <p:spPr>
            <a:xfrm>
              <a:off x="7218735" y="1932801"/>
              <a:ext cx="6944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47.9202</a:t>
              </a:r>
            </a:p>
          </p:txBody>
        </p:sp>
        <p:sp>
          <p:nvSpPr>
            <p:cNvPr id="7180" name="Rectangle 7179"/>
            <p:cNvSpPr/>
            <p:nvPr/>
          </p:nvSpPr>
          <p:spPr>
            <a:xfrm>
              <a:off x="7916179" y="2128046"/>
              <a:ext cx="6944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52.0798</a:t>
              </a:r>
            </a:p>
          </p:txBody>
        </p:sp>
        <p:sp>
          <p:nvSpPr>
            <p:cNvPr id="7182" name="Rectangle 7181"/>
            <p:cNvSpPr/>
            <p:nvPr/>
          </p:nvSpPr>
          <p:spPr>
            <a:xfrm>
              <a:off x="7230379" y="2478682"/>
              <a:ext cx="6944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84.3712</a:t>
              </a:r>
            </a:p>
          </p:txBody>
        </p:sp>
        <p:sp>
          <p:nvSpPr>
            <p:cNvPr id="7183" name="Rectangle 7182"/>
            <p:cNvSpPr/>
            <p:nvPr/>
          </p:nvSpPr>
          <p:spPr>
            <a:xfrm>
              <a:off x="7922869" y="2676012"/>
              <a:ext cx="6944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15.6288</a:t>
              </a:r>
            </a:p>
          </p:txBody>
        </p:sp>
      </p:grpSp>
      <p:sp>
        <p:nvSpPr>
          <p:cNvPr id="7172" name="TextBox 7171"/>
          <p:cNvSpPr txBox="1"/>
          <p:nvPr/>
        </p:nvSpPr>
        <p:spPr>
          <a:xfrm>
            <a:off x="0" y="4180344"/>
            <a:ext cx="26283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25% of </a:t>
            </a:r>
            <a:r>
              <a:rPr lang="en-US" sz="1400" b="1" dirty="0" err="1" smtClean="0"/>
              <a:t>AIRNow</a:t>
            </a:r>
            <a:r>
              <a:rPr lang="en-US" sz="1400" b="1" dirty="0" smtClean="0"/>
              <a:t> unhealthy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b="1" dirty="0" smtClean="0"/>
              <a:t>0% of NAM-CMAQ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b="1" dirty="0" smtClean="0"/>
              <a:t>17% of HRRR-Smoke</a:t>
            </a:r>
          </a:p>
          <a:p>
            <a:pPr lvl="1"/>
            <a:endParaRPr lang="en-US" sz="1400" b="1" dirty="0" smtClean="0"/>
          </a:p>
          <a:p>
            <a:r>
              <a:rPr lang="en-US" sz="1400" b="1" dirty="0" smtClean="0"/>
              <a:t>48% of </a:t>
            </a:r>
            <a:r>
              <a:rPr lang="en-US" sz="1400" b="1" dirty="0" err="1" smtClean="0"/>
              <a:t>AIRNow</a:t>
            </a:r>
            <a:r>
              <a:rPr lang="en-US" sz="1400" b="1" dirty="0" smtClean="0"/>
              <a:t> unhealthy   for sensitive groups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b="1" dirty="0" smtClean="0"/>
              <a:t>2% </a:t>
            </a:r>
            <a:r>
              <a:rPr lang="en-US" sz="1400" b="1" dirty="0"/>
              <a:t>of NAM-CMAQ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b="1" dirty="0" smtClean="0"/>
              <a:t>30% </a:t>
            </a:r>
            <a:r>
              <a:rPr lang="en-US" sz="1400" b="1" dirty="0"/>
              <a:t>of HRRR-Smoke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HRRR-Smoke </a:t>
            </a:r>
            <a:r>
              <a:rPr lang="en-US" sz="1400" b="1" dirty="0"/>
              <a:t>shows more False Positives and less False Negatives than </a:t>
            </a:r>
            <a:r>
              <a:rPr lang="en-US" sz="1400" b="1" dirty="0" smtClean="0"/>
              <a:t>NAM-CMAQ</a:t>
            </a:r>
          </a:p>
        </p:txBody>
      </p:sp>
      <p:sp>
        <p:nvSpPr>
          <p:cNvPr id="7175" name="TextBox 7174"/>
          <p:cNvSpPr txBox="1"/>
          <p:nvPr/>
        </p:nvSpPr>
        <p:spPr>
          <a:xfrm>
            <a:off x="0" y="0"/>
            <a:ext cx="541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NAM-CMAQ and HRRR-Smoke vs </a:t>
            </a:r>
            <a:r>
              <a:rPr lang="en-US" sz="2000" b="1" dirty="0" err="1" smtClean="0"/>
              <a:t>AIRNow</a:t>
            </a:r>
            <a:r>
              <a:rPr lang="en-US" sz="2000" b="1" dirty="0"/>
              <a:t> </a:t>
            </a:r>
            <a:r>
              <a:rPr lang="en-US" sz="2000" b="1" dirty="0" smtClean="0"/>
              <a:t>- Idaho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8077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mtClean="0"/>
              <a:t>16</a:t>
            </a:fld>
            <a:endParaRPr lang="en-US"/>
          </a:p>
        </p:txBody>
      </p:sp>
      <p:pic>
        <p:nvPicPr>
          <p:cNvPr id="5122" name="Picture 2" descr="\\beans\users$\bpierce\Data\Documents\FY16_Travel\Midwest_Central_AQ_Workshop\nam-cma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04" y="0"/>
            <a:ext cx="6864626" cy="686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4319" y="885449"/>
            <a:ext cx="3271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Operational </a:t>
            </a:r>
            <a:r>
              <a:rPr lang="en-US" dirty="0"/>
              <a:t>CMAQ V4.6 </a:t>
            </a:r>
            <a:r>
              <a:rPr lang="en-US" dirty="0" smtClean="0"/>
              <a:t>Forecast</a:t>
            </a:r>
          </a:p>
          <a:p>
            <a:r>
              <a:rPr lang="en-US" dirty="0" smtClean="0"/>
              <a:t>(with Daily HMS fire detection)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59357" y="872197"/>
            <a:ext cx="3512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Experimental CMAQ </a:t>
            </a:r>
            <a:r>
              <a:rPr lang="en-US" dirty="0"/>
              <a:t>V5.02 </a:t>
            </a:r>
            <a:r>
              <a:rPr lang="en-US" dirty="0" smtClean="0"/>
              <a:t>analysis </a:t>
            </a:r>
          </a:p>
          <a:p>
            <a:r>
              <a:rPr lang="en-US" dirty="0"/>
              <a:t>(</a:t>
            </a:r>
            <a:r>
              <a:rPr lang="en-US" dirty="0" smtClean="0"/>
              <a:t>with current HMS fire detection)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2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beans\users$\bpierce\Data\Documents\FY16_Travel\Midwest_Central_AQ_Workshop\hrr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967" y="1195454"/>
            <a:ext cx="4866033" cy="393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1108" y="5174191"/>
            <a:ext cx="8583613" cy="168380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1400" b="1" dirty="0">
                <a:ea typeface="ＭＳ Ｐゴシック" pitchFamily="34" charset="-128"/>
              </a:rPr>
              <a:t>Ravan Ahmadov, Georg </a:t>
            </a:r>
            <a:r>
              <a:rPr lang="en-US" altLang="en-US" sz="1400" b="1" dirty="0" err="1">
                <a:ea typeface="ＭＳ Ｐゴシック" pitchFamily="34" charset="-128"/>
              </a:rPr>
              <a:t>Grell</a:t>
            </a:r>
            <a:r>
              <a:rPr lang="en-US" altLang="en-US" sz="1400" b="1" dirty="0">
                <a:ea typeface="ＭＳ Ｐゴシック" pitchFamily="34" charset="-128"/>
              </a:rPr>
              <a:t> (NOAA/</a:t>
            </a:r>
            <a:r>
              <a:rPr lang="en-US" altLang="en-US" sz="1400" b="1" dirty="0" smtClean="0">
                <a:ea typeface="ＭＳ Ｐゴシック" pitchFamily="34" charset="-128"/>
              </a:rPr>
              <a:t>ESRL/GSD)</a:t>
            </a:r>
            <a:r>
              <a:rPr lang="en-US" altLang="en-US" sz="1400" b="1" dirty="0">
                <a:ea typeface="ＭＳ Ｐゴシック" pitchFamily="34" charset="-128"/>
              </a:rPr>
              <a:t>, </a:t>
            </a:r>
            <a:endParaRPr lang="en-US" altLang="en-US" sz="1400" b="1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400" b="1" dirty="0" smtClean="0">
                <a:ea typeface="ＭＳ Ｐゴシック" pitchFamily="34" charset="-128"/>
              </a:rPr>
              <a:t> Ivan </a:t>
            </a:r>
            <a:r>
              <a:rPr lang="en-US" altLang="en-US" sz="1400" b="1" dirty="0" err="1" smtClean="0">
                <a:ea typeface="ＭＳ Ｐゴシック" pitchFamily="34" charset="-128"/>
              </a:rPr>
              <a:t>Csiszar</a:t>
            </a:r>
            <a:r>
              <a:rPr lang="en-US" altLang="en-US" sz="1400" b="1" dirty="0" smtClean="0">
                <a:ea typeface="ＭＳ Ｐゴシック" pitchFamily="34" charset="-128"/>
              </a:rPr>
              <a:t> (NOAA/NESDIS</a:t>
            </a:r>
            <a:r>
              <a:rPr lang="en-US" altLang="en-US" sz="1400" b="1" dirty="0">
                <a:ea typeface="ＭＳ Ｐゴシック" pitchFamily="34" charset="-128"/>
              </a:rPr>
              <a:t>), </a:t>
            </a:r>
            <a:r>
              <a:rPr lang="en-US" altLang="en-US" sz="1400" b="1" dirty="0" err="1">
                <a:ea typeface="ＭＳ Ｐゴシック" pitchFamily="34" charset="-128"/>
              </a:rPr>
              <a:t>Saulo</a:t>
            </a:r>
            <a:r>
              <a:rPr lang="en-US" altLang="en-US" sz="1400" b="1" dirty="0">
                <a:ea typeface="ＭＳ Ｐゴシック" pitchFamily="34" charset="-128"/>
              </a:rPr>
              <a:t> </a:t>
            </a:r>
            <a:r>
              <a:rPr lang="en-US" altLang="en-US" sz="1400" b="1" dirty="0" err="1" smtClean="0">
                <a:ea typeface="ＭＳ Ｐゴシック" pitchFamily="34" charset="-128"/>
              </a:rPr>
              <a:t>Freitas</a:t>
            </a:r>
            <a:r>
              <a:rPr lang="en-US" altLang="en-US" sz="1400" b="1" dirty="0" smtClean="0">
                <a:ea typeface="ＭＳ Ｐゴシック" pitchFamily="34" charset="-128"/>
              </a:rPr>
              <a:t> (NASA)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b="1" dirty="0" smtClean="0">
                <a:ea typeface="ＭＳ Ｐゴシック" pitchFamily="34" charset="-128"/>
              </a:rPr>
              <a:t>Collaborators: Brad Pierce (NESDIS/STAR), Marina </a:t>
            </a:r>
            <a:r>
              <a:rPr lang="en-US" altLang="en-US" sz="1400" b="1" dirty="0" err="1" smtClean="0">
                <a:ea typeface="ＭＳ Ｐゴシック" pitchFamily="34" charset="-128"/>
              </a:rPr>
              <a:t>Tsidulko</a:t>
            </a:r>
            <a:r>
              <a:rPr lang="en-US" altLang="en-US" sz="1400" b="1" dirty="0" smtClean="0">
                <a:ea typeface="ＭＳ Ｐゴシック" pitchFamily="34" charset="-128"/>
              </a:rPr>
              <a:t> (NESDIS),  Gabriel Pereira (CPTEC, Brazil), Steven </a:t>
            </a:r>
            <a:r>
              <a:rPr lang="en-US" altLang="en-US" sz="1400" b="1" dirty="0" err="1" smtClean="0">
                <a:ea typeface="ＭＳ Ｐゴシック" pitchFamily="34" charset="-128"/>
              </a:rPr>
              <a:t>Peckham</a:t>
            </a:r>
            <a:r>
              <a:rPr lang="en-US" altLang="en-US" sz="1400" b="1" dirty="0" smtClean="0">
                <a:ea typeface="ＭＳ Ｐゴシック" pitchFamily="34" charset="-128"/>
              </a:rPr>
              <a:t> (US Army, CRREL)</a:t>
            </a:r>
          </a:p>
          <a:p>
            <a:pPr eaLnBrk="1" hangingPunct="1">
              <a:lnSpc>
                <a:spcPct val="90000"/>
              </a:lnSpc>
            </a:pPr>
            <a:endParaRPr lang="en-US" altLang="en-US" sz="1400" b="1" i="1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400" b="1" i="1" dirty="0" err="1" smtClean="0">
                <a:ea typeface="ＭＳ Ｐゴシック" pitchFamily="34" charset="-128"/>
              </a:rPr>
              <a:t>ravan.ahmadov@noaa.gov</a:t>
            </a:r>
            <a:endParaRPr lang="en-US" altLang="en-US" sz="1400" b="1" i="1" dirty="0" smtClean="0"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541" y="1427143"/>
            <a:ext cx="452234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real-time HRRR-Smoke model simulates two aerosol tracers: 1 – biomass burning OC+BC+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unspeciated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PM25, 2- biomass burning and anthropogenic OC+BC+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unspeciated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PM25 emissions;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iomass burning emissions estimated from VIIRS Fire Radiative Power (FRP) based plume rise calculation have been developed and tested.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web-site to display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output: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http://rapidrefresh.noaa.gov/HRRRsmoke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-1" y="12186"/>
            <a:ext cx="9077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HRRR-smoke real-time forecasts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VIIRS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 Radiative Power (FRP) data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Initialized 12Z June 17,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99609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556331"/>
              </p:ext>
            </p:extLst>
          </p:nvPr>
        </p:nvGraphicFramePr>
        <p:xfrm>
          <a:off x="1951366" y="19877"/>
          <a:ext cx="4969565" cy="6850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" name="Document" r:id="rId3" imgW="5943600" imgH="8191500" progId="Word.Document.12">
                  <p:embed/>
                </p:oleObj>
              </mc:Choice>
              <mc:Fallback>
                <p:oleObj name="Document" r:id="rId3" imgW="5943600" imgH="8191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1366" y="19877"/>
                        <a:ext cx="4969565" cy="6850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14" y="5786253"/>
            <a:ext cx="3316503" cy="7711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89971" y="6171806"/>
            <a:ext cx="902593" cy="412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42371" y="6324206"/>
            <a:ext cx="2513397" cy="259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50609" y="4741502"/>
            <a:ext cx="289339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FIREX</a:t>
            </a:r>
            <a:r>
              <a:rPr lang="en-US" dirty="0" smtClean="0"/>
              <a:t>: Field Experiment from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NOAA ESRL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Chemical Sciences Division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103207" y="6171806"/>
            <a:ext cx="682110" cy="4120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50609" y="5675824"/>
            <a:ext cx="289339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/>
              <a:t>http://</a:t>
            </a:r>
            <a:r>
              <a:rPr lang="en-US" sz="1700" dirty="0" err="1"/>
              <a:t>esrl.noaa.gov</a:t>
            </a:r>
            <a:r>
              <a:rPr lang="en-US" sz="1700" dirty="0"/>
              <a:t>/</a:t>
            </a:r>
            <a:r>
              <a:rPr lang="en-US" sz="1700" dirty="0" err="1"/>
              <a:t>csd</a:t>
            </a:r>
            <a:r>
              <a:rPr lang="en-US" sz="1700" dirty="0"/>
              <a:t>/projects/</a:t>
            </a:r>
            <a:r>
              <a:rPr lang="en-US" sz="1700" dirty="0" err="1"/>
              <a:t>firex</a:t>
            </a:r>
            <a:r>
              <a:rPr lang="en-US" sz="17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9734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1192"/>
            <a:ext cx="9144000" cy="5570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Main FIREX </a:t>
            </a:r>
            <a:r>
              <a:rPr lang="en-US" sz="3200" b="1" dirty="0"/>
              <a:t>Science </a:t>
            </a:r>
            <a:r>
              <a:rPr lang="en-US" sz="3200" b="1" dirty="0" smtClean="0"/>
              <a:t>Questions in 5 Categories</a:t>
            </a:r>
            <a:endParaRPr lang="en-US" sz="3200" dirty="0"/>
          </a:p>
          <a:p>
            <a:r>
              <a:rPr lang="en-US" dirty="0"/>
              <a:t>	</a:t>
            </a:r>
          </a:p>
          <a:p>
            <a:r>
              <a:rPr lang="en-US" b="1" dirty="0" smtClean="0"/>
              <a:t>  1) What </a:t>
            </a:r>
            <a:r>
              <a:rPr lang="en-US" b="1" dirty="0"/>
              <a:t>are the </a:t>
            </a:r>
            <a:r>
              <a:rPr lang="en-US" b="1" dirty="0">
                <a:solidFill>
                  <a:srgbClr val="FF0000"/>
                </a:solidFill>
              </a:rPr>
              <a:t>emissions</a:t>
            </a:r>
            <a:r>
              <a:rPr lang="en-US" b="1" dirty="0"/>
              <a:t> of gases, aerosols, aerosol </a:t>
            </a:r>
            <a:r>
              <a:rPr lang="en-US" b="1" dirty="0" smtClean="0"/>
              <a:t>precursors, air toxics </a:t>
            </a:r>
            <a:r>
              <a:rPr lang="en-US" b="1" dirty="0"/>
              <a:t>and greenhouse </a:t>
            </a:r>
            <a:r>
              <a:rPr lang="en-US" b="1" dirty="0" smtClean="0"/>
              <a:t>gases </a:t>
            </a:r>
            <a:r>
              <a:rPr lang="en-US" b="1" dirty="0"/>
              <a:t>from North American fires</a:t>
            </a:r>
            <a:r>
              <a:rPr lang="en-US" b="1" dirty="0" smtClean="0"/>
              <a:t>?</a:t>
            </a:r>
          </a:p>
          <a:p>
            <a:r>
              <a:rPr lang="en-US" dirty="0" smtClean="0"/>
              <a:t>What is the composition and volatility of the previously unidentified fraction of the emissions?</a:t>
            </a:r>
            <a:endParaRPr lang="en-US" dirty="0"/>
          </a:p>
          <a:p>
            <a:endParaRPr lang="en-US" b="1" dirty="0"/>
          </a:p>
          <a:p>
            <a:r>
              <a:rPr lang="en-US" b="1" dirty="0" smtClean="0"/>
              <a:t>  2) What </a:t>
            </a:r>
            <a:r>
              <a:rPr lang="en-US" b="1" dirty="0"/>
              <a:t>is the </a:t>
            </a:r>
            <a:r>
              <a:rPr lang="en-US" b="1" dirty="0">
                <a:solidFill>
                  <a:srgbClr val="FF0000"/>
                </a:solidFill>
              </a:rPr>
              <a:t>chemical transformation </a:t>
            </a:r>
            <a:r>
              <a:rPr lang="en-US" b="1" dirty="0"/>
              <a:t>of those emissions</a:t>
            </a:r>
            <a:r>
              <a:rPr lang="en-US" b="1" dirty="0" smtClean="0"/>
              <a:t>?</a:t>
            </a:r>
          </a:p>
          <a:p>
            <a:r>
              <a:rPr lang="en-US" dirty="0"/>
              <a:t>What are the formation mechanisms for secondary species (ozone, SOA and sulfate</a:t>
            </a:r>
            <a:r>
              <a:rPr lang="en-US" dirty="0" smtClean="0"/>
              <a:t>)?</a:t>
            </a:r>
          </a:p>
          <a:p>
            <a:endParaRPr lang="en-US" dirty="0"/>
          </a:p>
          <a:p>
            <a:r>
              <a:rPr lang="en-US" b="1" dirty="0" smtClean="0"/>
              <a:t>  3) What </a:t>
            </a:r>
            <a:r>
              <a:rPr lang="en-US" b="1" dirty="0"/>
              <a:t>is the </a:t>
            </a:r>
            <a:r>
              <a:rPr lang="en-US" b="1" dirty="0">
                <a:solidFill>
                  <a:srgbClr val="FF0000"/>
                </a:solidFill>
              </a:rPr>
              <a:t>local air quality </a:t>
            </a:r>
            <a:r>
              <a:rPr lang="en-US" b="1" dirty="0"/>
              <a:t>and visibility impact of North American fires</a:t>
            </a:r>
            <a:r>
              <a:rPr lang="en-US" b="1" dirty="0" smtClean="0"/>
              <a:t>?</a:t>
            </a:r>
          </a:p>
          <a:p>
            <a:r>
              <a:rPr lang="en-US" dirty="0"/>
              <a:t>How important is nighttime smoke for populated </a:t>
            </a:r>
            <a:r>
              <a:rPr lang="en-US" dirty="0" smtClean="0"/>
              <a:t>areas? </a:t>
            </a:r>
          </a:p>
          <a:p>
            <a:r>
              <a:rPr lang="en-US" dirty="0"/>
              <a:t>How well do local air quality forecast models work</a:t>
            </a:r>
            <a:r>
              <a:rPr lang="en-US" dirty="0" smtClean="0"/>
              <a:t>?</a:t>
            </a:r>
          </a:p>
          <a:p>
            <a:endParaRPr lang="en-US" b="1" dirty="0" smtClean="0"/>
          </a:p>
          <a:p>
            <a:r>
              <a:rPr lang="en-US" b="1" dirty="0" smtClean="0"/>
              <a:t>  4) What </a:t>
            </a:r>
            <a:r>
              <a:rPr lang="en-US" b="1" dirty="0"/>
              <a:t>are the </a:t>
            </a:r>
            <a:r>
              <a:rPr lang="en-US" b="1" dirty="0">
                <a:solidFill>
                  <a:srgbClr val="FF0000"/>
                </a:solidFill>
              </a:rPr>
              <a:t>regional and long-term impacts </a:t>
            </a:r>
            <a:r>
              <a:rPr lang="en-US" b="1" dirty="0"/>
              <a:t>of North American fires?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 smtClean="0">
              <a:effectLst/>
            </a:endParaRPr>
          </a:p>
          <a:p>
            <a:r>
              <a:rPr lang="en-US" b="1" dirty="0" smtClean="0"/>
              <a:t>  5) What </a:t>
            </a:r>
            <a:r>
              <a:rPr lang="en-US" b="1" dirty="0"/>
              <a:t>are the </a:t>
            </a:r>
            <a:r>
              <a:rPr lang="en-US" b="1" dirty="0">
                <a:solidFill>
                  <a:srgbClr val="FF0000"/>
                </a:solidFill>
              </a:rPr>
              <a:t>climate-relevant </a:t>
            </a:r>
            <a:r>
              <a:rPr lang="en-US" b="1" dirty="0"/>
              <a:t>properties of BB aerosols?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dirty="0"/>
              <a:t>What role does brown carbon and coatings on black carbon particles play in the optical </a:t>
            </a:r>
            <a:r>
              <a:rPr lang="en-US" dirty="0" smtClean="0"/>
              <a:t>properties?</a:t>
            </a:r>
          </a:p>
          <a:p>
            <a:r>
              <a:rPr lang="en-US" dirty="0" smtClean="0"/>
              <a:t>What </a:t>
            </a:r>
            <a:r>
              <a:rPr lang="en-US" dirty="0"/>
              <a:t>is the composition of PM2.5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2957" y="5727630"/>
            <a:ext cx="8591825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Detailed Science Questions in White Paper</a:t>
            </a:r>
          </a:p>
          <a:p>
            <a:pPr algn="ctr"/>
            <a:r>
              <a:rPr lang="en-US" sz="2200" dirty="0" smtClean="0"/>
              <a:t>Comments are still welcome!!!</a:t>
            </a:r>
          </a:p>
          <a:p>
            <a:pPr algn="ctr"/>
            <a:r>
              <a:rPr lang="en-US" sz="2200" dirty="0" smtClean="0"/>
              <a:t>available at:</a:t>
            </a:r>
            <a:r>
              <a:rPr lang="en-US" sz="2200" dirty="0"/>
              <a:t> </a:t>
            </a:r>
            <a:r>
              <a:rPr lang="en-US" sz="2200" dirty="0" smtClean="0"/>
              <a:t>http://</a:t>
            </a:r>
            <a:r>
              <a:rPr lang="en-US" sz="2200" dirty="0" err="1" smtClean="0"/>
              <a:t>esrl.noaa.gov</a:t>
            </a:r>
            <a:r>
              <a:rPr lang="en-US" sz="2200" dirty="0" smtClean="0"/>
              <a:t>/</a:t>
            </a:r>
            <a:r>
              <a:rPr lang="en-US" sz="2200" dirty="0" err="1" smtClean="0"/>
              <a:t>csd</a:t>
            </a:r>
            <a:r>
              <a:rPr lang="en-US" sz="2200" dirty="0" smtClean="0"/>
              <a:t>/projects/</a:t>
            </a:r>
            <a:r>
              <a:rPr lang="en-US" sz="2200" dirty="0" err="1" smtClean="0"/>
              <a:t>firex</a:t>
            </a:r>
            <a:r>
              <a:rPr lang="en-US" sz="2200" dirty="0" smtClean="0"/>
              <a:t>/</a:t>
            </a: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z="1400" smtClean="0">
                <a:solidFill>
                  <a:srgbClr val="000000"/>
                </a:solidFill>
              </a:rPr>
              <a:t>19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9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1945" y="29817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characterizing 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wildfire impacts</a:t>
            </a:r>
            <a:endParaRPr lang="en-US" sz="3600" dirty="0"/>
          </a:p>
        </p:txBody>
      </p:sp>
      <p:pic>
        <p:nvPicPr>
          <p:cNvPr id="2050" name="Picture 2" descr="Suomi NPP Satell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" y="477005"/>
            <a:ext cx="227738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beans\users$\bpierce\Data\Documents\FY16_Travel\Midwest_Central_AQ_Workshop\poes_flyout_jan2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3581743"/>
            <a:ext cx="3988903" cy="30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OES Flyout Sched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786" y="3721971"/>
            <a:ext cx="4013688" cy="3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Suburban spaceman: NOAA GOES-R Satellite: Instrument package to assess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64" y="463844"/>
            <a:ext cx="2722836" cy="180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7" y="80377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Earth Orbit (LEO)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5152" y="80377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Geostationary Orbit (GEO)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03" y="256913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Visible Infrared Imaging Radiometer Suite (VIIRS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Cross-track Infrared Sounder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nn-N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Ozone Mapping Profiler Suite (OMPS)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 Microwave Sounder (ATMS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67" y="6488668"/>
            <a:ext cx="3842655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>
            <a:spAutoFit/>
          </a:bodyPr>
          <a:lstStyle/>
          <a:p>
            <a:r>
              <a:rPr lang="en-US" b="1" dirty="0"/>
              <a:t>http://www.jpss.noaa.gov/index.html</a:t>
            </a:r>
          </a:p>
        </p:txBody>
      </p:sp>
      <p:sp>
        <p:nvSpPr>
          <p:cNvPr id="7" name="Rectangle 6"/>
          <p:cNvSpPr/>
          <p:nvPr/>
        </p:nvSpPr>
        <p:spPr>
          <a:xfrm>
            <a:off x="5466523" y="6488668"/>
            <a:ext cx="3672158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http://www.goes-r.gov/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7659" y="2281820"/>
            <a:ext cx="2709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2016 Launch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1489" y="2578266"/>
            <a:ext cx="3948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Baseline Imager (ABI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Geostationary Lightning Mapper (GLM)</a:t>
            </a:r>
          </a:p>
        </p:txBody>
      </p:sp>
      <p:sp>
        <p:nvSpPr>
          <p:cNvPr id="10" name="Rectangle 9"/>
          <p:cNvSpPr/>
          <p:nvPr/>
        </p:nvSpPr>
        <p:spPr>
          <a:xfrm>
            <a:off x="-5319" y="2229605"/>
            <a:ext cx="477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October 2011 Launch (JPSS-1 in March 2017)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85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tab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" y="30829"/>
            <a:ext cx="8865390" cy="5634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9347" y="41750"/>
            <a:ext cx="190148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/>
              <a:t>Timetable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1693519" y="5409534"/>
            <a:ext cx="6460434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 smtClean="0"/>
              <a:t>3 years building knowledge before large field campaign</a:t>
            </a:r>
          </a:p>
          <a:p>
            <a:r>
              <a:rPr lang="en-US" sz="2200" dirty="0" smtClean="0"/>
              <a:t>	Digest previous few years of BB observations</a:t>
            </a:r>
          </a:p>
          <a:p>
            <a:r>
              <a:rPr lang="en-US" sz="2200" dirty="0" smtClean="0"/>
              <a:t>	Develop new ideas and approaches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Next generation of satellites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z="1400" smtClean="0">
                <a:solidFill>
                  <a:srgbClr val="000000"/>
                </a:solidFill>
              </a:rPr>
              <a:t>20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92261" y="1634435"/>
            <a:ext cx="1060174" cy="54113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22052" y="3123095"/>
            <a:ext cx="1060174" cy="54113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960139" y="3659807"/>
            <a:ext cx="993599" cy="54113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5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5139337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8456" y="49220"/>
            <a:ext cx="8890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 smtClean="0"/>
              <a:t>FIREX Steering Committee</a:t>
            </a:r>
          </a:p>
          <a:p>
            <a:pPr lvl="0" algn="ctr"/>
            <a:r>
              <a:rPr lang="en-US" dirty="0"/>
              <a:t>James M. </a:t>
            </a:r>
            <a:r>
              <a:rPr lang="en-US" dirty="0" smtClean="0"/>
              <a:t>Roberts, </a:t>
            </a:r>
            <a:r>
              <a:rPr lang="en-US" dirty="0"/>
              <a:t>Carsten </a:t>
            </a:r>
            <a:r>
              <a:rPr lang="en-US" dirty="0" err="1" smtClean="0"/>
              <a:t>Warneke</a:t>
            </a:r>
            <a:r>
              <a:rPr lang="en-US" dirty="0" smtClean="0"/>
              <a:t>, </a:t>
            </a:r>
            <a:r>
              <a:rPr lang="en-US" dirty="0"/>
              <a:t>Joshua P. </a:t>
            </a:r>
            <a:r>
              <a:rPr lang="en-US" dirty="0" smtClean="0"/>
              <a:t>Schwarz, </a:t>
            </a:r>
            <a:r>
              <a:rPr lang="en-US" dirty="0"/>
              <a:t>Robert J. </a:t>
            </a:r>
            <a:r>
              <a:rPr lang="en-US" dirty="0" err="1" smtClean="0"/>
              <a:t>Yokelson</a:t>
            </a:r>
            <a:r>
              <a:rPr lang="en-US" dirty="0" smtClean="0"/>
              <a:t>, </a:t>
            </a:r>
            <a:r>
              <a:rPr lang="en-US" dirty="0"/>
              <a:t>R. Bradley </a:t>
            </a:r>
            <a:r>
              <a:rPr lang="en-US" dirty="0" smtClean="0"/>
              <a:t>Pierce, </a:t>
            </a:r>
            <a:r>
              <a:rPr lang="en-US" dirty="0"/>
              <a:t>Barry </a:t>
            </a:r>
            <a:r>
              <a:rPr lang="en-US" dirty="0" err="1" smtClean="0"/>
              <a:t>Lefer</a:t>
            </a:r>
            <a:r>
              <a:rPr lang="en-US" dirty="0" smtClean="0"/>
              <a:t>, </a:t>
            </a:r>
            <a:r>
              <a:rPr lang="en-US" dirty="0"/>
              <a:t>James H. </a:t>
            </a:r>
            <a:r>
              <a:rPr lang="en-US" dirty="0" smtClean="0"/>
              <a:t>Crawford, </a:t>
            </a:r>
            <a:r>
              <a:rPr lang="en-US" dirty="0"/>
              <a:t>Kirk R. </a:t>
            </a:r>
            <a:r>
              <a:rPr lang="en-US" dirty="0" smtClean="0"/>
              <a:t>Baker, </a:t>
            </a:r>
            <a:r>
              <a:rPr lang="en-US" dirty="0"/>
              <a:t>Amy P. </a:t>
            </a:r>
            <a:r>
              <a:rPr lang="en-US" dirty="0" smtClean="0"/>
              <a:t>Sullivan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1661382" y="1435471"/>
            <a:ext cx="344593" cy="2658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269295" y="1447103"/>
            <a:ext cx="344593" cy="2658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955143" y="1468986"/>
            <a:ext cx="344593" cy="2658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588057" y="1435471"/>
            <a:ext cx="344593" cy="2658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2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416162" y="3995635"/>
            <a:ext cx="8200190" cy="17859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Process 4"/>
          <p:cNvSpPr/>
          <p:nvPr/>
        </p:nvSpPr>
        <p:spPr>
          <a:xfrm>
            <a:off x="1999844" y="61501"/>
            <a:ext cx="5010555" cy="113046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+mj-lt"/>
              </a:rPr>
              <a:t>CSD FIREX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Management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+mj-lt"/>
              </a:rPr>
              <a:t>Current Point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of Contact: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Carsten </a:t>
            </a:r>
            <a:r>
              <a:rPr lang="en-US" dirty="0" smtClean="0">
                <a:solidFill>
                  <a:schemeClr val="tx1"/>
                </a:solidFill>
              </a:rPr>
              <a:t>Warneke,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James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Roberts, Joshua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Schwarz 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Process 5"/>
          <p:cNvSpPr/>
          <p:nvPr/>
        </p:nvSpPr>
        <p:spPr>
          <a:xfrm>
            <a:off x="151478" y="2127719"/>
            <a:ext cx="912175" cy="1269949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FF"/>
                </a:solidFill>
              </a:rPr>
              <a:t>Instrument Develop.:</a:t>
            </a: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CSD Liaison Rebecca </a:t>
            </a:r>
            <a:r>
              <a:rPr lang="en-US" sz="900" dirty="0" err="1">
                <a:solidFill>
                  <a:srgbClr val="000000"/>
                </a:solidFill>
              </a:rPr>
              <a:t>Washenfelder</a:t>
            </a:r>
            <a:endParaRPr lang="en-US" sz="900" dirty="0">
              <a:solidFill>
                <a:srgbClr val="000000"/>
              </a:solidFill>
            </a:endParaRPr>
          </a:p>
          <a:p>
            <a:pPr algn="ctr"/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>
            <a:stCxn id="6" idx="0"/>
            <a:endCxn id="5" idx="2"/>
          </p:cNvCxnSpPr>
          <p:nvPr/>
        </p:nvCxnSpPr>
        <p:spPr>
          <a:xfrm flipV="1">
            <a:off x="607566" y="1191969"/>
            <a:ext cx="3897556" cy="935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rocess 8"/>
          <p:cNvSpPr/>
          <p:nvPr/>
        </p:nvSpPr>
        <p:spPr>
          <a:xfrm>
            <a:off x="1999844" y="2127720"/>
            <a:ext cx="822960" cy="1269948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FF"/>
                </a:solidFill>
              </a:rPr>
              <a:t>Laboratory Experiments:</a:t>
            </a: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CSD Liaison</a:t>
            </a: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Jim Burkholder</a:t>
            </a:r>
          </a:p>
          <a:p>
            <a:pPr algn="ctr"/>
            <a:endParaRPr lang="en-US" sz="900" dirty="0" smtClean="0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>
            <a:stCxn id="9" idx="0"/>
            <a:endCxn id="5" idx="2"/>
          </p:cNvCxnSpPr>
          <p:nvPr/>
        </p:nvCxnSpPr>
        <p:spPr>
          <a:xfrm flipV="1">
            <a:off x="2411324" y="1191969"/>
            <a:ext cx="2093798" cy="9357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rocess 11"/>
          <p:cNvSpPr/>
          <p:nvPr/>
        </p:nvSpPr>
        <p:spPr>
          <a:xfrm>
            <a:off x="2889240" y="2127720"/>
            <a:ext cx="822960" cy="1269948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FF"/>
                </a:solidFill>
              </a:rPr>
              <a:t>Fire Lab:</a:t>
            </a:r>
          </a:p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CSD Liaison</a:t>
            </a:r>
          </a:p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Jim Roberts</a:t>
            </a:r>
          </a:p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Bob </a:t>
            </a:r>
            <a:r>
              <a:rPr lang="en-US" sz="900" dirty="0" err="1" smtClean="0">
                <a:solidFill>
                  <a:srgbClr val="000000"/>
                </a:solidFill>
              </a:rPr>
              <a:t>Yokelson</a:t>
            </a:r>
            <a:endParaRPr lang="en-US" sz="900" dirty="0" smtClean="0">
              <a:solidFill>
                <a:srgbClr val="000000"/>
              </a:solidFill>
            </a:endParaRPr>
          </a:p>
          <a:p>
            <a:pPr algn="ctr"/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>
            <a:stCxn id="12" idx="0"/>
            <a:endCxn id="5" idx="2"/>
          </p:cNvCxnSpPr>
          <p:nvPr/>
        </p:nvCxnSpPr>
        <p:spPr>
          <a:xfrm flipV="1">
            <a:off x="3300720" y="1191969"/>
            <a:ext cx="1204402" cy="9357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rocess 14"/>
          <p:cNvSpPr/>
          <p:nvPr/>
        </p:nvSpPr>
        <p:spPr>
          <a:xfrm>
            <a:off x="3774814" y="2127720"/>
            <a:ext cx="822960" cy="1269948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accent6">
                    <a:lumMod val="75000"/>
                  </a:schemeClr>
                </a:solidFill>
              </a:rPr>
              <a:t>CIRES Simulation Chamber:</a:t>
            </a:r>
          </a:p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Jose Jimenez</a:t>
            </a:r>
          </a:p>
        </p:txBody>
      </p:sp>
      <p:cxnSp>
        <p:nvCxnSpPr>
          <p:cNvPr id="16" name="Straight Connector 15"/>
          <p:cNvCxnSpPr>
            <a:stCxn id="15" idx="0"/>
            <a:endCxn id="5" idx="2"/>
          </p:cNvCxnSpPr>
          <p:nvPr/>
        </p:nvCxnSpPr>
        <p:spPr>
          <a:xfrm flipV="1">
            <a:off x="4186294" y="1191969"/>
            <a:ext cx="318828" cy="9357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rocess 17"/>
          <p:cNvSpPr/>
          <p:nvPr/>
        </p:nvSpPr>
        <p:spPr>
          <a:xfrm>
            <a:off x="4658391" y="2127720"/>
            <a:ext cx="822960" cy="1269948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E46C0A"/>
                </a:solidFill>
              </a:rPr>
              <a:t>Ground Sites:</a:t>
            </a: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CSD Liaison</a:t>
            </a:r>
          </a:p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Jessica Gilman</a:t>
            </a:r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19" name="Straight Connector 18"/>
          <p:cNvCxnSpPr>
            <a:stCxn id="18" idx="0"/>
            <a:endCxn id="5" idx="2"/>
          </p:cNvCxnSpPr>
          <p:nvPr/>
        </p:nvCxnSpPr>
        <p:spPr>
          <a:xfrm flipH="1" flipV="1">
            <a:off x="4505122" y="1191969"/>
            <a:ext cx="564749" cy="9357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rocess 20"/>
          <p:cNvSpPr/>
          <p:nvPr/>
        </p:nvSpPr>
        <p:spPr>
          <a:xfrm>
            <a:off x="7292108" y="2127720"/>
            <a:ext cx="822960" cy="1269948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E46C0A"/>
                </a:solidFill>
              </a:rPr>
              <a:t>Other Aircraft: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Barry </a:t>
            </a:r>
            <a:r>
              <a:rPr lang="en-US" sz="900" dirty="0" err="1" smtClean="0">
                <a:solidFill>
                  <a:schemeClr val="tx1"/>
                </a:solidFill>
              </a:rPr>
              <a:t>Lefer</a:t>
            </a:r>
            <a:endParaRPr lang="en-US" sz="900" dirty="0" smtClean="0">
              <a:solidFill>
                <a:schemeClr val="tx1"/>
              </a:solidFill>
            </a:endParaRPr>
          </a:p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Jim Crawford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Amy Sullivan</a:t>
            </a:r>
          </a:p>
        </p:txBody>
      </p:sp>
      <p:cxnSp>
        <p:nvCxnSpPr>
          <p:cNvPr id="22" name="Straight Connector 21"/>
          <p:cNvCxnSpPr>
            <a:stCxn id="21" idx="0"/>
            <a:endCxn id="5" idx="2"/>
          </p:cNvCxnSpPr>
          <p:nvPr/>
        </p:nvCxnSpPr>
        <p:spPr>
          <a:xfrm flipH="1" flipV="1">
            <a:off x="4505122" y="1191969"/>
            <a:ext cx="3198466" cy="9357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Process 41"/>
          <p:cNvSpPr/>
          <p:nvPr/>
        </p:nvSpPr>
        <p:spPr>
          <a:xfrm>
            <a:off x="8177170" y="2146440"/>
            <a:ext cx="822960" cy="1251227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FF"/>
                </a:solidFill>
              </a:rPr>
              <a:t>P3 aircraft Deployment:</a:t>
            </a:r>
          </a:p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Carsten Warneke</a:t>
            </a:r>
          </a:p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Joshua Schwarz</a:t>
            </a:r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/>
          <p:cNvCxnSpPr>
            <a:stCxn id="42" idx="0"/>
            <a:endCxn id="5" idx="2"/>
          </p:cNvCxnSpPr>
          <p:nvPr/>
        </p:nvCxnSpPr>
        <p:spPr>
          <a:xfrm flipH="1" flipV="1">
            <a:off x="4505122" y="1191969"/>
            <a:ext cx="4083528" cy="9544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Process 75"/>
          <p:cNvSpPr/>
          <p:nvPr/>
        </p:nvSpPr>
        <p:spPr>
          <a:xfrm>
            <a:off x="1122060" y="2124161"/>
            <a:ext cx="822960" cy="1269948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E46C0A"/>
                </a:solidFill>
              </a:rPr>
              <a:t>Modeling and Satellite:</a:t>
            </a:r>
          </a:p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Brad Pierce</a:t>
            </a:r>
          </a:p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Kirk Baker</a:t>
            </a:r>
          </a:p>
        </p:txBody>
      </p:sp>
      <p:cxnSp>
        <p:nvCxnSpPr>
          <p:cNvPr id="77" name="Straight Connector 76"/>
          <p:cNvCxnSpPr>
            <a:stCxn id="76" idx="0"/>
            <a:endCxn id="5" idx="2"/>
          </p:cNvCxnSpPr>
          <p:nvPr/>
        </p:nvCxnSpPr>
        <p:spPr>
          <a:xfrm flipV="1">
            <a:off x="1533540" y="1191969"/>
            <a:ext cx="2971582" cy="9321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Process 77"/>
          <p:cNvSpPr/>
          <p:nvPr/>
        </p:nvSpPr>
        <p:spPr>
          <a:xfrm>
            <a:off x="6419560" y="2124161"/>
            <a:ext cx="822960" cy="1269948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E46C0A"/>
                </a:solidFill>
              </a:rPr>
              <a:t>Mobile Labs:</a:t>
            </a:r>
          </a:p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Scott Herndon</a:t>
            </a:r>
          </a:p>
        </p:txBody>
      </p:sp>
      <p:cxnSp>
        <p:nvCxnSpPr>
          <p:cNvPr id="79" name="Straight Connector 78"/>
          <p:cNvCxnSpPr>
            <a:stCxn id="78" idx="0"/>
            <a:endCxn id="5" idx="2"/>
          </p:cNvCxnSpPr>
          <p:nvPr/>
        </p:nvCxnSpPr>
        <p:spPr>
          <a:xfrm flipH="1" flipV="1">
            <a:off x="4505122" y="1191969"/>
            <a:ext cx="2325918" cy="9321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rocess 22"/>
          <p:cNvSpPr/>
          <p:nvPr/>
        </p:nvSpPr>
        <p:spPr>
          <a:xfrm>
            <a:off x="5537835" y="2128255"/>
            <a:ext cx="822960" cy="1269948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E46C0A"/>
                </a:solidFill>
              </a:rPr>
              <a:t>Remote Sensing:</a:t>
            </a: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CSD Liaison</a:t>
            </a: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Andy Langford</a:t>
            </a: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Chris </a:t>
            </a:r>
            <a:r>
              <a:rPr lang="en-US" sz="900" dirty="0" err="1">
                <a:solidFill>
                  <a:srgbClr val="000000"/>
                </a:solidFill>
              </a:rPr>
              <a:t>Senff</a:t>
            </a:r>
            <a:endParaRPr lang="en-US" sz="900" dirty="0">
              <a:solidFill>
                <a:srgbClr val="000000"/>
              </a:solidFill>
            </a:endParaRPr>
          </a:p>
          <a:p>
            <a:pPr algn="ctr"/>
            <a:endParaRPr lang="en-US" sz="900" dirty="0" smtClean="0">
              <a:solidFill>
                <a:srgbClr val="E46C0A"/>
              </a:solidFill>
            </a:endParaRPr>
          </a:p>
        </p:txBody>
      </p:sp>
      <p:cxnSp>
        <p:nvCxnSpPr>
          <p:cNvPr id="24" name="Straight Connector 23"/>
          <p:cNvCxnSpPr>
            <a:stCxn id="23" idx="0"/>
            <a:endCxn id="5" idx="2"/>
          </p:cNvCxnSpPr>
          <p:nvPr/>
        </p:nvCxnSpPr>
        <p:spPr>
          <a:xfrm flipH="1" flipV="1">
            <a:off x="4505122" y="1191969"/>
            <a:ext cx="1444193" cy="9362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57946" y="3515288"/>
            <a:ext cx="6848" cy="4803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690014" y="3515288"/>
            <a:ext cx="12792" cy="4803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2641330" y="3515288"/>
            <a:ext cx="12792" cy="4803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563156" y="3515288"/>
            <a:ext cx="12792" cy="4803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474738" y="3515288"/>
            <a:ext cx="12792" cy="4803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437534" y="3515288"/>
            <a:ext cx="12792" cy="4803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6359361" y="3515288"/>
            <a:ext cx="12792" cy="4803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7260701" y="3515288"/>
            <a:ext cx="12792" cy="4803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8213254" y="3515288"/>
            <a:ext cx="12792" cy="4803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442904" y="4647935"/>
            <a:ext cx="3916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Broader Research Community</a:t>
            </a:r>
            <a:endParaRPr lang="en-US" sz="2400" dirty="0"/>
          </a:p>
        </p:txBody>
      </p:sp>
      <p:sp>
        <p:nvSpPr>
          <p:cNvPr id="61" name="TextBox 60"/>
          <p:cNvSpPr txBox="1"/>
          <p:nvPr/>
        </p:nvSpPr>
        <p:spPr>
          <a:xfrm>
            <a:off x="810766" y="6048963"/>
            <a:ext cx="7569604" cy="646331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NOAA </a:t>
            </a:r>
            <a:r>
              <a:rPr lang="en-US" b="1" dirty="0"/>
              <a:t>AC4 </a:t>
            </a:r>
            <a:r>
              <a:rPr lang="en-US" b="1" dirty="0" smtClean="0"/>
              <a:t>support of FIREX for several research groups and coordination with other funding agencies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31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4" t="4081" r="49573" b="7102"/>
          <a:stretch/>
        </p:blipFill>
        <p:spPr bwMode="auto">
          <a:xfrm>
            <a:off x="0" y="-20821"/>
            <a:ext cx="9243391" cy="687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mtClean="0"/>
              <a:t>23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865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Fort McMurray </a:t>
            </a:r>
            <a:r>
              <a:rPr lang="en-US" b="1" dirty="0" smtClean="0">
                <a:solidFill>
                  <a:schemeClr val="bg1"/>
                </a:solidFill>
              </a:rPr>
              <a:t>Wildfire 1-minute GOES-14 Imagery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6374" y="4091583"/>
            <a:ext cx="321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Questions….. 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	comments……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5269669" y="373197"/>
            <a:ext cx="3560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(a glimpse at what GOES-R will see)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1148" y="1749287"/>
            <a:ext cx="1619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Visible (Smoke)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1147" y="4923183"/>
            <a:ext cx="156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Infrared (Fires)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5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63201"/>
            <a:ext cx="9143998" cy="1284287"/>
          </a:xfrm>
        </p:spPr>
        <p:txBody>
          <a:bodyPr>
            <a:normAutofit fontScale="90000"/>
          </a:bodyPr>
          <a:lstStyle/>
          <a:p>
            <a:r>
              <a:rPr lang="en-US" altLang="en-US" sz="2800" b="0" dirty="0" smtClean="0">
                <a:latin typeface="Arial Black" pitchFamily="34" charset="0"/>
                <a:ea typeface="ＭＳ Ｐゴシック" pitchFamily="34" charset="-128"/>
              </a:rPr>
              <a:t>VIIRS </a:t>
            </a:r>
            <a:r>
              <a:rPr lang="en-US" altLang="en-US" sz="2800" b="0" dirty="0">
                <a:latin typeface="Arial Black" pitchFamily="34" charset="0"/>
                <a:ea typeface="ＭＳ Ｐゴシック" pitchFamily="34" charset="-128"/>
              </a:rPr>
              <a:t>Aerosol </a:t>
            </a:r>
            <a:r>
              <a:rPr lang="en-US" altLang="en-US" sz="2800" b="0" dirty="0" smtClean="0">
                <a:latin typeface="Arial Black" pitchFamily="34" charset="0"/>
                <a:ea typeface="ＭＳ Ｐゴシック" pitchFamily="34" charset="-128"/>
              </a:rPr>
              <a:t>Optical Depth (AOD) </a:t>
            </a:r>
            <a:br>
              <a:rPr lang="en-US" altLang="en-US" sz="2800" b="0" dirty="0" smtClean="0">
                <a:latin typeface="Arial Black" pitchFamily="34" charset="0"/>
                <a:ea typeface="ＭＳ Ｐゴシック" pitchFamily="34" charset="-128"/>
              </a:rPr>
            </a:br>
            <a:r>
              <a:rPr lang="en-US" altLang="en-US" sz="2800" b="0" dirty="0" smtClean="0">
                <a:latin typeface="Arial Black" pitchFamily="34" charset="0"/>
                <a:ea typeface="ＭＳ Ｐゴシック" pitchFamily="34" charset="-128"/>
              </a:rPr>
              <a:t>and </a:t>
            </a:r>
            <a:r>
              <a:rPr lang="en-US" altLang="en-US" sz="2800" dirty="0">
                <a:latin typeface="Arial Black" pitchFamily="34" charset="0"/>
                <a:ea typeface="ＭＳ Ｐゴシック" pitchFamily="34" charset="-128"/>
              </a:rPr>
              <a:t/>
            </a:r>
            <a:br>
              <a:rPr lang="en-US" altLang="en-US" sz="2800" dirty="0">
                <a:latin typeface="Arial Black" pitchFamily="34" charset="0"/>
                <a:ea typeface="ＭＳ Ｐゴシック" pitchFamily="34" charset="-128"/>
              </a:rPr>
            </a:br>
            <a:r>
              <a:rPr lang="en-US" altLang="en-US" sz="2800" dirty="0" smtClean="0">
                <a:latin typeface="Arial Black" pitchFamily="34" charset="0"/>
                <a:ea typeface="ＭＳ Ｐゴシック" pitchFamily="34" charset="-128"/>
              </a:rPr>
              <a:t>NOAA-Unique </a:t>
            </a:r>
            <a:r>
              <a:rPr lang="en-US" altLang="en-US" sz="2800" dirty="0" err="1">
                <a:latin typeface="Arial Black" pitchFamily="34" charset="0"/>
                <a:ea typeface="ＭＳ Ｐゴシック" pitchFamily="34" charset="-128"/>
              </a:rPr>
              <a:t>CrIS</a:t>
            </a:r>
            <a:r>
              <a:rPr lang="en-US" altLang="en-US" sz="2800" dirty="0">
                <a:latin typeface="Arial Black" pitchFamily="34" charset="0"/>
                <a:ea typeface="ＭＳ Ｐゴシック" pitchFamily="34" charset="-128"/>
              </a:rPr>
              <a:t>-ATMS Processing System (NUCAPS</a:t>
            </a:r>
            <a:r>
              <a:rPr lang="en-US" altLang="en-US" sz="2800" dirty="0" smtClean="0">
                <a:latin typeface="Arial Black" pitchFamily="34" charset="0"/>
                <a:ea typeface="ＭＳ Ｐゴシック" pitchFamily="34" charset="-128"/>
              </a:rPr>
              <a:t>) </a:t>
            </a:r>
            <a:r>
              <a:rPr lang="en-US" altLang="en-US" sz="2800" b="0" dirty="0" smtClean="0">
                <a:latin typeface="Arial Black" pitchFamily="34" charset="0"/>
                <a:ea typeface="ＭＳ Ｐゴシック" pitchFamily="34" charset="-128"/>
              </a:rPr>
              <a:t>Carbon </a:t>
            </a:r>
            <a:r>
              <a:rPr lang="en-US" altLang="en-US" sz="2800" b="0" dirty="0">
                <a:latin typeface="Arial Black" pitchFamily="34" charset="0"/>
                <a:ea typeface="ＭＳ Ｐゴシック" pitchFamily="34" charset="-128"/>
              </a:rPr>
              <a:t>Monoxide </a:t>
            </a:r>
            <a:r>
              <a:rPr lang="en-US" altLang="en-US" sz="2800" b="0" dirty="0" smtClean="0">
                <a:latin typeface="Arial Black" pitchFamily="34" charset="0"/>
                <a:ea typeface="ＭＳ Ｐゴシック" pitchFamily="34" charset="-128"/>
              </a:rPr>
              <a:t>Retrievals</a:t>
            </a:r>
            <a:endParaRPr lang="en-US" altLang="en-US" sz="2000" b="0" dirty="0" smtClean="0">
              <a:solidFill>
                <a:srgbClr val="0066FF"/>
              </a:solidFill>
              <a:latin typeface="Arial Black" pitchFamily="34" charset="0"/>
              <a:ea typeface="ＭＳ Ｐゴシック" pitchFamily="34" charset="-128"/>
            </a:endParaRPr>
          </a:p>
        </p:txBody>
      </p:sp>
      <p:pic>
        <p:nvPicPr>
          <p:cNvPr id="17412" name="Picture 10" descr="NOA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0"/>
            <a:ext cx="11176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0"/>
            <a:ext cx="34575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\\beans\users$\bpierce\Data\Documents\Attachments\jun_16\NUCAPS_VIIR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436" y="2365513"/>
            <a:ext cx="5985562" cy="448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9638" y="2339011"/>
            <a:ext cx="174118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AM NUCAPS CO (Lower Trop)</a:t>
            </a:r>
            <a:endParaRPr lang="en-US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23256" y="4486988"/>
            <a:ext cx="179087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AM NUCAPS CO (Middle Trop)</a:t>
            </a:r>
            <a:endParaRPr lang="en-US" sz="10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5774"/>
            <a:ext cx="3301386" cy="255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651" y="2862470"/>
            <a:ext cx="318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August 2015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Pacific North West wild fires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48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\\beans\users$\bpierce\Data\Documents\JPSS_PGRR_FY15-FY16\Project_Review_FY16\NUCAPS_traj_fx_20150821_mid_trop_conu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820" y="2772052"/>
            <a:ext cx="4869180" cy="389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beans\users$\bpierce\Data\Documents\JPSS_PGRR_FY15-FY16\Project_Review_FY16\peak_pm25_u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8" y="4471386"/>
            <a:ext cx="250031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" y="156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August 21, 2015 NUCAPS CO Trajectory Forecasts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3" name="Picture 9" descr="\\beans\users$\bpierce\Data\Documents\JPSS_PGRR_FY15-FY16\Project_Review_FY16\NUCAPS_CO_150821.qc.am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5"/>
          <a:stretch/>
        </p:blipFill>
        <p:spPr bwMode="auto">
          <a:xfrm>
            <a:off x="6458465" y="641596"/>
            <a:ext cx="2685543" cy="22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\\beans\users$\bpierce\Data\Documents\JPSS_PGRR_FY15-FY16\Project_Review_FY16\NUCAPS_CO_150821.qc.am.conus.map.low.trop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r="8339"/>
          <a:stretch/>
        </p:blipFill>
        <p:spPr bwMode="auto">
          <a:xfrm>
            <a:off x="4257344" y="641595"/>
            <a:ext cx="2492193" cy="225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beans\users$\bpierce\Data\Documents\JPSS_PGRR_FY15-FY16\Project_Review_FY16\viirs_rgb_2015082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6934"/>
            <a:ext cx="2534152" cy="232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beans\users$\bpierce\Data\Documents\JPSS_PGRR_FY15-FY16\Project_Review_FY16\viirsL_2015082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83" y="2000079"/>
            <a:ext cx="2534152" cy="232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2483" y="5013501"/>
            <a:ext cx="19503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NUCAPS CO shows that most of the smoke over ND/ SD/MN is aloft and will not impact the surface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3085" y="4240554"/>
            <a:ext cx="18710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</a:rPr>
              <a:t>EPA Air Quality Index  (AQI) </a:t>
            </a:r>
            <a:endParaRPr lang="en-US" sz="9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60" y="2725031"/>
            <a:ext cx="18453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+mn-lt"/>
              </a:rPr>
              <a:t>VIIRS True Color Imagery</a:t>
            </a:r>
            <a:endParaRPr lang="en-US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78916" y="4078176"/>
            <a:ext cx="11737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+mn-lt"/>
              </a:rPr>
              <a:t>VIIRS AOD EDR</a:t>
            </a:r>
            <a:endParaRPr lang="en-US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3156" y="658267"/>
            <a:ext cx="184056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+mn-lt"/>
              </a:rPr>
              <a:t>AM NUCAPS low-trop CO</a:t>
            </a:r>
            <a:endParaRPr lang="en-US" sz="1000" b="1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29826" y="658267"/>
            <a:ext cx="1858201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+mn-lt"/>
              </a:rPr>
              <a:t>AM NUCAPS mid-trop CO</a:t>
            </a:r>
            <a:endParaRPr lang="en-US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961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ube_imag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 b="6458"/>
          <a:stretch/>
        </p:blipFill>
        <p:spPr bwMode="auto">
          <a:xfrm>
            <a:off x="1381" y="1772467"/>
            <a:ext cx="5565915" cy="338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F257B4-DC8B-6A48-AE5D-4E9055F48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591866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4591866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800" y="4591866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5049066"/>
            <a:ext cx="2133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X</a:t>
            </a:r>
          </a:p>
          <a:p>
            <a:r>
              <a:rPr lang="en-US" dirty="0">
                <a:solidFill>
                  <a:prstClr val="black"/>
                </a:solidFill>
              </a:rPr>
              <a:t>Faster coverage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(5-minute full disk vs. 25-minute)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8600" y="5049066"/>
            <a:ext cx="2133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X</a:t>
            </a:r>
          </a:p>
          <a:p>
            <a:r>
              <a:rPr lang="en-US" dirty="0">
                <a:solidFill>
                  <a:prstClr val="black"/>
                </a:solidFill>
              </a:rPr>
              <a:t>Improved spatial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resolution </a:t>
            </a:r>
          </a:p>
          <a:p>
            <a:r>
              <a:rPr lang="en-US" dirty="0">
                <a:solidFill>
                  <a:prstClr val="black"/>
                </a:solidFill>
              </a:rPr>
              <a:t>(2 km IR vs. 4 km)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34200" y="5049066"/>
            <a:ext cx="2133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X</a:t>
            </a:r>
          </a:p>
          <a:p>
            <a:r>
              <a:rPr lang="en-US" dirty="0">
                <a:solidFill>
                  <a:prstClr val="black"/>
                </a:solidFill>
              </a:rPr>
              <a:t>More spectral bands (16 on ABI vs. 5 on the current imager)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108712" y="2160562"/>
            <a:ext cx="403197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GOES-R ABI will have five channels between 0.47 and 2.25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that can be used to retrieve aerosol properties over land and ocean similar to MODIS and VIIRS.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Advanced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Himawari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Imager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(AHI)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Japan Meteorological Agency (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JMA) Himawari-8 satellite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10"/>
          <p:cNvSpPr/>
          <p:nvPr/>
        </p:nvSpPr>
        <p:spPr>
          <a:xfrm>
            <a:off x="7797241" y="49626"/>
            <a:ext cx="1314700" cy="8403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830681"/>
            <a:ext cx="9143998" cy="128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 smtClean="0">
                <a:latin typeface="Arial Black" pitchFamily="34" charset="0"/>
                <a:ea typeface="ＭＳ Ｐゴシック" pitchFamily="34" charset="-128"/>
              </a:rPr>
              <a:t>GOES-R </a:t>
            </a:r>
            <a:r>
              <a:rPr lang="en-US" altLang="en-US" sz="2800" dirty="0">
                <a:latin typeface="Arial Black" pitchFamily="34" charset="0"/>
                <a:ea typeface="ＭＳ Ｐゴシック" pitchFamily="34" charset="-128"/>
              </a:rPr>
              <a:t>Advanced Baseline Imager </a:t>
            </a:r>
            <a:endParaRPr lang="en-US" altLang="en-US" sz="2800" dirty="0" smtClean="0">
              <a:latin typeface="Arial Black" pitchFamily="34" charset="0"/>
              <a:ea typeface="ＭＳ Ｐゴシック" pitchFamily="34" charset="-128"/>
            </a:endParaRPr>
          </a:p>
          <a:p>
            <a:r>
              <a:rPr lang="en-US" altLang="en-US" sz="2800" dirty="0" smtClean="0">
                <a:latin typeface="Arial Black" pitchFamily="34" charset="0"/>
                <a:ea typeface="ＭＳ Ｐゴシック" pitchFamily="34" charset="-128"/>
              </a:rPr>
              <a:t>AOD Retrievals</a:t>
            </a:r>
            <a:r>
              <a:rPr lang="en-US" altLang="en-US" sz="2800" dirty="0">
                <a:latin typeface="Arial Black" pitchFamily="34" charset="0"/>
                <a:ea typeface="ＭＳ Ｐゴシック" pitchFamily="34" charset="-128"/>
              </a:rPr>
              <a:t/>
            </a:r>
            <a:br>
              <a:rPr lang="en-US" altLang="en-US" sz="2800" dirty="0">
                <a:latin typeface="Arial Black" pitchFamily="34" charset="0"/>
                <a:ea typeface="ＭＳ Ｐゴシック" pitchFamily="34" charset="-128"/>
              </a:rPr>
            </a:br>
            <a:endParaRPr lang="en-US" altLang="en-US" sz="2000" dirty="0" smtClean="0">
              <a:solidFill>
                <a:srgbClr val="0066FF"/>
              </a:solidFill>
              <a:latin typeface="Arial Black" pitchFamily="34" charset="0"/>
              <a:ea typeface="ＭＳ Ｐゴシック" pitchFamily="34" charset="-128"/>
            </a:endParaRPr>
          </a:p>
        </p:txBody>
      </p:sp>
      <p:pic>
        <p:nvPicPr>
          <p:cNvPr id="17" name="Picture 10" descr="NOAA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0"/>
            <a:ext cx="11176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08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22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AHI view of Russian Wildfires on May 10, 2016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hi_shac_10may16_smoke_asia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901148"/>
            <a:ext cx="6493566" cy="487017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E65C8-2C22-4AE6-98B5-BCD7AD56F3B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597622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AHI 10 minute “True Color” (simulated green band like needed for ABI) over Russia in May 10, 2016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(imagery provided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Dan Lindsey NOAA/NESDIS/STAR)</a:t>
            </a:r>
          </a:p>
        </p:txBody>
      </p:sp>
    </p:spTree>
    <p:extLst>
      <p:ext uri="{BB962C8B-B14F-4D97-AF65-F5344CB8AC3E}">
        <p14:creationId xmlns:p14="http://schemas.microsoft.com/office/powerpoint/2010/main" val="272679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6" t="17428" r="40648" b="6630"/>
          <a:stretch/>
        </p:blipFill>
        <p:spPr bwMode="auto">
          <a:xfrm>
            <a:off x="3079749" y="1398235"/>
            <a:ext cx="2872339" cy="1910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959E-5C9E-E042-80A0-EF27D7976D94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203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redicting 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wildfire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impacts</a:t>
            </a:r>
          </a:p>
          <a:p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727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Trajectory or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dispersion forecasts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\\beans\users$\bpierce\Data\Documents\Attachments\jun_16\Air Qualit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2" t="12696" r="14607" b="46634"/>
          <a:stretch/>
        </p:blipFill>
        <p:spPr bwMode="auto">
          <a:xfrm>
            <a:off x="59958" y="728872"/>
            <a:ext cx="2727325" cy="21096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1" t="21505" r="59245" b="18551"/>
          <a:stretch/>
        </p:blipFill>
        <p:spPr bwMode="auto">
          <a:xfrm>
            <a:off x="28579" y="2950756"/>
            <a:ext cx="2847241" cy="26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://www.emc.ncep.noaa.gov/mmb/aq/cmaq/2016061706/aqmdsetPM2501sfc_09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7" b="13596"/>
          <a:stretch/>
        </p:blipFill>
        <p:spPr bwMode="auto">
          <a:xfrm>
            <a:off x="6188764" y="593323"/>
            <a:ext cx="2852393" cy="212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668520"/>
            <a:ext cx="634686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NWS HYSPLIT 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http://airquality.weather.gov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NWS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http://www.emc.ncep.noaa.gov/mmb/aq/cmaq/web/html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/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USFS BLUE SKY 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http://www.airfire.org/data/bluesky-daily/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NESDIS Enhanced IDEA 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http://www.star.nesdis.noaa.gov/smcd/spb/aq/expr/expr2/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CIMSS WRF-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http://raqms.ssec.wisc.edu/forecast/calendar/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4104" name="Picture 8" descr="http://rapidrefresh.noaa.gov/HRRRsmoke/for_web/hrrr_smoke/2016061712/full/smoke_tracer_lev0_f0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236" y="2740864"/>
            <a:ext cx="2871269" cy="284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13831" y="-1"/>
            <a:ext cx="2727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Quality Model forecasts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8764" y="5674619"/>
            <a:ext cx="2852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orecasts of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Assayii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Lake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Fire, NM  valid 15Z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Friday June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17,2016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2486" y="907777"/>
            <a:ext cx="12474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NWS HYSPLIT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6937" y="709640"/>
            <a:ext cx="241604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NWS Experimental NAM-CMAQ</a:t>
            </a:r>
            <a:endParaRPr lang="en-US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717" y="3313182"/>
            <a:ext cx="185499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NESDIS Enhanced IDEA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28577" y="2843825"/>
            <a:ext cx="15628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ESRL HRRR-Smoke</a:t>
            </a:r>
            <a:endParaRPr lang="en-US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8" name="Picture 12" descr="http://raqms.ssec.wisc.edu/includes/data/forecasts/20160617/wrfchem_8km/model.wrfchem_8km.201606170000.15_SURFACE_PM25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9" y="3390212"/>
            <a:ext cx="2900588" cy="217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404420" y="5150705"/>
            <a:ext cx="154766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CIMSS WRF-</a:t>
            </a:r>
            <a:r>
              <a:rPr lang="en-US" sz="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06670" y="1410060"/>
            <a:ext cx="140365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USFS BLUE SKY </a:t>
            </a:r>
          </a:p>
        </p:txBody>
      </p:sp>
      <p:pic>
        <p:nvPicPr>
          <p:cNvPr id="27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38587" r="86572" b="55037"/>
          <a:stretch/>
        </p:blipFill>
        <p:spPr bwMode="auto">
          <a:xfrm>
            <a:off x="4506670" y="3040242"/>
            <a:ext cx="1126336" cy="20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38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t="12238" r="52358" b="9440"/>
          <a:stretch/>
        </p:blipFill>
        <p:spPr bwMode="auto">
          <a:xfrm>
            <a:off x="4175" y="3058143"/>
            <a:ext cx="4573246" cy="34376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http://www.nws.noaa.gov/ost/air_quality/Stajner_CMAQ_Readiness_2015.pdf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13549" r="52350" b="8549"/>
          <a:stretch/>
        </p:blipFill>
        <p:spPr bwMode="auto">
          <a:xfrm>
            <a:off x="4568704" y="3067716"/>
            <a:ext cx="4575296" cy="34092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75" y="0"/>
            <a:ext cx="91398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NWS National Air Quality Forecast Capability (NAQFC)</a:t>
            </a:r>
          </a:p>
          <a:p>
            <a:pPr algn="ctr"/>
            <a:r>
              <a:rPr lang="en-US" sz="3200" b="1" dirty="0" smtClean="0"/>
              <a:t>Operational NAM-CMAQ PM2.5 predictions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12km Forecast</a:t>
            </a:r>
          </a:p>
          <a:p>
            <a:pPr algn="ctr"/>
            <a:r>
              <a:rPr lang="en-US" sz="2400" b="1" dirty="0" smtClean="0"/>
              <a:t>Wildfire emissions from </a:t>
            </a:r>
          </a:p>
          <a:p>
            <a:pPr algn="ctr"/>
            <a:r>
              <a:rPr lang="en-US" sz="2400" b="1" dirty="0" smtClean="0"/>
              <a:t>Forest </a:t>
            </a:r>
            <a:r>
              <a:rPr lang="en-US" sz="2400" b="1" dirty="0"/>
              <a:t>Service </a:t>
            </a:r>
            <a:r>
              <a:rPr lang="en-US" sz="2400" b="1" dirty="0" err="1"/>
              <a:t>BlueSky</a:t>
            </a:r>
            <a:r>
              <a:rPr lang="en-US" sz="2400" b="1" dirty="0"/>
              <a:t> Smoke Modeling Framework </a:t>
            </a:r>
          </a:p>
        </p:txBody>
      </p:sp>
    </p:spTree>
    <p:extLst>
      <p:ext uri="{BB962C8B-B14F-4D97-AF65-F5344CB8AC3E}">
        <p14:creationId xmlns:p14="http://schemas.microsoft.com/office/powerpoint/2010/main" val="316154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http://ruc.noaa.gov/wrf/WG11_RT/#hrrrsmk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5" y="76200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High Resolution Rapid Refresh with Smoke </a:t>
            </a:r>
            <a:r>
              <a:rPr lang="en-US" sz="3200" b="1" dirty="0" smtClean="0"/>
              <a:t>Tracers (HRRR-Smoke)</a:t>
            </a:r>
            <a:endParaRPr lang="en-US" sz="3200" b="1" dirty="0"/>
          </a:p>
          <a:p>
            <a:pPr algn="ctr"/>
            <a:r>
              <a:rPr lang="en-US" sz="3200" b="1" dirty="0" smtClean="0"/>
              <a:t>Retrospective Smoke forecasts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An experimental version of the High Resolution Rapid Refresh model is being used to predict wildfire smoke transport. The forecast model based on </a:t>
            </a:r>
            <a:r>
              <a:rPr lang="en-US" dirty="0" smtClean="0"/>
              <a:t>the Weather </a:t>
            </a:r>
            <a:r>
              <a:rPr lang="en-US" dirty="0"/>
              <a:t>Research and Forecasting (WRF) numerical model coupled with chemistry (WRF-</a:t>
            </a:r>
            <a:r>
              <a:rPr lang="en-US" dirty="0" err="1"/>
              <a:t>Chem</a:t>
            </a:r>
            <a:r>
              <a:rPr lang="en-US" dirty="0"/>
              <a:t>).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b="1" dirty="0" smtClean="0"/>
          </a:p>
          <a:p>
            <a:pPr algn="ctr"/>
            <a:r>
              <a:rPr lang="en-US" b="1" dirty="0" smtClean="0"/>
              <a:t>3 </a:t>
            </a:r>
            <a:r>
              <a:rPr lang="en-US" b="1" dirty="0"/>
              <a:t>km </a:t>
            </a:r>
            <a:r>
              <a:rPr lang="en-US" b="1" dirty="0" smtClean="0"/>
              <a:t>HRRR-Smoke </a:t>
            </a:r>
            <a:r>
              <a:rPr lang="en-US" b="1" dirty="0"/>
              <a:t>wildfire </a:t>
            </a:r>
            <a:r>
              <a:rPr lang="en-US" b="1" dirty="0" smtClean="0"/>
              <a:t>forecast</a:t>
            </a:r>
          </a:p>
          <a:p>
            <a:pPr marL="3486150" lvl="7" indent="-285750">
              <a:buFont typeface="Arial" panose="020B0604020202020204" pitchFamily="34" charset="0"/>
              <a:buChar char="•"/>
            </a:pPr>
            <a:r>
              <a:rPr lang="en-US" b="1" i="1" u="sng" dirty="0" smtClean="0"/>
              <a:t>Smoke treated as carbon monoxide (CO) tracer</a:t>
            </a:r>
          </a:p>
          <a:p>
            <a:pPr marL="3486150" lvl="7" indent="-285750">
              <a:buFont typeface="Arial" panose="020B0604020202020204" pitchFamily="34" charset="0"/>
              <a:buChar char="•"/>
            </a:pPr>
            <a:r>
              <a:rPr lang="en-US" b="1" i="1" u="sng" dirty="0" smtClean="0"/>
              <a:t>Only wildfire emissions</a:t>
            </a:r>
          </a:p>
          <a:p>
            <a:pPr marL="3486150" lvl="7" indent="-285750">
              <a:buFont typeface="Arial" panose="020B0604020202020204" pitchFamily="34" charset="0"/>
              <a:buChar char="•"/>
            </a:pPr>
            <a:r>
              <a:rPr lang="en-US" b="1" i="1" u="sng" dirty="0"/>
              <a:t>No dry and wet </a:t>
            </a:r>
            <a:r>
              <a:rPr lang="en-US" b="1" i="1" u="sng" dirty="0" smtClean="0"/>
              <a:t>deposition</a:t>
            </a:r>
          </a:p>
          <a:p>
            <a:pPr marL="3486150" lvl="7" indent="-285750">
              <a:buFont typeface="Arial" panose="020B0604020202020204" pitchFamily="34" charset="0"/>
              <a:buChar char="•"/>
            </a:pPr>
            <a:r>
              <a:rPr lang="en-US" b="1" i="1" u="sng" dirty="0" smtClean="0"/>
              <a:t>No diurnal fire behavior</a:t>
            </a:r>
            <a:endParaRPr lang="en-US" b="1" i="1" u="sng" dirty="0"/>
          </a:p>
          <a:p>
            <a:pPr algn="ctr"/>
            <a:endParaRPr lang="en-US" dirty="0" smtClean="0"/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THESE </a:t>
            </a:r>
            <a:r>
              <a:rPr lang="en-US" b="1" dirty="0">
                <a:solidFill>
                  <a:srgbClr val="FF0000"/>
                </a:solidFill>
              </a:rPr>
              <a:t>FORECASTS ARE </a:t>
            </a:r>
            <a:r>
              <a:rPr lang="en-US" b="1" dirty="0" smtClean="0">
                <a:solidFill>
                  <a:srgbClr val="FF0000"/>
                </a:solidFill>
              </a:rPr>
              <a:t>EXPERIMENTAL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algn="ctr"/>
            <a:r>
              <a:rPr lang="en-US" dirty="0" smtClean="0"/>
              <a:t>Retrospective HRRR-Smoke forecasts conducted for August 17-31, 2015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752600" y="6091776"/>
            <a:ext cx="54102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b="1" dirty="0" smtClean="0">
                <a:ea typeface="ＭＳ Ｐゴシック" pitchFamily="34" charset="-128"/>
              </a:rPr>
              <a:t>Georg </a:t>
            </a:r>
            <a:r>
              <a:rPr lang="en-US" altLang="en-US" b="1" dirty="0" err="1" smtClean="0">
                <a:ea typeface="ＭＳ Ｐゴシック" pitchFamily="34" charset="-128"/>
              </a:rPr>
              <a:t>Grell</a:t>
            </a:r>
            <a:r>
              <a:rPr lang="en-US" altLang="en-US" b="1" dirty="0" smtClean="0">
                <a:ea typeface="ＭＳ Ｐゴシック" pitchFamily="34" charset="-128"/>
              </a:rPr>
              <a:t> and </a:t>
            </a:r>
            <a:r>
              <a:rPr lang="en-US" altLang="en-US" b="1" dirty="0" err="1" smtClean="0">
                <a:ea typeface="ＭＳ Ｐゴシック" pitchFamily="34" charset="-128"/>
              </a:rPr>
              <a:t>Ravan</a:t>
            </a:r>
            <a:r>
              <a:rPr lang="en-US" altLang="en-US" b="1" dirty="0" smtClean="0">
                <a:ea typeface="ＭＳ Ｐゴシック" pitchFamily="34" charset="-128"/>
              </a:rPr>
              <a:t> </a:t>
            </a:r>
            <a:r>
              <a:rPr lang="en-US" altLang="en-US" b="1" dirty="0" err="1" smtClean="0">
                <a:ea typeface="ＭＳ Ｐゴシック" pitchFamily="34" charset="-128"/>
              </a:rPr>
              <a:t>Ahmadov</a:t>
            </a:r>
            <a:r>
              <a:rPr lang="en-US" altLang="en-US" b="1" dirty="0" smtClean="0">
                <a:ea typeface="ＭＳ Ｐゴシック" pitchFamily="34" charset="-128"/>
              </a:rPr>
              <a:t> (NOAA/ESRL/GSD)</a:t>
            </a:r>
            <a:endParaRPr lang="en-US" altLang="en-US" b="1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750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35272</TotalTime>
  <Words>1231</Words>
  <Application>Microsoft Office PowerPoint</Application>
  <PresentationFormat>On-screen Show (4:3)</PresentationFormat>
  <Paragraphs>253</Paragraphs>
  <Slides>23</Slides>
  <Notes>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Document</vt:lpstr>
      <vt:lpstr>PowerPoint Presentation</vt:lpstr>
      <vt:lpstr>PowerPoint Presentation</vt:lpstr>
      <vt:lpstr>VIIRS Aerosol Optical Depth (AOD)  and  NOAA-Unique CrIS-ATMS Processing System (NUCAPS) Carbon Monoxide Retrievals</vt:lpstr>
      <vt:lpstr>PowerPoint Presentation</vt:lpstr>
      <vt:lpstr>PowerPoint Presentation</vt:lpstr>
      <vt:lpstr>AHI view of Russian Wildfires on May 10, 2016</vt:lpstr>
      <vt:lpstr>PowerPoint Presentation</vt:lpstr>
      <vt:lpstr>PowerPoint Presentation</vt:lpstr>
      <vt:lpstr>PowerPoint Presentation</vt:lpstr>
      <vt:lpstr>PowerPoint Presentation</vt:lpstr>
      <vt:lpstr>HRRR-smoke real-time experimental forecasts August 21,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NOAA ESRL 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carsten Warneke</dc:creator>
  <cp:lastModifiedBy>Brad Pierce</cp:lastModifiedBy>
  <cp:revision>179</cp:revision>
  <dcterms:created xsi:type="dcterms:W3CDTF">2014-12-11T21:01:54Z</dcterms:created>
  <dcterms:modified xsi:type="dcterms:W3CDTF">2016-06-17T19:20:05Z</dcterms:modified>
</cp:coreProperties>
</file>