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303" r:id="rId3"/>
    <p:sldId id="296" r:id="rId4"/>
    <p:sldId id="297" r:id="rId5"/>
    <p:sldId id="269" r:id="rId6"/>
    <p:sldId id="287" r:id="rId7"/>
    <p:sldId id="278" r:id="rId8"/>
    <p:sldId id="298" r:id="rId9"/>
    <p:sldId id="259" r:id="rId10"/>
    <p:sldId id="284" r:id="rId11"/>
    <p:sldId id="285" r:id="rId12"/>
    <p:sldId id="291" r:id="rId13"/>
    <p:sldId id="294" r:id="rId14"/>
    <p:sldId id="309" r:id="rId15"/>
    <p:sldId id="288" r:id="rId16"/>
    <p:sldId id="258" r:id="rId17"/>
    <p:sldId id="299" r:id="rId18"/>
    <p:sldId id="300" r:id="rId19"/>
    <p:sldId id="308" r:id="rId20"/>
    <p:sldId id="305" r:id="rId21"/>
    <p:sldId id="301" r:id="rId22"/>
    <p:sldId id="30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171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123D69-58FC-418D-A9A1-7C4DE2F79B2B}" type="datetimeFigureOut">
              <a:rPr lang="en-US" smtClean="0"/>
              <a:pPr/>
              <a:t>6/17/2016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1469AF-4C24-4240-A9FC-E8EC95A4DEBA}" type="slidenum">
              <a:rPr lang="en-US" smtClean="0"/>
              <a:pPr/>
              <a:t>‹#›</a:t>
            </a:fld>
            <a:endParaRPr lang="en-US"/>
          </a:p>
        </p:txBody>
      </p:sp>
    </p:spTree>
    <p:extLst>
      <p:ext uri="{BB962C8B-B14F-4D97-AF65-F5344CB8AC3E}">
        <p14:creationId xmlns:p14="http://schemas.microsoft.com/office/powerpoint/2010/main" val="107533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Times New Roman" pitchFamily="18" charset="0"/>
              <a:ea typeface="ＭＳ Ｐゴシック"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ea typeface="ＭＳ Ｐゴシック" pitchFamily="34" charset="-128"/>
              </a:defRPr>
            </a:lvl1pPr>
            <a:lvl2pPr marL="735288" indent="-281965" eaLnBrk="0" hangingPunct="0">
              <a:spcBef>
                <a:spcPct val="30000"/>
              </a:spcBef>
              <a:defRPr sz="1200">
                <a:solidFill>
                  <a:schemeClr val="tx1"/>
                </a:solidFill>
                <a:latin typeface="Times New Roman" pitchFamily="18" charset="0"/>
                <a:ea typeface="ＭＳ Ｐゴシック" pitchFamily="34" charset="-128"/>
              </a:defRPr>
            </a:lvl2pPr>
            <a:lvl3pPr marL="1130973" indent="-225883" eaLnBrk="0" hangingPunct="0">
              <a:spcBef>
                <a:spcPct val="30000"/>
              </a:spcBef>
              <a:defRPr sz="1200">
                <a:solidFill>
                  <a:schemeClr val="tx1"/>
                </a:solidFill>
                <a:latin typeface="Times New Roman" pitchFamily="18" charset="0"/>
                <a:ea typeface="ＭＳ Ｐゴシック" pitchFamily="34" charset="-128"/>
              </a:defRPr>
            </a:lvl3pPr>
            <a:lvl4pPr marL="1584297" indent="-225883" eaLnBrk="0" hangingPunct="0">
              <a:spcBef>
                <a:spcPct val="30000"/>
              </a:spcBef>
              <a:defRPr sz="1200">
                <a:solidFill>
                  <a:schemeClr val="tx1"/>
                </a:solidFill>
                <a:latin typeface="Times New Roman" pitchFamily="18" charset="0"/>
                <a:ea typeface="ＭＳ Ｐゴシック" pitchFamily="34" charset="-128"/>
              </a:defRPr>
            </a:lvl4pPr>
            <a:lvl5pPr marL="2037620" indent="-225883" eaLnBrk="0" hangingPunct="0">
              <a:spcBef>
                <a:spcPct val="30000"/>
              </a:spcBef>
              <a:defRPr sz="1200">
                <a:solidFill>
                  <a:schemeClr val="tx1"/>
                </a:solidFill>
                <a:latin typeface="Times New Roman" pitchFamily="18" charset="0"/>
                <a:ea typeface="ＭＳ Ｐゴシック" pitchFamily="34" charset="-128"/>
              </a:defRPr>
            </a:lvl5pPr>
            <a:lvl6pPr marL="2486271" indent="-22588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6pPr>
            <a:lvl7pPr marL="2934921" indent="-22588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7pPr>
            <a:lvl8pPr marL="3383571" indent="-22588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8pPr>
            <a:lvl9pPr marL="3832222" indent="-225883" eaLnBrk="0" fontAlgn="base" hangingPunct="0">
              <a:spcBef>
                <a:spcPct val="30000"/>
              </a:spcBef>
              <a:spcAft>
                <a:spcPct val="0"/>
              </a:spcAft>
              <a:defRPr sz="1200">
                <a:solidFill>
                  <a:schemeClr val="tx1"/>
                </a:solidFill>
                <a:latin typeface="Times New Roman" pitchFamily="18" charset="0"/>
                <a:ea typeface="ＭＳ Ｐゴシック" pitchFamily="34" charset="-128"/>
              </a:defRPr>
            </a:lvl9pPr>
          </a:lstStyle>
          <a:p>
            <a:pPr eaLnBrk="1" hangingPunct="1">
              <a:spcBef>
                <a:spcPct val="0"/>
              </a:spcBef>
            </a:pPr>
            <a:fld id="{96C3E8CA-AB53-4905-B47D-9E1973DC73A3}" type="slidenum">
              <a:rPr lang="en-US" altLang="en-US" smtClean="0">
                <a:solidFill>
                  <a:srgbClr val="000000"/>
                </a:solidFill>
              </a:rPr>
              <a:pPr eaLnBrk="1" hangingPunct="1">
                <a:spcBef>
                  <a:spcPct val="0"/>
                </a:spcBef>
              </a:pPr>
              <a:t>4</a:t>
            </a:fld>
            <a:endParaRPr lang="en-US" alt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2.xml"/><Relationship Id="rId4" Type="http://schemas.openxmlformats.org/officeDocument/2006/relationships/hyperlink" Target="mailto:georg.a.grell@noaa.g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286000"/>
            <a:ext cx="7848600" cy="3139321"/>
          </a:xfrm>
          <a:prstGeom prst="rect">
            <a:avLst/>
          </a:prstGeom>
        </p:spPr>
        <p:txBody>
          <a:bodyPr wrap="square">
            <a:spAutoFit/>
          </a:bodyPr>
          <a:lstStyle/>
          <a:p>
            <a:endParaRPr lang="en-US" dirty="0" smtClean="0"/>
          </a:p>
          <a:p>
            <a:pPr algn="ctr"/>
            <a:r>
              <a:rPr lang="en-US" sz="3600" b="1" dirty="0" smtClean="0">
                <a:latin typeface="Times New Roman" pitchFamily="18" charset="0"/>
                <a:cs typeface="Times New Roman" pitchFamily="18" charset="0"/>
              </a:rPr>
              <a:t>AQAST </a:t>
            </a:r>
          </a:p>
          <a:p>
            <a:pPr algn="ctr"/>
            <a:r>
              <a:rPr lang="en-US" sz="3600" b="1" dirty="0" smtClean="0">
                <a:latin typeface="Times New Roman" pitchFamily="18" charset="0"/>
                <a:cs typeface="Times New Roman" pitchFamily="18" charset="0"/>
              </a:rPr>
              <a:t>NOAA/NESDIS Liaison Highlights </a:t>
            </a:r>
          </a:p>
          <a:p>
            <a:pPr algn="ctr"/>
            <a:r>
              <a:rPr lang="en-US" sz="3600" b="1" dirty="0" smtClean="0">
                <a:latin typeface="Times New Roman" pitchFamily="18" charset="0"/>
                <a:cs typeface="Times New Roman" pitchFamily="18" charset="0"/>
              </a:rPr>
              <a:t>and </a:t>
            </a:r>
          </a:p>
          <a:p>
            <a:pPr algn="ctr"/>
            <a:r>
              <a:rPr lang="en-US" sz="3600" b="1" dirty="0" smtClean="0">
                <a:latin typeface="Times New Roman" pitchFamily="18" charset="0"/>
                <a:cs typeface="Times New Roman" pitchFamily="18" charset="0"/>
              </a:rPr>
              <a:t>Planning for Lake Michigan Ozone Study (LMOS) 2017</a:t>
            </a:r>
            <a:endParaRPr lang="en-US" sz="3600" b="1" dirty="0">
              <a:latin typeface="Times New Roman" pitchFamily="18" charset="0"/>
              <a:cs typeface="Times New Roman" pitchFamily="18" charset="0"/>
            </a:endParaRPr>
          </a:p>
        </p:txBody>
      </p:sp>
      <p:sp>
        <p:nvSpPr>
          <p:cNvPr id="5" name="Rectangle 4"/>
          <p:cNvSpPr/>
          <p:nvPr/>
        </p:nvSpPr>
        <p:spPr>
          <a:xfrm>
            <a:off x="2209800" y="5638800"/>
            <a:ext cx="5334000" cy="800219"/>
          </a:xfrm>
          <a:prstGeom prst="rect">
            <a:avLst/>
          </a:prstGeom>
        </p:spPr>
        <p:txBody>
          <a:bodyPr wrap="square">
            <a:spAutoFit/>
          </a:bodyPr>
          <a:lstStyle/>
          <a:p>
            <a:endParaRPr lang="en-US" dirty="0" smtClean="0"/>
          </a:p>
          <a:p>
            <a:r>
              <a:rPr lang="en-US" dirty="0" smtClean="0"/>
              <a:t> </a:t>
            </a:r>
            <a:r>
              <a:rPr lang="en-US" sz="2800" b="1" dirty="0" smtClean="0">
                <a:latin typeface="Times New Roman" pitchFamily="18" charset="0"/>
                <a:cs typeface="Times New Roman" pitchFamily="18" charset="0"/>
              </a:rPr>
              <a:t>Brad Pierce, NOAA/NESDIS </a:t>
            </a:r>
            <a:endParaRPr lang="en-US" sz="2800" b="1" dirty="0">
              <a:latin typeface="Times New Roman" pitchFamily="18" charset="0"/>
              <a:cs typeface="Times New Roman" pitchFamily="18" charset="0"/>
            </a:endParaRPr>
          </a:p>
        </p:txBody>
      </p:sp>
      <p:pic>
        <p:nvPicPr>
          <p:cNvPr id="1026" name="Picture 2" descr="https://encrypted-tbn0.gstatic.com/images?q=tbn:ANd9GcTLqoLJjmATrhrhA__7KG6hS5VeJ2E7xPCBwXZ9BMdBA5lJ7ycS"/>
          <p:cNvPicPr>
            <a:picLocks noChangeAspect="1" noChangeArrowheads="1"/>
          </p:cNvPicPr>
          <p:nvPr/>
        </p:nvPicPr>
        <p:blipFill>
          <a:blip r:embed="rId2" cstate="print"/>
          <a:srcRect/>
          <a:stretch>
            <a:fillRect/>
          </a:stretch>
        </p:blipFill>
        <p:spPr bwMode="auto">
          <a:xfrm>
            <a:off x="2438400" y="0"/>
            <a:ext cx="1820599" cy="1828800"/>
          </a:xfrm>
          <a:prstGeom prst="rect">
            <a:avLst/>
          </a:prstGeom>
          <a:noFill/>
        </p:spPr>
      </p:pic>
      <p:pic>
        <p:nvPicPr>
          <p:cNvPr id="1028" name="Picture 4" descr="https://encrypted-tbn1.gstatic.com/images?q=tbn:ANd9GcQjjXcqM4V98_CLldV16tuQ8SVneHFM0cJhD8PmVmTrNw6-VU1c"/>
          <p:cNvPicPr>
            <a:picLocks noChangeAspect="1" noChangeArrowheads="1"/>
          </p:cNvPicPr>
          <p:nvPr/>
        </p:nvPicPr>
        <p:blipFill>
          <a:blip r:embed="rId3" cstate="print"/>
          <a:srcRect/>
          <a:stretch>
            <a:fillRect/>
          </a:stretch>
        </p:blipFill>
        <p:spPr bwMode="auto">
          <a:xfrm>
            <a:off x="-1" y="0"/>
            <a:ext cx="2286001" cy="1960429"/>
          </a:xfrm>
          <a:prstGeom prst="rect">
            <a:avLst/>
          </a:prstGeom>
          <a:noFill/>
        </p:spPr>
      </p:pic>
      <p:pic>
        <p:nvPicPr>
          <p:cNvPr id="1030" name="Picture 6" descr="https://encrypted-tbn1.gstatic.com/images?q=tbn:ANd9GcTZHXJnd28J2mpAhpkjUqAeowwQLw2GmFcBz-lERnCCLk-uQ9b3"/>
          <p:cNvPicPr>
            <a:picLocks noChangeAspect="1" noChangeArrowheads="1"/>
          </p:cNvPicPr>
          <p:nvPr/>
        </p:nvPicPr>
        <p:blipFill>
          <a:blip r:embed="rId4" cstate="print"/>
          <a:srcRect/>
          <a:stretch>
            <a:fillRect/>
          </a:stretch>
        </p:blipFill>
        <p:spPr bwMode="auto">
          <a:xfrm>
            <a:off x="7010400" y="1"/>
            <a:ext cx="2133600" cy="2133600"/>
          </a:xfrm>
          <a:prstGeom prst="rect">
            <a:avLst/>
          </a:prstGeom>
          <a:noFill/>
        </p:spPr>
      </p:pic>
      <p:pic>
        <p:nvPicPr>
          <p:cNvPr id="8" name="Picture 1"/>
          <p:cNvPicPr>
            <a:picLocks noChangeAspect="1" noChangeArrowheads="1"/>
          </p:cNvPicPr>
          <p:nvPr/>
        </p:nvPicPr>
        <p:blipFill>
          <a:blip r:embed="rId5" cstate="print"/>
          <a:srcRect/>
          <a:stretch>
            <a:fillRect/>
          </a:stretch>
        </p:blipFill>
        <p:spPr bwMode="auto">
          <a:xfrm>
            <a:off x="4495801" y="0"/>
            <a:ext cx="2057400" cy="2069396"/>
          </a:xfrm>
          <a:prstGeom prst="rect">
            <a:avLst/>
          </a:prstGeom>
          <a:noFill/>
        </p:spPr>
      </p:pic>
      <p:sp>
        <p:nvSpPr>
          <p:cNvPr id="2" name="Rectangle 1"/>
          <p:cNvSpPr/>
          <p:nvPr/>
        </p:nvSpPr>
        <p:spPr>
          <a:xfrm>
            <a:off x="5219" y="6497194"/>
            <a:ext cx="9144001" cy="369332"/>
          </a:xfrm>
          <a:prstGeom prst="rect">
            <a:avLst/>
          </a:prstGeom>
        </p:spPr>
        <p:txBody>
          <a:bodyPr wrap="square">
            <a:spAutoFit/>
          </a:bodyPr>
          <a:lstStyle/>
          <a:p>
            <a:r>
              <a:rPr lang="en-US" dirty="0" smtClean="0"/>
              <a:t> </a:t>
            </a:r>
            <a:r>
              <a:rPr lang="en-US" b="1" dirty="0"/>
              <a:t>2016 Midwest and Central States Air Quality Workshop, June 21-23, 2016, St. Louis, MO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Fig4Bottom_Updated"/>
          <p:cNvPicPr>
            <a:picLocks noChangeAspect="1" noChangeArrowheads="1"/>
          </p:cNvPicPr>
          <p:nvPr/>
        </p:nvPicPr>
        <p:blipFill>
          <a:blip r:embed="rId2" cstate="print"/>
          <a:srcRect/>
          <a:stretch>
            <a:fillRect/>
          </a:stretch>
        </p:blipFill>
        <p:spPr bwMode="auto">
          <a:xfrm>
            <a:off x="1219200" y="459140"/>
            <a:ext cx="6400800" cy="5104342"/>
          </a:xfrm>
          <a:prstGeom prst="rect">
            <a:avLst/>
          </a:prstGeom>
          <a:noFill/>
          <a:ln w="9525">
            <a:noFill/>
            <a:miter lim="800000"/>
            <a:headEnd/>
            <a:tailEnd/>
          </a:ln>
        </p:spPr>
      </p:pic>
      <p:sp>
        <p:nvSpPr>
          <p:cNvPr id="46082" name="Rectangle 2"/>
          <p:cNvSpPr>
            <a:spLocks noChangeArrowheads="1"/>
          </p:cNvSpPr>
          <p:nvPr/>
        </p:nvSpPr>
        <p:spPr bwMode="auto">
          <a:xfrm>
            <a:off x="0" y="593467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Density plot of collocated </a:t>
            </a:r>
            <a:r>
              <a:rPr kumimoji="0" lang="en-US"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dV</a:t>
            </a:r>
            <a:r>
              <a:rPr kumimoji="0" lang="en-US"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values for IMPROVE Regression (monthly bias corrected) retrieval versus IMPROVE for June-September 2010-2012.</a:t>
            </a:r>
            <a:endParaRPr kumimoji="0" lang="en-US" b="1" i="0" u="none" strike="noStrike" cap="none" normalizeH="0" baseline="0" dirty="0" smtClean="0">
              <a:ln>
                <a:noFill/>
              </a:ln>
              <a:solidFill>
                <a:schemeClr val="tx1"/>
              </a:solidFill>
              <a:effectLst/>
              <a:latin typeface="Times New Roman" pitchFamily="18" charset="0"/>
              <a:cs typeface="Times New Roman" pitchFamily="18" charset="0"/>
            </a:endParaRPr>
          </a:p>
        </p:txBody>
      </p:sp>
      <p:cxnSp>
        <p:nvCxnSpPr>
          <p:cNvPr id="5" name="Straight Connector 4"/>
          <p:cNvCxnSpPr/>
          <p:nvPr/>
        </p:nvCxnSpPr>
        <p:spPr>
          <a:xfrm flipV="1">
            <a:off x="2133600" y="762000"/>
            <a:ext cx="4419600" cy="4343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Fig7TopRight_Updated"/>
          <p:cNvPicPr>
            <a:picLocks noChangeAspect="1" noChangeArrowheads="1"/>
          </p:cNvPicPr>
          <p:nvPr/>
        </p:nvPicPr>
        <p:blipFill>
          <a:blip r:embed="rId2" cstate="print"/>
          <a:srcRect/>
          <a:stretch>
            <a:fillRect/>
          </a:stretch>
        </p:blipFill>
        <p:spPr bwMode="auto">
          <a:xfrm>
            <a:off x="0" y="76200"/>
            <a:ext cx="4457700" cy="3962400"/>
          </a:xfrm>
          <a:prstGeom prst="rect">
            <a:avLst/>
          </a:prstGeom>
          <a:noFill/>
          <a:ln w="9525">
            <a:noFill/>
            <a:miter lim="800000"/>
            <a:headEnd/>
            <a:tailEnd/>
          </a:ln>
        </p:spPr>
      </p:pic>
      <p:pic>
        <p:nvPicPr>
          <p:cNvPr id="47107" name="Picture 3" descr="Fig7BottomRight_Updated"/>
          <p:cNvPicPr>
            <a:picLocks noChangeAspect="1" noChangeArrowheads="1"/>
          </p:cNvPicPr>
          <p:nvPr/>
        </p:nvPicPr>
        <p:blipFill>
          <a:blip r:embed="rId3" cstate="print"/>
          <a:srcRect/>
          <a:stretch>
            <a:fillRect/>
          </a:stretch>
        </p:blipFill>
        <p:spPr bwMode="auto">
          <a:xfrm>
            <a:off x="4495800" y="76200"/>
            <a:ext cx="4494389" cy="3962400"/>
          </a:xfrm>
          <a:prstGeom prst="rect">
            <a:avLst/>
          </a:prstGeom>
          <a:noFill/>
          <a:ln w="9525">
            <a:noFill/>
            <a:miter lim="800000"/>
            <a:headEnd/>
            <a:tailEnd/>
          </a:ln>
        </p:spPr>
      </p:pic>
      <p:sp>
        <p:nvSpPr>
          <p:cNvPr id="47108" name="Rectangle 4"/>
          <p:cNvSpPr>
            <a:spLocks noChangeArrowheads="1"/>
          </p:cNvSpPr>
          <p:nvPr/>
        </p:nvSpPr>
        <p:spPr bwMode="auto">
          <a:xfrm>
            <a:off x="0" y="4267200"/>
            <a:ext cx="91440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Time series plot </a:t>
            </a:r>
            <a:r>
              <a:rPr lang="en-US" dirty="0" smtClean="0">
                <a:latin typeface="Times New Roman" pitchFamily="18" charset="0"/>
                <a:ea typeface="Times New Roman" pitchFamily="18" charset="0"/>
                <a:cs typeface="Times New Roman" pitchFamily="18" charset="0"/>
              </a:rPr>
              <a:t>of</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daily mean visibility (</a:t>
            </a:r>
            <a:r>
              <a:rPr kumimoji="0" lang="en-US"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dV</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for IMPROVE (black line) and bias corrected</a:t>
            </a:r>
            <a:r>
              <a:rPr kumimoji="0" lang="en-US"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MODIS</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retrieval (triangle symbol is daily mean </a:t>
            </a:r>
            <a:r>
              <a:rPr kumimoji="0" lang="en-US"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dV</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with standard deviation line)</a:t>
            </a:r>
            <a:r>
              <a:rPr kumimoji="0" lang="en-US"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for 2011 (left) and 2012 (right) </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Cape </a:t>
            </a:r>
            <a:r>
              <a:rPr kumimoji="0" lang="en-US"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Romain</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en-US" dirty="0" smtClean="0">
                <a:latin typeface="Times New Roman" pitchFamily="18" charset="0"/>
                <a:ea typeface="Times New Roman" pitchFamily="18" charset="0"/>
                <a:cs typeface="Times New Roman" pitchFamily="18" charset="0"/>
              </a:rPr>
              <a:t>National Wildlife Refuge National </a:t>
            </a:r>
            <a:r>
              <a:rPr kumimoji="0" lang="en-US"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Wildlife Refuge in South Carolina</a:t>
            </a:r>
            <a:endParaRPr kumimoji="0" lang="en-US"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TextBox 5"/>
          <p:cNvSpPr txBox="1"/>
          <p:nvPr/>
        </p:nvSpPr>
        <p:spPr>
          <a:xfrm>
            <a:off x="0" y="5486400"/>
            <a:ext cx="9144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r"/>
            <a:r>
              <a:rPr lang="en-US" sz="2400" b="1" u="sng" dirty="0" smtClean="0">
                <a:solidFill>
                  <a:srgbClr val="FF0000"/>
                </a:solidFill>
                <a:latin typeface="Times New Roman" pitchFamily="18" charset="0"/>
                <a:cs typeface="Times New Roman" pitchFamily="18" charset="0"/>
              </a:rPr>
              <a:t>Follow-on: </a:t>
            </a:r>
            <a:r>
              <a:rPr lang="en-US" sz="2400" b="1" dirty="0" smtClean="0">
                <a:latin typeface="Times New Roman" pitchFamily="18" charset="0"/>
                <a:cs typeface="Times New Roman" pitchFamily="18" charset="0"/>
              </a:rPr>
              <a:t>Currently implementing MODIS visibility retrieval into IMAPP for Direct Broadcast Community</a:t>
            </a:r>
            <a:endParaRPr lang="en-US" sz="2400" b="1" dirty="0">
              <a:latin typeface="Times New Roman" pitchFamily="18" charset="0"/>
              <a:cs typeface="Times New Roman" pitchFamily="18" charset="0"/>
            </a:endParaRPr>
          </a:p>
        </p:txBody>
      </p:sp>
      <p:sp>
        <p:nvSpPr>
          <p:cNvPr id="2" name="Rectangle 1"/>
          <p:cNvSpPr/>
          <p:nvPr/>
        </p:nvSpPr>
        <p:spPr>
          <a:xfrm>
            <a:off x="0" y="6334780"/>
            <a:ext cx="9144000" cy="523220"/>
          </a:xfrm>
          <a:prstGeom prst="rect">
            <a:avLst/>
          </a:prstGeom>
        </p:spPr>
        <p:txBody>
          <a:bodyPr wrap="square">
            <a:spAutoFit/>
          </a:bodyPr>
          <a:lstStyle/>
          <a:p>
            <a:r>
              <a:rPr lang="en-US" sz="1400" b="1" dirty="0"/>
              <a:t>Brunner, J., Pierce, R. B., and </a:t>
            </a:r>
            <a:r>
              <a:rPr lang="en-US" sz="1400" b="1" dirty="0" err="1"/>
              <a:t>Lenzen</a:t>
            </a:r>
            <a:r>
              <a:rPr lang="en-US" sz="1400" b="1" dirty="0"/>
              <a:t>, A.: Development and validation of satellite-based estimates of surface visibility, Atmos. Meas. Tech., 9, 409-422, doi:10.5194/amt-9-409-2016, 2016.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2895600"/>
            <a:ext cx="9144000" cy="3581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295400"/>
            <a:ext cx="9137342" cy="1200329"/>
          </a:xfrm>
          <a:prstGeom prst="rect">
            <a:avLst/>
          </a:prstGeom>
          <a:noFill/>
        </p:spPr>
        <p:txBody>
          <a:bodyPr wrap="square">
            <a:spAutoFit/>
          </a:bodyPr>
          <a:lstStyle/>
          <a:p>
            <a:pPr algn="ctr"/>
            <a:r>
              <a:rPr lang="en-US" b="1" dirty="0" smtClean="0">
                <a:latin typeface="Times New Roman" pitchFamily="18" charset="0"/>
                <a:cs typeface="Times New Roman" pitchFamily="18" charset="0"/>
              </a:rPr>
              <a:t>Objective: </a:t>
            </a:r>
            <a:r>
              <a:rPr lang="en-US" dirty="0" smtClean="0">
                <a:latin typeface="Times New Roman" pitchFamily="18" charset="0"/>
                <a:cs typeface="Times New Roman" pitchFamily="18" charset="0"/>
              </a:rPr>
              <a:t>Work with the WRAP, CenSARA, CDPHE, BLM and EPA Region 8 to combine VIIRS Day Night Band (DNB) radiances and OMI </a:t>
            </a:r>
            <a:r>
              <a:rPr lang="en-US" dirty="0" err="1" smtClean="0">
                <a:latin typeface="Times New Roman" pitchFamily="18" charset="0"/>
                <a:cs typeface="Times New Roman" pitchFamily="18" charset="0"/>
              </a:rPr>
              <a:t>tropospheric</a:t>
            </a:r>
            <a:r>
              <a:rPr lang="en-US" dirty="0" smtClean="0">
                <a:latin typeface="Times New Roman" pitchFamily="18" charset="0"/>
                <a:cs typeface="Times New Roman" pitchFamily="18" charset="0"/>
              </a:rPr>
              <a:t> NO2 column to generate a spatially enhanced product for evaluation of Urban and Oil and Gas (O&amp;G) modeled </a:t>
            </a:r>
            <a:r>
              <a:rPr lang="en-US" dirty="0" err="1" smtClean="0">
                <a:latin typeface="Times New Roman" pitchFamily="18" charset="0"/>
                <a:cs typeface="Times New Roman" pitchFamily="18" charset="0"/>
              </a:rPr>
              <a:t>NOx</a:t>
            </a:r>
            <a:r>
              <a:rPr lang="en-US" dirty="0" smtClean="0">
                <a:latin typeface="Times New Roman" pitchFamily="18" charset="0"/>
                <a:cs typeface="Times New Roman" pitchFamily="18" charset="0"/>
              </a:rPr>
              <a:t> emission inventories within the major O&amp;G basins in the US</a:t>
            </a:r>
            <a:endParaRPr lang="en-US" dirty="0" smtClean="0">
              <a:solidFill>
                <a:srgbClr val="FF0000"/>
              </a:solidFill>
              <a:latin typeface="Times New Roman" pitchFamily="18" charset="0"/>
              <a:cs typeface="Times New Roman" pitchFamily="18" charset="0"/>
            </a:endParaRPr>
          </a:p>
        </p:txBody>
      </p:sp>
      <p:sp>
        <p:nvSpPr>
          <p:cNvPr id="5" name="TextBox 4"/>
          <p:cNvSpPr txBox="1"/>
          <p:nvPr/>
        </p:nvSpPr>
        <p:spPr>
          <a:xfrm>
            <a:off x="6658" y="0"/>
            <a:ext cx="9137342" cy="954107"/>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High resolution OMI NO2 retrievals for AQ monitoring using VIIRS day-night-band radiances</a:t>
            </a:r>
          </a:p>
        </p:txBody>
      </p:sp>
      <p:pic>
        <p:nvPicPr>
          <p:cNvPr id="7" name="Picture 2" descr="C:\Users\Brad Pierce\Documents\AQAST_07\Talk\viirs_2012_large.png"/>
          <p:cNvPicPr>
            <a:picLocks noChangeAspect="1" noChangeArrowheads="1"/>
          </p:cNvPicPr>
          <p:nvPr/>
        </p:nvPicPr>
        <p:blipFill>
          <a:blip r:embed="rId2" cstate="print"/>
          <a:srcRect l="8013" t="5128" r="7051"/>
          <a:stretch>
            <a:fillRect/>
          </a:stretch>
        </p:blipFill>
        <p:spPr bwMode="auto">
          <a:xfrm>
            <a:off x="381000" y="2971800"/>
            <a:ext cx="4038600" cy="2819400"/>
          </a:xfrm>
          <a:prstGeom prst="rect">
            <a:avLst/>
          </a:prstGeom>
          <a:noFill/>
        </p:spPr>
      </p:pic>
      <p:sp>
        <p:nvSpPr>
          <p:cNvPr id="10" name="Rectangle 9"/>
          <p:cNvSpPr/>
          <p:nvPr/>
        </p:nvSpPr>
        <p:spPr>
          <a:xfrm>
            <a:off x="0" y="5867400"/>
            <a:ext cx="4495800" cy="523220"/>
          </a:xfrm>
          <a:prstGeom prst="rect">
            <a:avLst/>
          </a:prstGeom>
        </p:spPr>
        <p:txBody>
          <a:bodyPr wrap="square">
            <a:spAutoFit/>
          </a:bodyPr>
          <a:lstStyle/>
          <a:p>
            <a:pPr algn="ctr"/>
            <a:r>
              <a:rPr lang="en-US" sz="1400" b="1" dirty="0" smtClean="0">
                <a:solidFill>
                  <a:schemeClr val="bg1"/>
                </a:solidFill>
                <a:latin typeface="Times New Roman" pitchFamily="18" charset="0"/>
                <a:cs typeface="Times New Roman" pitchFamily="18" charset="0"/>
              </a:rPr>
              <a:t>VIIRS DNB cloud free composite from NOAA National Geophysical Data Center</a:t>
            </a:r>
            <a:endParaRPr lang="en-US" sz="1400" b="1" dirty="0">
              <a:solidFill>
                <a:schemeClr val="bg1"/>
              </a:solidFill>
            </a:endParaRPr>
          </a:p>
        </p:txBody>
      </p:sp>
      <p:grpSp>
        <p:nvGrpSpPr>
          <p:cNvPr id="2" name="Group 12"/>
          <p:cNvGrpSpPr/>
          <p:nvPr/>
        </p:nvGrpSpPr>
        <p:grpSpPr>
          <a:xfrm>
            <a:off x="4935523" y="2895600"/>
            <a:ext cx="3903677" cy="3005356"/>
            <a:chOff x="4267200" y="2743200"/>
            <a:chExt cx="5486400" cy="3276600"/>
          </a:xfrm>
        </p:grpSpPr>
        <p:pic>
          <p:nvPicPr>
            <p:cNvPr id="1026" name="Picture 2" descr="C:\Users\Brad Pierce\Documents\AQAST9\Talk\OMI_July_2014_TNO2_______columns_july_2014.conus.png"/>
            <p:cNvPicPr>
              <a:picLocks noChangeAspect="1" noChangeArrowheads="1"/>
            </p:cNvPicPr>
            <p:nvPr/>
          </p:nvPicPr>
          <p:blipFill>
            <a:blip r:embed="rId3" cstate="print"/>
            <a:srcRect l="19143" t="15714" r="19143" b="10572"/>
            <a:stretch>
              <a:fillRect/>
            </a:stretch>
          </p:blipFill>
          <p:spPr bwMode="auto">
            <a:xfrm>
              <a:off x="4267200" y="2743200"/>
              <a:ext cx="5486400" cy="3276600"/>
            </a:xfrm>
            <a:prstGeom prst="rect">
              <a:avLst/>
            </a:prstGeom>
            <a:noFill/>
          </p:spPr>
        </p:pic>
        <p:pic>
          <p:nvPicPr>
            <p:cNvPr id="12" name="Picture 2" descr="C:\Users\Brad Pierce\Documents\AQAST9\Talk\OMI_July_2014_TNO2_______columns_july_2014.conus.png"/>
            <p:cNvPicPr>
              <a:picLocks noChangeAspect="1" noChangeArrowheads="1"/>
            </p:cNvPicPr>
            <p:nvPr/>
          </p:nvPicPr>
          <p:blipFill>
            <a:blip r:embed="rId3" cstate="print"/>
            <a:srcRect l="23429" t="31143" r="32000" b="36286"/>
            <a:stretch>
              <a:fillRect/>
            </a:stretch>
          </p:blipFill>
          <p:spPr bwMode="auto">
            <a:xfrm>
              <a:off x="4360876" y="2955022"/>
              <a:ext cx="5316524" cy="2607578"/>
            </a:xfrm>
            <a:prstGeom prst="rect">
              <a:avLst/>
            </a:prstGeom>
            <a:noFill/>
          </p:spPr>
        </p:pic>
      </p:grpSp>
    </p:spTree>
    <p:extLst>
      <p:ext uri="{BB962C8B-B14F-4D97-AF65-F5344CB8AC3E}">
        <p14:creationId xmlns:p14="http://schemas.microsoft.com/office/powerpoint/2010/main" val="4037688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FY15_Travel\NPP_Workshop\Talk\Denver-Julesburg_OMI-Aura_L2-OMNO2_2014m0802t1900_VIIRS_DNB_enhancement_standard.with.q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19" y="152400"/>
            <a:ext cx="8326549" cy="52040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0"/>
            <a:ext cx="8382000" cy="461665"/>
          </a:xfrm>
          <a:prstGeom prst="rect">
            <a:avLst/>
          </a:prstGeom>
          <a:solidFill>
            <a:schemeClr val="bg1"/>
          </a:solidFill>
        </p:spPr>
        <p:txBody>
          <a:bodyPr wrap="square">
            <a:spAutoFit/>
          </a:bodyPr>
          <a:lstStyle/>
          <a:p>
            <a:pPr algn="ctr"/>
            <a:r>
              <a:rPr lang="en-US" sz="2400" b="1" dirty="0">
                <a:latin typeface="Times New Roman" pitchFamily="18" charset="0"/>
                <a:cs typeface="Times New Roman" pitchFamily="18" charset="0"/>
              </a:rPr>
              <a:t>Denver/Denver-Julesburg </a:t>
            </a:r>
            <a:r>
              <a:rPr lang="en-US" sz="2400" b="1" dirty="0" smtClean="0">
                <a:latin typeface="Times New Roman" pitchFamily="18" charset="0"/>
                <a:cs typeface="Times New Roman" pitchFamily="18" charset="0"/>
              </a:rPr>
              <a:t>August </a:t>
            </a:r>
            <a:r>
              <a:rPr lang="en-US" sz="2400" b="1" dirty="0">
                <a:latin typeface="Times New Roman" pitchFamily="18" charset="0"/>
                <a:cs typeface="Times New Roman" pitchFamily="18" charset="0"/>
              </a:rPr>
              <a:t>02, 2014</a:t>
            </a:r>
          </a:p>
        </p:txBody>
      </p:sp>
      <p:sp>
        <p:nvSpPr>
          <p:cNvPr id="6" name="TextBox 5"/>
          <p:cNvSpPr txBox="1"/>
          <p:nvPr/>
        </p:nvSpPr>
        <p:spPr>
          <a:xfrm>
            <a:off x="0" y="5380672"/>
            <a:ext cx="9144000" cy="1477328"/>
          </a:xfrm>
          <a:prstGeom prst="rect">
            <a:avLst/>
          </a:prstGeom>
          <a:noFill/>
        </p:spPr>
        <p:txBody>
          <a:bodyPr wrap="square" rtlCol="0">
            <a:spAutoFit/>
          </a:bodyPr>
          <a:lstStyle/>
          <a:p>
            <a:pPr marL="342900" indent="-342900">
              <a:buAutoNum type="arabicParenR"/>
            </a:pPr>
            <a:r>
              <a:rPr lang="en-US" b="1" dirty="0" smtClean="0">
                <a:latin typeface="Times New Roman" pitchFamily="18" charset="0"/>
                <a:cs typeface="Times New Roman" pitchFamily="18" charset="0"/>
              </a:rPr>
              <a:t>Compute mean DNB radiance for each 4x8 subsectors</a:t>
            </a:r>
          </a:p>
          <a:p>
            <a:pPr marL="342900" indent="-342900">
              <a:buAutoNum type="arabicParenR"/>
            </a:pPr>
            <a:r>
              <a:rPr lang="en-US" b="1" dirty="0" smtClean="0">
                <a:latin typeface="Times New Roman" pitchFamily="18" charset="0"/>
                <a:cs typeface="Times New Roman" pitchFamily="18" charset="0"/>
              </a:rPr>
              <a:t>Compute linear regression between pixel mean DNB radiance and OMI Standard NO2 for each swath</a:t>
            </a:r>
          </a:p>
          <a:p>
            <a:pPr marL="342900" indent="-342900">
              <a:buAutoNum type="arabicParenR"/>
            </a:pPr>
            <a:r>
              <a:rPr lang="en-US" b="1" dirty="0" smtClean="0">
                <a:latin typeface="Times New Roman" pitchFamily="18" charset="0"/>
                <a:cs typeface="Times New Roman" pitchFamily="18" charset="0"/>
              </a:rPr>
              <a:t>Use linear regression to redistribute OMI NO2 over  sub-pixels</a:t>
            </a:r>
          </a:p>
          <a:p>
            <a:pPr marL="342900" indent="-342900">
              <a:buAutoNum type="arabicParenR"/>
            </a:pPr>
            <a:r>
              <a:rPr lang="en-US" b="1" dirty="0" smtClean="0">
                <a:latin typeface="Times New Roman" pitchFamily="18" charset="0"/>
                <a:cs typeface="Times New Roman" pitchFamily="18" charset="0"/>
              </a:rPr>
              <a:t>Adjust mean of sub-pixel NO2 to original pixel NO2</a:t>
            </a:r>
          </a:p>
        </p:txBody>
      </p:sp>
    </p:spTree>
    <p:extLst>
      <p:ext uri="{BB962C8B-B14F-4D97-AF65-F5344CB8AC3E}">
        <p14:creationId xmlns:p14="http://schemas.microsoft.com/office/powerpoint/2010/main" val="537610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FY15_Travel\NOAA_Satellite_Conference\Poster\Frontrange_2014_no2.combined.column.p3b.spiral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274" y="1828800"/>
            <a:ext cx="6210726" cy="38817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5934670"/>
            <a:ext cx="9144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itchFamily="18" charset="0"/>
                <a:cs typeface="Times New Roman" pitchFamily="18" charset="0"/>
              </a:rPr>
              <a:t>Histograms of the airborne NO2 columns (black) show a long tail towards higher values from profiles over the Denver  metropolitan area which is better captured by the OMI Enhanced retrieval (green) than the OMI Standard retrieval (red) </a:t>
            </a:r>
          </a:p>
        </p:txBody>
      </p:sp>
      <p:sp>
        <p:nvSpPr>
          <p:cNvPr id="6" name="Rectangle 5"/>
          <p:cNvSpPr/>
          <p:nvPr/>
        </p:nvSpPr>
        <p:spPr>
          <a:xfrm>
            <a:off x="0" y="0"/>
            <a:ext cx="9144000" cy="830997"/>
          </a:xfrm>
          <a:prstGeom prst="rect">
            <a:avLst/>
          </a:prstGeom>
        </p:spPr>
        <p:txBody>
          <a:bodyPr wrap="square">
            <a:spAutoFit/>
          </a:bodyPr>
          <a:lstStyle/>
          <a:p>
            <a:pPr algn="ctr"/>
            <a:r>
              <a:rPr lang="en-US" sz="2400" b="1" dirty="0">
                <a:latin typeface="Times New Roman" pitchFamily="18" charset="0"/>
                <a:cs typeface="Times New Roman" pitchFamily="18" charset="0"/>
              </a:rPr>
              <a:t>Validation </a:t>
            </a:r>
            <a:r>
              <a:rPr lang="en-US" sz="2400" b="1" dirty="0" smtClean="0">
                <a:latin typeface="Times New Roman" pitchFamily="18" charset="0"/>
                <a:cs typeface="Times New Roman" pitchFamily="18" charset="0"/>
              </a:rPr>
              <a:t>for Denver, CO </a:t>
            </a:r>
          </a:p>
          <a:p>
            <a:pPr algn="ctr"/>
            <a:r>
              <a:rPr lang="en-US" sz="2400" b="1" dirty="0" smtClean="0">
                <a:latin typeface="Times New Roman" pitchFamily="18" charset="0"/>
                <a:cs typeface="Times New Roman" pitchFamily="18" charset="0"/>
              </a:rPr>
              <a:t>July-August 2014 FRAPPE/DISCOVER-AQ</a:t>
            </a:r>
            <a:endParaRPr lang="en-US" sz="2400" b="1" dirty="0">
              <a:latin typeface="Times New Roman" pitchFamily="18" charset="0"/>
              <a:cs typeface="Times New Roman" pitchFamily="18" charset="0"/>
            </a:endParaRPr>
          </a:p>
        </p:txBody>
      </p:sp>
      <p:sp>
        <p:nvSpPr>
          <p:cNvPr id="7" name="Rectangle 6"/>
          <p:cNvSpPr/>
          <p:nvPr/>
        </p:nvSpPr>
        <p:spPr>
          <a:xfrm>
            <a:off x="0" y="867942"/>
            <a:ext cx="9144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smtClean="0">
                <a:latin typeface="Times New Roman" pitchFamily="18" charset="0"/>
                <a:cs typeface="Times New Roman" pitchFamily="18" charset="0"/>
              </a:rPr>
              <a:t>Integration of airborne </a:t>
            </a:r>
            <a:r>
              <a:rPr lang="en-US" b="1" dirty="0" err="1" smtClean="0">
                <a:latin typeface="Times New Roman" pitchFamily="18" charset="0"/>
                <a:cs typeface="Times New Roman" pitchFamily="18" charset="0"/>
              </a:rPr>
              <a:t>insitu</a:t>
            </a:r>
            <a:r>
              <a:rPr lang="en-US" b="1" dirty="0" smtClean="0">
                <a:latin typeface="Times New Roman" pitchFamily="18" charset="0"/>
                <a:cs typeface="Times New Roman" pitchFamily="18" charset="0"/>
              </a:rPr>
              <a:t> NO2 profiles collected during DISCOVER-AQ over the depth of the profile provide column NO2 measurements  for validating the OMI Standard, and OMI Enhanced NO2  retrievals. </a:t>
            </a:r>
            <a:endParaRPr lang="en-US" sz="4000" b="1" dirty="0">
              <a:latin typeface="Times New Roman" pitchFamily="18" charset="0"/>
              <a:cs typeface="Times New Roman" pitchFamily="18" charset="0"/>
            </a:endParaRPr>
          </a:p>
        </p:txBody>
      </p:sp>
      <p:pic>
        <p:nvPicPr>
          <p:cNvPr id="8" name="Picture 9" descr="http://www-air.larc.nasa.gov/missions/discover-aq/images/DISCOVER-AQ_P3B_2014_ALL_July14-August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05000"/>
            <a:ext cx="2612739" cy="33411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200" y="5341172"/>
            <a:ext cx="2978701" cy="338554"/>
          </a:xfrm>
          <a:prstGeom prst="rect">
            <a:avLst/>
          </a:prstGeom>
          <a:noFill/>
        </p:spPr>
        <p:txBody>
          <a:bodyPr wrap="none" rtlCol="0">
            <a:spAutoFit/>
          </a:bodyPr>
          <a:lstStyle/>
          <a:p>
            <a:r>
              <a:rPr lang="en-US" sz="1600" b="1" dirty="0" smtClean="0">
                <a:latin typeface="Times New Roman" pitchFamily="18" charset="0"/>
                <a:cs typeface="Times New Roman" pitchFamily="18" charset="0"/>
              </a:rPr>
              <a:t>Map of DISCOVER-AQ flights </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988641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C:\Users\Brad Pierce\Documents\AQAST9\Talk\SONGNEXfltrackmap.png"/>
          <p:cNvPicPr>
            <a:picLocks noChangeAspect="1" noChangeArrowheads="1"/>
          </p:cNvPicPr>
          <p:nvPr/>
        </p:nvPicPr>
        <p:blipFill>
          <a:blip r:embed="rId2" cstate="print"/>
          <a:srcRect/>
          <a:stretch>
            <a:fillRect/>
          </a:stretch>
        </p:blipFill>
        <p:spPr bwMode="auto">
          <a:xfrm>
            <a:off x="0" y="3535814"/>
            <a:ext cx="3786354" cy="2941186"/>
          </a:xfrm>
          <a:prstGeom prst="rect">
            <a:avLst/>
          </a:prstGeom>
          <a:noFill/>
        </p:spPr>
      </p:pic>
      <p:sp>
        <p:nvSpPr>
          <p:cNvPr id="5" name="Rectangle 4"/>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smtClean="0"/>
              <a:t>http://www.esrl.noaa.gov/csd/projects/songnex/</a:t>
            </a:r>
            <a:endParaRPr lang="en-US" b="1" dirty="0"/>
          </a:p>
        </p:txBody>
      </p:sp>
      <p:sp>
        <p:nvSpPr>
          <p:cNvPr id="6" name="Rectangle 5"/>
          <p:cNvSpPr/>
          <p:nvPr/>
        </p:nvSpPr>
        <p:spPr>
          <a:xfrm>
            <a:off x="0" y="1295400"/>
            <a:ext cx="9144000" cy="923330"/>
          </a:xfrm>
          <a:prstGeom prst="rect">
            <a:avLst/>
          </a:prstGeom>
          <a:noFill/>
        </p:spPr>
        <p:txBody>
          <a:bodyPr wrap="square">
            <a:spAutoFit/>
          </a:bodyPr>
          <a:lstStyle/>
          <a:p>
            <a:pPr algn="ctr"/>
            <a:r>
              <a:rPr lang="en-US" dirty="0" smtClean="0">
                <a:latin typeface="Times New Roman" pitchFamily="18" charset="0"/>
                <a:cs typeface="Times New Roman" pitchFamily="18" charset="0"/>
              </a:rPr>
              <a:t>The NOAA/ESRL SONGNEX 2015 Shale Oil and Natural Gas Nexus field campaign was conducted in March-April, 2015. The primary goal  was to quantify emissions from oil and gas basins in the western U.S. </a:t>
            </a:r>
          </a:p>
        </p:txBody>
      </p:sp>
      <p:sp>
        <p:nvSpPr>
          <p:cNvPr id="7" name="Rectangle 6"/>
          <p:cNvSpPr/>
          <p:nvPr/>
        </p:nvSpPr>
        <p:spPr>
          <a:xfrm>
            <a:off x="0" y="0"/>
            <a:ext cx="9144000" cy="1200329"/>
          </a:xfrm>
          <a:prstGeom prst="rect">
            <a:avLst/>
          </a:prstGeom>
        </p:spPr>
        <p:txBody>
          <a:bodyPr wrap="square">
            <a:spAutoFit/>
          </a:bodyPr>
          <a:lstStyle/>
          <a:p>
            <a:pPr algn="ctr"/>
            <a:r>
              <a:rPr lang="en-US" sz="3600" b="1" dirty="0">
                <a:latin typeface="Times New Roman" pitchFamily="18" charset="0"/>
                <a:cs typeface="Times New Roman" pitchFamily="18" charset="0"/>
              </a:rPr>
              <a:t>Validation </a:t>
            </a:r>
            <a:r>
              <a:rPr lang="en-US" sz="3600" b="1" dirty="0" smtClean="0">
                <a:latin typeface="Times New Roman" pitchFamily="18" charset="0"/>
                <a:cs typeface="Times New Roman" pitchFamily="18" charset="0"/>
              </a:rPr>
              <a:t>for Western US O&amp;G Basins</a:t>
            </a:r>
          </a:p>
          <a:p>
            <a:pPr algn="ctr"/>
            <a:r>
              <a:rPr lang="en-US" sz="3600" b="1" dirty="0" smtClean="0">
                <a:latin typeface="Times New Roman" pitchFamily="18" charset="0"/>
                <a:cs typeface="Times New Roman" pitchFamily="18" charset="0"/>
              </a:rPr>
              <a:t>March-April 2015 SONGNEX</a:t>
            </a:r>
            <a:endParaRPr lang="en-US" sz="3600" b="1" dirty="0">
              <a:latin typeface="Times New Roman" pitchFamily="18" charset="0"/>
              <a:cs typeface="Times New Roman" pitchFamily="18" charset="0"/>
            </a:endParaRPr>
          </a:p>
        </p:txBody>
      </p:sp>
      <p:pic>
        <p:nvPicPr>
          <p:cNvPr id="1027" name="Picture 3" descr="C:\Users\Brad Pierce\Documents\AQAST10\Talk\SONGNEX\WRF-CHEM_obs_NO2_NP3_20150324_RA.ict_no2_ryerson_realtime.png"/>
          <p:cNvPicPr>
            <a:picLocks noChangeAspect="1" noChangeArrowheads="1"/>
          </p:cNvPicPr>
          <p:nvPr/>
        </p:nvPicPr>
        <p:blipFill>
          <a:blip r:embed="rId3" cstate="print"/>
          <a:srcRect/>
          <a:stretch>
            <a:fillRect/>
          </a:stretch>
        </p:blipFill>
        <p:spPr bwMode="auto">
          <a:xfrm>
            <a:off x="3810000" y="2240280"/>
            <a:ext cx="5334000" cy="4267200"/>
          </a:xfrm>
          <a:prstGeom prst="rect">
            <a:avLst/>
          </a:prstGeom>
          <a:noFill/>
        </p:spPr>
      </p:pic>
      <p:sp>
        <p:nvSpPr>
          <p:cNvPr id="10" name="TextBox 9"/>
          <p:cNvSpPr txBox="1"/>
          <p:nvPr/>
        </p:nvSpPr>
        <p:spPr>
          <a:xfrm>
            <a:off x="304800" y="2438400"/>
            <a:ext cx="3276600" cy="923330"/>
          </a:xfrm>
          <a:prstGeom prst="rect">
            <a:avLst/>
          </a:prstGeom>
          <a:noFill/>
        </p:spPr>
        <p:txBody>
          <a:bodyPr wrap="square" rtlCol="0">
            <a:spAutoFit/>
          </a:bodyPr>
          <a:lstStyle/>
          <a:p>
            <a:r>
              <a:rPr lang="en-US" b="1" dirty="0" smtClean="0">
                <a:latin typeface="Times New Roman" pitchFamily="18" charset="0"/>
                <a:cs typeface="Times New Roman" pitchFamily="18" charset="0"/>
              </a:rPr>
              <a:t>8km WRF-CHEM TKE used to determine Boundary Layer Depth along Flight Track</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715000"/>
            <a:ext cx="9144000" cy="923330"/>
          </a:xfrm>
          <a:prstGeom prst="rect">
            <a:avLst/>
          </a:prstGeom>
          <a:noFill/>
        </p:spPr>
        <p:txBody>
          <a:bodyPr wrap="square">
            <a:spAutoFit/>
          </a:bodyPr>
          <a:lstStyle/>
          <a:p>
            <a:pPr algn="ctr"/>
            <a:r>
              <a:rPr lang="en-US" dirty="0">
                <a:latin typeface="Times New Roman" pitchFamily="18" charset="0"/>
                <a:cs typeface="Times New Roman" pitchFamily="18" charset="0"/>
              </a:rPr>
              <a:t>Histograms of the airborne NO2 columns (black) show a long tail towards higher values from profiles over </a:t>
            </a:r>
            <a:r>
              <a:rPr lang="en-US" dirty="0" smtClean="0">
                <a:latin typeface="Times New Roman" pitchFamily="18" charset="0"/>
                <a:cs typeface="Times New Roman" pitchFamily="18" charset="0"/>
              </a:rPr>
              <a:t>Western Region O&amp;G fields which </a:t>
            </a:r>
            <a:r>
              <a:rPr lang="en-US" dirty="0">
                <a:latin typeface="Times New Roman" pitchFamily="18" charset="0"/>
                <a:cs typeface="Times New Roman" pitchFamily="18" charset="0"/>
              </a:rPr>
              <a:t>is </a:t>
            </a:r>
            <a:r>
              <a:rPr lang="en-US" dirty="0" smtClean="0">
                <a:latin typeface="Times New Roman" pitchFamily="18" charset="0"/>
                <a:cs typeface="Times New Roman" pitchFamily="18" charset="0"/>
              </a:rPr>
              <a:t>slightly better </a:t>
            </a:r>
            <a:r>
              <a:rPr lang="en-US" dirty="0">
                <a:latin typeface="Times New Roman" pitchFamily="18" charset="0"/>
                <a:cs typeface="Times New Roman" pitchFamily="18" charset="0"/>
              </a:rPr>
              <a:t>captured by the OMI Enhanced retrieval (green) than the OMI Standard retrieval (red) </a:t>
            </a:r>
          </a:p>
        </p:txBody>
      </p:sp>
      <p:pic>
        <p:nvPicPr>
          <p:cNvPr id="2050" name="Picture 2" descr="C:\Users\Brad Pierce\Documents\AQAST10\Talk\SONGNEX\SONGNEX_2015_no2.combined.column.p3.boundary.layer.png"/>
          <p:cNvPicPr>
            <a:picLocks noChangeAspect="1" noChangeArrowheads="1"/>
          </p:cNvPicPr>
          <p:nvPr/>
        </p:nvPicPr>
        <p:blipFill>
          <a:blip r:embed="rId2" cstate="print"/>
          <a:srcRect/>
          <a:stretch>
            <a:fillRect/>
          </a:stretch>
        </p:blipFill>
        <p:spPr bwMode="auto">
          <a:xfrm>
            <a:off x="178266" y="0"/>
            <a:ext cx="8779778" cy="5487361"/>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3200400"/>
            <a:ext cx="8686800" cy="2031325"/>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 small </a:t>
            </a:r>
            <a:r>
              <a:rPr lang="en-US" dirty="0">
                <a:latin typeface="Times New Roman" panose="02020603050405020304" pitchFamily="18" charset="0"/>
                <a:cs typeface="Times New Roman" panose="02020603050405020304" pitchFamily="18" charset="0"/>
              </a:rPr>
              <a:t>to medium size </a:t>
            </a:r>
            <a:r>
              <a:rPr lang="en-US" dirty="0" smtClean="0">
                <a:latin typeface="Times New Roman" panose="02020603050405020304" pitchFamily="18" charset="0"/>
                <a:cs typeface="Times New Roman" panose="02020603050405020304" pitchFamily="18" charset="0"/>
              </a:rPr>
              <a:t>ground/airborne/satellite campaign</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in summer 2017 with primary science </a:t>
            </a:r>
            <a:r>
              <a:rPr lang="en-US" dirty="0">
                <a:latin typeface="Times New Roman" panose="02020603050405020304" pitchFamily="18" charset="0"/>
                <a:cs typeface="Times New Roman" panose="02020603050405020304" pitchFamily="18" charset="0"/>
              </a:rPr>
              <a:t>objectives focusing on characterizing the recirculation, aging, and mixing of the Chicago and Milwaukee urban plumes as they </a:t>
            </a:r>
            <a:r>
              <a:rPr lang="en-US" dirty="0" smtClean="0">
                <a:latin typeface="Times New Roman" panose="02020603050405020304" pitchFamily="18" charset="0"/>
                <a:cs typeface="Times New Roman" panose="02020603050405020304" pitchFamily="18" charset="0"/>
              </a:rPr>
              <a:t>move over Lake Michigan and their impact on surface ozone.  </a:t>
            </a:r>
          </a:p>
          <a:p>
            <a:endParaRPr lang="en-US" dirty="0" smtClean="0">
              <a:latin typeface="Times New Roman" panose="02020603050405020304" pitchFamily="18" charset="0"/>
              <a:cs typeface="Times New Roman" panose="02020603050405020304" pitchFamily="18" charset="0"/>
            </a:endParaRPr>
          </a:p>
          <a:p>
            <a:pPr algn="ctr"/>
            <a:r>
              <a:rPr lang="en-US" b="1" i="1" dirty="0" smtClean="0">
                <a:latin typeface="Times New Roman" panose="02020603050405020304" pitchFamily="18" charset="0"/>
                <a:cs typeface="Times New Roman" panose="02020603050405020304" pitchFamily="18" charset="0"/>
              </a:rPr>
              <a:t>Initial inception for this field mission occurred during the St Louis AQAST meeting (AQAST9) </a:t>
            </a:r>
          </a:p>
        </p:txBody>
      </p:sp>
      <p:sp>
        <p:nvSpPr>
          <p:cNvPr id="5" name="TextBox 4"/>
          <p:cNvSpPr txBox="1"/>
          <p:nvPr/>
        </p:nvSpPr>
        <p:spPr>
          <a:xfrm>
            <a:off x="0" y="152400"/>
            <a:ext cx="9165971" cy="3046988"/>
          </a:xfrm>
          <a:prstGeom prst="rect">
            <a:avLst/>
          </a:prstGeom>
          <a:no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Great Lakes Ozone Study Planning Overview</a:t>
            </a:r>
          </a:p>
          <a:p>
            <a:pPr algn="ctr"/>
            <a:r>
              <a:rPr lang="en-US" sz="3600" b="1" dirty="0" smtClean="0">
                <a:solidFill>
                  <a:srgbClr val="FF0000"/>
                </a:solidFill>
                <a:latin typeface="Times New Roman" panose="02020603050405020304" pitchFamily="18" charset="0"/>
                <a:cs typeface="Times New Roman" panose="02020603050405020304" pitchFamily="18" charset="0"/>
              </a:rPr>
              <a:t>Lake Michigan Ozone Study (LMOS) 2017</a:t>
            </a:r>
          </a:p>
          <a:p>
            <a:pPr algn="ctr"/>
            <a:endParaRPr lang="en-US" sz="2000" dirty="0" smtClean="0">
              <a:latin typeface="Times New Roman" panose="02020603050405020304" pitchFamily="18" charset="0"/>
              <a:cs typeface="Times New Roman" panose="02020603050405020304" pitchFamily="18" charset="0"/>
            </a:endParaRPr>
          </a:p>
          <a:p>
            <a:pPr algn="ctr"/>
            <a:r>
              <a:rPr lang="en-US" sz="2000" dirty="0" smtClean="0">
                <a:latin typeface="Times New Roman" panose="02020603050405020304" pitchFamily="18" charset="0"/>
                <a:cs typeface="Times New Roman" panose="02020603050405020304" pitchFamily="18" charset="0"/>
              </a:rPr>
              <a:t>Brad Pierce (NOAA/NESDIS)</a:t>
            </a:r>
          </a:p>
          <a:p>
            <a:pPr algn="ctr"/>
            <a:r>
              <a:rPr lang="en-US" sz="2000" dirty="0" smtClean="0">
                <a:latin typeface="Times New Roman" panose="02020603050405020304" pitchFamily="18" charset="0"/>
                <a:cs typeface="Times New Roman" panose="02020603050405020304" pitchFamily="18" charset="0"/>
              </a:rPr>
              <a:t>Angela Dickens (WDNR)</a:t>
            </a:r>
          </a:p>
          <a:p>
            <a:pPr algn="ctr"/>
            <a:r>
              <a:rPr lang="en-US" sz="2000" dirty="0" smtClean="0">
                <a:latin typeface="Times New Roman" panose="02020603050405020304" pitchFamily="18" charset="0"/>
                <a:cs typeface="Times New Roman" panose="02020603050405020304" pitchFamily="18" charset="0"/>
              </a:rPr>
              <a:t>Rob </a:t>
            </a:r>
            <a:r>
              <a:rPr lang="en-US" sz="2000" dirty="0" err="1" smtClean="0">
                <a:latin typeface="Times New Roman" panose="02020603050405020304" pitchFamily="18" charset="0"/>
                <a:cs typeface="Times New Roman" panose="02020603050405020304" pitchFamily="18" charset="0"/>
              </a:rPr>
              <a:t>Kaleel</a:t>
            </a:r>
            <a:r>
              <a:rPr lang="en-US" sz="2000" dirty="0" smtClean="0">
                <a:latin typeface="Times New Roman" panose="02020603050405020304" pitchFamily="18" charset="0"/>
                <a:cs typeface="Times New Roman" panose="02020603050405020304" pitchFamily="18" charset="0"/>
              </a:rPr>
              <a:t> and </a:t>
            </a:r>
            <a:r>
              <a:rPr lang="en-US" sz="2000" dirty="0" smtClean="0">
                <a:latin typeface="Times New Roman" panose="02020603050405020304" pitchFamily="18" charset="0"/>
                <a:cs typeface="Times New Roman" panose="02020603050405020304" pitchFamily="18" charset="0"/>
              </a:rPr>
              <a:t>Donna </a:t>
            </a:r>
            <a:r>
              <a:rPr lang="en-US" sz="2000" dirty="0" err="1" smtClean="0">
                <a:latin typeface="Times New Roman" panose="02020603050405020304" pitchFamily="18" charset="0"/>
                <a:cs typeface="Times New Roman" panose="02020603050405020304" pitchFamily="18" charset="0"/>
              </a:rPr>
              <a:t>Kenski</a:t>
            </a:r>
            <a:r>
              <a:rPr lang="en-US" sz="2000" dirty="0" smtClean="0">
                <a:latin typeface="Times New Roman" panose="02020603050405020304" pitchFamily="18" charset="0"/>
                <a:cs typeface="Times New Roman" panose="02020603050405020304" pitchFamily="18" charset="0"/>
              </a:rPr>
              <a:t> (LADCO)</a:t>
            </a:r>
          </a:p>
          <a:p>
            <a:pPr algn="ctr"/>
            <a:r>
              <a:rPr lang="en-US" sz="2000" dirty="0" smtClean="0">
                <a:latin typeface="Times New Roman" panose="02020603050405020304" pitchFamily="18" charset="0"/>
                <a:cs typeface="Times New Roman" panose="02020603050405020304" pitchFamily="18" charset="0"/>
              </a:rPr>
              <a:t>Tim Bertram (UW-Madison)</a:t>
            </a:r>
          </a:p>
          <a:p>
            <a:pPr algn="ctr"/>
            <a:r>
              <a:rPr lang="en-US" sz="2000" dirty="0">
                <a:latin typeface="Times New Roman" panose="02020603050405020304" pitchFamily="18" charset="0"/>
                <a:cs typeface="Times New Roman" panose="02020603050405020304" pitchFamily="18" charset="0"/>
              </a:rPr>
              <a:t>Charles </a:t>
            </a:r>
            <a:r>
              <a:rPr lang="en-US" sz="2000" dirty="0" err="1" smtClean="0">
                <a:latin typeface="Times New Roman" panose="02020603050405020304" pitchFamily="18" charset="0"/>
                <a:cs typeface="Times New Roman" panose="02020603050405020304" pitchFamily="18" charset="0"/>
              </a:rPr>
              <a:t>Stanier</a:t>
            </a:r>
            <a:r>
              <a:rPr lang="en-US" sz="2000" dirty="0" smtClean="0">
                <a:latin typeface="Times New Roman" panose="02020603050405020304" pitchFamily="18" charset="0"/>
                <a:cs typeface="Times New Roman" panose="02020603050405020304" pitchFamily="18" charset="0"/>
              </a:rPr>
              <a:t> (U-Iowa)</a:t>
            </a:r>
            <a:endParaRPr lang="en-US" sz="20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09600" y="5574268"/>
            <a:ext cx="7995330" cy="369332"/>
          </a:xfrm>
          <a:prstGeom prst="rect">
            <a:avLst/>
          </a:prstGeom>
          <a:noFill/>
        </p:spPr>
        <p:txBody>
          <a:bodyPr wrap="none" rtlCol="0">
            <a:spAutoFit/>
          </a:bodyPr>
          <a:lstStyle/>
          <a:p>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Requesting NASA facility airborne remote sensing instruments (GEOTASO, HSRL)</a:t>
            </a: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0" y="6519446"/>
            <a:ext cx="9144000" cy="338554"/>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sz="1600" b="1" dirty="0"/>
              <a:t>http://www.ladco.org/reports/ozone/post08/Great_Lakes_Ozone_Study_White_Paper_Draft_v6.pdf</a:t>
            </a:r>
          </a:p>
        </p:txBody>
      </p:sp>
    </p:spTree>
    <p:extLst>
      <p:ext uri="{BB962C8B-B14F-4D97-AF65-F5344CB8AC3E}">
        <p14:creationId xmlns:p14="http://schemas.microsoft.com/office/powerpoint/2010/main" val="417032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33400"/>
            <a:ext cx="91440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Despite </a:t>
            </a:r>
            <a:r>
              <a:rPr lang="en-US" dirty="0">
                <a:latin typeface="Times New Roman" panose="02020603050405020304" pitchFamily="18" charset="0"/>
                <a:cs typeface="Times New Roman" panose="02020603050405020304" pitchFamily="18" charset="0"/>
              </a:rPr>
              <a:t>dramatic reductions in ozone precursor emissions, many areas bordering Lake Michigan continue to violate federal air quality standards.  This problem has persisted for decades and is one of the most challenging air quality issues in the eastern U.S</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2223686"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Motivation</a:t>
            </a:r>
            <a:r>
              <a:rPr lang="en-US" sz="3200" dirty="0">
                <a:latin typeface="Times New Roman" panose="02020603050405020304" pitchFamily="18" charset="0"/>
                <a:cs typeface="Times New Roman" panose="02020603050405020304" pitchFamily="18" charset="0"/>
              </a:rPr>
              <a:t> </a:t>
            </a:r>
          </a:p>
        </p:txBody>
      </p:sp>
      <p:sp>
        <p:nvSpPr>
          <p:cNvPr id="8" name="Rectangle 7"/>
          <p:cNvSpPr/>
          <p:nvPr/>
        </p:nvSpPr>
        <p:spPr>
          <a:xfrm>
            <a:off x="190500" y="5361883"/>
            <a:ext cx="8763000" cy="147732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Anticipated new non-attainment areas with new, lower ozone standard and persistent </a:t>
            </a:r>
            <a:r>
              <a:rPr lang="en-US" dirty="0" smtClean="0">
                <a:latin typeface="Times New Roman" panose="02020603050405020304" pitchFamily="18" charset="0"/>
                <a:cs typeface="Times New Roman" panose="02020603050405020304" pitchFamily="18" charset="0"/>
              </a:rPr>
              <a:t>exceedances </a:t>
            </a:r>
            <a:r>
              <a:rPr lang="en-US" dirty="0">
                <a:latin typeface="Times New Roman" panose="02020603050405020304" pitchFamily="18" charset="0"/>
                <a:cs typeface="Times New Roman" panose="02020603050405020304" pitchFamily="18" charset="0"/>
              </a:rPr>
              <a:t>of the old (2008) ozone standard</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Impact of high ozone on public health in high density urban areas (Chicago, Milwaukee, Detroit, Windsor).  Also, these areas serve as large emissions sources.</a:t>
            </a: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11" name="Rectangle 10"/>
          <p:cNvSpPr/>
          <p:nvPr/>
        </p:nvSpPr>
        <p:spPr>
          <a:xfrm>
            <a:off x="1143000" y="1521023"/>
            <a:ext cx="6248400" cy="307777"/>
          </a:xfrm>
          <a:prstGeom prst="rect">
            <a:avLst/>
          </a:prstGeom>
          <a:solidFill>
            <a:schemeClr val="bg1"/>
          </a:solidFill>
        </p:spPr>
        <p:txBody>
          <a:bodyPr wrap="square">
            <a:spAutoFit/>
          </a:bodyPr>
          <a:lstStyle/>
          <a:p>
            <a:pPr algn="ctr"/>
            <a:r>
              <a:rPr lang="en-US" sz="1400" b="1" dirty="0" smtClean="0">
                <a:solidFill>
                  <a:srgbClr val="000080"/>
                </a:solidFill>
                <a:effectLst>
                  <a:outerShdw blurRad="38100" dist="38100" dir="2700000" algn="tl">
                    <a:srgbClr val="000000">
                      <a:alpha val="43137"/>
                    </a:srgbClr>
                  </a:outerShdw>
                </a:effectLst>
              </a:rPr>
              <a:t>2013-2015 - 8-Hour Ozone Design Values New Ozone Standard – 70 ppb</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05000"/>
            <a:ext cx="7086600" cy="3299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259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eans\users$\bpierce\Data\Documents\AQAST\LADCO_Lake_Breeze_Study\Chicago_2011_no2.column.combin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457200"/>
            <a:ext cx="8078244" cy="50489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5715000"/>
            <a:ext cx="9144000" cy="92333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r>
              <a:rPr lang="en-US" b="1" dirty="0">
                <a:latin typeface="Times New Roman" pitchFamily="18" charset="0"/>
                <a:cs typeface="Times New Roman" pitchFamily="18" charset="0"/>
              </a:rPr>
              <a:t>Histograms of the </a:t>
            </a:r>
            <a:r>
              <a:rPr lang="en-US" b="1" dirty="0" smtClean="0">
                <a:latin typeface="Times New Roman" pitchFamily="18" charset="0"/>
                <a:cs typeface="Times New Roman" pitchFamily="18" charset="0"/>
              </a:rPr>
              <a:t>4km WRF-CHEM NO2 </a:t>
            </a:r>
            <a:r>
              <a:rPr lang="en-US" b="1" dirty="0">
                <a:latin typeface="Times New Roman" pitchFamily="18" charset="0"/>
                <a:cs typeface="Times New Roman" pitchFamily="18" charset="0"/>
              </a:rPr>
              <a:t>columns (black) show </a:t>
            </a:r>
            <a:r>
              <a:rPr lang="en-US" b="1" dirty="0" smtClean="0">
                <a:latin typeface="Times New Roman" pitchFamily="18" charset="0"/>
                <a:cs typeface="Times New Roman" pitchFamily="18" charset="0"/>
              </a:rPr>
              <a:t>median values that are 2x larger then either the OMI </a:t>
            </a:r>
            <a:r>
              <a:rPr lang="en-US" b="1" dirty="0">
                <a:latin typeface="Times New Roman" pitchFamily="18" charset="0"/>
                <a:cs typeface="Times New Roman" pitchFamily="18" charset="0"/>
              </a:rPr>
              <a:t>Enhanced retrieval (green) than the OMI Standard retrieval (red) </a:t>
            </a:r>
          </a:p>
        </p:txBody>
      </p:sp>
      <p:sp>
        <p:nvSpPr>
          <p:cNvPr id="2" name="Rectangle 1"/>
          <p:cNvSpPr/>
          <p:nvPr/>
        </p:nvSpPr>
        <p:spPr>
          <a:xfrm>
            <a:off x="228600" y="76200"/>
            <a:ext cx="8534400" cy="523220"/>
          </a:xfrm>
          <a:prstGeom prst="rect">
            <a:avLst/>
          </a:prstGeom>
        </p:spPr>
        <p:txBody>
          <a:bodyPr wrap="square">
            <a:spAutoFit/>
          </a:bodyPr>
          <a:lstStyle/>
          <a:p>
            <a:pPr algn="ctr"/>
            <a:r>
              <a:rPr lang="en-US" sz="2800" b="1" dirty="0" smtClean="0">
                <a:latin typeface="Times New Roman" pitchFamily="18" charset="0"/>
                <a:cs typeface="Times New Roman" pitchFamily="18" charset="0"/>
              </a:rPr>
              <a:t>Comparison of modeled and observed NO2 columns</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605389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15400" cy="4093428"/>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NOAA/NESDIS AQAST Tiger Team Activities</a:t>
            </a:r>
          </a:p>
          <a:p>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2011: Improved Lateral Boundary Conditions for </a:t>
            </a:r>
            <a:r>
              <a:rPr lang="en-US" sz="2400" b="1" dirty="0" smtClean="0">
                <a:latin typeface="Times New Roman" pitchFamily="18" charset="0"/>
                <a:cs typeface="Times New Roman" pitchFamily="18" charset="0"/>
              </a:rPr>
              <a:t>NAQFC</a:t>
            </a: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2012: Forecasting Stratospheric Intrusion </a:t>
            </a:r>
            <a:r>
              <a:rPr lang="en-US" sz="2400" b="1" dirty="0" smtClean="0">
                <a:latin typeface="Times New Roman" pitchFamily="18" charset="0"/>
                <a:cs typeface="Times New Roman" pitchFamily="18" charset="0"/>
              </a:rPr>
              <a:t>Events</a:t>
            </a: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2013: Satellite based estimates of surface </a:t>
            </a:r>
            <a:r>
              <a:rPr lang="en-US" sz="2400" b="1" dirty="0" smtClean="0">
                <a:latin typeface="Times New Roman" pitchFamily="18" charset="0"/>
                <a:cs typeface="Times New Roman" pitchFamily="18" charset="0"/>
              </a:rPr>
              <a:t>visibility</a:t>
            </a:r>
            <a:endParaRPr lang="en-US" sz="2400" b="1"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2014-15: High resolution OMI NO2 retrievals using VIIRS DNB</a:t>
            </a:r>
          </a:p>
          <a:p>
            <a:endParaRPr lang="en-US"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endParaRPr lang="en-US" dirty="0" smtClean="0"/>
          </a:p>
          <a:p>
            <a:endParaRPr lang="en-US" dirty="0" smtClean="0"/>
          </a:p>
          <a:p>
            <a:endParaRPr lang="en-US" dirty="0"/>
          </a:p>
        </p:txBody>
      </p:sp>
      <p:pic>
        <p:nvPicPr>
          <p:cNvPr id="1026" name="Picture 2" descr="AQAST 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2438400"/>
            <a:ext cx="6858000" cy="3990976"/>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b="1" dirty="0" smtClean="0"/>
              <a:t>NASA Air Quality Applied </a:t>
            </a:r>
            <a:r>
              <a:rPr lang="en-US" b="1" dirty="0"/>
              <a:t>Sciences Team (AQAST, http://aqast.org</a:t>
            </a:r>
            <a:r>
              <a:rPr lang="en-US" b="1" dirty="0" smtClean="0"/>
              <a:t>/)</a:t>
            </a:r>
            <a:endParaRPr lang="en-US"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169" y="1295400"/>
            <a:ext cx="8165027"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06169" y="5257800"/>
            <a:ext cx="8382000" cy="1200329"/>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Seasonality of (left) high maximum daily 8-hour average ozone concentrations (MDA8) at Wisconsin Lakeshore monitors and (right) mean Lake Michigan surface temperature (SST) from April 1 through October 15. MDA8 values are shown for the years 2005-2014 and SST for 1992-2014. </a:t>
            </a:r>
          </a:p>
        </p:txBody>
      </p:sp>
      <p:sp>
        <p:nvSpPr>
          <p:cNvPr id="7" name="Rectangle 6"/>
          <p:cNvSpPr/>
          <p:nvPr/>
        </p:nvSpPr>
        <p:spPr>
          <a:xfrm>
            <a:off x="0" y="0"/>
            <a:ext cx="4604146" cy="584775"/>
          </a:xfrm>
          <a:prstGeom prst="rect">
            <a:avLst/>
          </a:prstGeom>
        </p:spPr>
        <p:txBody>
          <a:bodyPr wrap="none">
            <a:spAutoFit/>
          </a:bodyPr>
          <a:lstStyle/>
          <a:p>
            <a:r>
              <a:rPr lang="en-US" sz="3200" b="1" dirty="0" smtClean="0">
                <a:latin typeface="Times New Roman" panose="02020603050405020304" pitchFamily="18" charset="0"/>
                <a:cs typeface="Times New Roman" panose="02020603050405020304" pitchFamily="18" charset="0"/>
              </a:rPr>
              <a:t>Campaign Study Period</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069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643890"/>
            <a:ext cx="8839200" cy="5909310"/>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The </a:t>
            </a:r>
            <a:r>
              <a:rPr lang="en-US" dirty="0">
                <a:latin typeface="Times New Roman" panose="02020603050405020304" pitchFamily="18" charset="0"/>
                <a:cs typeface="Times New Roman" panose="02020603050405020304" pitchFamily="18" charset="0"/>
              </a:rPr>
              <a:t>overall objectives of the study are to better characterize ozone formation chemistry, </a:t>
            </a:r>
            <a:r>
              <a:rPr lang="en-US" dirty="0" smtClean="0">
                <a:latin typeface="Times New Roman" panose="02020603050405020304" pitchFamily="18" charset="0"/>
                <a:cs typeface="Times New Roman" panose="02020603050405020304" pitchFamily="18" charset="0"/>
              </a:rPr>
              <a:t>emissions, meteorology </a:t>
            </a:r>
            <a:r>
              <a:rPr lang="en-US" dirty="0">
                <a:latin typeface="Times New Roman" panose="02020603050405020304" pitchFamily="18" charset="0"/>
                <a:cs typeface="Times New Roman" panose="02020603050405020304" pitchFamily="18" charset="0"/>
              </a:rPr>
              <a:t>and transport along the Great Lakes’ shorelines with the ultimate goal of improving photochemical modeling along the lakeshores.  </a:t>
            </a:r>
            <a:r>
              <a:rPr lang="en-US" dirty="0" smtClean="0">
                <a:latin typeface="Times New Roman" panose="02020603050405020304" pitchFamily="18" charset="0"/>
                <a:cs typeface="Times New Roman" panose="02020603050405020304" pitchFamily="18" charset="0"/>
              </a:rPr>
              <a:t>Specifically, we will focus on:</a:t>
            </a:r>
          </a:p>
          <a:p>
            <a:pPr marL="285750" indent="-285750">
              <a:buFont typeface="Arial" panose="020B0604020202020204" pitchFamily="34" charset="0"/>
              <a:buChar char="•"/>
            </a:pPr>
            <a:endParaRPr lang="en-US" dirty="0" smtClean="0">
              <a:latin typeface="Times New Roman" panose="02020603050405020304" pitchFamily="18" charset="0"/>
              <a:cs typeface="Times New Roman" panose="02020603050405020304" pitchFamily="18" charset="0"/>
            </a:endParaRPr>
          </a:p>
          <a:p>
            <a:pPr marL="342900" indent="-342900">
              <a:buFont typeface="+mj-lt"/>
              <a:buAutoNum type="arabicParenR"/>
            </a:pPr>
            <a:r>
              <a:rPr lang="en-US" b="1" dirty="0" smtClean="0">
                <a:solidFill>
                  <a:srgbClr val="FF0000"/>
                </a:solidFill>
                <a:latin typeface="Times New Roman" panose="02020603050405020304" pitchFamily="18" charset="0"/>
                <a:cs typeface="Times New Roman" panose="02020603050405020304" pitchFamily="18" charset="0"/>
              </a:rPr>
              <a:t>Constraining </a:t>
            </a:r>
            <a:r>
              <a:rPr lang="en-US" b="1" dirty="0">
                <a:solidFill>
                  <a:srgbClr val="FF0000"/>
                </a:solidFill>
                <a:latin typeface="Times New Roman" panose="02020603050405020304" pitchFamily="18" charset="0"/>
                <a:cs typeface="Times New Roman" panose="02020603050405020304" pitchFamily="18" charset="0"/>
              </a:rPr>
              <a:t>the factors controlling ozone chemistry</a:t>
            </a:r>
            <a:r>
              <a:rPr lang="en-US" dirty="0">
                <a:latin typeface="Times New Roman" panose="02020603050405020304" pitchFamily="18" charset="0"/>
                <a:cs typeface="Times New Roman" panose="02020603050405020304" pitchFamily="18" charset="0"/>
              </a:rPr>
              <a:t>, including:</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NOx versus VOC limitations on ozone formation.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Constraints on NOx emissions sources (such as urban, mobile and marine shipping sources).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Chemical aging of urban plumes and how this affects ozone formation.</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Losses of ozone and precursors via deposition.</a:t>
            </a:r>
          </a:p>
          <a:p>
            <a:pPr marL="342900" lvl="0" indent="-342900">
              <a:buFont typeface="+mj-lt"/>
              <a:buAutoNum type="arabicParenR"/>
            </a:pPr>
            <a:r>
              <a:rPr lang="en-US" b="1" dirty="0" smtClean="0">
                <a:solidFill>
                  <a:srgbClr val="FF0000"/>
                </a:solidFill>
                <a:latin typeface="Times New Roman" panose="02020603050405020304" pitchFamily="18" charset="0"/>
                <a:cs typeface="Times New Roman" panose="02020603050405020304" pitchFamily="18" charset="0"/>
              </a:rPr>
              <a:t>Understanding </a:t>
            </a:r>
            <a:r>
              <a:rPr lang="en-US" b="1" dirty="0">
                <a:solidFill>
                  <a:srgbClr val="FF0000"/>
                </a:solidFill>
                <a:latin typeface="Times New Roman" panose="02020603050405020304" pitchFamily="18" charset="0"/>
                <a:cs typeface="Times New Roman" panose="02020603050405020304" pitchFamily="18" charset="0"/>
              </a:rPr>
              <a:t>controls on meteorology and transport of emissions </a:t>
            </a:r>
            <a:r>
              <a:rPr lang="en-US" dirty="0">
                <a:latin typeface="Times New Roman" panose="02020603050405020304" pitchFamily="18" charset="0"/>
                <a:cs typeface="Times New Roman" panose="02020603050405020304" pitchFamily="18" charset="0"/>
              </a:rPr>
              <a:t>affecting ozone episode development, including:</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Better constraints on the lake breeze, including its vertical structure, height of the boundary layer, extent of inland penetration, and conditions leading to the presence/absence and different types and locations of lake breezes.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Determine the relative importance of local vs regional emissions transported from upwind areas via synoptic circulation (e.g., from the Ohio River Valley and other regions).</a:t>
            </a:r>
          </a:p>
          <a:p>
            <a:pPr marL="342900" lvl="0" indent="-342900">
              <a:buFont typeface="+mj-lt"/>
              <a:buAutoNum type="arabicParenR"/>
            </a:pPr>
            <a:r>
              <a:rPr lang="en-US" b="1" dirty="0">
                <a:solidFill>
                  <a:srgbClr val="FF0000"/>
                </a:solidFill>
                <a:latin typeface="Times New Roman" panose="02020603050405020304" pitchFamily="18" charset="0"/>
                <a:cs typeface="Times New Roman" panose="02020603050405020304" pitchFamily="18" charset="0"/>
              </a:rPr>
              <a:t>Improve understanding of sources of model </a:t>
            </a:r>
            <a:r>
              <a:rPr lang="en-US" b="1" dirty="0" smtClean="0">
                <a:solidFill>
                  <a:srgbClr val="FF0000"/>
                </a:solidFill>
                <a:latin typeface="Times New Roman" panose="02020603050405020304" pitchFamily="18" charset="0"/>
                <a:cs typeface="Times New Roman" panose="02020603050405020304" pitchFamily="18" charset="0"/>
              </a:rPr>
              <a:t>forecast errors </a:t>
            </a:r>
            <a:r>
              <a:rPr lang="en-US" dirty="0">
                <a:latin typeface="Times New Roman" panose="02020603050405020304" pitchFamily="18" charset="0"/>
                <a:cs typeface="Times New Roman" panose="02020603050405020304" pitchFamily="18" charset="0"/>
              </a:rPr>
              <a:t>(marine boundary layer structure, interplay between synoptic and lake breeze fronts, coastal impacts, over lake </a:t>
            </a:r>
            <a:r>
              <a:rPr lang="en-US" dirty="0" smtClean="0">
                <a:latin typeface="Times New Roman" panose="02020603050405020304" pitchFamily="18" charset="0"/>
                <a:cs typeface="Times New Roman" panose="02020603050405020304" pitchFamily="18" charset="0"/>
              </a:rPr>
              <a:t>processing</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10886" y="11277"/>
            <a:ext cx="5008102" cy="584775"/>
          </a:xfrm>
          <a:prstGeom prst="rect">
            <a:avLst/>
          </a:prstGeom>
        </p:spPr>
        <p:txBody>
          <a:bodyPr wrap="none">
            <a:spAutoFit/>
          </a:bodyPr>
          <a:lstStyle/>
          <a:p>
            <a:r>
              <a:rPr lang="en-US" sz="3200" b="1" dirty="0">
                <a:latin typeface="Times New Roman" panose="02020603050405020304" pitchFamily="18" charset="0"/>
                <a:cs typeface="Times New Roman" panose="02020603050405020304" pitchFamily="18" charset="0"/>
              </a:rPr>
              <a:t>Mission Science Objectives </a:t>
            </a:r>
          </a:p>
        </p:txBody>
      </p:sp>
    </p:spTree>
    <p:extLst>
      <p:ext uri="{BB962C8B-B14F-4D97-AF65-F5344CB8AC3E}">
        <p14:creationId xmlns:p14="http://schemas.microsoft.com/office/powerpoint/2010/main" val="4229319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rad Pier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133600"/>
            <a:ext cx="1837156" cy="2099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19" y="3048000"/>
            <a:ext cx="6185027" cy="1938992"/>
          </a:xfrm>
          <a:prstGeom prst="rect">
            <a:avLst/>
          </a:prstGeom>
          <a:noFill/>
        </p:spPr>
        <p:txBody>
          <a:bodyPr wrap="none" rtlCol="0">
            <a:spAutoFit/>
          </a:bodyPr>
          <a:lstStyle/>
          <a:p>
            <a:r>
              <a:rPr lang="en-US" sz="4000" b="1" dirty="0" smtClean="0">
                <a:latin typeface="Times New Roman" pitchFamily="18" charset="0"/>
                <a:cs typeface="Times New Roman" pitchFamily="18" charset="0"/>
              </a:rPr>
              <a:t>Questions….. </a:t>
            </a:r>
          </a:p>
          <a:p>
            <a:r>
              <a:rPr lang="en-US" sz="4000" b="1" dirty="0" smtClean="0">
                <a:latin typeface="Times New Roman" pitchFamily="18" charset="0"/>
                <a:cs typeface="Times New Roman" pitchFamily="18" charset="0"/>
              </a:rPr>
              <a:t>	comments……</a:t>
            </a:r>
          </a:p>
          <a:p>
            <a:r>
              <a:rPr lang="en-US" sz="4000" b="1" dirty="0" smtClean="0">
                <a:latin typeface="Times New Roman" pitchFamily="18" charset="0"/>
                <a:cs typeface="Times New Roman" pitchFamily="18" charset="0"/>
              </a:rPr>
              <a:t>		recommendations?</a:t>
            </a:r>
            <a:endParaRPr lang="en-US" sz="4000" b="1" dirty="0">
              <a:latin typeface="Times New Roman" pitchFamily="18" charset="0"/>
              <a:cs typeface="Times New Roman" pitchFamily="18" charset="0"/>
            </a:endParaRPr>
          </a:p>
        </p:txBody>
      </p:sp>
      <p:sp>
        <p:nvSpPr>
          <p:cNvPr id="2" name="Cloud Callout 1"/>
          <p:cNvSpPr/>
          <p:nvPr/>
        </p:nvSpPr>
        <p:spPr>
          <a:xfrm>
            <a:off x="4876800" y="0"/>
            <a:ext cx="4267200" cy="2514600"/>
          </a:xfrm>
          <a:prstGeom prst="cloudCallout">
            <a:avLst/>
          </a:prstGeom>
          <a:pattFill prst="pct40">
            <a:fgClr>
              <a:srgbClr val="FF0000"/>
            </a:fgClr>
            <a:bgClr>
              <a:schemeClr val="tx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Please feel free to join the LMOS 2017 planning team for an informal discussion of LMOS 2017 at the bar following today’s meeting </a:t>
            </a:r>
            <a:endParaRPr lang="en-US" dirty="0"/>
          </a:p>
        </p:txBody>
      </p:sp>
      <p:sp>
        <p:nvSpPr>
          <p:cNvPr id="3" name="TextBox 2"/>
          <p:cNvSpPr txBox="1"/>
          <p:nvPr/>
        </p:nvSpPr>
        <p:spPr>
          <a:xfrm>
            <a:off x="5219" y="6488668"/>
            <a:ext cx="9138781"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b="1" dirty="0"/>
              <a:t>b</a:t>
            </a:r>
            <a:r>
              <a:rPr lang="en-US" b="1" dirty="0" smtClean="0"/>
              <a:t>rad.pierce@noaa.gov</a:t>
            </a:r>
            <a:endParaRPr lang="en-US" b="1" dirty="0"/>
          </a:p>
        </p:txBody>
      </p:sp>
      <p:sp>
        <p:nvSpPr>
          <p:cNvPr id="5" name="TextBox 4"/>
          <p:cNvSpPr txBox="1"/>
          <p:nvPr/>
        </p:nvSpPr>
        <p:spPr>
          <a:xfrm>
            <a:off x="380999" y="381000"/>
            <a:ext cx="4193609" cy="1477328"/>
          </a:xfrm>
          <a:prstGeom prst="rect">
            <a:avLst/>
          </a:prstGeom>
          <a:noFill/>
        </p:spPr>
        <p:txBody>
          <a:bodyPr wrap="square" rtlCol="0">
            <a:spAutoFit/>
          </a:bodyPr>
          <a:lstStyle/>
          <a:p>
            <a:r>
              <a:rPr lang="en-US" b="1" dirty="0" smtClean="0"/>
              <a:t>Sponsors: </a:t>
            </a:r>
          </a:p>
          <a:p>
            <a:r>
              <a:rPr lang="en-US" b="1" dirty="0" smtClean="0"/>
              <a:t>NASA Applied Sciences Program</a:t>
            </a:r>
          </a:p>
          <a:p>
            <a:r>
              <a:rPr lang="en-US" b="1" dirty="0"/>
              <a:t>NASA International MODIS/AIRS Processing Package (IMAPP) </a:t>
            </a:r>
            <a:r>
              <a:rPr lang="en-US" b="1" dirty="0" smtClean="0"/>
              <a:t>Program</a:t>
            </a:r>
          </a:p>
          <a:p>
            <a:r>
              <a:rPr lang="en-US" b="1" dirty="0" smtClean="0"/>
              <a:t>NOAA GOES-R Algorithm Working Group </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 y="912674"/>
            <a:ext cx="9067800" cy="1754326"/>
          </a:xfrm>
          <a:prstGeom prst="rect">
            <a:avLst/>
          </a:prstGeom>
        </p:spPr>
        <p:txBody>
          <a:bodyPr wrap="square">
            <a:spAutoFit/>
          </a:bodyPr>
          <a:lstStyle/>
          <a:p>
            <a:pPr marL="0" lvl="1">
              <a:buFont typeface="Arial" pitchFamily="34" charset="0"/>
              <a:buChar char="•"/>
            </a:pPr>
            <a:r>
              <a:rPr lang="en-US" dirty="0">
                <a:latin typeface="Times New Roman" pitchFamily="18" charset="0"/>
                <a:cs typeface="Times New Roman" pitchFamily="18" charset="0"/>
              </a:rPr>
              <a:t>Lin Zhang (Harvard) </a:t>
            </a:r>
            <a:r>
              <a:rPr lang="en-US" dirty="0" smtClean="0">
                <a:latin typeface="Times New Roman" pitchFamily="18" charset="0"/>
                <a:cs typeface="Times New Roman" pitchFamily="18" charset="0"/>
              </a:rPr>
              <a:t>provided 3hr GEOS-</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model output </a:t>
            </a:r>
            <a:r>
              <a:rPr lang="en-US" dirty="0" smtClean="0">
                <a:latin typeface="Times New Roman" pitchFamily="18" charset="0"/>
                <a:cs typeface="Times New Roman" pitchFamily="18" charset="0"/>
              </a:rPr>
              <a:t>(ozone production rate and loss frequency, surface deposition)  for </a:t>
            </a:r>
            <a:r>
              <a:rPr lang="en-US" dirty="0">
                <a:latin typeface="Times New Roman" pitchFamily="18" charset="0"/>
                <a:cs typeface="Times New Roman" pitchFamily="18" charset="0"/>
              </a:rPr>
              <a:t>July </a:t>
            </a:r>
            <a:r>
              <a:rPr lang="en-US" dirty="0" smtClean="0">
                <a:latin typeface="Times New Roman" pitchFamily="18" charset="0"/>
                <a:cs typeface="Times New Roman" pitchFamily="18" charset="0"/>
              </a:rPr>
              <a:t>2011</a:t>
            </a:r>
          </a:p>
          <a:p>
            <a:pPr marL="0" lvl="1">
              <a:buFont typeface="Arial" pitchFamily="34" charset="0"/>
              <a:buChar char="•"/>
            </a:pPr>
            <a:endParaRPr lang="en-US" dirty="0">
              <a:latin typeface="Times New Roman" pitchFamily="18" charset="0"/>
              <a:cs typeface="Times New Roman" pitchFamily="18" charset="0"/>
            </a:endParaRPr>
          </a:p>
          <a:p>
            <a:pPr>
              <a:buFont typeface="Arial" pitchFamily="34" charset="0"/>
              <a:buChar char="•"/>
            </a:pPr>
            <a:r>
              <a:rPr lang="en-US" dirty="0" smtClean="0">
                <a:latin typeface="Times New Roman" pitchFamily="18" charset="0"/>
                <a:cs typeface="Times New Roman" pitchFamily="18" charset="0"/>
              </a:rPr>
              <a:t>Monthly mean 3D </a:t>
            </a:r>
            <a:r>
              <a:rPr lang="en-US" dirty="0">
                <a:latin typeface="Times New Roman" pitchFamily="18" charset="0"/>
                <a:cs typeface="Times New Roman" pitchFamily="18" charset="0"/>
              </a:rPr>
              <a:t>merged GFS (stratosphere) + GEOS-CHEM (troposphere) ozone PL  </a:t>
            </a:r>
            <a:r>
              <a:rPr lang="en-US" dirty="0" smtClean="0">
                <a:latin typeface="Times New Roman" pitchFamily="18" charset="0"/>
                <a:cs typeface="Times New Roman" pitchFamily="18" charset="0"/>
              </a:rPr>
              <a:t>was developed </a:t>
            </a:r>
            <a:r>
              <a:rPr lang="en-US" dirty="0">
                <a:latin typeface="Times New Roman" pitchFamily="18" charset="0"/>
                <a:cs typeface="Times New Roman" pitchFamily="18" charset="0"/>
              </a:rPr>
              <a:t>for use in GFS </a:t>
            </a:r>
            <a:r>
              <a:rPr lang="en-US" dirty="0" smtClean="0">
                <a:latin typeface="Times New Roman" pitchFamily="18" charset="0"/>
                <a:cs typeface="Times New Roman" pitchFamily="18" charset="0"/>
              </a:rPr>
              <a:t>ozone physics module</a:t>
            </a:r>
            <a:endParaRPr lang="en-US" dirty="0">
              <a:latin typeface="Times New Roman" pitchFamily="18" charset="0"/>
              <a:cs typeface="Times New Roman" pitchFamily="18" charset="0"/>
            </a:endParaRPr>
          </a:p>
          <a:p>
            <a:pPr>
              <a:buFont typeface="Arial" pitchFamily="34" charset="0"/>
              <a:buChar char="•"/>
            </a:pPr>
            <a:endParaRPr lang="en-US" dirty="0" smtClean="0">
              <a:latin typeface="Times New Roman" pitchFamily="18" charset="0"/>
              <a:cs typeface="Times New Roman" pitchFamily="18" charset="0"/>
            </a:endParaRPr>
          </a:p>
        </p:txBody>
      </p:sp>
      <p:pic>
        <p:nvPicPr>
          <p:cNvPr id="7" name="Picture 5" descr="\\beans\users$\bpierce\Data\Documents\Attachments\mar_06\cordieoff_HGT_P500_G2NHX_0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b="50000"/>
          <a:stretch/>
        </p:blipFill>
        <p:spPr bwMode="auto">
          <a:xfrm>
            <a:off x="5181600" y="2133600"/>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eans\users$\bpierce\Data\Documents\FY14_Travel\NOAA_Satellite_Science_Week\gdas.experiment.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384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934670"/>
            <a:ext cx="8996553" cy="923330"/>
          </a:xfrm>
          <a:prstGeom prst="rect">
            <a:avLst/>
          </a:prstGeom>
          <a:noFill/>
        </p:spPr>
        <p:txBody>
          <a:bodyPr wrap="square" rtlCol="0">
            <a:spAutoFit/>
          </a:bodyPr>
          <a:lstStyle/>
          <a:p>
            <a:r>
              <a:rPr lang="en-US" dirty="0" smtClean="0">
                <a:latin typeface="Times New Roman" pitchFamily="18" charset="0"/>
                <a:cs typeface="Times New Roman" pitchFamily="18" charset="0"/>
              </a:rPr>
              <a:t>Full cycling experiments show that addition of diurnally resolved monthly mean tropospheric ozone production and loss rates does not adversely effect the GFS forecast skill and improves prediction of tropospheric ozone </a:t>
            </a:r>
            <a:endParaRPr lang="en-US" dirty="0">
              <a:latin typeface="Times New Roman" pitchFamily="18" charset="0"/>
              <a:cs typeface="Times New Roman" pitchFamily="18" charset="0"/>
            </a:endParaRPr>
          </a:p>
        </p:txBody>
      </p:sp>
      <p:sp>
        <p:nvSpPr>
          <p:cNvPr id="10" name="TextBox 9"/>
          <p:cNvSpPr txBox="1"/>
          <p:nvPr/>
        </p:nvSpPr>
        <p:spPr>
          <a:xfrm>
            <a:off x="457200" y="5562600"/>
            <a:ext cx="3140155" cy="276999"/>
          </a:xfrm>
          <a:prstGeom prst="rect">
            <a:avLst/>
          </a:prstGeom>
          <a:noFill/>
        </p:spPr>
        <p:txBody>
          <a:bodyPr wrap="none" rtlCol="0">
            <a:spAutoFit/>
          </a:bodyPr>
          <a:lstStyle/>
          <a:p>
            <a:r>
              <a:rPr lang="en-US" sz="1200" b="1" dirty="0" smtClean="0">
                <a:solidFill>
                  <a:schemeClr val="bg1"/>
                </a:solidFill>
                <a:latin typeface="Times New Roman" pitchFamily="18" charset="0"/>
                <a:cs typeface="Times New Roman" pitchFamily="18" charset="0"/>
              </a:rPr>
              <a:t>Experimental GDAS surface ozone July 2011</a:t>
            </a:r>
            <a:endParaRPr lang="en-US" sz="1200" b="1" dirty="0">
              <a:solidFill>
                <a:schemeClr val="bg1"/>
              </a:solidFill>
              <a:latin typeface="Times New Roman" pitchFamily="18" charset="0"/>
              <a:cs typeface="Times New Roman" pitchFamily="18" charset="0"/>
            </a:endParaRPr>
          </a:p>
        </p:txBody>
      </p:sp>
      <p:sp>
        <p:nvSpPr>
          <p:cNvPr id="11" name="Rectangle 10"/>
          <p:cNvSpPr/>
          <p:nvPr/>
        </p:nvSpPr>
        <p:spPr>
          <a:xfrm>
            <a:off x="0" y="0"/>
            <a:ext cx="9144000" cy="954107"/>
          </a:xfrm>
          <a:prstGeom prst="rect">
            <a:avLst/>
          </a:prstGeom>
        </p:spPr>
        <p:txBody>
          <a:bodyPr wrap="square">
            <a:spAutoFit/>
          </a:bodyPr>
          <a:lstStyle/>
          <a:p>
            <a:pPr algn="ctr"/>
            <a:r>
              <a:rPr lang="en-US" sz="2800" b="1" dirty="0" smtClean="0">
                <a:latin typeface="Times New Roman" pitchFamily="18" charset="0"/>
                <a:cs typeface="Times New Roman" pitchFamily="18" charset="0"/>
              </a:rPr>
              <a:t>Improved </a:t>
            </a:r>
            <a:r>
              <a:rPr lang="en-US" sz="2800" b="1" dirty="0">
                <a:latin typeface="Times New Roman" pitchFamily="18" charset="0"/>
                <a:cs typeface="Times New Roman" pitchFamily="18" charset="0"/>
              </a:rPr>
              <a:t>Lateral Boundary Conditions for </a:t>
            </a:r>
            <a:r>
              <a:rPr lang="en-US" sz="2800" b="1" dirty="0" smtClean="0">
                <a:latin typeface="Times New Roman" pitchFamily="18" charset="0"/>
                <a:cs typeface="Times New Roman" pitchFamily="18" charset="0"/>
              </a:rPr>
              <a:t>Operational </a:t>
            </a:r>
            <a:r>
              <a:rPr lang="en-US" sz="2800" b="1" dirty="0">
                <a:latin typeface="Times New Roman" pitchFamily="18" charset="0"/>
                <a:cs typeface="Times New Roman" pitchFamily="18" charset="0"/>
              </a:rPr>
              <a:t>NAM-CMAQ AQ </a:t>
            </a:r>
            <a:r>
              <a:rPr lang="en-US" sz="2800" b="1" dirty="0" smtClean="0">
                <a:latin typeface="Times New Roman" pitchFamily="18" charset="0"/>
                <a:cs typeface="Times New Roman" pitchFamily="18" charset="0"/>
              </a:rPr>
              <a:t>forecasts</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2838855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bwMode="auto">
          <a:xfrm>
            <a:off x="228600" y="609600"/>
            <a:ext cx="8686800" cy="2994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160020" indent="0">
              <a:buNone/>
              <a:defRPr/>
            </a:pPr>
            <a:endParaRPr lang="en-US" sz="1800" dirty="0" smtClean="0">
              <a:solidFill>
                <a:srgbClr val="0000FF"/>
              </a:solidFill>
              <a:latin typeface="Times New Roman" panose="02020603050405020304" pitchFamily="18" charset="0"/>
              <a:ea typeface="ＭＳ Ｐゴシック" pitchFamily="34" charset="-128"/>
              <a:cs typeface="Times New Roman" panose="02020603050405020304" pitchFamily="18" charset="0"/>
            </a:endParaRPr>
          </a:p>
          <a:p>
            <a:pPr>
              <a:defRPr/>
            </a:pPr>
            <a:r>
              <a:rPr lang="en-US" sz="2200" b="1" dirty="0" smtClean="0">
                <a:latin typeface="Times New Roman" panose="02020603050405020304" pitchFamily="18" charset="0"/>
                <a:ea typeface="ＭＳ Ｐゴシック" pitchFamily="34" charset="-128"/>
                <a:cs typeface="Times New Roman" panose="02020603050405020304" pitchFamily="18" charset="0"/>
              </a:rPr>
              <a:t>Project Summary </a:t>
            </a:r>
          </a:p>
          <a:p>
            <a:pPr marL="354013" lvl="1" indent="0">
              <a:buFont typeface="Times" pitchFamily="18" charset="0"/>
              <a:buNone/>
              <a:defRPr/>
            </a:pPr>
            <a:r>
              <a:rPr lang="en-US" sz="2200" dirty="0" smtClean="0">
                <a:latin typeface="Times New Roman" panose="02020603050405020304" pitchFamily="18" charset="0"/>
                <a:ea typeface="ＭＳ Ｐゴシック" pitchFamily="34" charset="-128"/>
                <a:cs typeface="Times New Roman" panose="02020603050405020304" pitchFamily="18" charset="0"/>
              </a:rPr>
              <a:t>Utilize RAQMS/GSI data assimilation system to conduct a </a:t>
            </a:r>
            <a:r>
              <a:rPr lang="en-US" sz="2200" dirty="0">
                <a:latin typeface="Times New Roman" panose="02020603050405020304" pitchFamily="18" charset="0"/>
                <a:ea typeface="ＭＳ Ｐゴシック" pitchFamily="34" charset="-128"/>
                <a:cs typeface="Times New Roman" panose="02020603050405020304" pitchFamily="18" charset="0"/>
              </a:rPr>
              <a:t>multi-year </a:t>
            </a:r>
            <a:r>
              <a:rPr lang="en-US" sz="2200" dirty="0" smtClean="0">
                <a:latin typeface="Times New Roman" panose="02020603050405020304" pitchFamily="18" charset="0"/>
                <a:ea typeface="ＭＳ Ｐゴシック" pitchFamily="34" charset="-128"/>
                <a:cs typeface="Times New Roman" panose="02020603050405020304" pitchFamily="18" charset="0"/>
              </a:rPr>
              <a:t>(2006-present) global </a:t>
            </a:r>
            <a:r>
              <a:rPr lang="en-US" sz="2200" dirty="0">
                <a:latin typeface="Times New Roman" panose="02020603050405020304" pitchFamily="18" charset="0"/>
                <a:ea typeface="ＭＳ Ｐゴシック" pitchFamily="34" charset="-128"/>
                <a:cs typeface="Times New Roman" panose="02020603050405020304" pitchFamily="18" charset="0"/>
              </a:rPr>
              <a:t>chemical and aerosol reanalysis using NASA Aura and A-Train </a:t>
            </a:r>
            <a:r>
              <a:rPr lang="en-US" sz="2200" dirty="0" smtClean="0">
                <a:latin typeface="Times New Roman" panose="02020603050405020304" pitchFamily="18" charset="0"/>
                <a:ea typeface="ＭＳ Ｐゴシック" pitchFamily="34" charset="-128"/>
                <a:cs typeface="Times New Roman" panose="02020603050405020304" pitchFamily="18" charset="0"/>
              </a:rPr>
              <a:t>measurements. </a:t>
            </a:r>
          </a:p>
          <a:p>
            <a:r>
              <a:rPr lang="en-US" altLang="en-US" sz="2200" b="1" dirty="0">
                <a:latin typeface="Times New Roman" panose="02020603050405020304" pitchFamily="18" charset="0"/>
                <a:ea typeface="ＭＳ Ｐゴシック" pitchFamily="34" charset="-128"/>
                <a:cs typeface="Times New Roman" panose="02020603050405020304" pitchFamily="18" charset="0"/>
              </a:rPr>
              <a:t>Project Objectives </a:t>
            </a:r>
          </a:p>
          <a:p>
            <a:pPr marL="811213" lvl="1" indent="-457200">
              <a:buFont typeface="Arial" charset="0"/>
              <a:buAutoNum type="arabicPeriod"/>
            </a:pPr>
            <a:r>
              <a:rPr lang="en-US" altLang="en-US" sz="2200" dirty="0">
                <a:latin typeface="Times New Roman" panose="02020603050405020304" pitchFamily="18" charset="0"/>
                <a:ea typeface="ＭＳ Ｐゴシック" pitchFamily="34" charset="-128"/>
                <a:cs typeface="Times New Roman" panose="02020603050405020304" pitchFamily="18" charset="0"/>
              </a:rPr>
              <a:t>Provide the air quality community with a multi-year global chemical and aerosol reanalysis using NASA Aura and A-Train measurements.</a:t>
            </a:r>
          </a:p>
          <a:p>
            <a:pPr marL="811213" lvl="1" indent="-457200">
              <a:buFont typeface="Arial" charset="0"/>
              <a:buAutoNum type="arabicPeriod"/>
            </a:pPr>
            <a:r>
              <a:rPr lang="en-US" altLang="en-US" sz="2200" b="1" i="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Provide </a:t>
            </a:r>
            <a:r>
              <a:rPr lang="en-US" altLang="en-US" sz="2200" b="1" i="1" dirty="0">
                <a:solidFill>
                  <a:srgbClr val="FF0000"/>
                </a:solidFill>
                <a:latin typeface="Times New Roman" panose="02020603050405020304" pitchFamily="18" charset="0"/>
                <a:ea typeface="ＭＳ Ｐゴシック" pitchFamily="34" charset="-128"/>
                <a:cs typeface="Times New Roman" panose="02020603050405020304" pitchFamily="18" charset="0"/>
              </a:rPr>
              <a:t>global 3 dimensional O3, CH4, N2O production and loss rates for </a:t>
            </a:r>
            <a:r>
              <a:rPr lang="en-US" altLang="en-US" sz="2200" b="1" i="1" dirty="0" smtClean="0">
                <a:solidFill>
                  <a:srgbClr val="FF0000"/>
                </a:solidFill>
                <a:latin typeface="Times New Roman" panose="02020603050405020304" pitchFamily="18" charset="0"/>
                <a:ea typeface="ＭＳ Ｐゴシック" pitchFamily="34" charset="-128"/>
                <a:cs typeface="Times New Roman" panose="02020603050405020304" pitchFamily="18" charset="0"/>
              </a:rPr>
              <a:t>NOAA Next Generation Global Prediction System (NGGPS) </a:t>
            </a:r>
            <a:endParaRPr lang="en-US" altLang="en-US" sz="2200" b="1" i="1" dirty="0">
              <a:solidFill>
                <a:srgbClr val="FF0000"/>
              </a:solidFill>
              <a:latin typeface="Times New Roman" panose="02020603050405020304" pitchFamily="18" charset="0"/>
              <a:ea typeface="ＭＳ Ｐゴシック" pitchFamily="34" charset="-128"/>
              <a:cs typeface="Times New Roman" panose="02020603050405020304" pitchFamily="18" charset="0"/>
            </a:endParaRPr>
          </a:p>
          <a:p>
            <a:pPr marL="284163" indent="0">
              <a:spcBef>
                <a:spcPts val="600"/>
              </a:spcBef>
              <a:buFontTx/>
              <a:buNone/>
              <a:defRPr/>
            </a:pPr>
            <a:endParaRPr lang="en-US" sz="1800" dirty="0">
              <a:solidFill>
                <a:srgbClr val="C00000"/>
              </a:solidFill>
              <a:effectLst>
                <a:outerShdw blurRad="38100" dist="38100" dir="2700000" algn="tl">
                  <a:srgbClr val="000000">
                    <a:alpha val="43137"/>
                  </a:srgbClr>
                </a:outerShdw>
              </a:effectLst>
              <a:ea typeface="ＭＳ Ｐゴシック" pitchFamily="34" charset="-128"/>
            </a:endParaRPr>
          </a:p>
          <a:p>
            <a:pPr marL="284163" indent="0">
              <a:spcBef>
                <a:spcPts val="600"/>
              </a:spcBef>
              <a:buFontTx/>
              <a:buNone/>
              <a:defRPr/>
            </a:pPr>
            <a:endParaRPr lang="en-US" sz="1800" dirty="0" smtClean="0">
              <a:solidFill>
                <a:srgbClr val="C00000"/>
              </a:solidFill>
              <a:effectLst>
                <a:outerShdw blurRad="38100" dist="38100" dir="2700000" algn="tl">
                  <a:srgbClr val="000000">
                    <a:alpha val="43137"/>
                  </a:srgbClr>
                </a:outerShdw>
              </a:effectLst>
              <a:ea typeface="ＭＳ Ｐゴシック" pitchFamily="34" charset="-128"/>
            </a:endParaRPr>
          </a:p>
          <a:p>
            <a:pPr>
              <a:buFontTx/>
              <a:buNone/>
              <a:defRPr/>
            </a:pPr>
            <a:endParaRPr lang="en-US" dirty="0" smtClean="0">
              <a:ea typeface="ＭＳ Ｐゴシック" pitchFamily="34" charset="-128"/>
            </a:endParaRPr>
          </a:p>
        </p:txBody>
      </p:sp>
      <p:sp>
        <p:nvSpPr>
          <p:cNvPr id="7171" name="Title 1"/>
          <p:cNvSpPr>
            <a:spLocks noGrp="1"/>
          </p:cNvSpPr>
          <p:nvPr>
            <p:ph type="title"/>
          </p:nvPr>
        </p:nvSpPr>
        <p:spPr bwMode="auto">
          <a:xfrm>
            <a:off x="0" y="0"/>
            <a:ext cx="9137650" cy="76200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numCol="1" anchor="ctr" anchorCtr="0" compatLnSpc="1">
            <a:prstTxWarp prst="textNoShape">
              <a:avLst/>
            </a:prstTxWarp>
            <a:noAutofit/>
          </a:bodyPr>
          <a:lstStyle/>
          <a:p>
            <a:pPr algn="r"/>
            <a:r>
              <a:rPr lang="en-US" sz="2400" b="1" u="sng" dirty="0" smtClean="0">
                <a:solidFill>
                  <a:srgbClr val="FF0000"/>
                </a:solidFill>
                <a:latin typeface="Times New Roman" panose="02020603050405020304" pitchFamily="18" charset="0"/>
                <a:cs typeface="Times New Roman" panose="02020603050405020304" pitchFamily="18" charset="0"/>
              </a:rPr>
              <a:t>Follow on: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Aura </a:t>
            </a:r>
            <a:r>
              <a:rPr lang="en-US" sz="2400" b="1" dirty="0">
                <a:latin typeface="Times New Roman" panose="02020603050405020304" pitchFamily="18" charset="0"/>
                <a:cs typeface="Times New Roman" panose="02020603050405020304" pitchFamily="18" charset="0"/>
              </a:rPr>
              <a:t>Chemical Reanalysis in support Air Quality </a:t>
            </a:r>
            <a:r>
              <a:rPr lang="en-US" sz="2400" b="1" dirty="0" smtClean="0">
                <a:latin typeface="Times New Roman" panose="02020603050405020304" pitchFamily="18" charset="0"/>
                <a:cs typeface="Times New Roman" panose="02020603050405020304" pitchFamily="18" charset="0"/>
              </a:rPr>
              <a:t>Applications</a:t>
            </a:r>
            <a:endParaRPr lang="en-US" altLang="en-US" sz="2400" dirty="0" smtClean="0">
              <a:ea typeface="ＭＳ Ｐゴシック" pitchFamily="34" charset="-128"/>
              <a:cs typeface="Arial" charset="0"/>
            </a:endParaRPr>
          </a:p>
        </p:txBody>
      </p:sp>
      <p:sp>
        <p:nvSpPr>
          <p:cNvPr id="5" name="Rectangle 4"/>
          <p:cNvSpPr/>
          <p:nvPr/>
        </p:nvSpPr>
        <p:spPr>
          <a:xfrm>
            <a:off x="-11837" y="6519446"/>
            <a:ext cx="9144000" cy="338554"/>
          </a:xfrm>
          <a:prstGeom prst="rect">
            <a:avLst/>
          </a:prstGeom>
        </p:spPr>
        <p:txBody>
          <a:bodyPr wrap="square">
            <a:spAutoFit/>
          </a:bodyPr>
          <a:lstStyle/>
          <a:p>
            <a:r>
              <a:rPr lang="en-US" sz="1600" b="1" dirty="0" smtClean="0">
                <a:latin typeface="Times New Roman" pitchFamily="18" charset="0"/>
                <a:cs typeface="Times New Roman" pitchFamily="18" charset="0"/>
              </a:rPr>
              <a:t>*Aura Science Team project funded through NASA </a:t>
            </a:r>
            <a:r>
              <a:rPr lang="en-US" sz="1600" b="1" dirty="0">
                <a:latin typeface="Times New Roman" pitchFamily="18" charset="0"/>
                <a:cs typeface="Times New Roman" pitchFamily="18" charset="0"/>
              </a:rPr>
              <a:t>Air Quality Applied Science </a:t>
            </a:r>
            <a:r>
              <a:rPr lang="en-US" sz="1600" b="1" dirty="0" smtClean="0">
                <a:latin typeface="Times New Roman" pitchFamily="18" charset="0"/>
                <a:cs typeface="Times New Roman" pitchFamily="18" charset="0"/>
              </a:rPr>
              <a:t>Program</a:t>
            </a:r>
            <a:endParaRPr lang="en-US" sz="1600" b="1" dirty="0">
              <a:latin typeface="Times New Roman" pitchFamily="18" charset="0"/>
              <a:cs typeface="Times New Roman" pitchFamily="18" charset="0"/>
            </a:endParaRPr>
          </a:p>
        </p:txBody>
      </p:sp>
      <p:pic>
        <p:nvPicPr>
          <p:cNvPr id="6" name="Picture 9" descr="\\beans\users$\bpierce\Data\Documents\ROSES_2013_NRA\Program_review\HIPPO_III_2010_TCO__HTAPEMISS.GSIOZONE.720.png"/>
          <p:cNvPicPr>
            <a:picLocks noChangeAspect="1" noChangeArrowheads="1"/>
          </p:cNvPicPr>
          <p:nvPr/>
        </p:nvPicPr>
        <p:blipFill>
          <a:blip r:embed="rId3" cstate="print">
            <a:extLst>
              <a:ext uri="{28A0092B-C50C-407E-A947-70E740481C1C}">
                <a14:useLocalDpi xmlns:a14="http://schemas.microsoft.com/office/drawing/2010/main" val="0"/>
              </a:ext>
            </a:extLst>
          </a:blip>
          <a:srcRect l="9924" r="5865" b="9656"/>
          <a:stretch>
            <a:fillRect/>
          </a:stretch>
        </p:blipFill>
        <p:spPr bwMode="auto">
          <a:xfrm>
            <a:off x="-55521" y="3429000"/>
            <a:ext cx="5744567"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Brad\Documents\Work\NASA_REVIEW\RAQMS_CALNEX_HTAPEMISSIONS_vs_IONS_HTAPEMISSION.GSIOZONE.MLS.2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352800"/>
            <a:ext cx="32004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53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0"/>
            <a:ext cx="8229600" cy="954107"/>
          </a:xfrm>
          <a:prstGeom prst="rect">
            <a:avLst/>
          </a:prstGeom>
        </p:spPr>
        <p:txBody>
          <a:bodyPr wrap="square">
            <a:spAutoFit/>
          </a:bodyPr>
          <a:lstStyle/>
          <a:p>
            <a:r>
              <a:rPr lang="en-US" sz="2800" b="1" dirty="0">
                <a:latin typeface="Times New Roman" pitchFamily="18" charset="0"/>
                <a:cs typeface="Times New Roman" pitchFamily="18" charset="0"/>
              </a:rPr>
              <a:t>Forecasting Stratospheric Intrusion Events over the Western US for Exceptional Event Demonstration</a:t>
            </a:r>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79" t="12221" r="13947" b="12645"/>
          <a:stretch/>
        </p:blipFill>
        <p:spPr bwMode="auto">
          <a:xfrm>
            <a:off x="4191000" y="2971800"/>
            <a:ext cx="3699927" cy="23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382" t="11588" r="28882" b="4136"/>
          <a:stretch/>
        </p:blipFill>
        <p:spPr bwMode="auto">
          <a:xfrm>
            <a:off x="152400" y="1066801"/>
            <a:ext cx="3276600" cy="423682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4191000" y="1066800"/>
            <a:ext cx="4876800" cy="1815882"/>
          </a:xfrm>
          <a:prstGeom prst="rect">
            <a:avLst/>
          </a:prstGeom>
          <a:solidFill>
            <a:srgbClr val="C00000"/>
          </a:solidFill>
        </p:spPr>
        <p:txBody>
          <a:bodyPr wrap="square">
            <a:spAutoFit/>
          </a:bodyPr>
          <a:lstStyle/>
          <a:p>
            <a:r>
              <a:rPr lang="en-US" sz="1600" dirty="0" smtClean="0">
                <a:solidFill>
                  <a:schemeClr val="bg1"/>
                </a:solidFill>
                <a:latin typeface="Times New Roman" pitchFamily="18" charset="0"/>
                <a:cs typeface="Times New Roman" pitchFamily="18" charset="0"/>
              </a:rPr>
              <a:t>“The </a:t>
            </a:r>
            <a:r>
              <a:rPr lang="en-US" sz="1600" dirty="0">
                <a:solidFill>
                  <a:schemeClr val="bg1"/>
                </a:solidFill>
                <a:latin typeface="Times New Roman" pitchFamily="18" charset="0"/>
                <a:cs typeface="Times New Roman" pitchFamily="18" charset="0"/>
              </a:rPr>
              <a:t>Wyoming Department of Environmental Quality/Air Quality Division (WDEQ/AQD) has determined that a stratospheric intrusion </a:t>
            </a:r>
            <a:r>
              <a:rPr lang="en-US" sz="1600" dirty="0" smtClean="0">
                <a:solidFill>
                  <a:schemeClr val="bg1"/>
                </a:solidFill>
                <a:latin typeface="Times New Roman" pitchFamily="18" charset="0"/>
                <a:cs typeface="Times New Roman" pitchFamily="18" charset="0"/>
              </a:rPr>
              <a:t>created </a:t>
            </a:r>
            <a:r>
              <a:rPr lang="en-US" sz="1600" dirty="0">
                <a:solidFill>
                  <a:schemeClr val="bg1"/>
                </a:solidFill>
                <a:latin typeface="Times New Roman" pitchFamily="18" charset="0"/>
                <a:cs typeface="Times New Roman" pitchFamily="18" charset="0"/>
              </a:rPr>
              <a:t>elevated ozone readings resulting in an 8-hour ozone standard </a:t>
            </a:r>
            <a:r>
              <a:rPr lang="en-US" sz="1600" dirty="0" err="1">
                <a:solidFill>
                  <a:schemeClr val="bg1"/>
                </a:solidFill>
                <a:latin typeface="Times New Roman" pitchFamily="18" charset="0"/>
                <a:cs typeface="Times New Roman" pitchFamily="18" charset="0"/>
              </a:rPr>
              <a:t>exceedance</a:t>
            </a:r>
            <a:r>
              <a:rPr lang="en-US" sz="1600" dirty="0">
                <a:solidFill>
                  <a:schemeClr val="bg1"/>
                </a:solidFill>
                <a:latin typeface="Times New Roman" pitchFamily="18" charset="0"/>
                <a:cs typeface="Times New Roman" pitchFamily="18" charset="0"/>
              </a:rPr>
              <a:t> at the Thunder Basin, Wyoming ozone monitor located in northeastern Wyoming on June 6, </a:t>
            </a:r>
            <a:r>
              <a:rPr lang="en-US" sz="1600" dirty="0" smtClean="0">
                <a:solidFill>
                  <a:schemeClr val="bg1"/>
                </a:solidFill>
                <a:latin typeface="Times New Roman" pitchFamily="18" charset="0"/>
                <a:cs typeface="Times New Roman" pitchFamily="18" charset="0"/>
              </a:rPr>
              <a:t>2012” (Executive Summary) </a:t>
            </a:r>
            <a:endParaRPr lang="en-US" sz="1600" dirty="0">
              <a:solidFill>
                <a:schemeClr val="bg1"/>
              </a:solidFill>
              <a:latin typeface="Times New Roman" pitchFamily="18" charset="0"/>
              <a:cs typeface="Times New Roman" pitchFamily="18" charset="0"/>
            </a:endParaRPr>
          </a:p>
        </p:txBody>
      </p:sp>
      <p:sp>
        <p:nvSpPr>
          <p:cNvPr id="14" name="Rectangle 13"/>
          <p:cNvSpPr/>
          <p:nvPr/>
        </p:nvSpPr>
        <p:spPr>
          <a:xfrm>
            <a:off x="0" y="6550223"/>
            <a:ext cx="9126984" cy="30777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sz="1400" b="1" dirty="0">
                <a:cs typeface="Times New Roman" pitchFamily="18" charset="0"/>
              </a:rPr>
              <a:t>http://deq.state.wy.us/aqd/Exceptional%20Events/June_6_2012ThunderBasin/June_6_2012_SI_Package.pdf</a:t>
            </a:r>
          </a:p>
        </p:txBody>
      </p:sp>
      <p:sp>
        <p:nvSpPr>
          <p:cNvPr id="16" name="Rectangle 15"/>
          <p:cNvSpPr/>
          <p:nvPr/>
        </p:nvSpPr>
        <p:spPr>
          <a:xfrm>
            <a:off x="0" y="5663625"/>
            <a:ext cx="9144000" cy="584775"/>
          </a:xfrm>
          <a:prstGeom prst="rect">
            <a:avLst/>
          </a:prstGeom>
          <a:noFill/>
        </p:spPr>
        <p:txBody>
          <a:bodyPr wrap="square">
            <a:spAutoFit/>
          </a:bodyPr>
          <a:lstStyle/>
          <a:p>
            <a:r>
              <a:rPr lang="en-US" sz="1600" b="1" dirty="0" smtClean="0">
                <a:latin typeface="Times New Roman" pitchFamily="18" charset="0"/>
                <a:cs typeface="Times New Roman" pitchFamily="18" charset="0"/>
              </a:rPr>
              <a:t>EPA Work </a:t>
            </a:r>
            <a:r>
              <a:rPr lang="en-US" sz="1600" b="1" dirty="0">
                <a:latin typeface="Times New Roman" pitchFamily="18" charset="0"/>
                <a:cs typeface="Times New Roman" pitchFamily="18" charset="0"/>
              </a:rPr>
              <a:t>Group for Analysis of </a:t>
            </a:r>
            <a:r>
              <a:rPr lang="en-US" sz="1600" b="1" dirty="0" smtClean="0">
                <a:latin typeface="Times New Roman" pitchFamily="18" charset="0"/>
                <a:cs typeface="Times New Roman" pitchFamily="18" charset="0"/>
              </a:rPr>
              <a:t>Ozone Stratospheric </a:t>
            </a:r>
            <a:r>
              <a:rPr lang="en-US" sz="1600" b="1" dirty="0">
                <a:latin typeface="Times New Roman" pitchFamily="18" charset="0"/>
                <a:cs typeface="Times New Roman" pitchFamily="18" charset="0"/>
              </a:rPr>
              <a:t>Intrusion </a:t>
            </a:r>
            <a:r>
              <a:rPr lang="en-US" sz="1600" b="1" dirty="0" smtClean="0">
                <a:latin typeface="Times New Roman" pitchFamily="18" charset="0"/>
                <a:cs typeface="Times New Roman" pitchFamily="18" charset="0"/>
              </a:rPr>
              <a:t>Events (Lead, Gail </a:t>
            </a:r>
            <a:r>
              <a:rPr lang="en-US" sz="1600" b="1" dirty="0" err="1" smtClean="0">
                <a:latin typeface="Times New Roman" pitchFamily="18" charset="0"/>
                <a:cs typeface="Times New Roman" pitchFamily="18" charset="0"/>
              </a:rPr>
              <a:t>Tonnesen</a:t>
            </a:r>
            <a:r>
              <a:rPr lang="en-US" sz="1600" b="1" dirty="0" smtClean="0">
                <a:latin typeface="Times New Roman" pitchFamily="18" charset="0"/>
                <a:cs typeface="Times New Roman" pitchFamily="18" charset="0"/>
              </a:rPr>
              <a:t>, EPA </a:t>
            </a:r>
            <a:r>
              <a:rPr lang="en-US" sz="1600" b="1" dirty="0">
                <a:latin typeface="Times New Roman" pitchFamily="18" charset="0"/>
                <a:cs typeface="Times New Roman" pitchFamily="18" charset="0"/>
              </a:rPr>
              <a:t>Region </a:t>
            </a:r>
            <a:r>
              <a:rPr lang="en-US" sz="1600" b="1" dirty="0" smtClean="0">
                <a:latin typeface="Times New Roman" pitchFamily="18" charset="0"/>
                <a:cs typeface="Times New Roman" pitchFamily="18" charset="0"/>
              </a:rPr>
              <a:t>8) includes state agencies, EPA, NOAA, NCAR and NASA researchers.</a:t>
            </a:r>
          </a:p>
        </p:txBody>
      </p:sp>
    </p:spTree>
    <p:extLst>
      <p:ext uri="{BB962C8B-B14F-4D97-AF65-F5344CB8AC3E}">
        <p14:creationId xmlns:p14="http://schemas.microsoft.com/office/powerpoint/2010/main" val="3935547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eans\users$\bpierce\Data\Documents\FY14_Travel\AGU\Talk\ts_20120606-20120607_560050123_0000_W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97"/>
          <a:stretch/>
        </p:blipFill>
        <p:spPr bwMode="auto">
          <a:xfrm>
            <a:off x="4572000" y="1219200"/>
            <a:ext cx="4572000" cy="2870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3539" y="4800600"/>
            <a:ext cx="8296922" cy="1200329"/>
          </a:xfrm>
          <a:prstGeom prst="rect">
            <a:avLst/>
          </a:prstGeom>
          <a:noFill/>
        </p:spPr>
        <p:txBody>
          <a:bodyPr wrap="square">
            <a:spAutoFit/>
          </a:bodyPr>
          <a:lstStyle/>
          <a:p>
            <a:pPr algn="ctr"/>
            <a:r>
              <a:rPr lang="en-US" dirty="0" smtClean="0">
                <a:latin typeface="Times New Roman" pitchFamily="18" charset="0"/>
                <a:cs typeface="Times New Roman" pitchFamily="18" charset="0"/>
              </a:rPr>
              <a:t>Improved estimates of ozone </a:t>
            </a:r>
            <a:r>
              <a:rPr lang="en-US" dirty="0">
                <a:latin typeface="Times New Roman" pitchFamily="18" charset="0"/>
                <a:cs typeface="Times New Roman" pitchFamily="18" charset="0"/>
              </a:rPr>
              <a:t>within the SI event lead to significant </a:t>
            </a:r>
            <a:r>
              <a:rPr lang="en-US" dirty="0" smtClean="0">
                <a:latin typeface="Times New Roman" pitchFamily="18" charset="0"/>
                <a:cs typeface="Times New Roman" pitchFamily="18" charset="0"/>
              </a:rPr>
              <a:t>improvements (19.3 </a:t>
            </a:r>
            <a:r>
              <a:rPr lang="en-US" dirty="0" err="1" smtClean="0">
                <a:latin typeface="Times New Roman" pitchFamily="18" charset="0"/>
                <a:cs typeface="Times New Roman" pitchFamily="18" charset="0"/>
              </a:rPr>
              <a:t>vs</a:t>
            </a:r>
            <a:r>
              <a:rPr lang="en-US" dirty="0" smtClean="0">
                <a:latin typeface="Times New Roman" pitchFamily="18" charset="0"/>
                <a:cs typeface="Times New Roman" pitchFamily="18" charset="0"/>
              </a:rPr>
              <a:t> 31.8ppbv </a:t>
            </a:r>
            <a:r>
              <a:rPr lang="en-US" dirty="0">
                <a:latin typeface="Times New Roman" pitchFamily="18" charset="0"/>
                <a:cs typeface="Times New Roman" pitchFamily="18" charset="0"/>
              </a:rPr>
              <a:t>daytime bias) </a:t>
            </a:r>
            <a:r>
              <a:rPr lang="en-US" dirty="0" smtClean="0">
                <a:latin typeface="Times New Roman" pitchFamily="18" charset="0"/>
                <a:cs typeface="Times New Roman" pitchFamily="18" charset="0"/>
              </a:rPr>
              <a:t>in predictions </a:t>
            </a:r>
            <a:r>
              <a:rPr lang="en-US" dirty="0">
                <a:latin typeface="Times New Roman" pitchFamily="18" charset="0"/>
                <a:cs typeface="Times New Roman" pitchFamily="18" charset="0"/>
              </a:rPr>
              <a:t>of </a:t>
            </a:r>
            <a:r>
              <a:rPr lang="en-US" dirty="0" smtClean="0">
                <a:latin typeface="Times New Roman" pitchFamily="18" charset="0"/>
                <a:cs typeface="Times New Roman" pitchFamily="18" charset="0"/>
              </a:rPr>
              <a:t>ozone at </a:t>
            </a:r>
            <a:r>
              <a:rPr lang="en-US" dirty="0">
                <a:latin typeface="Times New Roman" pitchFamily="18" charset="0"/>
                <a:cs typeface="Times New Roman" pitchFamily="18" charset="0"/>
              </a:rPr>
              <a:t>the Thunder Basin, WY surface site </a:t>
            </a:r>
            <a:r>
              <a:rPr lang="en-US" dirty="0" smtClean="0">
                <a:latin typeface="Times New Roman" pitchFamily="18" charset="0"/>
                <a:cs typeface="Times New Roman" pitchFamily="18" charset="0"/>
              </a:rPr>
              <a:t>in the nested RAQMS/WRF-CHEM simulation.  However, peak ozone mixing ratios are still underestimated by nearly 30ppbv</a:t>
            </a:r>
            <a:endParaRPr lang="en-US" dirty="0"/>
          </a:p>
        </p:txBody>
      </p:sp>
      <p:sp>
        <p:nvSpPr>
          <p:cNvPr id="4" name="Rectangle 3"/>
          <p:cNvSpPr/>
          <p:nvPr/>
        </p:nvSpPr>
        <p:spPr>
          <a:xfrm>
            <a:off x="152400" y="76200"/>
            <a:ext cx="8991600" cy="461665"/>
          </a:xfrm>
          <a:prstGeom prst="rect">
            <a:avLst/>
          </a:prstGeom>
        </p:spPr>
        <p:txBody>
          <a:bodyPr wrap="square">
            <a:spAutoFit/>
          </a:bodyPr>
          <a:lstStyle/>
          <a:p>
            <a:pPr algn="ctr"/>
            <a:r>
              <a:rPr lang="en-US" sz="2400" b="1" dirty="0" smtClean="0">
                <a:latin typeface="Times New Roman" pitchFamily="18" charset="0"/>
                <a:cs typeface="Times New Roman" pitchFamily="18" charset="0"/>
              </a:rPr>
              <a:t>June 6-7, 2012 Surface ozone comparison: Thunder Basin, WY</a:t>
            </a:r>
          </a:p>
        </p:txBody>
      </p:sp>
      <p:sp>
        <p:nvSpPr>
          <p:cNvPr id="2" name="TextBox 1"/>
          <p:cNvSpPr txBox="1"/>
          <p:nvPr/>
        </p:nvSpPr>
        <p:spPr>
          <a:xfrm>
            <a:off x="5325122" y="1286523"/>
            <a:ext cx="3429000" cy="246221"/>
          </a:xfrm>
          <a:prstGeom prst="rect">
            <a:avLst/>
          </a:prstGeom>
          <a:solidFill>
            <a:schemeClr val="bg1"/>
          </a:solidFill>
        </p:spPr>
        <p:txBody>
          <a:bodyPr wrap="square" rtlCol="0">
            <a:spAutoFit/>
          </a:bodyPr>
          <a:lstStyle/>
          <a:p>
            <a:r>
              <a:rPr lang="en-US" sz="1000" b="1" dirty="0" smtClean="0"/>
              <a:t>Surface O3 from </a:t>
            </a:r>
            <a:r>
              <a:rPr lang="en-US" sz="1000" b="1" dirty="0" err="1" smtClean="0"/>
              <a:t>AIRNow</a:t>
            </a:r>
            <a:r>
              <a:rPr lang="en-US" sz="1000" b="1" dirty="0" smtClean="0"/>
              <a:t> and Nested RAQMS/WRF-CHEM</a:t>
            </a:r>
            <a:endParaRPr lang="en-US" sz="1000" b="1" dirty="0"/>
          </a:p>
        </p:txBody>
      </p:sp>
      <p:pic>
        <p:nvPicPr>
          <p:cNvPr id="6" name="Picture 5" descr="\\bean\home\bpierce\My Documents\FY13_Travel\ESRL_CSD_seminar\Talk\RAQMS_AIRNOW\ts_20120606-20120607_560050123_0000_W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387"/>
          <a:stretch/>
        </p:blipFill>
        <p:spPr bwMode="auto">
          <a:xfrm>
            <a:off x="0" y="1223640"/>
            <a:ext cx="4572000" cy="2867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0" y="1286523"/>
            <a:ext cx="3429000" cy="246221"/>
          </a:xfrm>
          <a:prstGeom prst="rect">
            <a:avLst/>
          </a:prstGeom>
          <a:solidFill>
            <a:schemeClr val="bg1"/>
          </a:solidFill>
        </p:spPr>
        <p:txBody>
          <a:bodyPr wrap="square" rtlCol="0">
            <a:spAutoFit/>
          </a:bodyPr>
          <a:lstStyle/>
          <a:p>
            <a:pPr algn="ctr"/>
            <a:r>
              <a:rPr lang="en-US" sz="1000" b="1" dirty="0" smtClean="0"/>
              <a:t>Surface O3 from </a:t>
            </a:r>
            <a:r>
              <a:rPr lang="en-US" sz="1000" b="1" dirty="0" err="1" smtClean="0"/>
              <a:t>AIRNow</a:t>
            </a:r>
            <a:r>
              <a:rPr lang="en-US" sz="1000" b="1" dirty="0" smtClean="0"/>
              <a:t> and RAQMS</a:t>
            </a:r>
            <a:endParaRPr lang="en-US" sz="1000" b="1" dirty="0"/>
          </a:p>
        </p:txBody>
      </p:sp>
      <p:sp>
        <p:nvSpPr>
          <p:cNvPr id="8" name="TextBox 7"/>
          <p:cNvSpPr txBox="1"/>
          <p:nvPr/>
        </p:nvSpPr>
        <p:spPr>
          <a:xfrm>
            <a:off x="1648950" y="762000"/>
            <a:ext cx="110158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RAQMS </a:t>
            </a:r>
            <a:endParaRPr lang="en-US" b="1" dirty="0">
              <a:latin typeface="Times New Roman" pitchFamily="18" charset="0"/>
              <a:cs typeface="Times New Roman" pitchFamily="18" charset="0"/>
            </a:endParaRPr>
          </a:p>
        </p:txBody>
      </p:sp>
      <p:sp>
        <p:nvSpPr>
          <p:cNvPr id="9" name="TextBox 8"/>
          <p:cNvSpPr txBox="1"/>
          <p:nvPr/>
        </p:nvSpPr>
        <p:spPr>
          <a:xfrm>
            <a:off x="5334000" y="792791"/>
            <a:ext cx="3147015"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Nested RAQMS/WRFCHEM </a:t>
            </a:r>
            <a:endParaRPr lang="en-US" b="1" dirty="0">
              <a:latin typeface="Times New Roman" pitchFamily="18" charset="0"/>
              <a:cs typeface="Times New Roman" pitchFamily="18" charset="0"/>
            </a:endParaRPr>
          </a:p>
        </p:txBody>
      </p:sp>
      <p:sp>
        <p:nvSpPr>
          <p:cNvPr id="10" name="TextBox 9"/>
          <p:cNvSpPr txBox="1"/>
          <p:nvPr/>
        </p:nvSpPr>
        <p:spPr>
          <a:xfrm>
            <a:off x="1876204" y="3379434"/>
            <a:ext cx="1171796" cy="461665"/>
          </a:xfrm>
          <a:prstGeom prst="rect">
            <a:avLst/>
          </a:prstGeom>
          <a:noFill/>
        </p:spPr>
        <p:txBody>
          <a:bodyPr wrap="none" rtlCol="0">
            <a:spAutoFit/>
          </a:bodyPr>
          <a:lstStyle/>
          <a:p>
            <a:r>
              <a:rPr lang="en-US" sz="1200" b="1" dirty="0" smtClean="0">
                <a:solidFill>
                  <a:srgbClr val="FF0000"/>
                </a:solidFill>
              </a:rPr>
              <a:t>RAQMS (red)</a:t>
            </a:r>
          </a:p>
          <a:p>
            <a:r>
              <a:rPr lang="en-US" sz="1200" b="1" dirty="0" err="1" smtClean="0"/>
              <a:t>AIRNow</a:t>
            </a:r>
            <a:r>
              <a:rPr lang="en-US" sz="1200" b="1" dirty="0" smtClean="0"/>
              <a:t> (black)</a:t>
            </a:r>
            <a:endParaRPr lang="en-US" sz="1200" b="1" dirty="0"/>
          </a:p>
        </p:txBody>
      </p:sp>
      <p:sp>
        <p:nvSpPr>
          <p:cNvPr id="11" name="TextBox 10"/>
          <p:cNvSpPr txBox="1"/>
          <p:nvPr/>
        </p:nvSpPr>
        <p:spPr>
          <a:xfrm>
            <a:off x="6295804" y="3379434"/>
            <a:ext cx="1214115" cy="461665"/>
          </a:xfrm>
          <a:prstGeom prst="rect">
            <a:avLst/>
          </a:prstGeom>
          <a:noFill/>
        </p:spPr>
        <p:txBody>
          <a:bodyPr wrap="none" rtlCol="0">
            <a:spAutoFit/>
          </a:bodyPr>
          <a:lstStyle/>
          <a:p>
            <a:r>
              <a:rPr lang="en-US" sz="1200" b="1" dirty="0" smtClean="0">
                <a:solidFill>
                  <a:srgbClr val="FF0000"/>
                </a:solidFill>
              </a:rPr>
              <a:t>WRFCHEM (red)</a:t>
            </a:r>
          </a:p>
          <a:p>
            <a:r>
              <a:rPr lang="en-US" sz="1200" b="1" dirty="0" err="1" smtClean="0"/>
              <a:t>AIRNow</a:t>
            </a:r>
            <a:r>
              <a:rPr lang="en-US" sz="1200" b="1" dirty="0" smtClean="0"/>
              <a:t> (black)</a:t>
            </a:r>
            <a:endParaRPr lang="en-US" sz="1200" b="1" dirty="0"/>
          </a:p>
        </p:txBody>
      </p:sp>
      <p:sp>
        <p:nvSpPr>
          <p:cNvPr id="5" name="TextBox 4"/>
          <p:cNvSpPr txBox="1"/>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b="1" dirty="0" smtClean="0"/>
              <a:t>Real-time Air Quality </a:t>
            </a:r>
            <a:r>
              <a:rPr lang="en-US" b="1" dirty="0"/>
              <a:t>Modeling System (RAQMS, http://</a:t>
            </a:r>
            <a:r>
              <a:rPr lang="en-US" b="1" dirty="0" smtClean="0"/>
              <a:t>raqms-ops.ssec.wisc.edu/index.php)</a:t>
            </a:r>
            <a:endParaRPr lang="en-US" b="1" dirty="0"/>
          </a:p>
        </p:txBody>
      </p:sp>
    </p:spTree>
    <p:extLst>
      <p:ext uri="{BB962C8B-B14F-4D97-AF65-F5344CB8AC3E}">
        <p14:creationId xmlns:p14="http://schemas.microsoft.com/office/powerpoint/2010/main" val="5379800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eans\users$\bpierce\Data\Documents\FY16_Travel\Midwest_Central_AQ_Workshop\RAP-Chem_ozone_500mb.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2069366"/>
            <a:ext cx="4419600" cy="35745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beans\users$\bpierce\Data\Documents\FY16_Travel\Midwest_Central_AQ_Workshop\RAP-Chem_hgt_500mb.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104590"/>
            <a:ext cx="5029200" cy="40676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r"/>
            <a:r>
              <a:rPr lang="en-US" sz="2400" b="1" u="sng" dirty="0" smtClean="0">
                <a:solidFill>
                  <a:srgbClr val="FF0000"/>
                </a:solidFill>
                <a:latin typeface="Times New Roman" panose="02020603050405020304" pitchFamily="18" charset="0"/>
                <a:cs typeface="Times New Roman" panose="02020603050405020304" pitchFamily="18" charset="0"/>
              </a:rPr>
              <a:t>Follow on: </a:t>
            </a:r>
            <a:r>
              <a:rPr lang="en-US" sz="2400" b="1" dirty="0" smtClean="0">
                <a:latin typeface="Times New Roman" panose="02020603050405020304" pitchFamily="18" charset="0"/>
                <a:cs typeface="Times New Roman" panose="02020603050405020304" pitchFamily="18" charset="0"/>
              </a:rPr>
              <a:t>NOAA Real-time Nested RAQMS/Rapid </a:t>
            </a:r>
            <a:r>
              <a:rPr lang="en-US" sz="2400" b="1" dirty="0">
                <a:latin typeface="Times New Roman" panose="02020603050405020304" pitchFamily="18" charset="0"/>
                <a:cs typeface="Times New Roman" panose="02020603050405020304" pitchFamily="18" charset="0"/>
              </a:rPr>
              <a:t>Refresh with Chemistry </a:t>
            </a:r>
            <a:r>
              <a:rPr lang="en-US" sz="2400" b="1" dirty="0" smtClean="0">
                <a:latin typeface="Times New Roman" panose="02020603050405020304" pitchFamily="18" charset="0"/>
                <a:cs typeface="Times New Roman" panose="02020603050405020304" pitchFamily="18" charset="0"/>
              </a:rPr>
              <a:t>(RAP-</a:t>
            </a:r>
            <a:r>
              <a:rPr lang="en-US" sz="2400" b="1" dirty="0" err="1" smtClean="0">
                <a:latin typeface="Times New Roman" panose="02020603050405020304" pitchFamily="18" charset="0"/>
                <a:cs typeface="Times New Roman" panose="02020603050405020304" pitchFamily="18" charset="0"/>
              </a:rPr>
              <a:t>Chem</a:t>
            </a:r>
            <a:r>
              <a:rPr lang="en-US" sz="2400" b="1" dirty="0" smtClean="0">
                <a:latin typeface="Times New Roman" panose="02020603050405020304" pitchFamily="18" charset="0"/>
                <a:cs typeface="Times New Roman" panose="02020603050405020304" pitchFamily="18" charset="0"/>
              </a:rPr>
              <a:t>) predictions</a:t>
            </a:r>
          </a:p>
        </p:txBody>
      </p:sp>
      <p:sp>
        <p:nvSpPr>
          <p:cNvPr id="6" name="Rectangle 5"/>
          <p:cNvSpPr/>
          <p:nvPr/>
        </p:nvSpPr>
        <p:spPr>
          <a:xfrm>
            <a:off x="0" y="990600"/>
            <a:ext cx="9144000" cy="923330"/>
          </a:xfrm>
          <a:prstGeom prst="rect">
            <a:avLst/>
          </a:prstGeom>
          <a:noFill/>
        </p:spPr>
        <p:txBody>
          <a:bodyPr wrap="square">
            <a:spAutoFit/>
          </a:bodyPr>
          <a:lstStyle/>
          <a:p>
            <a:pPr algn="ctr"/>
            <a:r>
              <a:rPr lang="en-US" dirty="0" smtClean="0">
                <a:latin typeface="Times New Roman" pitchFamily="18" charset="0"/>
                <a:cs typeface="Times New Roman" pitchFamily="18" charset="0"/>
              </a:rPr>
              <a:t>The RAP-</a:t>
            </a:r>
            <a:r>
              <a:rPr lang="en-US" dirty="0" err="1" smtClean="0">
                <a:latin typeface="Times New Roman" pitchFamily="18" charset="0"/>
                <a:cs typeface="Times New Roman" pitchFamily="18" charset="0"/>
              </a:rPr>
              <a:t>Chem</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model </a:t>
            </a:r>
            <a:r>
              <a:rPr lang="en-US" dirty="0" smtClean="0">
                <a:latin typeface="Times New Roman" pitchFamily="18" charset="0"/>
                <a:cs typeface="Times New Roman" pitchFamily="18" charset="0"/>
              </a:rPr>
              <a:t>is </a:t>
            </a:r>
            <a:r>
              <a:rPr lang="en-US" dirty="0">
                <a:latin typeface="Times New Roman" pitchFamily="18" charset="0"/>
                <a:cs typeface="Times New Roman" pitchFamily="18" charset="0"/>
              </a:rPr>
              <a:t>a </a:t>
            </a:r>
            <a:r>
              <a:rPr lang="en-US" dirty="0" smtClean="0">
                <a:latin typeface="Times New Roman" pitchFamily="18" charset="0"/>
                <a:cs typeface="Times New Roman" pitchFamily="18" charset="0"/>
              </a:rPr>
              <a:t>research version of the NOAA Rapid Refresh </a:t>
            </a:r>
            <a:r>
              <a:rPr lang="en-US" dirty="0">
                <a:latin typeface="Times New Roman" pitchFamily="18" charset="0"/>
                <a:cs typeface="Times New Roman" pitchFamily="18" charset="0"/>
              </a:rPr>
              <a:t>configuration of the Weather Research and Forecasting model </a:t>
            </a:r>
            <a:r>
              <a:rPr lang="en-US" dirty="0" smtClean="0">
                <a:latin typeface="Times New Roman" pitchFamily="18" charset="0"/>
                <a:cs typeface="Times New Roman" pitchFamily="18" charset="0"/>
              </a:rPr>
              <a:t>with </a:t>
            </a:r>
            <a:r>
              <a:rPr lang="en-US" dirty="0">
                <a:latin typeface="Times New Roman" pitchFamily="18" charset="0"/>
                <a:cs typeface="Times New Roman" pitchFamily="18" charset="0"/>
              </a:rPr>
              <a:t>chemistry (WRF-</a:t>
            </a:r>
            <a:r>
              <a:rPr lang="en-US" dirty="0" err="1">
                <a:latin typeface="Times New Roman" pitchFamily="18" charset="0"/>
                <a:cs typeface="Times New Roman" pitchFamily="18" charset="0"/>
              </a:rPr>
              <a:t>Chem</a:t>
            </a:r>
            <a:r>
              <a:rPr lang="en-US" dirty="0">
                <a:latin typeface="Times New Roman" pitchFamily="18" charset="0"/>
                <a:cs typeface="Times New Roman" pitchFamily="18" charset="0"/>
              </a:rPr>
              <a:t>) run in real-time at NOAA/ESRL </a:t>
            </a:r>
            <a:r>
              <a:rPr lang="en-US" dirty="0" smtClean="0">
                <a:latin typeface="Times New Roman" pitchFamily="18" charset="0"/>
                <a:cs typeface="Times New Roman" pitchFamily="18" charset="0"/>
              </a:rPr>
              <a:t>using GFS meteorological and RAQMS chemical boundary conditions.</a:t>
            </a:r>
          </a:p>
        </p:txBody>
      </p:sp>
      <p:sp>
        <p:nvSpPr>
          <p:cNvPr id="5" name="Rectangle 4"/>
          <p:cNvSpPr/>
          <p:nvPr/>
        </p:nvSpPr>
        <p:spPr>
          <a:xfrm>
            <a:off x="0" y="6489526"/>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a:cs typeface="Times New Roman" panose="02020603050405020304" pitchFamily="18" charset="0"/>
              </a:rPr>
              <a:t>(http://ruc.noaa.gov/wrf/WG11_RT/) </a:t>
            </a:r>
          </a:p>
        </p:txBody>
      </p:sp>
      <p:sp>
        <p:nvSpPr>
          <p:cNvPr id="10" name="Rectangle 9"/>
          <p:cNvSpPr/>
          <p:nvPr/>
        </p:nvSpPr>
        <p:spPr>
          <a:xfrm>
            <a:off x="3746326" y="2743200"/>
            <a:ext cx="1981200" cy="1200329"/>
          </a:xfrm>
          <a:prstGeom prst="rect">
            <a:avLst/>
          </a:prstGeom>
          <a:solidFill>
            <a:schemeClr val="accent1"/>
          </a:solidFill>
        </p:spPr>
        <p:txBody>
          <a:bodyPr wrap="square">
            <a:spAutoFit/>
          </a:bodyPr>
          <a:lstStyle/>
          <a:p>
            <a:pPr algn="ctr"/>
            <a:r>
              <a:rPr lang="en-US" dirty="0" smtClean="0">
                <a:solidFill>
                  <a:srgbClr val="FFFF00"/>
                </a:solidFill>
              </a:rPr>
              <a:t>30hr </a:t>
            </a:r>
            <a:r>
              <a:rPr lang="en-US" dirty="0" smtClean="0">
                <a:solidFill>
                  <a:srgbClr val="FFFF00"/>
                </a:solidFill>
              </a:rPr>
              <a:t>RAP-</a:t>
            </a:r>
            <a:r>
              <a:rPr lang="en-US" dirty="0" err="1" smtClean="0">
                <a:solidFill>
                  <a:srgbClr val="FFFF00"/>
                </a:solidFill>
              </a:rPr>
              <a:t>Chem</a:t>
            </a:r>
            <a:r>
              <a:rPr lang="en-US" dirty="0" smtClean="0">
                <a:solidFill>
                  <a:srgbClr val="FFFF00"/>
                </a:solidFill>
              </a:rPr>
              <a:t> </a:t>
            </a:r>
            <a:r>
              <a:rPr lang="en-US" dirty="0" smtClean="0">
                <a:solidFill>
                  <a:srgbClr val="FFFF00"/>
                </a:solidFill>
              </a:rPr>
              <a:t>500mb Met/O3 forecast initialized 12Z June 16, 2016</a:t>
            </a:r>
            <a:endParaRPr lang="en-US" dirty="0">
              <a:solidFill>
                <a:srgbClr val="FFFF00"/>
              </a:solidFill>
            </a:endParaRPr>
          </a:p>
        </p:txBody>
      </p:sp>
      <p:sp>
        <p:nvSpPr>
          <p:cNvPr id="8" name="Rectangle 7"/>
          <p:cNvSpPr/>
          <p:nvPr/>
        </p:nvSpPr>
        <p:spPr>
          <a:xfrm>
            <a:off x="0" y="6119336"/>
            <a:ext cx="9144000" cy="369332"/>
          </a:xfrm>
          <a:prstGeom prst="rect">
            <a:avLst/>
          </a:prstGeom>
        </p:spPr>
        <p:txBody>
          <a:bodyPr wrap="square">
            <a:spAutoFit/>
          </a:bodyPr>
          <a:lstStyle/>
          <a:p>
            <a:r>
              <a:rPr lang="en-US" b="1" i="1" dirty="0" smtClean="0">
                <a:latin typeface="Times New Roman" pitchFamily="18" charset="0"/>
                <a:cs typeface="Times New Roman" pitchFamily="18" charset="0"/>
              </a:rPr>
              <a:t>RR-</a:t>
            </a:r>
            <a:r>
              <a:rPr lang="en-US" b="1" i="1" dirty="0" err="1" smtClean="0">
                <a:latin typeface="Times New Roman" pitchFamily="18" charset="0"/>
                <a:cs typeface="Times New Roman" pitchFamily="18" charset="0"/>
              </a:rPr>
              <a:t>Chem</a:t>
            </a:r>
            <a:r>
              <a:rPr lang="en-US" b="1" i="1" dirty="0" smtClean="0">
                <a:latin typeface="Times New Roman" pitchFamily="18" charset="0"/>
                <a:cs typeface="Times New Roman" pitchFamily="18" charset="0"/>
              </a:rPr>
              <a:t> is configured and run </a:t>
            </a:r>
            <a:r>
              <a:rPr lang="en-US" b="1" i="1" dirty="0">
                <a:latin typeface="Times New Roman" pitchFamily="18" charset="0"/>
                <a:cs typeface="Times New Roman" pitchFamily="18" charset="0"/>
              </a:rPr>
              <a:t>by </a:t>
            </a:r>
            <a:r>
              <a:rPr lang="en-US" b="1" i="1" dirty="0">
                <a:latin typeface="Times New Roman" pitchFamily="18" charset="0"/>
                <a:cs typeface="Times New Roman" pitchFamily="18" charset="0"/>
                <a:hlinkClick r:id="rId4"/>
              </a:rPr>
              <a:t>Georg </a:t>
            </a:r>
            <a:r>
              <a:rPr lang="en-US" b="1" i="1" dirty="0" err="1">
                <a:latin typeface="Times New Roman" pitchFamily="18" charset="0"/>
                <a:cs typeface="Times New Roman" pitchFamily="18" charset="0"/>
                <a:hlinkClick r:id="rId4"/>
              </a:rPr>
              <a:t>Grell</a:t>
            </a:r>
            <a:r>
              <a:rPr lang="en-US" b="1" i="1" dirty="0">
                <a:latin typeface="Times New Roman" pitchFamily="18" charset="0"/>
                <a:cs typeface="Times New Roman" pitchFamily="18" charset="0"/>
              </a:rPr>
              <a:t> and </a:t>
            </a:r>
            <a:r>
              <a:rPr lang="en-US" b="1" i="1" u="sng" dirty="0" err="1">
                <a:solidFill>
                  <a:srgbClr val="0000FF"/>
                </a:solidFill>
                <a:latin typeface="Times New Roman" pitchFamily="18" charset="0"/>
                <a:cs typeface="Times New Roman" pitchFamily="18" charset="0"/>
              </a:rPr>
              <a:t>Ravan</a:t>
            </a:r>
            <a:r>
              <a:rPr lang="en-US" b="1" i="1" u="sng" dirty="0">
                <a:solidFill>
                  <a:srgbClr val="0000FF"/>
                </a:solidFill>
                <a:latin typeface="Times New Roman" pitchFamily="18" charset="0"/>
                <a:cs typeface="Times New Roman" pitchFamily="18" charset="0"/>
              </a:rPr>
              <a:t> </a:t>
            </a:r>
            <a:r>
              <a:rPr lang="en-US" b="1" i="1" u="sng" dirty="0" err="1">
                <a:solidFill>
                  <a:srgbClr val="0000FF"/>
                </a:solidFill>
                <a:latin typeface="Times New Roman" pitchFamily="18" charset="0"/>
                <a:cs typeface="Times New Roman" pitchFamily="18" charset="0"/>
              </a:rPr>
              <a:t>Ahmadov</a:t>
            </a:r>
            <a:r>
              <a:rPr lang="en-US" b="1" i="1" u="sng" dirty="0">
                <a:solidFill>
                  <a:srgbClr val="0000FF"/>
                </a:solidFill>
                <a:latin typeface="Times New Roman" pitchFamily="18" charset="0"/>
                <a:cs typeface="Times New Roman" pitchFamily="18" charset="0"/>
              </a:rPr>
              <a:t> </a:t>
            </a:r>
            <a:r>
              <a:rPr lang="en-US" b="1" i="1" dirty="0" smtClean="0">
                <a:latin typeface="Times New Roman" pitchFamily="18" charset="0"/>
                <a:cs typeface="Times New Roman" pitchFamily="18" charset="0"/>
              </a:rPr>
              <a:t>at NOAA/ESRL.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8462256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83099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r"/>
            <a:r>
              <a:rPr lang="en-US" sz="2400" b="1" u="sng" dirty="0" smtClean="0">
                <a:solidFill>
                  <a:srgbClr val="FF0000"/>
                </a:solidFill>
                <a:latin typeface="Times New Roman" pitchFamily="18" charset="0"/>
                <a:cs typeface="Times New Roman" pitchFamily="18" charset="0"/>
              </a:rPr>
              <a:t>Follow on: </a:t>
            </a:r>
            <a:r>
              <a:rPr lang="en-US" sz="2400" b="1" dirty="0" smtClean="0">
                <a:latin typeface="Times New Roman" pitchFamily="18" charset="0"/>
                <a:cs typeface="Times New Roman" pitchFamily="18" charset="0"/>
              </a:rPr>
              <a:t>IDEA International (IDEA-I) ozone forecast is now used for real-time stratospheric intrusion forecasting</a:t>
            </a:r>
            <a:endParaRPr lang="en-US" sz="2400" b="1" dirty="0">
              <a:latin typeface="Times New Roman" pitchFamily="18" charset="0"/>
              <a:cs typeface="Times New Roman" pitchFamily="18" charset="0"/>
            </a:endParaRPr>
          </a:p>
        </p:txBody>
      </p:sp>
      <p:sp>
        <p:nvSpPr>
          <p:cNvPr id="8" name="Rectangle 7"/>
          <p:cNvSpPr/>
          <p:nvPr/>
        </p:nvSpPr>
        <p:spPr>
          <a:xfrm>
            <a:off x="0" y="6488668"/>
            <a:ext cx="9144000" cy="36933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a:spAutoFit/>
          </a:bodyPr>
          <a:lstStyle/>
          <a:p>
            <a:pPr algn="ctr"/>
            <a:r>
              <a:rPr lang="en-US" b="1" dirty="0" smtClean="0"/>
              <a:t>http://cimss.ssec.wisc.edu/idea-i/USozone/index.php</a:t>
            </a:r>
            <a:endParaRPr lang="en-US"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04" t="9860" r="57607" b="5665"/>
          <a:stretch/>
        </p:blipFill>
        <p:spPr bwMode="auto">
          <a:xfrm>
            <a:off x="2133600" y="914400"/>
            <a:ext cx="4835953" cy="557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beans\users$\bpierce\Data\Documents\FY16_Travel\Midwest_Central_AQ_Workshop\IDEA-I.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537" y="2432137"/>
            <a:ext cx="4693920" cy="3520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54107"/>
          </a:xfrm>
          <a:prstGeom prst="rect">
            <a:avLst/>
          </a:prstGeom>
        </p:spPr>
        <p:txBody>
          <a:bodyPr wrap="square">
            <a:spAutoFit/>
          </a:bodyPr>
          <a:lstStyle/>
          <a:p>
            <a:pPr algn="ctr"/>
            <a:r>
              <a:rPr lang="en-US" sz="2800" b="1" dirty="0" smtClean="0">
                <a:latin typeface="Times New Roman" pitchFamily="18" charset="0"/>
                <a:cs typeface="Times New Roman" pitchFamily="18" charset="0"/>
              </a:rPr>
              <a:t>Satellite based estimates of surface visibility for state haze rule implementation planning </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0" y="685800"/>
            <a:ext cx="9144000" cy="2308324"/>
          </a:xfrm>
          <a:prstGeom prst="rect">
            <a:avLst/>
          </a:prstGeom>
        </p:spPr>
        <p:txBody>
          <a:bodyPr wrap="square">
            <a:spAutoFit/>
          </a:bodyPr>
          <a:lstStyle/>
          <a:p>
            <a:endParaRPr lang="en-US" b="1"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Under support from the NOAA GOES-R Algorithm Working Group NESDIS has developed a satellite based visibility retrieval that uses MODIS Aerosol Optical Depth retrievals and GFS forecast data as input and is based on regression against surface extinction measurements from the NWS Automated Surface Observing System (ASOS).</a:t>
            </a:r>
          </a:p>
          <a:p>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Under this AQAST Tiger Team Project we combine this satellite retrieval with IMPROVE network measurements to assess the utility for use in state haze rule planning </a:t>
            </a:r>
            <a:endParaRPr lang="en-US" dirty="0">
              <a:latin typeface="Times New Roman" pitchFamily="18" charset="0"/>
              <a:cs typeface="Times New Roman" pitchFamily="18" charset="0"/>
            </a:endParaRPr>
          </a:p>
        </p:txBody>
      </p:sp>
      <p:sp>
        <p:nvSpPr>
          <p:cNvPr id="24578" name="AutoShape 2" descr="data:image/jpeg;base64,/9j/4AAQSkZJRgABAQAAAQABAAD/2wCEAAkGBxMQEhUUExIVFBUVFRYVFhgWFBcaFhUVFxgWGRgWGBcYHSggGholIRQUITgkJSksMDAuGR83ODMsNygtLisBCgoKDg0OGhAQGjQkICQvLC4yLCwsLSwsLDAsLCwsLDQsLCwsLCwsLCwsLC4sLCwtLCwsLCwtLCwsLCwsLCwsLP/AABEIALIAsQMBEQACEQEDEQH/xAAcAAEAAQUBAQAAAAAAAAAAAAAAAQIEBQYHAwj/xABDEAACAQIDBAUJBgQEBwEAAAABAgMAEQQSIQUGMUEHEyJRYRYXMlJxgZGT0RQjQlShwWKSsbI0guHwFTNTY3JzokP/xAAaAQEAAgMBAAAAAAAAAAAAAAAAAQIDBAUG/8QANREBAAICAAIHCAAFBAMAAAAAAAECAxEEBRITITFBUZEWUlNhcYGxwSIzodHxFSM04RQy8P/aAAwDAQACEQMRAD8A7jQKBQKBQKBQKBQKBQKBQKC1xm0I4SodwpY2Ucz427vGguQb0E0CgUCgUCgUCgUCgUCgUCgUCgUCgUCgw29GPmghLwx5iPSY65F9YL+L9qDR93s0szTSEs1vSJvxNgPDgdBQbTsrbsayGIElRx7oz339U93LXhQbQDQKBQKBQKBQKBQKBQKBQKBQKBQKBQKBQaRvZu6Y0aTDrZS2eRVvmBH4k7hx0FBj90YbDSxZz2VH4gupOvIXtfwoN+wGHMa2J53AHBR6o8P96CguaBQKBQKBQKBQKBQKBQKBQKBQKCCara2k6ReqdI0m9W6QXqdoWE2yI7dhRG4YurKBdXPE+w8xU7EYPagLdVJZJVAuOTA8GU8wakYnbu8tg0eGGdx2S9xkRjwUH8T/AMIoMZsfe+ZJOqxMZJJyg5crhjoAQdCPHSg3qgUCgUCgUCgUCgUCgUCgUFLtasWTJFfqmI2871rdNZN6tFhN6tFkJvVosKZZQqlmNgAST3AVaJQ03aW0lxfWNITDh4SFYAffSkkAAjiq3PDj+2aEPCPeKFIxHHE1lsq3IW+hBfsjS99ddaDCdVicfPZrswOUkejGAe8aACg6rAmVVBJJAAueJ9tB6UCgUCgUCgUCgUCgUCgoke1YM2aMcfNMRt4Zq5s5Jmdyy6TerRdGk3q0XNJvV4ujSb1aLIRIMwI7xar1uNNm3fkzzyzR9YHBskT9rMCuUjNy9I+GtbUZKz4q6XOH3Lj7JLsBoSpAJItwJ4A37u6o62NmmZxGy0iRWhyxNGOyeCkc1fvB7++sm9oYDbe+EqKgjiCMQC+fW3HsgDvsdf0oNi3f22mLjzLow9NL6qf3HjQZSgUCgUCgUCgUCgUFEsmUVg4jiK4a7nv8IWrXa0L3rhWzTe3SszRGi9IuaTerxc0m9Xi6NJvVoujSb1eLmk3q0WRpN6vF0aTerRc08cXAJBbmNVvwB7/9ay0y9GUTDne09nyzzyAKVCaXa4BIGgHfz1HfW5ExMbhR4DGvgpR1Nly2DE6mQgAsrH1bngLVI6PsLa6YuMOmhGjLzVu7/WgyNAoFAoFAoFAoKJZAouawcTxFMFOlb/K1azadQsHkJNzXl8vE2y36VmzFdRpF6rFzSb1eLo0nNV4uaTmq8XRpUDVouaTerxdGk3q8XRpN6vFzSb1aLo0m9Xi6NLfGwZ1NuPLx8L1nxZ+jPb3ImrTdkboyYhzJiAY0zHs8HbX9B410Ynfaxt8wWDSFQkahVHIf1PeaD3oFAoFAoFAoKJZAouawcRxFOHxze89n5WrWbTqGMlmLG5rxnE8bfiMnTt9o8m3WkVjSnNWKLp0nNV4uaTerxdGk3q8XRpN6vF0aTerxc0nNV4ujSoNV4uaTmq0XRpN6vF0aTerxc0m9Xi6NLmFriutwt+ljj5MVo1KutlUoFAoFAoFBTI4UXPCsOfPTBjnJknUQmtZtOoYfEYgub8uQrwXHcxvxeTpT2RHdHl/23qY4rDzzVqRdfSQ1Xi6NJDVeLo0qDVeLmk5qvF0aSDWSLo0nNV4ujSb1eLmk5qvF0aVXq8XRpN6vFzSc1Xi6NJDVaLo098K2tq6fLsv8U1+7HkjxXNddiKBQKBQKCHYAXOgFY8uWmKk3vOohMRMzqGHxWJLnwHAfvXguZcyvxmTyrHdH7n5/hvY8cUj5vCuYyFAoF6t0pNJvVoujSQ1Xi6NJDVeLmlQarxdGkhqvF0aTmq8XNJvV4ujSc1ZIujSq9Xi6NJvV4uaekL2Ira4XN0MtZUtG4ZCvVNYoFAoFBDG2pqt71pWbWnUR4kRticZis5sPRH6+NeE5rzS3F36Neykd3z+c/qG9ix9CO3vW1chlKBQKBQKBQKnYm9T0jRerxdGkhqtF0aVZqyRdGk5qvFzSQ1Xi6NKg1Xi6NJvV4uaZSF7qD4V7XhcvW4a384/y07RqdK62FSgUCg570q73S4EwxQFA75nfMgYBBYKLHvJP8prawcBh4qlozV3XyVm81nsc/wDONj/Wh+Qv1q/s5yz4MHX5PM842P8AWh+Qv1qPZzlnwYOvyeZ5xsf60PyF+tPZzlnwYOvyeZ5xsf60PyF+tPZzlnwYOvyeZ5xsf60PyF+tPZzlnwYOvyeZ5xsf60PyF+tPZzlnwYOvyeZ5xsf60PyF+tPZzlnwYOvyeZ5xsf60PyF+tPZzlnwYOvyeZ5xsf60PyF+tPZzlnwYOvyeZ5xsf60PyF+tPZzlnwYOvyeZ5xsf60PyF+tPZzlnwYOvyeZ5xsf60PyF+tT7Ocs+DB1+TzPOPj/Xh+Qv1qfZ7lvwYOuyeafOPtD14fkL9aez/AC34UI67J5nnH2h68PyF+tT7P8u+FB12TzPORtD14fkL9af6By74UHXX8zzkbQ9eH5C/Wp/0Hl/woOuv5uzblzzS4KCTEEdZIgkNlCgB9VGUeBFaN8OLDaceKNVheJme2WbqoUCgUHCukPZ+NxePldcJiGRbRoRC5BVOY04Elq7XC3x0xRE2jf1YrbmWueTGO/JYn5En0rY6/F70eqNSeTGO/JYn5En0p1+L3o9TUnkxjvyWJ+RJ9Kdfi96PU1J5MY78lifkSfSnX4vej1NSeTGO/JYn5En0p1+L3o9TUnkxjvyWJ+RJ9Kdfi96PU1J5MY78lifkSfSnX4vej1NSeTGO/JYn5En0p1+L3o9TUnkxjvyWJ+RJ9Kdfi96PU1J5MY78lifkSfSnX4vej1NSeTGO/JYn5En0p1+L3o9TUnkxjvyWJ+RJ9Kdfi96PU1J5MY78lifkSfSnX4vej1NSeTGO/JYn5En0p1+L3o9TUnkxjvyWJ+RJ9Kdfi96PU1J5MY78lifkSfSnX4vej1NSudl7nYyWaON8JOiO6h2aJ1VUv2iSRYaXqt+Ix1rMxaPUiJfRsaBQFAsAAAO4DhXn5nbMqoFAoPOeZUVmY2VQWYngABcn9KJiJmdQ1vc/fGPaMZdVyEOyFSbkAaqfeCD7b91GfieHnBfoz5NoFGuUGsbwb84XBv1V2mm/6UIzOD3G2gPhxo2sXCZMkdLujznsYiXfrFjtDZcuXjrKme3/AIAE1C8cPh7utjf0/aNldKeFkfJMr4Z72+8HZB8SPR99qlbJy7LWOlX+KPk3qDEK4upBB4WNGg9aDFb0baXA4WXEML5F7K3tmcmyrfxJFGXBinLkikeKnd/bqYyGOVODqGtfgea+0EEe6iMuOcd5pPgy9GNj9ubZhwURmncIg07yxPBVHEmjJixWy26NY7WoeX88gzwbNleM6hmkRGYd4Q6kUbU8LjrPRvkiJ9WS3S31XHl1MLwvGQrK9uJvp+nOjFxPDTh127ifJjMZ0nJHNLEMJPII5GjzRgMGym1/DW9GevATNYt04jceLwxHSxFGAXweKQHQFlUAnuuTU6Wry21p1W9Z+6YelaNxmXBYph3qgI+INNIty6azqb19V3sbpIjxOIWD7PNEWDG8lhbKCeHHlUMeXgbY8c36UTHybxE+YXo0ldAoFBo/S1tcw4QQIfvcUwiUc8umc/qo/wA1G9y/HFsnTnur2uZbg45sFjWhc2zHIe7OpNj79fjUy6HMKRmwRlr4dv2l37CS5lBqHBan0o70HAYW0ZtNMSiHmoA7Tj2XA9pFG9wHDddk7e6Gl9Gex8y9adZJSSWOpy37/HUn2iksnMs82ydXHdX8uqQbJQDhRzWkdJm5izQPPGv3sSltOLourKe/S5FTDocBxU4skUn/ANZ/o1von3pdH+zO11teO/K3FR4c/jSWzzThoj/dr93a4nzC9Q4zlnTFjnnkiwMWpCtPJ7FDZAfg3xXvpDrcuiuOs5r93dDE9EG2spaAngc6+w+l+tvjUynm2HVoyR49jtUbXFQ5DkXTtK4fCjjHZ2tyLArx939TUw7PKYiYv5tm3KxEOLiDqQdLEc1I/CRyqHLzYrYrzWzKRbvLHiHmT/8ATJcW5oCM3tIt8KK2vNqRWfDf9Xrhd3UjAVQQoLHjqSzFmJPMkk0Re83ndmjdNOBWLDQEc5iP/hqmHT5T/Nt9P2p6K8OJIFB72/upLBzL/kW+34bzjN20Z45Nc0Za3+YZSD4VDTreYrNY7pZzCx5VAoq9qBQKDkO2cYMdthjcGPBrkXXTrCdT8b/y0dO0Th4TXjf8Na6R9m/ZsTFNGR94A1xykjIv+mU1MNzlt+swzjt4fiXXdydrDEQIwPpKD7DzHxqHEy45x3mk+Dm3TrITi4F/CILj2l3v/atTDt8piOrtPz/Tbui9R9niP8C/0qHI4v8An3+sug0a7yxUYZSDwIINB80btrkx8YX8MrD3DMP6VPg9Nxs74W0z5R+n0Xs+cLDmY2CqWJPIAXJqHmojc6hyrdiT7bisTjHt97JkS54RrbhfwCD3UdLjv9ulMEeHbP1axj0/4ZtQ2PYDhhroY5Br8Ln4VPg36x/5PCa8df1h3zYmKEkYN76VDzrFb97tLtDDmM6Mvajb1W/cHgaNjhuItgv0o+7hkGIxeyMQeKMDqDqki/0I8eVW73oJrh4zHvv/ADDuG5e9UePiDDRhoynird3sqrz3EcPbBfo2bSKMDmPTt/hYP/ef7GqYdXlP8230/bx6If8AkL7W/upLBzL/AJFvt+HUxUNFNAoFBiN7NsDBYSafS6Icl+bnRR8SKM3D4utyRTzcl3S3MjxMSvMrO8l3JzsNCdL2PHn76OhxXH5KZZrjnUR2d0MjvX0dxRYWSSGMh0XP6btcLqwsT3Xqdo4bmGWctYvPZPZ3Qs+h/bOUtATwOdfYfSHxsffSVubYdWjJHj2SzXTVsYzQx4lBcw3V7f8ATa2vuI/U0hXleeKXmk+P5WXRBttcvUsbMh08UPP3G4+FJV5ngmmTrI7p/LrqteocxYbw7RXC4aaZjpHGze027KjxJsPfRkxY5yXiseLhXR7slpZuuYGwJCnvY+kfd+9TLsc0zxFYxR9/06L0mbTOG2f1KH7zEkRAc8p9P4jT/NUNLl+LpZelPdXtYHYvR9BIq5oyxCjMc7i7W14HSm035lnm09Gez6QxHSJuSmDhWaFCqhsr9pm0b0T2iba6e+piW5y/jb5Mk0yT9G2dE22+tgVGN2TsH2D0T8LfColocww9XmnXdPb/AHb0NqIZ3g/EiRyHutIXAt/IfjRqzSYpF/PcejD74brxY2FlYa2JVuatyIoycPnthvFq/wCXKuiyV4sTIvKwB7swaw/epl1ebamlLO8wNdRUOG5r07f4WD/3n+xqmHV5T/Nt9P28eiH/AJC+1v7qSwcy/wCRP2/DqYqGimgUEMaDmPSTg8fj1SJY44olOcgy3Z24C+VbADX4+FHS4PNgwTNrTMz9Gx7nRMF7ceQiwAuCLADmKNC+t9k7bPiIwykEXBBFu/woo4RFufjcFiusiVAFclV6y/YJ9Em3dU7dvLx2DLi6F9+ni63smZsREVmiC3GUjMGBBGvLhUONbUT/AAz+nO9vdHUuHl67AyFCDmCk+ie5W7vA1LqYuY1tToZ67jzZTZm9G1ohkkwUcpGmYSql/Ei5/aoYbYuDntrkmPlqZYTfuXamLRTLGnUqcxghYnhzc8W93Du50hs8Hk4XHbVZnfnP6/7XG5++WFWyugiddFQnLGfAOdF/zUYeI5fli3S30o8/H0/sq3mwmMxmMixDJEYordXGst9L3LFstixNj7hQx58OPDbHEzufHTo+7SkRjMuVjxF72Pt50c2db7FW92zPtWEmiyhi6EKCbdripvbSxAPuoyYMnV5K38nJd1thY/Z8+bIjKdHUPx7iDbiKnbpcXxXD8RXXbEx3Tpnd4YMeMWuNwyrrEsckRYahSdCdAeINwbg1DBhycPOKcWTz3E6XGJ3h2rPEYkwseHLDKZWlDlQeOVV5/GiK04Sk9Kbzb5a09tyd0hhrcWJN2Y/iPgOQow8VxNs99z2RHdDo0a2FqNZzfpT2ViscsaJGipG7NmaTVtLCygaaX40dHgeIxYJm1pnt+Sz6PcJiMGBG8SkZj2g40B46EUY+My4s1+nWftp1OJ7ijSV0CgUHjJhlbiKCY8Oq8BQetB4SYVW4igmPDqvAUFbxg8aC3bZ6HlQG2ehFrUGlb19HkGJuyrkf1l5/+Q4H+tG3w/G5cPZE7jylow2HtTZzfcN1iA8NCPej/tUt+eJ4TiP5san/AO8Y/bYdlb+Y+Oyy7OZj3pmX9DcfrUNe/C8N30yx92xYferGTaLgRGDzmmAH8qAsf0o17YsNe++/pH92a2XEzD70qzE3uqZVA5AAkn3k0a9prv8AhjsZT7ItuFFVA2endQXEcQXgKCug8pIFbiKChcGg5UHuq2oJoFBa7R2hHhozJM4SNbZmPBbkC5PIa8eA50HliNrwxhmd8qo6ISQbZpMuWx5jtrrwFBJ2rHmkW5+6BMhscqWUNYnvysDQVNtSIQfaM/3PV9bmsfQtmvbje3LjQUy7XgT0pVHYWTj+B2yq3sJ0FBVLtOJUV82ZXIVMvaLsb2VQOeh9lje1qDywm24ZSVD2cM6MjAh1ZArMCp7g6HxDAi4NB6PtaAKzGVAEiEzdodmJs2WQjiFOR9f4TQRi9sQRZg8qrkQSPe/ZjbNZ27l+7fX+E0EwbVhkOVZATmC21vmK5gLHXgCaC3xONw15VZ1BgCtLcHsBhdST7ByoLIT4JmCiWPMwJAvqQC4PvvHILcew3dQXHW4WMBjIoBjMwP8A2ha7+ztD40HuNrYZCFMqqSFNjcaOSqXvwuVIF+JFB7zbSjWTqiTmy5zpoia9pjyHZIvQUptiAlQJB2zZbgjMcrP2bjXsozacgaCcPteCQKVlUhlLrr6SqASyg8QAy6jvFBH/ABeC9usB0B0uQAVzC5AsLjXWgmDasL5MsgOcXW19Rp2uHo6jXhrQeT7ajWQxlZAygsSY2yhASM+bhluDrQe8O0onyZZFPWX6vkXsMxyg8dNfZQVx46NioEiksXC2Ydoxmz278p0PdQXFBa7RwfXKFJsA6NwvfKwOUg8ja1BhfI6HI8JZzAzO3VFjZA0YjCIwsQigMQNbZu4AAK23ZzsHklLN1axOwXK00asrWkIPa1VrHlne3GguYdgqsQgzsYhKXCm98uYuI8wN7BiPcAKCxXc9QuXrXy9VHCumqxxzGVBmvckXC3vewvxoL1thfdxoJWDQy9ZE9gSvEZWv6YKsyk8SDe99aCxOwp1naRWQl3dy+oPbjSMrkNxYCJLEHlqNTQV4jdJGVwJXUyQyQMeIMToqKMt7AqFBB77340Fxi93ut6/PKbz4UYVsqgBVBmOYAk6/fHj3CgvU2WonE9+0Iep4cQGzA3+PxNBjMRuor9YetYNLHLHKbemJGzA2J7JXUC3Imguju9H1rSiwvEI1XKLIc0rGQfxHrn/2TQW027GeMI0p0wz4UEIB2Hydq1/SGT9aCqbdvOXzSdmSKOF1CcUjd27JJOUnrCOfhY0Httnd9MWymQ9lUdLKLOVkR43XODfKQ4Nu9FPKgltis3UdZNmMDFlsgGa8MkPa142lJ0tqBpQWK7nx9VHE0jfdR5I3QZZEaygShrmz9mx5EMQQQSCF7h9hmPrAktkltnUoCcwjWIlTcWBCLob8Da16Dywu7QT7P2/8PYKyrlYgDKVJDaq2lwbgkA6EA0F7itlB5HkzkZ4DBa3AEk5vbrQY9N1xaL705oOr6oqLBcnpErchi4upvyOlqCdn7qRwSRyK7Zkdn1tYl0Ky2H4c7ESH+IUGwUCgUCgUCgUCgUCgUCgUCgUCgUCgUCgUCgUCg//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2" name="Picture 6" descr="http://vista.cira.colostate.edu/improve/_borders/ImproveLinkSpace.gif"/>
          <p:cNvPicPr>
            <a:picLocks noChangeAspect="1" noChangeArrowheads="1"/>
          </p:cNvPicPr>
          <p:nvPr/>
        </p:nvPicPr>
        <p:blipFill>
          <a:blip r:embed="rId2" cstate="print"/>
          <a:srcRect/>
          <a:stretch>
            <a:fillRect/>
          </a:stretch>
        </p:blipFill>
        <p:spPr bwMode="auto">
          <a:xfrm>
            <a:off x="155575" y="-174625"/>
            <a:ext cx="2257425" cy="371475"/>
          </a:xfrm>
          <a:prstGeom prst="rect">
            <a:avLst/>
          </a:prstGeom>
          <a:noFill/>
        </p:spPr>
      </p:pic>
      <p:pic>
        <p:nvPicPr>
          <p:cNvPr id="11" name="Picture 2" descr="Fig2_Updated"/>
          <p:cNvPicPr>
            <a:picLocks noChangeAspect="1" noChangeArrowheads="1"/>
          </p:cNvPicPr>
          <p:nvPr/>
        </p:nvPicPr>
        <p:blipFill>
          <a:blip r:embed="rId3" cstate="print"/>
          <a:srcRect/>
          <a:stretch>
            <a:fillRect/>
          </a:stretch>
        </p:blipFill>
        <p:spPr bwMode="auto">
          <a:xfrm>
            <a:off x="1828800" y="3048000"/>
            <a:ext cx="5486400" cy="3314700"/>
          </a:xfrm>
          <a:prstGeom prst="rect">
            <a:avLst/>
          </a:prstGeom>
          <a:noFill/>
          <a:ln w="9525">
            <a:noFill/>
            <a:miter lim="800000"/>
            <a:headEnd/>
            <a:tailEnd/>
          </a:ln>
        </p:spPr>
      </p:pic>
      <p:sp>
        <p:nvSpPr>
          <p:cNvPr id="12" name="Rectangle 3"/>
          <p:cNvSpPr>
            <a:spLocks noChangeArrowheads="1"/>
          </p:cNvSpPr>
          <p:nvPr/>
        </p:nvSpPr>
        <p:spPr bwMode="auto">
          <a:xfrm>
            <a:off x="1" y="6273225"/>
            <a:ext cx="9144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Monthly mean time series of the ASOS validation statistics for the Version 5 ABI Visibility algorithm from January 2010 through December 2013</a:t>
            </a:r>
            <a:r>
              <a:rPr kumimoji="0" lang="en-US"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US" sz="1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489</TotalTime>
  <Words>1720</Words>
  <Application>Microsoft Office PowerPoint</Application>
  <PresentationFormat>On-screen Show (4:3)</PresentationFormat>
  <Paragraphs>129</Paragraphs>
  <Slides>22</Slides>
  <Notes>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Follow on: Aura Chemical Reanalysis in support Air Quality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Brad Pierce</dc:creator>
  <cp:lastModifiedBy>Brad Pierce</cp:lastModifiedBy>
  <cp:revision>63</cp:revision>
  <dcterms:created xsi:type="dcterms:W3CDTF">2006-08-16T00:00:00Z</dcterms:created>
  <dcterms:modified xsi:type="dcterms:W3CDTF">2016-06-17T14:03:31Z</dcterms:modified>
</cp:coreProperties>
</file>