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5" r:id="rId3"/>
    <p:sldId id="269" r:id="rId4"/>
    <p:sldId id="272" r:id="rId5"/>
    <p:sldId id="262" r:id="rId6"/>
    <p:sldId id="263" r:id="rId7"/>
    <p:sldId id="260" r:id="rId8"/>
    <p:sldId id="258" r:id="rId9"/>
    <p:sldId id="281" r:id="rId10"/>
    <p:sldId id="282" r:id="rId11"/>
    <p:sldId id="284" r:id="rId12"/>
    <p:sldId id="273" r:id="rId13"/>
    <p:sldId id="274" r:id="rId14"/>
    <p:sldId id="277" r:id="rId15"/>
    <p:sldId id="278" r:id="rId16"/>
    <p:sldId id="279" r:id="rId17"/>
    <p:sldId id="291" r:id="rId18"/>
    <p:sldId id="259" r:id="rId19"/>
    <p:sldId id="292" r:id="rId20"/>
    <p:sldId id="290" r:id="rId21"/>
    <p:sldId id="280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Sheet1!$A$1:$A$4</c:f>
              <c:strCache>
                <c:ptCount val="4"/>
                <c:pt idx="0">
                  <c:v>NEI 2011 Standard</c:v>
                </c:pt>
                <c:pt idx="1">
                  <c:v>CH 50% NO</c:v>
                </c:pt>
                <c:pt idx="2">
                  <c:v>CH&amp;ML 50% NO </c:v>
                </c:pt>
                <c:pt idx="3">
                  <c:v>CH&amp;ML&amp;GB 50% NO 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0.67</c:v>
                </c:pt>
                <c:pt idx="1">
                  <c:v>0.7</c:v>
                </c:pt>
                <c:pt idx="2">
                  <c:v>0.74</c:v>
                </c:pt>
                <c:pt idx="3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933312"/>
        <c:axId val="74922240"/>
        <c:axId val="0"/>
      </c:bar3DChart>
      <c:catAx>
        <c:axId val="45933312"/>
        <c:scaling>
          <c:orientation val="minMax"/>
        </c:scaling>
        <c:delete val="0"/>
        <c:axPos val="b"/>
        <c:majorTickMark val="out"/>
        <c:minorTickMark val="none"/>
        <c:tickLblPos val="nextTo"/>
        <c:crossAx val="74922240"/>
        <c:crosses val="autoZero"/>
        <c:auto val="1"/>
        <c:lblAlgn val="ctr"/>
        <c:lblOffset val="100"/>
        <c:noMultiLvlLbl val="0"/>
      </c:catAx>
      <c:valAx>
        <c:axId val="74922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5933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cat>
            <c:strRef>
              <c:f>Sheet1!$A$1:$A$4</c:f>
              <c:strCache>
                <c:ptCount val="4"/>
                <c:pt idx="0">
                  <c:v>NEI 2011 Standard</c:v>
                </c:pt>
                <c:pt idx="1">
                  <c:v>CH 50% NO</c:v>
                </c:pt>
                <c:pt idx="2">
                  <c:v>CH&amp;ML 50% NO </c:v>
                </c:pt>
                <c:pt idx="3">
                  <c:v>CH&amp;ML&amp;GB 50% NO 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9.68</c:v>
                </c:pt>
                <c:pt idx="1">
                  <c:v>8.49</c:v>
                </c:pt>
                <c:pt idx="2">
                  <c:v>5.46</c:v>
                </c:pt>
                <c:pt idx="3">
                  <c:v>4.38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8639104"/>
        <c:axId val="152611840"/>
        <c:axId val="0"/>
      </c:bar3DChart>
      <c:catAx>
        <c:axId val="148639104"/>
        <c:scaling>
          <c:orientation val="minMax"/>
        </c:scaling>
        <c:delete val="0"/>
        <c:axPos val="b"/>
        <c:majorTickMark val="out"/>
        <c:minorTickMark val="none"/>
        <c:tickLblPos val="nextTo"/>
        <c:crossAx val="152611840"/>
        <c:crosses val="autoZero"/>
        <c:auto val="1"/>
        <c:lblAlgn val="ctr"/>
        <c:lblOffset val="100"/>
        <c:noMultiLvlLbl val="0"/>
      </c:catAx>
      <c:valAx>
        <c:axId val="152611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8639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2971800"/>
            <a:ext cx="9144000" cy="3581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58" y="0"/>
            <a:ext cx="91373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High resolution OMI NO2 retrievals for urban scale AQ monitoring using VIIRS day-night-band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radiances</a:t>
            </a: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Application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to 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Wisconsin DNR/LADCO Lake Breeze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Study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Brad Pierce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NOAA/NESDIS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Brad Pierce\Documents\AQAST_07\Talk\viirs_2012_large.png"/>
          <p:cNvPicPr>
            <a:picLocks noChangeAspect="1" noChangeArrowheads="1"/>
          </p:cNvPicPr>
          <p:nvPr/>
        </p:nvPicPr>
        <p:blipFill>
          <a:blip r:embed="rId2" cstate="print"/>
          <a:srcRect l="8013" t="5128" r="7051"/>
          <a:stretch>
            <a:fillRect/>
          </a:stretch>
        </p:blipFill>
        <p:spPr bwMode="auto">
          <a:xfrm>
            <a:off x="381000" y="3048000"/>
            <a:ext cx="4038600" cy="2819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594360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VIIRS DNB cloud free composite from NOAA National Geophysical Data Center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35523" y="2971800"/>
            <a:ext cx="3903677" cy="3005356"/>
            <a:chOff x="4267200" y="2743200"/>
            <a:chExt cx="5486400" cy="3276600"/>
          </a:xfrm>
        </p:grpSpPr>
        <p:pic>
          <p:nvPicPr>
            <p:cNvPr id="1026" name="Picture 2" descr="C:\Users\Brad Pierce\Documents\AQAST9\Talk\OMI_July_2014_TNO2_______columns_july_2014.conus.png"/>
            <p:cNvPicPr>
              <a:picLocks noChangeAspect="1" noChangeArrowheads="1"/>
            </p:cNvPicPr>
            <p:nvPr/>
          </p:nvPicPr>
          <p:blipFill>
            <a:blip r:embed="rId3" cstate="print"/>
            <a:srcRect l="19143" t="15714" r="19143" b="10572"/>
            <a:stretch>
              <a:fillRect/>
            </a:stretch>
          </p:blipFill>
          <p:spPr bwMode="auto">
            <a:xfrm>
              <a:off x="4267200" y="2743200"/>
              <a:ext cx="5486400" cy="3276600"/>
            </a:xfrm>
            <a:prstGeom prst="rect">
              <a:avLst/>
            </a:prstGeom>
            <a:noFill/>
          </p:spPr>
        </p:pic>
        <p:pic>
          <p:nvPicPr>
            <p:cNvPr id="12" name="Picture 2" descr="C:\Users\Brad Pierce\Documents\AQAST9\Talk\OMI_July_2014_TNO2_______columns_july_2014.conus.png"/>
            <p:cNvPicPr>
              <a:picLocks noChangeAspect="1" noChangeArrowheads="1"/>
            </p:cNvPicPr>
            <p:nvPr/>
          </p:nvPicPr>
          <p:blipFill>
            <a:blip r:embed="rId3" cstate="print"/>
            <a:srcRect l="23429" t="31143" r="32000" b="36286"/>
            <a:stretch>
              <a:fillRect/>
            </a:stretch>
          </p:blipFill>
          <p:spPr bwMode="auto">
            <a:xfrm>
              <a:off x="4360876" y="2955022"/>
              <a:ext cx="5316524" cy="2607578"/>
            </a:xfrm>
            <a:prstGeom prst="rect">
              <a:avLst/>
            </a:prstGeom>
            <a:noFill/>
          </p:spPr>
        </p:pic>
      </p:grpSp>
      <p:sp>
        <p:nvSpPr>
          <p:cNvPr id="2" name="TextBox 1"/>
          <p:cNvSpPr txBox="1"/>
          <p:nvPr/>
        </p:nvSpPr>
        <p:spPr>
          <a:xfrm>
            <a:off x="1775343" y="6538402"/>
            <a:ext cx="544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LADCO Project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 Conference Call July 27, 2015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8200" y="594360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OMI July 2014 cloud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free composite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from NASA Aura Satellite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Brad Pierce\Documents\AQAST9\Talk\WRF-CHEM_12km_and_4km_TNO2_raqms_lbc_2011-07-17_22%3A00%3A00.nest.no.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534" y="0"/>
            <a:ext cx="6858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4km WRF-CHEM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NO2 Column 22Z (5:00pm Central) July 17,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67200"/>
            <a:ext cx="2743200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4km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NO2 column shows values in excess of 25x10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mol/cm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only immediately offshore of Chicago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2819400" y="4114800"/>
            <a:ext cx="3200400" cy="891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371600"/>
            <a:ext cx="792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Comparisons between near nadir OMI Standard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Spatially Enhanced NO2 column retrievals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4km WRF-CHEM NO2 columns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QAST\LADCO_Lake_Breeze_Study\WRF-CHEM_12km_and_4km_TNO2_raqms_lbc_2011-07-05_18%3A00%3A00.n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7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4km WRF-CHEM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NO2 Column 18Z (1:00pm Central 07/05, 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4267200"/>
            <a:ext cx="2743200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4km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NO2 column shows values in excess of 30x10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mol/cm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over Chicago, IL and Gary, IN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0410" y="3835167"/>
            <a:ext cx="541789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19400" y="4191000"/>
            <a:ext cx="3124200" cy="8148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beans\users$\bpierce\Data\Documents\AQAST\LADCO_Lake_Breeze_Study\Chicago_OMI-Aura_L2-OMNO2_2011m0705t1747_VIIRS_DNB_enhancement_standard.with.q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9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Chicago OMI Standard and Enhanced NO2 Columns </a:t>
            </a:r>
          </a:p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17:47Z July 05,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7200"/>
            <a:ext cx="60198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OMI Enhanced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NO2 column shows values in 15-30x10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mol/cm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over Chicago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>
            <a:stCxn id="4" idx="2"/>
          </p:cNvCxnSpPr>
          <p:nvPr/>
        </p:nvCxnSpPr>
        <p:spPr>
          <a:xfrm>
            <a:off x="3009900" y="1103531"/>
            <a:ext cx="4076700" cy="18682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3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QAST\LADCO_Lake_Breeze_Study\WRF-CHEM_12km_and_4km_TNO2_raqms_lbc_2011-07-30_18%3A00%3A00.n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23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4km WRF-CHEM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NO2 Column 18Z (1:00pm Central 07/30,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4267200"/>
            <a:ext cx="27432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4km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NO2 column shows values in excess of 30x10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mol/cm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over Chicago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0410" y="3835167"/>
            <a:ext cx="541789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19400" y="4114800"/>
            <a:ext cx="2971800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s\users$\bpierce\Data\Documents\AQAST\LADCO_Lake_Breeze_Study\Chicago_OMI-Aura_L2-OMNO2_2011m0730t1739_VIIRS_DNB_enhancement_standard.with.q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9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Chicago OMI Standard and Enhanced NO2 Columns </a:t>
            </a:r>
          </a:p>
          <a:p>
            <a:pPr algn="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17:39Z July 30,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7200"/>
            <a:ext cx="60198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OMI Enhanced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NO2 column shows values in 15-25x10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mol/cm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over Chicago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09900" y="1103531"/>
            <a:ext cx="3619500" cy="14872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s\users$\bpierce\Data\Documents\AQAST\LADCO_Lake_Breeze_Study\Chicago_2011_no2.column.combin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15000"/>
            <a:ext cx="9144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Histograms of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4km WRF-CHEM NO2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columns (black) show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median values that are 2x larger then either the OMI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Enhanced retrieval (green) than the OMI Standard retrieval (red) </a:t>
            </a:r>
          </a:p>
        </p:txBody>
      </p:sp>
    </p:spTree>
    <p:extLst>
      <p:ext uri="{BB962C8B-B14F-4D97-AF65-F5344CB8AC3E}">
        <p14:creationId xmlns:p14="http://schemas.microsoft.com/office/powerpoint/2010/main" val="357135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ad Pierce\Documents\AQAST9\Talk\WRF-CHEM_12km_and_4km_sfc_o3_raqms_lbc_2011-07-17_22%3A00%3A00.nest.no.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791200" y="2948464"/>
            <a:ext cx="457200" cy="937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1030706"/>
            <a:ext cx="3810000" cy="3160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\\beans\users$\bpierce\Data\Documents\FY15_Travel\AQAST9\Talk\WRF-CHEM_4km_vs_AIRNOW.no.cycle.WLM.July-17-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9314"/>
            <a:ext cx="4194483" cy="30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4267200"/>
            <a:ext cx="2743200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4km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NEI 2011 Standard NO emissions significantly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under predicts surface ozone along Western Shore of Lake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Michigan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4km WRF-CHEM Surface O3 22Z (5:00pm Central) July 17,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9940" y="3124200"/>
            <a:ext cx="15808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R=0.67</a:t>
            </a:r>
          </a:p>
          <a:p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Bias(</a:t>
            </a:r>
            <a:r>
              <a:rPr lang="en-US" sz="1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</a:t>
            </a:r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-mod)= 9.68ppbv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0" y="1676399"/>
            <a:ext cx="838200" cy="678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19400" y="3417332"/>
            <a:ext cx="2971800" cy="194173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8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rad Pierce\Documents\AQAST9\Talk\WRF-CHEM_12km_and_4km_sfc_o3_raqms_lbc_2011-07-17_22%3A00%3A00.nest.no.cycle.50.percent.chicago.n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200" y="1030706"/>
            <a:ext cx="3810000" cy="3160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4267200"/>
            <a:ext cx="2743200" cy="2031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4km with reduced Chicago NO emissions shows higher O3 over Southern Lake Michigan but still shows low  minimum in ozone along coast North of Milwaukee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2948464"/>
            <a:ext cx="457200" cy="937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4km reduced Chicago NO WRF-CHEM Surface O3 22Z (5:00pm Central) July 17,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93178" y="1676399"/>
            <a:ext cx="838200" cy="678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19400" y="3417332"/>
            <a:ext cx="2971800" cy="194173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\\beans\users$\bpierce\Data\Documents\FY15_Travel\AQAST9\Talk\WRF-CHEM_4km_vs_AIRNOW.no.cycle.WLM.50.percent.chicago.nox.July-17-18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30706"/>
            <a:ext cx="4194483" cy="31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7400" y="3123562"/>
            <a:ext cx="15808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R=0.70</a:t>
            </a:r>
          </a:p>
          <a:p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Bias(</a:t>
            </a:r>
            <a:r>
              <a:rPr lang="en-US" sz="1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</a:t>
            </a:r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-mod)= 8.49ppbv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jul_24\WRF-CHEM_12km_and_4km_sfc_no_emissions_raqms_lbc_2011-07-17_22%3A00%3A00.nest.with.chicago.milwaukee.greenb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4km WRF-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NEI NO emission O3 sensitivity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studies July, 2011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3897868"/>
            <a:ext cx="2351926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Chicago (CH) domain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429000"/>
            <a:ext cx="2659702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Milwaukee (ML) domain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2895600"/>
            <a:ext cx="258500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Bay (GB) domain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2737403" y="3080266"/>
            <a:ext cx="289989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12102" y="3595132"/>
            <a:ext cx="2825197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04326" y="4082534"/>
            <a:ext cx="313297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" y="4572000"/>
            <a:ext cx="2356403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Bay domain includes mobile sources long Western Lake Michigan and Fox River Valley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8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1653" y="1501140"/>
            <a:ext cx="7351776" cy="4594860"/>
            <a:chOff x="877824" y="1905000"/>
            <a:chExt cx="7351776" cy="4594860"/>
          </a:xfrm>
        </p:grpSpPr>
        <p:pic>
          <p:nvPicPr>
            <p:cNvPr id="5" name="Picture 2" descr="\\beans\users$\bpierce\Data\Documents\FY14_Travel\AQAST_07\Talk\viirs_region_H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24" y="1905000"/>
              <a:ext cx="7351776" cy="459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19716080">
              <a:off x="2176903" y="3701606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9716080">
              <a:off x="2433772" y="4149974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9716080">
              <a:off x="2712503" y="4590840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9716080">
              <a:off x="2985946" y="5031263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9716080">
              <a:off x="1638013" y="2812396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9716080">
              <a:off x="1911456" y="3252819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9716080">
              <a:off x="4228711" y="3661059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9716080">
              <a:off x="4502154" y="4101482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9716080">
              <a:off x="4764311" y="4550293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9716080">
              <a:off x="5037754" y="4990716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9716080">
              <a:off x="3689821" y="2771849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9716080">
              <a:off x="3963264" y="3212272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9716080">
              <a:off x="5745823" y="2736196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9716080">
              <a:off x="6019266" y="3176619"/>
              <a:ext cx="1778206" cy="521519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32633" y="1970410"/>
              <a:ext cx="50962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Sub-divide each OMI pixel into 4x8 subsectors</a:t>
              </a:r>
              <a:endParaRPr lang="en-US" sz="1800" b="1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733785" y="4241723"/>
              <a:ext cx="1736412" cy="1231055"/>
              <a:chOff x="2454588" y="3908088"/>
              <a:chExt cx="1551745" cy="1132967"/>
            </a:xfrm>
          </p:grpSpPr>
          <p:sp>
            <p:nvSpPr>
              <p:cNvPr id="22" name="Rectangle 21"/>
              <p:cNvSpPr/>
              <p:nvPr/>
            </p:nvSpPr>
            <p:spPr>
              <a:xfrm rot="19795493">
                <a:off x="2454588" y="4579922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9795493">
                <a:off x="2530788" y="4698766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19795493">
                <a:off x="2595645" y="4806352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19795493">
                <a:off x="2671845" y="4925196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9795493">
                <a:off x="2616076" y="4484774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19795493">
                <a:off x="2757133" y="4711204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19795493">
                <a:off x="2833333" y="4830048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19795493">
                <a:off x="2785254" y="4392438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19795493">
                <a:off x="2926311" y="4618868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9795493">
                <a:off x="3002511" y="4737712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19795493">
                <a:off x="2691577" y="4595229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9795493">
                <a:off x="2857801" y="4509811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19795493">
                <a:off x="2946043" y="4291258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19795493">
                <a:off x="3022243" y="4410102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19795493">
                <a:off x="3087100" y="4517688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19795493">
                <a:off x="3163300" y="4636532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19795493">
                <a:off x="3107531" y="4196110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9795493">
                <a:off x="3248588" y="4422540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19795493">
                <a:off x="3324788" y="4541384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9795493">
                <a:off x="3276709" y="4103774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19795493">
                <a:off x="3417766" y="4330204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19795493">
                <a:off x="3493966" y="4449048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19795493">
                <a:off x="3183032" y="4306565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19795493">
                <a:off x="3349256" y="4221147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19795493">
                <a:off x="3436799" y="4003236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19795493">
                <a:off x="3512999" y="4122080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19795493">
                <a:off x="3577856" y="4229666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9795493">
                <a:off x="3654056" y="4348510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19795493">
                <a:off x="3598287" y="3908088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9795493">
                <a:off x="3739344" y="4134518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19795493">
                <a:off x="3815544" y="4253362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19795493">
                <a:off x="3673788" y="4018543"/>
                <a:ext cx="190789" cy="11585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0" y="19643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Using VIIRS Day Night Band (DNB) radiances to add sub-pixel (~4x4km) variability to native (13x24km) OMI NO2 retrieval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28800" y="6248400"/>
            <a:ext cx="598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Denver, CO VIIRS Day Night Band (DNB) nighttime lights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626103"/>
              </p:ext>
            </p:extLst>
          </p:nvPr>
        </p:nvGraphicFramePr>
        <p:xfrm>
          <a:off x="533400" y="990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444255"/>
              </p:ext>
            </p:extLst>
          </p:nvPr>
        </p:nvGraphicFramePr>
        <p:xfrm>
          <a:off x="609600" y="3733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Summary of 4km WRF-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NEI NO emission O3 sensitivity studies for Western Lake Michigan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AIRNow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sites July 17-18,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38" y="2208961"/>
            <a:ext cx="884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</a:t>
            </a:r>
            <a:r>
              <a:rPr lang="en-US" sz="1200" dirty="0" smtClean="0"/>
              <a:t>orrelation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236" y="4947096"/>
            <a:ext cx="874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Bias (</a:t>
            </a:r>
            <a:r>
              <a:rPr lang="en-US" sz="1200" dirty="0" err="1" smtClean="0"/>
              <a:t>ppbv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2667000"/>
            <a:ext cx="2895600" cy="28623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50% reductions in Chicago (CH), Chicago &amp; Milwaukee (CH&amp;ML), Chicago &amp; Milwaukee &amp; Green Bay (CH&amp;ML&amp;GB) NO emissions show progressive increases in correlations and reductions in biases during the July 17, 2011 ozone episode.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44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91440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Conclusions:</a:t>
            </a:r>
          </a:p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utility of using the OMI spatially enhanced NO2 retrieval to understand urban NO2 distributions is demonstrated by looking at the impact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NEI 2011 NO emissions on modeled ozone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enhancements associated with lake breeze circulations along the western shore of Lake Michigan  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 NO2 emissions in the Chicago area lead to excessive ozone titration within a lake breeze driven plume of high NO2 column for both 12 and 4 km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standard NEI 2011 simulations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Comparisons between OMI Standard and Spatially Enhanced NO2 column retrievals and 4km WRF-CHEM NO2 columns over Chicago during July 2011 shows that the WRF-CHEM NO2 columns are high by a factor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Sensitivity experiments show that reductions in Chicago NO emissions by 50% lead to higher surface ozone over Southern Lake Michigan but little improvement in surface ozone predictions North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Milwaukee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Sensitivity experiments including reductions in Chicago, Milwaukee, and Green Bay NO emissions show overall improvement in the correlation with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AIRNow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reductions in the biases along western Lake Michigan but are still not able to capture the high surface ozone observed North of Milwaukee on July 17, 2011.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4000" r="1250" b="18000"/>
          <a:stretch>
            <a:fillRect/>
          </a:stretch>
        </p:blipFill>
        <p:spPr bwMode="auto">
          <a:xfrm>
            <a:off x="0" y="381000"/>
            <a:ext cx="9144000" cy="393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334470"/>
            <a:ext cx="9144000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Monitoring Instrument (TROPOMI) is a European satellite instrument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launched in 2016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 a mission of seven years.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TROPOMI w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ill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ozone (O3),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nitrogen dioxide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(NO2), formaldehyde (HCHO),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Sulphur dioxide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(SO2) and aerosols. In addition a NIR channel and a SWIR-module are added for enhanced cloud detection, aerosol height distribution and detection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monoxide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(CO)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methane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(CH4)</a:t>
            </a:r>
            <a:r>
              <a:rPr lang="en-US" dirty="0"/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 high 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spatial resolution of 7x7 km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6488668"/>
            <a:ext cx="2494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http://www.tropomi.eu/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FY15_Travel\NOAA_Satellite_Conference\Poster\Frontrange_2014_no2.combined.column.p3b.spira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74" y="1828800"/>
            <a:ext cx="6210726" cy="38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Histograms of the airborne NO2 columns (black) show a long tail towards higher values from profiles over the Denver  metropolitan area which is better captured by the OMI Enhanced retrieval (green) than the OMI Standard retrieval (red)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Validation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for Denver, CO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July-August 2014 FRAPPE/DISCOVER-AQ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867942"/>
            <a:ext cx="9144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Integration of airborne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NO2 profiles collected during DISCOVER-AQ over the depth of the profile provide column NO2 measurements  for validating the OMI Standard, and OMI Enhanced NO2  retrievals.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http://www-air.larc.nasa.gov/missions/discover-aq/images/DISCOVER-AQ_P3B_2014_ALL_July14-August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2612739" cy="33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341172"/>
            <a:ext cx="2978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Map of DISCOVER-AQ flights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apr_24\image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48152"/>
            <a:ext cx="8001000" cy="389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191000" y="2667000"/>
            <a:ext cx="381000" cy="289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0" y="5769114"/>
            <a:ext cx="6561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Focusing on the July 17, 2011 event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12km CONUS and 4km Midwest runs for July 01-31, 2011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Application to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Wisconsin DNR/LADCO Lake Breeze Study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(July 2011)</a:t>
            </a:r>
          </a:p>
          <a:p>
            <a:pPr algn="ctr"/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With Rob </a:t>
            </a:r>
            <a:r>
              <a:rPr lang="en-US" sz="2000" b="1" u="sng" dirty="0" err="1">
                <a:latin typeface="Times New Roman" pitchFamily="18" charset="0"/>
                <a:cs typeface="Times New Roman" pitchFamily="18" charset="0"/>
              </a:rPr>
              <a:t>Kaleel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(LADCO) and Angie Dickens (WDNR)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5732" y="6488668"/>
            <a:ext cx="3036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From Angie Dickens, WDNR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0814" y="0"/>
            <a:ext cx="4613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MODIS Image July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17, 2011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6324600"/>
            <a:ext cx="316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From Mike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Majewski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W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DNR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Brad Pierce\Documents\Attachments\today\a1.11198.USA3.143.250m.jpg"/>
          <p:cNvPicPr>
            <a:picLocks noChangeAspect="1" noChangeArrowheads="1"/>
          </p:cNvPicPr>
          <p:nvPr/>
        </p:nvPicPr>
        <p:blipFill>
          <a:blip r:embed="rId2" cstate="print"/>
          <a:srcRect l="-5403" t="577" r="-10267" b="-823"/>
          <a:stretch>
            <a:fillRect/>
          </a:stretch>
        </p:blipFill>
        <p:spPr bwMode="auto">
          <a:xfrm>
            <a:off x="2996967" y="566956"/>
            <a:ext cx="5486400" cy="5638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ad Pierce\Documents\Attachments\today\a1.11198.USA3.143.250m.jpg"/>
          <p:cNvPicPr>
            <a:picLocks noChangeAspect="1" noChangeArrowheads="1"/>
          </p:cNvPicPr>
          <p:nvPr/>
        </p:nvPicPr>
        <p:blipFill>
          <a:blip r:embed="rId2" cstate="print"/>
          <a:srcRect l="-5403" t="577" r="-10267" b="-823"/>
          <a:stretch>
            <a:fillRect/>
          </a:stretch>
        </p:blipFill>
        <p:spPr bwMode="auto">
          <a:xfrm>
            <a:off x="2996967" y="566956"/>
            <a:ext cx="5486400" cy="5638801"/>
          </a:xfrm>
          <a:prstGeom prst="rect">
            <a:avLst/>
          </a:prstGeom>
          <a:noFill/>
        </p:spPr>
      </p:pic>
      <p:pic>
        <p:nvPicPr>
          <p:cNvPr id="2050" name="Picture 2" descr="C:\Users\Brad Pierce\Documents\Attachments\today\a1.11198.USA3.143.250m.jpg"/>
          <p:cNvPicPr>
            <a:picLocks noChangeAspect="1" noChangeArrowheads="1"/>
          </p:cNvPicPr>
          <p:nvPr/>
        </p:nvPicPr>
        <p:blipFill>
          <a:blip r:embed="rId3" cstate="print"/>
          <a:srcRect l="43769" t="32600" r="30846" b="31200"/>
          <a:stretch>
            <a:fillRect/>
          </a:stretch>
        </p:blipFill>
        <p:spPr bwMode="auto">
          <a:xfrm>
            <a:off x="0" y="0"/>
            <a:ext cx="4167845" cy="68580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flipV="1">
            <a:off x="685800" y="3886200"/>
            <a:ext cx="990600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2007765" y="1677798"/>
            <a:ext cx="408264" cy="2810312"/>
          </a:xfrm>
          <a:custGeom>
            <a:avLst/>
            <a:gdLst>
              <a:gd name="connsiteX0" fmla="*/ 408264 w 408264"/>
              <a:gd name="connsiteY0" fmla="*/ 0 h 2810312"/>
              <a:gd name="connsiteX1" fmla="*/ 366319 w 408264"/>
              <a:gd name="connsiteY1" fmla="*/ 209725 h 2810312"/>
              <a:gd name="connsiteX2" fmla="*/ 357930 w 408264"/>
              <a:gd name="connsiteY2" fmla="*/ 369116 h 2810312"/>
              <a:gd name="connsiteX3" fmla="*/ 383097 w 408264"/>
              <a:gd name="connsiteY3" fmla="*/ 469784 h 2810312"/>
              <a:gd name="connsiteX4" fmla="*/ 341152 w 408264"/>
              <a:gd name="connsiteY4" fmla="*/ 553674 h 2810312"/>
              <a:gd name="connsiteX5" fmla="*/ 232096 w 408264"/>
              <a:gd name="connsiteY5" fmla="*/ 604008 h 2810312"/>
              <a:gd name="connsiteX6" fmla="*/ 181762 w 408264"/>
              <a:gd name="connsiteY6" fmla="*/ 755009 h 2810312"/>
              <a:gd name="connsiteX7" fmla="*/ 173373 w 408264"/>
              <a:gd name="connsiteY7" fmla="*/ 914400 h 2810312"/>
              <a:gd name="connsiteX8" fmla="*/ 131428 w 408264"/>
              <a:gd name="connsiteY8" fmla="*/ 981512 h 2810312"/>
              <a:gd name="connsiteX9" fmla="*/ 156595 w 408264"/>
              <a:gd name="connsiteY9" fmla="*/ 1107347 h 2810312"/>
              <a:gd name="connsiteX10" fmla="*/ 190151 w 408264"/>
              <a:gd name="connsiteY10" fmla="*/ 1233182 h 2810312"/>
              <a:gd name="connsiteX11" fmla="*/ 173373 w 408264"/>
              <a:gd name="connsiteY11" fmla="*/ 1333850 h 2810312"/>
              <a:gd name="connsiteX12" fmla="*/ 97872 w 408264"/>
              <a:gd name="connsiteY12" fmla="*/ 1442907 h 2810312"/>
              <a:gd name="connsiteX13" fmla="*/ 89483 w 408264"/>
              <a:gd name="connsiteY13" fmla="*/ 1526796 h 2810312"/>
              <a:gd name="connsiteX14" fmla="*/ 89483 w 408264"/>
              <a:gd name="connsiteY14" fmla="*/ 1635853 h 2810312"/>
              <a:gd name="connsiteX15" fmla="*/ 47538 w 408264"/>
              <a:gd name="connsiteY15" fmla="*/ 1719743 h 2810312"/>
              <a:gd name="connsiteX16" fmla="*/ 22371 w 408264"/>
              <a:gd name="connsiteY16" fmla="*/ 1921079 h 2810312"/>
              <a:gd name="connsiteX17" fmla="*/ 5593 w 408264"/>
              <a:gd name="connsiteY17" fmla="*/ 2147582 h 2810312"/>
              <a:gd name="connsiteX18" fmla="*/ 55927 w 408264"/>
              <a:gd name="connsiteY18" fmla="*/ 2457974 h 2810312"/>
              <a:gd name="connsiteX19" fmla="*/ 89483 w 408264"/>
              <a:gd name="connsiteY19" fmla="*/ 2709644 h 2810312"/>
              <a:gd name="connsiteX20" fmla="*/ 156595 w 408264"/>
              <a:gd name="connsiteY20" fmla="*/ 2810312 h 281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8264" h="2810312">
                <a:moveTo>
                  <a:pt x="408264" y="0"/>
                </a:moveTo>
                <a:cubicBezTo>
                  <a:pt x="391486" y="74103"/>
                  <a:pt x="374708" y="148206"/>
                  <a:pt x="366319" y="209725"/>
                </a:cubicBezTo>
                <a:cubicBezTo>
                  <a:pt x="357930" y="271244"/>
                  <a:pt x="355134" y="325773"/>
                  <a:pt x="357930" y="369116"/>
                </a:cubicBezTo>
                <a:cubicBezTo>
                  <a:pt x="360726" y="412459"/>
                  <a:pt x="385893" y="439024"/>
                  <a:pt x="383097" y="469784"/>
                </a:cubicBezTo>
                <a:cubicBezTo>
                  <a:pt x="380301" y="500544"/>
                  <a:pt x="366319" y="531303"/>
                  <a:pt x="341152" y="553674"/>
                </a:cubicBezTo>
                <a:cubicBezTo>
                  <a:pt x="315985" y="576045"/>
                  <a:pt x="258661" y="570452"/>
                  <a:pt x="232096" y="604008"/>
                </a:cubicBezTo>
                <a:cubicBezTo>
                  <a:pt x="205531" y="637564"/>
                  <a:pt x="191549" y="703277"/>
                  <a:pt x="181762" y="755009"/>
                </a:cubicBezTo>
                <a:cubicBezTo>
                  <a:pt x="171975" y="806741"/>
                  <a:pt x="181762" y="876650"/>
                  <a:pt x="173373" y="914400"/>
                </a:cubicBezTo>
                <a:cubicBezTo>
                  <a:pt x="164984" y="952151"/>
                  <a:pt x="134224" y="949354"/>
                  <a:pt x="131428" y="981512"/>
                </a:cubicBezTo>
                <a:cubicBezTo>
                  <a:pt x="128632" y="1013670"/>
                  <a:pt x="146808" y="1065402"/>
                  <a:pt x="156595" y="1107347"/>
                </a:cubicBezTo>
                <a:cubicBezTo>
                  <a:pt x="166382" y="1149292"/>
                  <a:pt x="187355" y="1195432"/>
                  <a:pt x="190151" y="1233182"/>
                </a:cubicBezTo>
                <a:cubicBezTo>
                  <a:pt x="192947" y="1270932"/>
                  <a:pt x="188753" y="1298896"/>
                  <a:pt x="173373" y="1333850"/>
                </a:cubicBezTo>
                <a:cubicBezTo>
                  <a:pt x="157993" y="1368804"/>
                  <a:pt x="111854" y="1410749"/>
                  <a:pt x="97872" y="1442907"/>
                </a:cubicBezTo>
                <a:cubicBezTo>
                  <a:pt x="83890" y="1475065"/>
                  <a:pt x="90881" y="1494638"/>
                  <a:pt x="89483" y="1526796"/>
                </a:cubicBezTo>
                <a:cubicBezTo>
                  <a:pt x="88085" y="1558954"/>
                  <a:pt x="96474" y="1603695"/>
                  <a:pt x="89483" y="1635853"/>
                </a:cubicBezTo>
                <a:cubicBezTo>
                  <a:pt x="82492" y="1668011"/>
                  <a:pt x="58723" y="1672205"/>
                  <a:pt x="47538" y="1719743"/>
                </a:cubicBezTo>
                <a:cubicBezTo>
                  <a:pt x="36353" y="1767281"/>
                  <a:pt x="29362" y="1849773"/>
                  <a:pt x="22371" y="1921079"/>
                </a:cubicBezTo>
                <a:cubicBezTo>
                  <a:pt x="15380" y="1992386"/>
                  <a:pt x="0" y="2058100"/>
                  <a:pt x="5593" y="2147582"/>
                </a:cubicBezTo>
                <a:cubicBezTo>
                  <a:pt x="11186" y="2237065"/>
                  <a:pt x="41945" y="2364297"/>
                  <a:pt x="55927" y="2457974"/>
                </a:cubicBezTo>
                <a:cubicBezTo>
                  <a:pt x="69909" y="2551651"/>
                  <a:pt x="72705" y="2650921"/>
                  <a:pt x="89483" y="2709644"/>
                </a:cubicBezTo>
                <a:cubicBezTo>
                  <a:pt x="106261" y="2768367"/>
                  <a:pt x="131428" y="2789339"/>
                  <a:pt x="156595" y="2810312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029200"/>
            <a:ext cx="169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Prevailing winds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1828800"/>
            <a:ext cx="1343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Lake Breeze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Front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0814" y="0"/>
            <a:ext cx="4613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MODIS Image July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17, 2011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6324600"/>
            <a:ext cx="316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From Mike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Majewski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W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DNR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s\users$\bpierce\Data\Documents\Attachments\apr_24\WRF-CHEM_12km_sfc_o3_raqms_lbc_2011-07-17_22%3A00%3A00.non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030706"/>
            <a:ext cx="3810000" cy="3160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\\beans\users$\bpierce\Data\Documents\FY15_Travel\AQAST9\Talk\WRF-CHEM_12km_vs_AIRNOW.WLM.50.percent.chicago.nox.July-17-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" y="1030706"/>
            <a:ext cx="4191000" cy="308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91200" y="2948464"/>
            <a:ext cx="457200" cy="937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12km WRF-CHEM Surface O3 22Z (5:00pm Central) July 17,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343400"/>
            <a:ext cx="2743200" cy="2031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12km run significantly under predicts surface ozone along Western Shore of Lake Michigan – Shows minimum ozone along coast where highest ozone is observed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3124200"/>
            <a:ext cx="15808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R=0.55</a:t>
            </a:r>
          </a:p>
          <a:p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Bias(</a:t>
            </a:r>
            <a:r>
              <a:rPr lang="en-US" sz="1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</a:t>
            </a:r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-mod)= 9.19ppbv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63910" y="1676399"/>
            <a:ext cx="838200" cy="678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8" idx="3"/>
            <a:endCxn id="6" idx="1"/>
          </p:cNvCxnSpPr>
          <p:nvPr/>
        </p:nvCxnSpPr>
        <p:spPr>
          <a:xfrm flipV="1">
            <a:off x="2819400" y="3417332"/>
            <a:ext cx="2971800" cy="194173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ad Pierce\Documents\AQAST9\Talk\WRF-CHEM_12km_and_4km_sfc_o3_raqms_lbc_2011-07-17_22%3A00%3A00.nest.no.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791200" y="2948464"/>
            <a:ext cx="457200" cy="937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1030706"/>
            <a:ext cx="3810000" cy="3160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\\beans\users$\bpierce\Data\Documents\FY15_Travel\AQAST9\Talk\WRF-CHEM_4km_vs_AIRNOW.no.cycle.WLM.July-17-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9314"/>
            <a:ext cx="4194483" cy="30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4267200"/>
            <a:ext cx="2743200" cy="23083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4km also significantly under predicts surface ozone along Western Shore of Lake Michigan – Captures SE Wisconsin better but shows lower  minimum in ozone North of Milwaukee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4km WRF-CHEM Surface O3 22Z (5:00pm Central) July 17,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9940" y="3124200"/>
            <a:ext cx="15808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R=0.67</a:t>
            </a:r>
          </a:p>
          <a:p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Bias(</a:t>
            </a:r>
            <a:r>
              <a:rPr lang="en-US" sz="1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obs</a:t>
            </a:r>
            <a:r>
              <a:rPr lang="en-US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-mod)= 9.68ppbv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0" y="1676399"/>
            <a:ext cx="838200" cy="678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19400" y="3417332"/>
            <a:ext cx="2971800" cy="194173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:\Users\Brad Pierce\Documents\AQAST9\Talk\WRF-CHEM_12km_TNO2_raqms_lbc_2011-07-17_22%3A00%3A00.nest.no.cycle.50.percent.chicago.no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534" y="0"/>
            <a:ext cx="6858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12km WRF-CHEM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NO2 Column 22Z (5:00pm Central) July 17, 2011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267200"/>
            <a:ext cx="27432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12km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NO2 column shows values in excess of 30x10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mol/cm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North of Chicago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>
            <a:stCxn id="8" idx="3"/>
          </p:cNvCxnSpPr>
          <p:nvPr/>
        </p:nvCxnSpPr>
        <p:spPr>
          <a:xfrm flipV="1">
            <a:off x="2819400" y="3886200"/>
            <a:ext cx="3124200" cy="9811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1028</Words>
  <Application>Microsoft Office PowerPoint</Application>
  <PresentationFormat>On-screen Show (4:3)</PresentationFormat>
  <Paragraphs>90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Brad Pierce</dc:creator>
  <cp:lastModifiedBy>Brad Pierce</cp:lastModifiedBy>
  <cp:revision>51</cp:revision>
  <dcterms:created xsi:type="dcterms:W3CDTF">2006-08-16T00:00:00Z</dcterms:created>
  <dcterms:modified xsi:type="dcterms:W3CDTF">2015-07-24T17:31:24Z</dcterms:modified>
</cp:coreProperties>
</file>