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3" r:id="rId2"/>
    <p:sldId id="265" r:id="rId3"/>
    <p:sldId id="258" r:id="rId4"/>
    <p:sldId id="264" r:id="rId5"/>
    <p:sldId id="256" r:id="rId6"/>
    <p:sldId id="263" r:id="rId7"/>
    <p:sldId id="259" r:id="rId8"/>
    <p:sldId id="284" r:id="rId9"/>
    <p:sldId id="262" r:id="rId10"/>
    <p:sldId id="261" r:id="rId11"/>
    <p:sldId id="274" r:id="rId12"/>
    <p:sldId id="266" r:id="rId13"/>
    <p:sldId id="267" r:id="rId14"/>
    <p:sldId id="268" r:id="rId15"/>
    <p:sldId id="269" r:id="rId16"/>
    <p:sldId id="270" r:id="rId17"/>
    <p:sldId id="272" r:id="rId18"/>
    <p:sldId id="286" r:id="rId19"/>
    <p:sldId id="285" r:id="rId20"/>
    <p:sldId id="275" r:id="rId21"/>
    <p:sldId id="279" r:id="rId22"/>
    <p:sldId id="276" r:id="rId23"/>
    <p:sldId id="277" r:id="rId24"/>
    <p:sldId id="278" r:id="rId25"/>
    <p:sldId id="280"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2" d="100"/>
          <a:sy n="122" d="100"/>
        </p:scale>
        <p:origin x="-1714"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A15CCB-6B3D-4C6B-984A-31F5A6ACDF77}" type="datetimeFigureOut">
              <a:rPr lang="en-US" smtClean="0"/>
              <a:t>5/25/2016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A3CC04-31F5-4F95-9751-239497CED487}" type="slidenum">
              <a:rPr lang="en-US" smtClean="0"/>
              <a:t>‹#›</a:t>
            </a:fld>
            <a:endParaRPr lang="en-US"/>
          </a:p>
        </p:txBody>
      </p:sp>
    </p:spTree>
    <p:extLst>
      <p:ext uri="{BB962C8B-B14F-4D97-AF65-F5344CB8AC3E}">
        <p14:creationId xmlns:p14="http://schemas.microsoft.com/office/powerpoint/2010/main" val="3231049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Robyn</a:t>
            </a:r>
            <a:r>
              <a:rPr lang="en-US" baseline="0" dirty="0" smtClean="0"/>
              <a:t> </a:t>
            </a:r>
            <a:r>
              <a:rPr lang="en-US" dirty="0" smtClean="0"/>
              <a:t>Heffernan</a:t>
            </a:r>
          </a:p>
          <a:p>
            <a:r>
              <a:rPr lang="en-US" dirty="0" smtClean="0"/>
              <a:t>Chair,</a:t>
            </a:r>
            <a:r>
              <a:rPr lang="en-US" baseline="0" dirty="0" smtClean="0"/>
              <a:t> </a:t>
            </a:r>
            <a:r>
              <a:rPr lang="en-US" dirty="0" smtClean="0"/>
              <a:t>Fire Environment Committee</a:t>
            </a:r>
          </a:p>
          <a:p>
            <a:r>
              <a:rPr lang="en-US" dirty="0" smtClean="0"/>
              <a:t>National Wildfire Coordinating Group (NWCG) </a:t>
            </a:r>
            <a:endParaRPr lang="en-US" dirty="0"/>
          </a:p>
        </p:txBody>
      </p:sp>
      <p:sp>
        <p:nvSpPr>
          <p:cNvPr id="4" name="Slide Number Placeholder 3"/>
          <p:cNvSpPr>
            <a:spLocks noGrp="1"/>
          </p:cNvSpPr>
          <p:nvPr>
            <p:ph type="sldNum" sz="quarter" idx="10"/>
          </p:nvPr>
        </p:nvSpPr>
        <p:spPr/>
        <p:txBody>
          <a:bodyPr/>
          <a:lstStyle/>
          <a:p>
            <a:fld id="{C16F151B-C565-4C43-A11E-CD0F4C7156A6}" type="slidenum">
              <a:rPr lang="en-US" smtClean="0"/>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hyperlink" Target="http://www.airnow.gov/index.cfm?action=aqibasics.aqi#unh" TargetMode="External"/><Relationship Id="rId18" Type="http://schemas.openxmlformats.org/officeDocument/2006/relationships/image" Target="../media/image10.gif"/><Relationship Id="rId3" Type="http://schemas.openxmlformats.org/officeDocument/2006/relationships/image" Target="../media/image2.gif"/><Relationship Id="rId7" Type="http://schemas.openxmlformats.org/officeDocument/2006/relationships/hyperlink" Target="http://www.airnow.gov/index.cfm?action=aqibasics.aqi#good" TargetMode="External"/><Relationship Id="rId12" Type="http://schemas.openxmlformats.org/officeDocument/2006/relationships/image" Target="../media/image7.gif"/><Relationship Id="rId17" Type="http://schemas.openxmlformats.org/officeDocument/2006/relationships/hyperlink" Target="http://www.airnow.gov/index.cfm?action=aqibasics.aqi#haz" TargetMode="External"/><Relationship Id="rId2" Type="http://schemas.openxmlformats.org/officeDocument/2006/relationships/image" Target="../media/image1.png"/><Relationship Id="rId16"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www.airnow.gov/index.cfm?action=aqibasics.aqi#sens" TargetMode="External"/><Relationship Id="rId5" Type="http://schemas.openxmlformats.org/officeDocument/2006/relationships/hyperlink" Target="https://www.airnow.gov/index.cfm?action=airnow.main" TargetMode="External"/><Relationship Id="rId15" Type="http://schemas.openxmlformats.org/officeDocument/2006/relationships/hyperlink" Target="http://www.airnow.gov/index.cfm?action=aqibasics.aqi#very" TargetMode="External"/><Relationship Id="rId10" Type="http://schemas.openxmlformats.org/officeDocument/2006/relationships/image" Target="../media/image6.gif"/><Relationship Id="rId4" Type="http://schemas.openxmlformats.org/officeDocument/2006/relationships/image" Target="../media/image3.png"/><Relationship Id="rId9" Type="http://schemas.openxmlformats.org/officeDocument/2006/relationships/hyperlink" Target="http://www.airnow.gov/index.cfm?action=aqibasics.aqi#mod" TargetMode="External"/><Relationship Id="rId14"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95395" y="609600"/>
            <a:ext cx="4572000" cy="1754326"/>
          </a:xfrm>
          <a:prstGeom prst="rect">
            <a:avLst/>
          </a:prstGeom>
        </p:spPr>
        <p:txBody>
          <a:bodyPr>
            <a:spAutoFit/>
          </a:bodyPr>
          <a:lstStyle/>
          <a:p>
            <a:pPr algn="ctr"/>
            <a:r>
              <a:rPr lang="en-US" sz="3600" b="1" dirty="0" smtClean="0"/>
              <a:t>Update </a:t>
            </a:r>
            <a:r>
              <a:rPr lang="en-US" sz="3600" b="1" dirty="0"/>
              <a:t>on </a:t>
            </a:r>
            <a:r>
              <a:rPr lang="en-US" sz="3600" b="1" dirty="0" smtClean="0"/>
              <a:t>Modeling Smoke/Air Chemistry Project</a:t>
            </a:r>
            <a:endParaRPr lang="en-US" sz="3600" b="1" dirty="0"/>
          </a:p>
        </p:txBody>
      </p:sp>
      <p:sp>
        <p:nvSpPr>
          <p:cNvPr id="5" name="Rectangle 4"/>
          <p:cNvSpPr/>
          <p:nvPr/>
        </p:nvSpPr>
        <p:spPr>
          <a:xfrm>
            <a:off x="2438400" y="2743200"/>
            <a:ext cx="4572000" cy="2585323"/>
          </a:xfrm>
          <a:prstGeom prst="rect">
            <a:avLst/>
          </a:prstGeom>
        </p:spPr>
        <p:txBody>
          <a:bodyPr>
            <a:spAutoFit/>
          </a:bodyPr>
          <a:lstStyle/>
          <a:p>
            <a:pPr algn="ctr"/>
            <a:r>
              <a:rPr lang="en-US" b="1" dirty="0"/>
              <a:t>Brad Pierce (NESDIS/STAR)</a:t>
            </a:r>
          </a:p>
          <a:p>
            <a:pPr algn="ctr"/>
            <a:endParaRPr lang="en-US" b="1" dirty="0"/>
          </a:p>
          <a:p>
            <a:pPr algn="ctr"/>
            <a:r>
              <a:rPr lang="en-US" b="1" dirty="0"/>
              <a:t>HRRR-Smoke: </a:t>
            </a:r>
          </a:p>
          <a:p>
            <a:pPr algn="ctr"/>
            <a:r>
              <a:rPr lang="en-US" b="1" dirty="0"/>
              <a:t>Georg </a:t>
            </a:r>
            <a:r>
              <a:rPr lang="en-US" b="1" dirty="0" err="1"/>
              <a:t>Grell</a:t>
            </a:r>
            <a:r>
              <a:rPr lang="en-US" b="1" dirty="0"/>
              <a:t>, Steve </a:t>
            </a:r>
            <a:r>
              <a:rPr lang="en-US" b="1" dirty="0" err="1"/>
              <a:t>Peckman</a:t>
            </a:r>
            <a:r>
              <a:rPr lang="en-US" b="1" dirty="0"/>
              <a:t>, </a:t>
            </a:r>
            <a:r>
              <a:rPr lang="en-US" b="1" dirty="0" err="1"/>
              <a:t>Ravan</a:t>
            </a:r>
            <a:r>
              <a:rPr lang="en-US" b="1" dirty="0"/>
              <a:t> </a:t>
            </a:r>
            <a:r>
              <a:rPr lang="en-US" b="1" dirty="0" err="1"/>
              <a:t>Ahmadov</a:t>
            </a:r>
            <a:r>
              <a:rPr lang="en-US" b="1" dirty="0"/>
              <a:t> </a:t>
            </a:r>
          </a:p>
          <a:p>
            <a:pPr algn="ctr"/>
            <a:r>
              <a:rPr lang="en-US" b="1" dirty="0"/>
              <a:t>(ESRL)</a:t>
            </a:r>
          </a:p>
          <a:p>
            <a:pPr algn="ctr"/>
            <a:endParaRPr lang="en-US" b="1" dirty="0"/>
          </a:p>
          <a:p>
            <a:pPr algn="ctr"/>
            <a:r>
              <a:rPr lang="en-US" b="1" dirty="0"/>
              <a:t>NAM-CMAQ: </a:t>
            </a:r>
          </a:p>
          <a:p>
            <a:pPr algn="ctr"/>
            <a:r>
              <a:rPr lang="en-US" b="1" dirty="0"/>
              <a:t>Jeff McQueen </a:t>
            </a:r>
          </a:p>
          <a:p>
            <a:pPr algn="ctr"/>
            <a:r>
              <a:rPr lang="en-US" b="1" dirty="0"/>
              <a:t>(NAQFC/NWS)</a:t>
            </a:r>
          </a:p>
        </p:txBody>
      </p:sp>
      <p:sp>
        <p:nvSpPr>
          <p:cNvPr id="6" name="Rectangle 5"/>
          <p:cNvSpPr/>
          <p:nvPr/>
        </p:nvSpPr>
        <p:spPr>
          <a:xfrm>
            <a:off x="0" y="6507643"/>
            <a:ext cx="9144000" cy="369332"/>
          </a:xfrm>
          <a:prstGeom prst="rect">
            <a:avLst/>
          </a:prstGeom>
        </p:spPr>
        <p:txBody>
          <a:bodyPr wrap="square">
            <a:spAutoFit/>
          </a:bodyPr>
          <a:lstStyle/>
          <a:p>
            <a:pPr algn="ctr"/>
            <a:r>
              <a:rPr lang="en-US" b="1" dirty="0"/>
              <a:t>SOO Science </a:t>
            </a:r>
            <a:r>
              <a:rPr lang="en-US" b="1" dirty="0" smtClean="0"/>
              <a:t>Call - Wed</a:t>
            </a:r>
            <a:r>
              <a:rPr lang="en-US" b="1" dirty="0"/>
              <a:t>, May 25, 2016 </a:t>
            </a:r>
            <a:r>
              <a:rPr lang="en-US" b="1" dirty="0" smtClean="0"/>
              <a:t>11:00 </a:t>
            </a:r>
            <a:r>
              <a:rPr lang="en-US" b="1" dirty="0"/>
              <a:t>AM - 12:00 PM CDT</a:t>
            </a:r>
          </a:p>
        </p:txBody>
      </p:sp>
    </p:spTree>
    <p:extLst>
      <p:ext uri="{BB962C8B-B14F-4D97-AF65-F5344CB8AC3E}">
        <p14:creationId xmlns:p14="http://schemas.microsoft.com/office/powerpoint/2010/main" val="1960432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feb_24\AIRNOW_NAM-CMAQ_12km_surface_pm25_initialized_2015082212_10hr_F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beans\users$\bpierce\Data\Documents\Attachments\feb_22\AIRNOW_vs_NAM-CMAQ_August_15-August_31_2015.16009001.ID.timeser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44240"/>
            <a:ext cx="4267200" cy="34137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6248400"/>
            <a:ext cx="2214773" cy="369332"/>
          </a:xfrm>
          <a:prstGeom prst="rect">
            <a:avLst/>
          </a:prstGeom>
          <a:noFill/>
        </p:spPr>
        <p:txBody>
          <a:bodyPr wrap="none" rtlCol="0">
            <a:spAutoFit/>
          </a:bodyPr>
          <a:lstStyle/>
          <a:p>
            <a:r>
              <a:rPr lang="en-US" dirty="0" smtClean="0">
                <a:solidFill>
                  <a:srgbClr val="FF0000"/>
                </a:solidFill>
              </a:rPr>
              <a:t>Bias=</a:t>
            </a:r>
            <a:r>
              <a:rPr lang="en-US" dirty="0" err="1" smtClean="0">
                <a:solidFill>
                  <a:srgbClr val="FF0000"/>
                </a:solidFill>
              </a:rPr>
              <a:t>AIRNow</a:t>
            </a:r>
            <a:r>
              <a:rPr lang="en-US" dirty="0" smtClean="0">
                <a:solidFill>
                  <a:srgbClr val="FF0000"/>
                </a:solidFill>
              </a:rPr>
              <a:t> - Model</a:t>
            </a:r>
            <a:endParaRPr lang="en-US" dirty="0">
              <a:solidFill>
                <a:srgbClr val="FF0000"/>
              </a:solidFill>
            </a:endParaRPr>
          </a:p>
        </p:txBody>
      </p:sp>
      <p:sp>
        <p:nvSpPr>
          <p:cNvPr id="5" name="TextBox 4"/>
          <p:cNvSpPr txBox="1"/>
          <p:nvPr/>
        </p:nvSpPr>
        <p:spPr>
          <a:xfrm>
            <a:off x="4903224" y="0"/>
            <a:ext cx="4240776" cy="954107"/>
          </a:xfrm>
          <a:prstGeom prst="rect">
            <a:avLst/>
          </a:prstGeom>
          <a:noFill/>
        </p:spPr>
        <p:txBody>
          <a:bodyPr wrap="none" rtlCol="0">
            <a:spAutoFit/>
          </a:bodyPr>
          <a:lstStyle/>
          <a:p>
            <a:r>
              <a:rPr lang="en-US" sz="2800" b="1" dirty="0" smtClean="0"/>
              <a:t>NAM-CMAQ surface PM2.5</a:t>
            </a:r>
          </a:p>
          <a:p>
            <a:r>
              <a:rPr lang="en-US" sz="2800" b="1" dirty="0" smtClean="0"/>
              <a:t>22Z August 22, 2015</a:t>
            </a:r>
          </a:p>
        </p:txBody>
      </p:sp>
      <p:sp>
        <p:nvSpPr>
          <p:cNvPr id="7" name="Oval 6"/>
          <p:cNvSpPr/>
          <p:nvPr/>
        </p:nvSpPr>
        <p:spPr>
          <a:xfrm>
            <a:off x="1600200" y="381000"/>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38400" y="685800"/>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6927" y="2057400"/>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844979" y="3200400"/>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6927" y="1130474"/>
            <a:ext cx="876300" cy="838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023767" y="1271167"/>
            <a:ext cx="3758033" cy="25388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19800" y="2039235"/>
            <a:ext cx="3048000" cy="923330"/>
          </a:xfrm>
          <a:prstGeom prst="rect">
            <a:avLst/>
          </a:prstGeom>
          <a:noFill/>
          <a:ln w="25400">
            <a:solidFill>
              <a:schemeClr val="tx1"/>
            </a:solidFill>
          </a:ln>
        </p:spPr>
        <p:txBody>
          <a:bodyPr wrap="square" rtlCol="0">
            <a:spAutoFit/>
          </a:bodyPr>
          <a:lstStyle/>
          <a:p>
            <a:r>
              <a:rPr lang="en-US" b="1" dirty="0" smtClean="0"/>
              <a:t>Wildfire emissions are underestimated in current operational NAM-CMAQ</a:t>
            </a:r>
            <a:endParaRPr lang="en-US" b="1" dirty="0"/>
          </a:p>
        </p:txBody>
      </p:sp>
      <p:cxnSp>
        <p:nvCxnSpPr>
          <p:cNvPr id="15" name="Straight Arrow Connector 14"/>
          <p:cNvCxnSpPr>
            <a:stCxn id="14" idx="1"/>
          </p:cNvCxnSpPr>
          <p:nvPr/>
        </p:nvCxnSpPr>
        <p:spPr>
          <a:xfrm flipH="1" flipV="1">
            <a:off x="2743200" y="1161367"/>
            <a:ext cx="3276600" cy="13395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714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1" y="457200"/>
            <a:ext cx="8458200" cy="5693866"/>
          </a:xfrm>
          <a:prstGeom prst="rect">
            <a:avLst/>
          </a:prstGeom>
          <a:noFill/>
        </p:spPr>
        <p:txBody>
          <a:bodyPr wrap="square" rtlCol="0">
            <a:spAutoFit/>
          </a:bodyPr>
          <a:lstStyle/>
          <a:p>
            <a:pPr algn="ctr"/>
            <a:r>
              <a:rPr lang="en-US" sz="2800" b="1" dirty="0" smtClean="0"/>
              <a:t>Statistical Analysis</a:t>
            </a:r>
          </a:p>
          <a:p>
            <a:pPr algn="ctr"/>
            <a:endParaRPr lang="en-US" sz="2800" b="1" dirty="0" smtClean="0"/>
          </a:p>
          <a:p>
            <a:pPr marL="457200" indent="-457200">
              <a:buFont typeface="Wingdings" panose="05000000000000000000" pitchFamily="2" charset="2"/>
              <a:buChar char="Ø"/>
            </a:pPr>
            <a:r>
              <a:rPr lang="en-US" sz="2800" b="1" dirty="0" smtClean="0"/>
              <a:t>Scatter Plots </a:t>
            </a:r>
          </a:p>
          <a:p>
            <a:pPr marL="914400" lvl="1" indent="-457200">
              <a:buFont typeface="Arial" panose="020B0604020202020204" pitchFamily="34" charset="0"/>
              <a:buChar char="•"/>
            </a:pPr>
            <a:r>
              <a:rPr lang="en-US" sz="2800" i="1" dirty="0" smtClean="0">
                <a:solidFill>
                  <a:srgbClr val="FF0000"/>
                </a:solidFill>
              </a:rPr>
              <a:t>Idaho, Oregon, Washington and California</a:t>
            </a:r>
          </a:p>
          <a:p>
            <a:pPr marL="914400" lvl="1" indent="-457200">
              <a:buFont typeface="Arial" panose="020B0604020202020204" pitchFamily="34" charset="0"/>
              <a:buChar char="•"/>
            </a:pPr>
            <a:r>
              <a:rPr lang="en-US" sz="2800" i="1" dirty="0" smtClean="0">
                <a:solidFill>
                  <a:srgbClr val="FF0000"/>
                </a:solidFill>
              </a:rPr>
              <a:t>Model vs Observed (</a:t>
            </a:r>
            <a:r>
              <a:rPr lang="en-US" sz="2800" i="1" dirty="0" err="1" smtClean="0">
                <a:solidFill>
                  <a:srgbClr val="FF0000"/>
                </a:solidFill>
              </a:rPr>
              <a:t>AIRNow</a:t>
            </a:r>
            <a:r>
              <a:rPr lang="en-US" sz="2800" i="1" dirty="0" smtClean="0">
                <a:solidFill>
                  <a:srgbClr val="FF0000"/>
                </a:solidFill>
              </a:rPr>
              <a:t>) Surface PM2.5</a:t>
            </a:r>
          </a:p>
          <a:p>
            <a:pPr marL="914400" lvl="1" indent="-457200">
              <a:buFont typeface="Arial" panose="020B0604020202020204" pitchFamily="34" charset="0"/>
              <a:buChar char="•"/>
            </a:pPr>
            <a:r>
              <a:rPr lang="en-US" sz="2800" i="1" dirty="0" smtClean="0">
                <a:solidFill>
                  <a:srgbClr val="FF0000"/>
                </a:solidFill>
              </a:rPr>
              <a:t>Correlation, bias, </a:t>
            </a:r>
            <a:r>
              <a:rPr lang="en-US" sz="2800" i="1" dirty="0" err="1" smtClean="0">
                <a:solidFill>
                  <a:srgbClr val="FF0000"/>
                </a:solidFill>
              </a:rPr>
              <a:t>rms</a:t>
            </a:r>
            <a:r>
              <a:rPr lang="en-US" sz="2800" i="1" dirty="0" smtClean="0">
                <a:solidFill>
                  <a:srgbClr val="FF0000"/>
                </a:solidFill>
              </a:rPr>
              <a:t> error</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b="1" dirty="0" smtClean="0"/>
          </a:p>
          <a:p>
            <a:pPr marL="457200" indent="-457200">
              <a:buFont typeface="Wingdings" panose="05000000000000000000" pitchFamily="2" charset="2"/>
              <a:buChar char="Ø"/>
            </a:pPr>
            <a:r>
              <a:rPr lang="en-US" sz="2800" b="1" dirty="0" smtClean="0"/>
              <a:t>Contingency Tables</a:t>
            </a:r>
          </a:p>
          <a:p>
            <a:pPr marL="914400" lvl="1" indent="-457200">
              <a:buFont typeface="Arial" panose="020B0604020202020204" pitchFamily="34" charset="0"/>
              <a:buChar char="•"/>
            </a:pPr>
            <a:r>
              <a:rPr lang="en-US" sz="2800" i="1" dirty="0" smtClean="0">
                <a:solidFill>
                  <a:srgbClr val="FF0000"/>
                </a:solidFill>
              </a:rPr>
              <a:t>PM2.5 Air Quality Index (AQI) </a:t>
            </a:r>
          </a:p>
          <a:p>
            <a:pPr marL="914400" lvl="1" indent="-457200">
              <a:buFont typeface="Arial" panose="020B0604020202020204" pitchFamily="34" charset="0"/>
              <a:buChar char="•"/>
            </a:pPr>
            <a:r>
              <a:rPr lang="en-US" sz="2800" i="1" dirty="0" smtClean="0">
                <a:solidFill>
                  <a:srgbClr val="FF0000"/>
                </a:solidFill>
              </a:rPr>
              <a:t>Unhealthy, Unhealthy for </a:t>
            </a:r>
            <a:r>
              <a:rPr lang="en-US" sz="2800" i="1" dirty="0">
                <a:solidFill>
                  <a:srgbClr val="FF0000"/>
                </a:solidFill>
              </a:rPr>
              <a:t>S</a:t>
            </a:r>
            <a:r>
              <a:rPr lang="en-US" sz="2800" i="1" dirty="0" smtClean="0">
                <a:solidFill>
                  <a:srgbClr val="FF0000"/>
                </a:solidFill>
              </a:rPr>
              <a:t>ensitive Groups, and Moderate Categories</a:t>
            </a:r>
          </a:p>
          <a:p>
            <a:pPr marL="914400" lvl="1" indent="-457200">
              <a:buFont typeface="Arial" panose="020B0604020202020204" pitchFamily="34" charset="0"/>
              <a:buChar char="•"/>
            </a:pPr>
            <a:endParaRPr lang="en-US" sz="2800" b="1" dirty="0"/>
          </a:p>
        </p:txBody>
      </p:sp>
    </p:spTree>
    <p:extLst>
      <p:ext uri="{BB962C8B-B14F-4D97-AF65-F5344CB8AC3E}">
        <p14:creationId xmlns:p14="http://schemas.microsoft.com/office/powerpoint/2010/main" val="3213639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beans\users$\bpierce\Data\Documents\Attachments\feb_22\AIRNOW_vs_NAM-CMAQ.ID.August_17-August_31_2015_12km.conus.00-24hr.F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41900" cy="40335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eans\users$\bpierce\Data\Documents\Attachments\feb_22\AIRNOW_vs_HRRR-Smoke.ID.August_17-August_31_2015_12km.conus.00-24hr.F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34640"/>
            <a:ext cx="5029200" cy="402336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2626812" y="3971500"/>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67200" y="685800"/>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90600" y="838200"/>
            <a:ext cx="3060526" cy="2362200"/>
            <a:chOff x="990600" y="838200"/>
            <a:chExt cx="3060526" cy="2362200"/>
          </a:xfrm>
        </p:grpSpPr>
        <p:cxnSp>
          <p:nvCxnSpPr>
            <p:cNvPr id="6" name="Straight Connector 5"/>
            <p:cNvCxnSpPr/>
            <p:nvPr/>
          </p:nvCxnSpPr>
          <p:spPr>
            <a:xfrm>
              <a:off x="990600" y="152400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24200" y="838200"/>
              <a:ext cx="0" cy="23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1647173"/>
              <a:ext cx="3048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72844" y="838200"/>
              <a:ext cx="0" cy="2362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03126" y="1908132"/>
              <a:ext cx="3048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28378" y="838200"/>
              <a:ext cx="0" cy="23622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117926" y="3682652"/>
            <a:ext cx="3060526" cy="2362200"/>
            <a:chOff x="990600" y="838200"/>
            <a:chExt cx="3060526" cy="2362200"/>
          </a:xfrm>
        </p:grpSpPr>
        <p:cxnSp>
          <p:nvCxnSpPr>
            <p:cNvPr id="13" name="Straight Connector 12"/>
            <p:cNvCxnSpPr/>
            <p:nvPr/>
          </p:nvCxnSpPr>
          <p:spPr>
            <a:xfrm>
              <a:off x="990600" y="152400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24200" y="838200"/>
              <a:ext cx="0" cy="23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0600" y="1647173"/>
              <a:ext cx="3048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72844" y="838200"/>
              <a:ext cx="0" cy="2362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03126" y="1908132"/>
              <a:ext cx="3048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28378" y="838200"/>
              <a:ext cx="0" cy="23622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458220" y="990600"/>
            <a:ext cx="1409180" cy="1469200"/>
            <a:chOff x="2997894" y="4270852"/>
            <a:chExt cx="1409180" cy="1469200"/>
          </a:xfrm>
        </p:grpSpPr>
        <p:sp>
          <p:nvSpPr>
            <p:cNvPr id="21" name="Rectangle 20"/>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51336" y="4270853"/>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997895" y="4475966"/>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70126" y="4782855"/>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16685" y="4987968"/>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670126" y="5337654"/>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016685" y="5542767"/>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2997894" y="4270852"/>
            <a:ext cx="1409180" cy="1469200"/>
            <a:chOff x="2997894" y="4270852"/>
            <a:chExt cx="1409180" cy="1469200"/>
          </a:xfrm>
        </p:grpSpPr>
        <p:sp>
          <p:nvSpPr>
            <p:cNvPr id="36" name="Rectangle 35"/>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651336" y="4270853"/>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997895" y="4475966"/>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670126" y="4782855"/>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016685" y="4987968"/>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670126" y="5337654"/>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016685" y="5542767"/>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4267200" y="762000"/>
            <a:ext cx="4572000" cy="1938992"/>
          </a:xfrm>
          <a:prstGeom prst="rect">
            <a:avLst/>
          </a:prstGeom>
        </p:spPr>
        <p:txBody>
          <a:bodyPr>
            <a:spAutoFit/>
          </a:bodyPr>
          <a:lstStyle/>
          <a:p>
            <a:r>
              <a:rPr lang="en-US" sz="1200" dirty="0" smtClean="0"/>
              <a:t>               </a:t>
            </a:r>
            <a:r>
              <a:rPr lang="en-US" sz="1200" dirty="0" smtClean="0">
                <a:solidFill>
                  <a:srgbClr val="FF0000"/>
                </a:solidFill>
              </a:rPr>
              <a:t>unhealthy</a:t>
            </a:r>
            <a:r>
              <a:rPr lang="en-US" sz="1200" dirty="0" smtClean="0"/>
              <a:t> </a:t>
            </a:r>
          </a:p>
          <a:p>
            <a:r>
              <a:rPr lang="en-US" sz="1200" dirty="0"/>
              <a:t> </a:t>
            </a:r>
            <a:r>
              <a:rPr lang="en-US" sz="1200" dirty="0" smtClean="0"/>
              <a:t>     </a:t>
            </a:r>
            <a:r>
              <a:rPr lang="en-US" sz="1200" dirty="0" smtClean="0">
                <a:solidFill>
                  <a:schemeClr val="bg1"/>
                </a:solidFill>
              </a:rPr>
              <a:t>0.00000      </a:t>
            </a:r>
            <a:r>
              <a:rPr lang="en-US" sz="1200" dirty="0">
                <a:solidFill>
                  <a:schemeClr val="bg1"/>
                </a:solidFill>
              </a:rPr>
              <a:t>0.00000</a:t>
            </a:r>
            <a:br>
              <a:rPr lang="en-US" sz="1200" dirty="0">
                <a:solidFill>
                  <a:schemeClr val="bg1"/>
                </a:solidFill>
              </a:rPr>
            </a:br>
            <a:r>
              <a:rPr lang="en-US" sz="1200" dirty="0">
                <a:solidFill>
                  <a:schemeClr val="bg1"/>
                </a:solidFill>
              </a:rPr>
              <a:t>      25.7754      74.2246</a:t>
            </a:r>
            <a:br>
              <a:rPr lang="en-US" sz="1200" dirty="0">
                <a:solidFill>
                  <a:schemeClr val="bg1"/>
                </a:solidFill>
              </a:rPr>
            </a:br>
            <a:r>
              <a:rPr lang="en-US" sz="1200" dirty="0" smtClean="0">
                <a:solidFill>
                  <a:schemeClr val="bg1"/>
                </a:solidFill>
              </a:rPr>
              <a:t>                </a:t>
            </a:r>
            <a:r>
              <a:rPr lang="en-US" sz="1200" dirty="0" smtClean="0">
                <a:solidFill>
                  <a:srgbClr val="FFC000"/>
                </a:solidFill>
              </a:rPr>
              <a:t>sensitive</a:t>
            </a:r>
            <a:r>
              <a:rPr lang="en-US" sz="1200" dirty="0" smtClean="0">
                <a:solidFill>
                  <a:schemeClr val="bg1"/>
                </a:solidFill>
              </a:rPr>
              <a:t> </a:t>
            </a:r>
          </a:p>
          <a:p>
            <a:r>
              <a:rPr lang="en-US" sz="1200" dirty="0">
                <a:solidFill>
                  <a:schemeClr val="bg1"/>
                </a:solidFill>
              </a:rPr>
              <a:t> </a:t>
            </a:r>
            <a:r>
              <a:rPr lang="en-US" sz="1200" dirty="0" smtClean="0">
                <a:solidFill>
                  <a:schemeClr val="bg1"/>
                </a:solidFill>
              </a:rPr>
              <a:t>     1.70714     </a:t>
            </a:r>
            <a:r>
              <a:rPr lang="en-US" sz="1200" dirty="0">
                <a:solidFill>
                  <a:schemeClr val="bg1"/>
                </a:solidFill>
              </a:rPr>
              <a:t>0.288531</a:t>
            </a:r>
            <a:br>
              <a:rPr lang="en-US" sz="1200" dirty="0">
                <a:solidFill>
                  <a:schemeClr val="bg1"/>
                </a:solidFill>
              </a:rPr>
            </a:br>
            <a:r>
              <a:rPr lang="en-US" sz="1200" dirty="0">
                <a:solidFill>
                  <a:schemeClr val="bg1"/>
                </a:solidFill>
              </a:rPr>
              <a:t>      46.2130      51.7913</a:t>
            </a:r>
            <a:br>
              <a:rPr lang="en-US" sz="1200" dirty="0">
                <a:solidFill>
                  <a:schemeClr val="bg1"/>
                </a:solidFill>
              </a:rPr>
            </a:br>
            <a:r>
              <a:rPr lang="en-US" sz="1200" dirty="0" smtClean="0">
                <a:solidFill>
                  <a:schemeClr val="bg1"/>
                </a:solidFill>
              </a:rPr>
              <a:t>               </a:t>
            </a:r>
            <a:r>
              <a:rPr lang="en-US" sz="1200" dirty="0" smtClean="0">
                <a:solidFill>
                  <a:srgbClr val="FFFF00"/>
                </a:solidFill>
              </a:rPr>
              <a:t>moderate</a:t>
            </a:r>
            <a:r>
              <a:rPr lang="en-US" sz="1200" dirty="0" smtClean="0">
                <a:solidFill>
                  <a:schemeClr val="bg1"/>
                </a:solidFill>
              </a:rPr>
              <a:t> </a:t>
            </a:r>
          </a:p>
          <a:p>
            <a:r>
              <a:rPr lang="en-US" sz="1200" dirty="0">
                <a:solidFill>
                  <a:schemeClr val="bg1"/>
                </a:solidFill>
              </a:rPr>
              <a:t> </a:t>
            </a:r>
            <a:r>
              <a:rPr lang="en-US" sz="1200" dirty="0" smtClean="0">
                <a:solidFill>
                  <a:schemeClr val="bg1"/>
                </a:solidFill>
              </a:rPr>
              <a:t>     29.1416      </a:t>
            </a:r>
            <a:r>
              <a:rPr lang="en-US" sz="1200" dirty="0">
                <a:solidFill>
                  <a:schemeClr val="bg1"/>
                </a:solidFill>
              </a:rPr>
              <a:t>1.15412</a:t>
            </a:r>
            <a:br>
              <a:rPr lang="en-US" sz="1200" dirty="0">
                <a:solidFill>
                  <a:schemeClr val="bg1"/>
                </a:solidFill>
              </a:rPr>
            </a:br>
            <a:r>
              <a:rPr lang="en-US" sz="1200" dirty="0">
                <a:solidFill>
                  <a:schemeClr val="bg1"/>
                </a:solidFill>
              </a:rPr>
              <a:t>      55.2777      14.4746</a:t>
            </a:r>
            <a:br>
              <a:rPr lang="en-US" sz="1200" dirty="0">
                <a:solidFill>
                  <a:schemeClr val="bg1"/>
                </a:solidFill>
              </a:rPr>
            </a:br>
            <a:endParaRPr lang="en-US" sz="1200" dirty="0">
              <a:solidFill>
                <a:schemeClr val="bg1"/>
              </a:solidFill>
            </a:endParaRPr>
          </a:p>
        </p:txBody>
      </p:sp>
      <p:sp>
        <p:nvSpPr>
          <p:cNvPr id="3" name="Rectangle 2"/>
          <p:cNvSpPr/>
          <p:nvPr/>
        </p:nvSpPr>
        <p:spPr>
          <a:xfrm>
            <a:off x="2743200" y="4038600"/>
            <a:ext cx="4572000" cy="2123658"/>
          </a:xfrm>
          <a:prstGeom prst="rect">
            <a:avLst/>
          </a:prstGeom>
        </p:spPr>
        <p:txBody>
          <a:bodyPr>
            <a:spAutoFit/>
          </a:bodyPr>
          <a:lstStyle/>
          <a:p>
            <a:r>
              <a:rPr lang="en-US" sz="1200" dirty="0" smtClean="0">
                <a:solidFill>
                  <a:srgbClr val="FF0000"/>
                </a:solidFill>
              </a:rPr>
              <a:t>              unhealthy</a:t>
            </a:r>
            <a:r>
              <a:rPr lang="en-US" sz="1200" dirty="0">
                <a:solidFill>
                  <a:srgbClr val="FF0000"/>
                </a:solidFill>
              </a:rPr>
              <a:t/>
            </a:r>
            <a:br>
              <a:rPr lang="en-US" sz="1200" dirty="0">
                <a:solidFill>
                  <a:srgbClr val="FF0000"/>
                </a:solidFill>
              </a:rPr>
            </a:br>
            <a:r>
              <a:rPr lang="en-US" sz="1200" dirty="0"/>
              <a:t>      </a:t>
            </a:r>
            <a:r>
              <a:rPr lang="en-US" sz="1200" dirty="0">
                <a:solidFill>
                  <a:schemeClr val="bg1"/>
                </a:solidFill>
              </a:rPr>
              <a:t>16.7553      17.6158</a:t>
            </a:r>
            <a:br>
              <a:rPr lang="en-US" sz="1200" dirty="0">
                <a:solidFill>
                  <a:schemeClr val="bg1"/>
                </a:solidFill>
              </a:rPr>
            </a:br>
            <a:r>
              <a:rPr lang="en-US" sz="1200" dirty="0">
                <a:solidFill>
                  <a:schemeClr val="bg1"/>
                </a:solidFill>
              </a:rPr>
              <a:t>      10.0734      55.5556</a:t>
            </a:r>
            <a:br>
              <a:rPr lang="en-US" sz="1200" dirty="0">
                <a:solidFill>
                  <a:schemeClr val="bg1"/>
                </a:solidFill>
              </a:rPr>
            </a:br>
            <a:r>
              <a:rPr lang="en-US" sz="1200" dirty="0" smtClean="0">
                <a:solidFill>
                  <a:srgbClr val="FFC000"/>
                </a:solidFill>
              </a:rPr>
              <a:t>               sensitive</a:t>
            </a:r>
            <a:r>
              <a:rPr lang="en-US" sz="1200" dirty="0">
                <a:solidFill>
                  <a:srgbClr val="FFC000"/>
                </a:solidFill>
              </a:rPr>
              <a:t/>
            </a:r>
            <a:br>
              <a:rPr lang="en-US" sz="1200" dirty="0">
                <a:solidFill>
                  <a:srgbClr val="FFC000"/>
                </a:solidFill>
              </a:rPr>
            </a:br>
            <a:r>
              <a:rPr lang="en-US" sz="1200" dirty="0"/>
              <a:t>      </a:t>
            </a:r>
            <a:r>
              <a:rPr lang="en-US" sz="1200" dirty="0">
                <a:solidFill>
                  <a:schemeClr val="bg1"/>
                </a:solidFill>
              </a:rPr>
              <a:t>29.7140      13.0094</a:t>
            </a:r>
            <a:br>
              <a:rPr lang="en-US" sz="1200" dirty="0">
                <a:solidFill>
                  <a:schemeClr val="bg1"/>
                </a:solidFill>
              </a:rPr>
            </a:br>
            <a:r>
              <a:rPr lang="en-US" sz="1200" dirty="0">
                <a:solidFill>
                  <a:schemeClr val="bg1"/>
                </a:solidFill>
              </a:rPr>
              <a:t>      19.7671      37.5095</a:t>
            </a:r>
            <a:br>
              <a:rPr lang="en-US" sz="1200" dirty="0">
                <a:solidFill>
                  <a:schemeClr val="bg1"/>
                </a:solidFill>
              </a:rPr>
            </a:br>
            <a:r>
              <a:rPr lang="en-US" sz="1200" dirty="0" smtClean="0">
                <a:solidFill>
                  <a:srgbClr val="FFFF00"/>
                </a:solidFill>
              </a:rPr>
              <a:t>               moderate</a:t>
            </a:r>
            <a:r>
              <a:rPr lang="en-US" sz="1200" dirty="0">
                <a:solidFill>
                  <a:srgbClr val="FFFF00"/>
                </a:solidFill>
              </a:rPr>
              <a:t/>
            </a:r>
            <a:br>
              <a:rPr lang="en-US" sz="1200" dirty="0">
                <a:solidFill>
                  <a:srgbClr val="FFFF00"/>
                </a:solidFill>
              </a:rPr>
            </a:br>
            <a:r>
              <a:rPr lang="en-US" sz="1200" dirty="0"/>
              <a:t>      </a:t>
            </a:r>
            <a:r>
              <a:rPr lang="en-US" sz="1200" dirty="0">
                <a:solidFill>
                  <a:schemeClr val="bg1"/>
                </a:solidFill>
              </a:rPr>
              <a:t>50.7213      2.58162</a:t>
            </a:r>
            <a:br>
              <a:rPr lang="en-US" sz="1200" dirty="0">
                <a:solidFill>
                  <a:schemeClr val="bg1"/>
                </a:solidFill>
              </a:rPr>
            </a:br>
            <a:r>
              <a:rPr lang="en-US" sz="1200" dirty="0">
                <a:solidFill>
                  <a:schemeClr val="bg1"/>
                </a:solidFill>
              </a:rPr>
              <a:t>      33.9408      12.7563</a:t>
            </a:r>
            <a:br>
              <a:rPr lang="en-US" sz="1200" dirty="0">
                <a:solidFill>
                  <a:schemeClr val="bg1"/>
                </a:solidFill>
              </a:rPr>
            </a:br>
            <a:r>
              <a:rPr lang="en-US" sz="1200" dirty="0">
                <a:solidFill>
                  <a:schemeClr val="bg1"/>
                </a:solidFill>
              </a:rPr>
              <a:t> </a:t>
            </a:r>
            <a:br>
              <a:rPr lang="en-US" sz="1200" dirty="0">
                <a:solidFill>
                  <a:schemeClr val="bg1"/>
                </a:solidFill>
              </a:rPr>
            </a:br>
            <a:endParaRPr lang="en-US" sz="1200" dirty="0">
              <a:solidFill>
                <a:schemeClr val="bg1"/>
              </a:solidFill>
            </a:endParaRPr>
          </a:p>
        </p:txBody>
      </p:sp>
      <p:sp>
        <p:nvSpPr>
          <p:cNvPr id="7173" name="TextBox 7172"/>
          <p:cNvSpPr txBox="1"/>
          <p:nvPr/>
        </p:nvSpPr>
        <p:spPr>
          <a:xfrm>
            <a:off x="4681615" y="2438400"/>
            <a:ext cx="957185" cy="276999"/>
          </a:xfrm>
          <a:prstGeom prst="rect">
            <a:avLst/>
          </a:prstGeom>
          <a:noFill/>
        </p:spPr>
        <p:txBody>
          <a:bodyPr wrap="none" rtlCol="0">
            <a:spAutoFit/>
          </a:bodyPr>
          <a:lstStyle/>
          <a:p>
            <a:r>
              <a:rPr lang="en-US" sz="1200" dirty="0" smtClean="0">
                <a:solidFill>
                  <a:schemeClr val="bg1"/>
                </a:solidFill>
              </a:rPr>
              <a:t>NAM-CMAQ</a:t>
            </a:r>
            <a:endParaRPr lang="en-US" sz="1200" dirty="0">
              <a:solidFill>
                <a:schemeClr val="bg1"/>
              </a:solidFill>
            </a:endParaRPr>
          </a:p>
        </p:txBody>
      </p:sp>
      <p:sp>
        <p:nvSpPr>
          <p:cNvPr id="72" name="TextBox 71"/>
          <p:cNvSpPr txBox="1"/>
          <p:nvPr/>
        </p:nvSpPr>
        <p:spPr>
          <a:xfrm>
            <a:off x="3276600" y="5709693"/>
            <a:ext cx="995657" cy="276999"/>
          </a:xfrm>
          <a:prstGeom prst="rect">
            <a:avLst/>
          </a:prstGeom>
          <a:noFill/>
        </p:spPr>
        <p:txBody>
          <a:bodyPr wrap="none" rtlCol="0">
            <a:spAutoFit/>
          </a:bodyPr>
          <a:lstStyle/>
          <a:p>
            <a:r>
              <a:rPr lang="en-US" sz="1200" dirty="0" smtClean="0">
                <a:solidFill>
                  <a:schemeClr val="bg1"/>
                </a:solidFill>
              </a:rPr>
              <a:t>HRRR-Smoke</a:t>
            </a:r>
            <a:endParaRPr lang="en-US" sz="1200" dirty="0">
              <a:solidFill>
                <a:schemeClr val="bg1"/>
              </a:solidFill>
            </a:endParaRPr>
          </a:p>
        </p:txBody>
      </p:sp>
      <p:grpSp>
        <p:nvGrpSpPr>
          <p:cNvPr id="7174" name="Group 7173"/>
          <p:cNvGrpSpPr/>
          <p:nvPr/>
        </p:nvGrpSpPr>
        <p:grpSpPr>
          <a:xfrm>
            <a:off x="6673241" y="63674"/>
            <a:ext cx="2413348" cy="3160662"/>
            <a:chOff x="6673241" y="63674"/>
            <a:chExt cx="2413348" cy="3160662"/>
          </a:xfrm>
        </p:grpSpPr>
        <p:sp>
          <p:nvSpPr>
            <p:cNvPr id="67" name="Rectangle 66"/>
            <p:cNvSpPr/>
            <p:nvPr/>
          </p:nvSpPr>
          <p:spPr>
            <a:xfrm>
              <a:off x="6946205" y="1203542"/>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673241" y="63674"/>
              <a:ext cx="2413348" cy="1013044"/>
              <a:chOff x="6654452" y="685800"/>
              <a:chExt cx="2413348" cy="1013044"/>
            </a:xfrm>
          </p:grpSpPr>
          <p:sp>
            <p:nvSpPr>
              <p:cNvPr id="49" name="Rectangle 48"/>
              <p:cNvSpPr/>
              <p:nvPr/>
            </p:nvSpPr>
            <p:spPr>
              <a:xfrm>
                <a:off x="6654452" y="685800"/>
                <a:ext cx="1225463" cy="5020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True</a:t>
                </a:r>
              </a:p>
              <a:p>
                <a:pPr algn="ctr"/>
                <a:r>
                  <a:rPr lang="en-US" dirty="0" smtClean="0">
                    <a:solidFill>
                      <a:schemeClr val="bg1"/>
                    </a:solidFill>
                  </a:rPr>
                  <a:t>Positive</a:t>
                </a:r>
                <a:endParaRPr lang="en-US" dirty="0">
                  <a:solidFill>
                    <a:schemeClr val="bg1"/>
                  </a:solidFill>
                </a:endParaRPr>
              </a:p>
            </p:txBody>
          </p:sp>
          <p:sp>
            <p:nvSpPr>
              <p:cNvPr id="50" name="Rectangle 49"/>
              <p:cNvSpPr/>
              <p:nvPr/>
            </p:nvSpPr>
            <p:spPr>
              <a:xfrm>
                <a:off x="7892442" y="1186842"/>
                <a:ext cx="1175358" cy="512002"/>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True Negative</a:t>
                </a:r>
                <a:endParaRPr lang="en-US" dirty="0">
                  <a:solidFill>
                    <a:schemeClr val="bg1"/>
                  </a:solidFill>
                </a:endParaRPr>
              </a:p>
            </p:txBody>
          </p:sp>
          <p:sp>
            <p:nvSpPr>
              <p:cNvPr id="51" name="Rectangle 50"/>
              <p:cNvSpPr/>
              <p:nvPr/>
            </p:nvSpPr>
            <p:spPr>
              <a:xfrm>
                <a:off x="7892442" y="685800"/>
                <a:ext cx="1175358" cy="502087"/>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False</a:t>
                </a:r>
              </a:p>
              <a:p>
                <a:pPr algn="ctr"/>
                <a:r>
                  <a:rPr lang="en-US" dirty="0" smtClean="0">
                    <a:solidFill>
                      <a:schemeClr val="bg1"/>
                    </a:solidFill>
                  </a:rPr>
                  <a:t>Positive</a:t>
                </a:r>
                <a:endParaRPr lang="en-US" dirty="0">
                  <a:solidFill>
                    <a:schemeClr val="bg1"/>
                  </a:solidFill>
                </a:endParaRPr>
              </a:p>
            </p:txBody>
          </p:sp>
          <p:sp>
            <p:nvSpPr>
              <p:cNvPr id="52" name="Rectangle 51"/>
              <p:cNvSpPr/>
              <p:nvPr/>
            </p:nvSpPr>
            <p:spPr>
              <a:xfrm>
                <a:off x="6654452" y="1195713"/>
                <a:ext cx="1225463" cy="503131"/>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False Negative</a:t>
                </a:r>
                <a:endParaRPr lang="en-US" dirty="0">
                  <a:solidFill>
                    <a:schemeClr val="bg1"/>
                  </a:solidFill>
                </a:endParaRPr>
              </a:p>
            </p:txBody>
          </p:sp>
        </p:grpSp>
        <p:grpSp>
          <p:nvGrpSpPr>
            <p:cNvPr id="54" name="Group 53"/>
            <p:cNvGrpSpPr/>
            <p:nvPr/>
          </p:nvGrpSpPr>
          <p:grpSpPr>
            <a:xfrm>
              <a:off x="7239000" y="1447800"/>
              <a:ext cx="1409180" cy="1460328"/>
              <a:chOff x="2997894" y="4270852"/>
              <a:chExt cx="1409180" cy="1460328"/>
            </a:xfrm>
          </p:grpSpPr>
          <p:sp>
            <p:nvSpPr>
              <p:cNvPr id="55" name="Rectangle 54"/>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68" name="Rectangle 7167"/>
            <p:cNvSpPr/>
            <p:nvPr/>
          </p:nvSpPr>
          <p:spPr>
            <a:xfrm>
              <a:off x="7520546" y="1143000"/>
              <a:ext cx="861454" cy="369332"/>
            </a:xfrm>
            <a:prstGeom prst="rect">
              <a:avLst/>
            </a:prstGeom>
          </p:spPr>
          <p:txBody>
            <a:bodyPr wrap="none">
              <a:spAutoFit/>
            </a:bodyPr>
            <a:lstStyle/>
            <a:p>
              <a:r>
                <a:rPr lang="en-US" sz="1200" dirty="0">
                  <a:solidFill>
                    <a:srgbClr val="FF0000"/>
                  </a:solidFill>
                </a:rPr>
                <a:t>unhealthy</a:t>
              </a:r>
              <a:r>
                <a:rPr lang="en-US" dirty="0"/>
                <a:t> </a:t>
              </a:r>
            </a:p>
          </p:txBody>
        </p:sp>
        <p:sp>
          <p:nvSpPr>
            <p:cNvPr id="7169" name="Rectangle 7168"/>
            <p:cNvSpPr/>
            <p:nvPr/>
          </p:nvSpPr>
          <p:spPr>
            <a:xfrm>
              <a:off x="7575977" y="1755349"/>
              <a:ext cx="765081" cy="276999"/>
            </a:xfrm>
            <a:prstGeom prst="rect">
              <a:avLst/>
            </a:prstGeom>
          </p:spPr>
          <p:txBody>
            <a:bodyPr wrap="none">
              <a:spAutoFit/>
            </a:bodyPr>
            <a:lstStyle/>
            <a:p>
              <a:r>
                <a:rPr lang="en-US" sz="1200" dirty="0">
                  <a:solidFill>
                    <a:srgbClr val="FFC000"/>
                  </a:solidFill>
                </a:rPr>
                <a:t>sensitive</a:t>
              </a:r>
              <a:r>
                <a:rPr lang="en-US" sz="1200" dirty="0">
                  <a:solidFill>
                    <a:schemeClr val="bg1"/>
                  </a:solidFill>
                </a:rPr>
                <a:t> </a:t>
              </a:r>
            </a:p>
          </p:txBody>
        </p:sp>
        <p:sp>
          <p:nvSpPr>
            <p:cNvPr id="7170" name="Rectangle 7169"/>
            <p:cNvSpPr/>
            <p:nvPr/>
          </p:nvSpPr>
          <p:spPr>
            <a:xfrm>
              <a:off x="7526594" y="2287660"/>
              <a:ext cx="795602" cy="276999"/>
            </a:xfrm>
            <a:prstGeom prst="rect">
              <a:avLst/>
            </a:prstGeom>
          </p:spPr>
          <p:txBody>
            <a:bodyPr wrap="none">
              <a:spAutoFit/>
            </a:bodyPr>
            <a:lstStyle/>
            <a:p>
              <a:r>
                <a:rPr lang="en-US" sz="1200" dirty="0">
                  <a:solidFill>
                    <a:srgbClr val="FFFF00"/>
                  </a:solidFill>
                </a:rPr>
                <a:t>moderate</a:t>
              </a:r>
              <a:endParaRPr lang="en-US" sz="1200" dirty="0"/>
            </a:p>
          </p:txBody>
        </p:sp>
        <p:sp>
          <p:nvSpPr>
            <p:cNvPr id="73" name="TextBox 72"/>
            <p:cNvSpPr txBox="1"/>
            <p:nvPr/>
          </p:nvSpPr>
          <p:spPr>
            <a:xfrm>
              <a:off x="7620000" y="2947337"/>
              <a:ext cx="687432" cy="276999"/>
            </a:xfrm>
            <a:prstGeom prst="rect">
              <a:avLst/>
            </a:prstGeom>
            <a:noFill/>
          </p:spPr>
          <p:txBody>
            <a:bodyPr wrap="none" rtlCol="0">
              <a:spAutoFit/>
            </a:bodyPr>
            <a:lstStyle/>
            <a:p>
              <a:r>
                <a:rPr lang="en-US" sz="1200" dirty="0" err="1" smtClean="0">
                  <a:solidFill>
                    <a:schemeClr val="bg1"/>
                  </a:solidFill>
                </a:rPr>
                <a:t>AIRNow</a:t>
              </a:r>
              <a:endParaRPr lang="en-US" sz="1200" dirty="0">
                <a:solidFill>
                  <a:schemeClr val="bg1"/>
                </a:solidFill>
              </a:endParaRPr>
            </a:p>
          </p:txBody>
        </p:sp>
      </p:grpSp>
      <p:sp>
        <p:nvSpPr>
          <p:cNvPr id="7176" name="Rectangle 7175"/>
          <p:cNvSpPr/>
          <p:nvPr/>
        </p:nvSpPr>
        <p:spPr>
          <a:xfrm>
            <a:off x="7217853" y="1399262"/>
            <a:ext cx="694421" cy="276999"/>
          </a:xfrm>
          <a:prstGeom prst="rect">
            <a:avLst/>
          </a:prstGeom>
        </p:spPr>
        <p:txBody>
          <a:bodyPr wrap="none">
            <a:spAutoFit/>
          </a:bodyPr>
          <a:lstStyle/>
          <a:p>
            <a:r>
              <a:rPr lang="en-US" sz="1200" dirty="0">
                <a:solidFill>
                  <a:schemeClr val="bg1"/>
                </a:solidFill>
              </a:rPr>
              <a:t>25.7754</a:t>
            </a:r>
          </a:p>
        </p:txBody>
      </p:sp>
      <p:sp>
        <p:nvSpPr>
          <p:cNvPr id="7177" name="Rectangle 7176"/>
          <p:cNvSpPr/>
          <p:nvPr/>
        </p:nvSpPr>
        <p:spPr>
          <a:xfrm>
            <a:off x="7913706" y="1601998"/>
            <a:ext cx="694421" cy="276999"/>
          </a:xfrm>
          <a:prstGeom prst="rect">
            <a:avLst/>
          </a:prstGeom>
        </p:spPr>
        <p:txBody>
          <a:bodyPr wrap="none">
            <a:spAutoFit/>
          </a:bodyPr>
          <a:lstStyle/>
          <a:p>
            <a:r>
              <a:rPr lang="en-US" sz="1200" dirty="0">
                <a:solidFill>
                  <a:schemeClr val="bg1"/>
                </a:solidFill>
              </a:rPr>
              <a:t>74.2246</a:t>
            </a:r>
          </a:p>
        </p:txBody>
      </p:sp>
      <p:sp>
        <p:nvSpPr>
          <p:cNvPr id="7179" name="Rectangle 7178"/>
          <p:cNvSpPr/>
          <p:nvPr/>
        </p:nvSpPr>
        <p:spPr>
          <a:xfrm>
            <a:off x="7218735" y="1932801"/>
            <a:ext cx="694421" cy="276999"/>
          </a:xfrm>
          <a:prstGeom prst="rect">
            <a:avLst/>
          </a:prstGeom>
        </p:spPr>
        <p:txBody>
          <a:bodyPr wrap="none">
            <a:spAutoFit/>
          </a:bodyPr>
          <a:lstStyle/>
          <a:p>
            <a:r>
              <a:rPr lang="en-US" sz="1200" dirty="0">
                <a:solidFill>
                  <a:schemeClr val="bg1"/>
                </a:solidFill>
              </a:rPr>
              <a:t>47.9202</a:t>
            </a:r>
          </a:p>
        </p:txBody>
      </p:sp>
      <p:sp>
        <p:nvSpPr>
          <p:cNvPr id="7180" name="Rectangle 7179"/>
          <p:cNvSpPr/>
          <p:nvPr/>
        </p:nvSpPr>
        <p:spPr>
          <a:xfrm>
            <a:off x="7916179" y="2128046"/>
            <a:ext cx="694421" cy="276999"/>
          </a:xfrm>
          <a:prstGeom prst="rect">
            <a:avLst/>
          </a:prstGeom>
        </p:spPr>
        <p:txBody>
          <a:bodyPr wrap="none">
            <a:spAutoFit/>
          </a:bodyPr>
          <a:lstStyle/>
          <a:p>
            <a:r>
              <a:rPr lang="en-US" sz="1200" dirty="0">
                <a:solidFill>
                  <a:schemeClr val="bg1"/>
                </a:solidFill>
              </a:rPr>
              <a:t>52.0798</a:t>
            </a:r>
          </a:p>
        </p:txBody>
      </p:sp>
      <p:sp>
        <p:nvSpPr>
          <p:cNvPr id="7182" name="Rectangle 7181"/>
          <p:cNvSpPr/>
          <p:nvPr/>
        </p:nvSpPr>
        <p:spPr>
          <a:xfrm>
            <a:off x="7230379" y="2478682"/>
            <a:ext cx="694421" cy="276999"/>
          </a:xfrm>
          <a:prstGeom prst="rect">
            <a:avLst/>
          </a:prstGeom>
        </p:spPr>
        <p:txBody>
          <a:bodyPr wrap="none">
            <a:spAutoFit/>
          </a:bodyPr>
          <a:lstStyle/>
          <a:p>
            <a:r>
              <a:rPr lang="en-US" sz="1200" dirty="0">
                <a:solidFill>
                  <a:schemeClr val="bg1"/>
                </a:solidFill>
              </a:rPr>
              <a:t>84.3712</a:t>
            </a:r>
          </a:p>
        </p:txBody>
      </p:sp>
      <p:sp>
        <p:nvSpPr>
          <p:cNvPr id="7183" name="Rectangle 7182"/>
          <p:cNvSpPr/>
          <p:nvPr/>
        </p:nvSpPr>
        <p:spPr>
          <a:xfrm>
            <a:off x="7922869" y="2676012"/>
            <a:ext cx="694421" cy="276999"/>
          </a:xfrm>
          <a:prstGeom prst="rect">
            <a:avLst/>
          </a:prstGeom>
        </p:spPr>
        <p:txBody>
          <a:bodyPr wrap="none">
            <a:spAutoFit/>
          </a:bodyPr>
          <a:lstStyle/>
          <a:p>
            <a:r>
              <a:rPr lang="en-US" sz="1200" dirty="0">
                <a:solidFill>
                  <a:schemeClr val="bg1"/>
                </a:solidFill>
              </a:rPr>
              <a:t>15.6288</a:t>
            </a:r>
          </a:p>
        </p:txBody>
      </p:sp>
      <p:sp>
        <p:nvSpPr>
          <p:cNvPr id="7172" name="TextBox 7171"/>
          <p:cNvSpPr txBox="1"/>
          <p:nvPr/>
        </p:nvSpPr>
        <p:spPr>
          <a:xfrm>
            <a:off x="0" y="4180344"/>
            <a:ext cx="2628379" cy="2677656"/>
          </a:xfrm>
          <a:prstGeom prst="rect">
            <a:avLst/>
          </a:prstGeom>
          <a:noFill/>
        </p:spPr>
        <p:txBody>
          <a:bodyPr wrap="square" rtlCol="0">
            <a:spAutoFit/>
          </a:bodyPr>
          <a:lstStyle/>
          <a:p>
            <a:r>
              <a:rPr lang="en-US" sz="1400" b="1" dirty="0" smtClean="0"/>
              <a:t>25% of </a:t>
            </a:r>
            <a:r>
              <a:rPr lang="en-US" sz="1400" b="1" dirty="0" err="1" smtClean="0"/>
              <a:t>AIRNow</a:t>
            </a:r>
            <a:r>
              <a:rPr lang="en-US" sz="1400" b="1" dirty="0" smtClean="0"/>
              <a:t> unhealthy</a:t>
            </a:r>
          </a:p>
          <a:p>
            <a:pPr marL="742950" lvl="1" indent="-285750">
              <a:buFont typeface="Wingdings" panose="05000000000000000000" pitchFamily="2" charset="2"/>
              <a:buChar char="Ø"/>
            </a:pPr>
            <a:r>
              <a:rPr lang="en-US" sz="1400" b="1" dirty="0" smtClean="0"/>
              <a:t>0% of NAM-CMAQ </a:t>
            </a:r>
          </a:p>
          <a:p>
            <a:pPr marL="742950" lvl="1" indent="-285750">
              <a:buFont typeface="Wingdings" panose="05000000000000000000" pitchFamily="2" charset="2"/>
              <a:buChar char="Ø"/>
            </a:pPr>
            <a:r>
              <a:rPr lang="en-US" sz="1400" b="1" dirty="0" smtClean="0"/>
              <a:t>17% of HRRR-Smoke</a:t>
            </a:r>
          </a:p>
          <a:p>
            <a:pPr lvl="1"/>
            <a:endParaRPr lang="en-US" sz="1400" b="1" dirty="0" smtClean="0"/>
          </a:p>
          <a:p>
            <a:r>
              <a:rPr lang="en-US" sz="1400" b="1" dirty="0" smtClean="0"/>
              <a:t>48% of </a:t>
            </a:r>
            <a:r>
              <a:rPr lang="en-US" sz="1400" b="1" dirty="0" err="1" smtClean="0"/>
              <a:t>AIRNow</a:t>
            </a:r>
            <a:r>
              <a:rPr lang="en-US" sz="1400" b="1" dirty="0" smtClean="0"/>
              <a:t> unhealthy   for sensitive groups</a:t>
            </a:r>
          </a:p>
          <a:p>
            <a:pPr marL="742950" lvl="1" indent="-285750">
              <a:buFont typeface="Wingdings" panose="05000000000000000000" pitchFamily="2" charset="2"/>
              <a:buChar char="Ø"/>
            </a:pPr>
            <a:r>
              <a:rPr lang="en-US" sz="1400" b="1" dirty="0" smtClean="0"/>
              <a:t>2% </a:t>
            </a:r>
            <a:r>
              <a:rPr lang="en-US" sz="1400" b="1" dirty="0"/>
              <a:t>of NAM-CMAQ </a:t>
            </a:r>
          </a:p>
          <a:p>
            <a:pPr marL="742950" lvl="1" indent="-285750">
              <a:buFont typeface="Wingdings" panose="05000000000000000000" pitchFamily="2" charset="2"/>
              <a:buChar char="Ø"/>
            </a:pPr>
            <a:r>
              <a:rPr lang="en-US" sz="1400" b="1" dirty="0" smtClean="0"/>
              <a:t>30% </a:t>
            </a:r>
            <a:r>
              <a:rPr lang="en-US" sz="1400" b="1" dirty="0"/>
              <a:t>of HRRR-Smoke</a:t>
            </a:r>
          </a:p>
          <a:p>
            <a:endParaRPr lang="en-US" sz="1400" b="1" dirty="0" smtClean="0"/>
          </a:p>
          <a:p>
            <a:r>
              <a:rPr lang="en-US" sz="1400" b="1" dirty="0" smtClean="0"/>
              <a:t>HRRR-Smoke </a:t>
            </a:r>
            <a:r>
              <a:rPr lang="en-US" sz="1400" b="1" dirty="0"/>
              <a:t>shows more False Positives and less False Negatives than </a:t>
            </a:r>
            <a:r>
              <a:rPr lang="en-US" sz="1400" b="1" dirty="0" smtClean="0"/>
              <a:t>NAM-CMAQ</a:t>
            </a:r>
          </a:p>
        </p:txBody>
      </p:sp>
      <p:sp>
        <p:nvSpPr>
          <p:cNvPr id="7175" name="TextBox 7174"/>
          <p:cNvSpPr txBox="1"/>
          <p:nvPr/>
        </p:nvSpPr>
        <p:spPr>
          <a:xfrm>
            <a:off x="0" y="0"/>
            <a:ext cx="5413085" cy="400110"/>
          </a:xfrm>
          <a:prstGeom prst="rect">
            <a:avLst/>
          </a:prstGeom>
          <a:noFill/>
        </p:spPr>
        <p:txBody>
          <a:bodyPr wrap="none" rtlCol="0">
            <a:spAutoFit/>
          </a:bodyPr>
          <a:lstStyle/>
          <a:p>
            <a:r>
              <a:rPr lang="en-US" sz="2000" b="1" dirty="0" smtClean="0"/>
              <a:t>NAM-CMAQ and HRRR-Smoke vs </a:t>
            </a:r>
            <a:r>
              <a:rPr lang="en-US" sz="2000" b="1" dirty="0" err="1" smtClean="0"/>
              <a:t>AIRNow</a:t>
            </a:r>
            <a:r>
              <a:rPr lang="en-US" sz="2000" b="1" dirty="0"/>
              <a:t> </a:t>
            </a:r>
            <a:r>
              <a:rPr lang="en-US" sz="2000" b="1" dirty="0" smtClean="0"/>
              <a:t>- Idaho</a:t>
            </a:r>
            <a:endParaRPr lang="en-US" sz="2000" b="1" dirty="0"/>
          </a:p>
        </p:txBody>
      </p:sp>
    </p:spTree>
    <p:extLst>
      <p:ext uri="{BB962C8B-B14F-4D97-AF65-F5344CB8AC3E}">
        <p14:creationId xmlns:p14="http://schemas.microsoft.com/office/powerpoint/2010/main" val="2753302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beans\users$\bpierce\Data\Documents\Attachments\feb_22\AIRNOW_vs_NAM-CMAQ.OR.August_17-August_31_2015_12km.conus.00-24hr.F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eans\users$\bpierce\Data\Documents\Attachments\feb_22\AIRNOW_vs_HRRR-Smoke.OR.August_17-August_31_2015_12km.conus.00-24hr.F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34640"/>
            <a:ext cx="5029200" cy="4023360"/>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2626812" y="3971500"/>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267200" y="685800"/>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990600" y="838200"/>
            <a:ext cx="3060526" cy="2362200"/>
            <a:chOff x="990600" y="838200"/>
            <a:chExt cx="3060526" cy="2362200"/>
          </a:xfrm>
        </p:grpSpPr>
        <p:cxnSp>
          <p:nvCxnSpPr>
            <p:cNvPr id="5" name="Straight Connector 4"/>
            <p:cNvCxnSpPr/>
            <p:nvPr/>
          </p:nvCxnSpPr>
          <p:spPr>
            <a:xfrm>
              <a:off x="990600" y="152400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24200" y="838200"/>
              <a:ext cx="0" cy="23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90600" y="1647173"/>
              <a:ext cx="3048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972844" y="838200"/>
              <a:ext cx="0" cy="2362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03126" y="1908132"/>
              <a:ext cx="3048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28378" y="838200"/>
              <a:ext cx="0" cy="23622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117926" y="3682652"/>
            <a:ext cx="3060526" cy="2362200"/>
            <a:chOff x="990600" y="838200"/>
            <a:chExt cx="3060526" cy="2362200"/>
          </a:xfrm>
        </p:grpSpPr>
        <p:cxnSp>
          <p:nvCxnSpPr>
            <p:cNvPr id="25" name="Straight Connector 24"/>
            <p:cNvCxnSpPr/>
            <p:nvPr/>
          </p:nvCxnSpPr>
          <p:spPr>
            <a:xfrm>
              <a:off x="990600" y="152400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124200" y="838200"/>
              <a:ext cx="0" cy="23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90600" y="1647173"/>
              <a:ext cx="3048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972844" y="838200"/>
              <a:ext cx="0" cy="2362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03126" y="1908132"/>
              <a:ext cx="3048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28378" y="838200"/>
              <a:ext cx="0" cy="23622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458220" y="990600"/>
            <a:ext cx="1409180" cy="1469200"/>
            <a:chOff x="2997894" y="4270852"/>
            <a:chExt cx="1409180" cy="1469200"/>
          </a:xfrm>
        </p:grpSpPr>
        <p:sp>
          <p:nvSpPr>
            <p:cNvPr id="23" name="Rectangle 22"/>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651336" y="4270853"/>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997895" y="4475966"/>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670126" y="4782855"/>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016685" y="4987968"/>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670126" y="5337654"/>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016685" y="5542767"/>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2997894" y="4270852"/>
            <a:ext cx="1409180" cy="1469200"/>
            <a:chOff x="2997894" y="4270852"/>
            <a:chExt cx="1409180" cy="1469200"/>
          </a:xfrm>
        </p:grpSpPr>
        <p:sp>
          <p:nvSpPr>
            <p:cNvPr id="43" name="Rectangle 42"/>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651336" y="4270853"/>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997895" y="4475966"/>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670126" y="4782855"/>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016685" y="4987968"/>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670126" y="5337654"/>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016685" y="5542767"/>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4184737" y="762000"/>
            <a:ext cx="4572000" cy="1938992"/>
          </a:xfrm>
          <a:prstGeom prst="rect">
            <a:avLst/>
          </a:prstGeom>
        </p:spPr>
        <p:txBody>
          <a:bodyPr>
            <a:spAutoFit/>
          </a:bodyPr>
          <a:lstStyle/>
          <a:p>
            <a:r>
              <a:rPr lang="en-US" sz="1200" dirty="0" smtClean="0">
                <a:solidFill>
                  <a:srgbClr val="FF0000"/>
                </a:solidFill>
              </a:rPr>
              <a:t>               unhealthy </a:t>
            </a:r>
          </a:p>
          <a:p>
            <a:r>
              <a:rPr lang="en-US" sz="1200" dirty="0">
                <a:solidFill>
                  <a:schemeClr val="bg1"/>
                </a:solidFill>
              </a:rPr>
              <a:t> </a:t>
            </a:r>
            <a:r>
              <a:rPr lang="en-US" sz="1200" dirty="0" smtClean="0">
                <a:solidFill>
                  <a:schemeClr val="bg1"/>
                </a:solidFill>
              </a:rPr>
              <a:t>     0.00000      </a:t>
            </a:r>
            <a:r>
              <a:rPr lang="en-US" sz="1200" dirty="0">
                <a:solidFill>
                  <a:schemeClr val="bg1"/>
                </a:solidFill>
              </a:rPr>
              <a:t>0.00000</a:t>
            </a:r>
            <a:br>
              <a:rPr lang="en-US" sz="1200" dirty="0">
                <a:solidFill>
                  <a:schemeClr val="bg1"/>
                </a:solidFill>
              </a:rPr>
            </a:br>
            <a:r>
              <a:rPr lang="en-US" sz="1200" dirty="0">
                <a:solidFill>
                  <a:schemeClr val="bg1"/>
                </a:solidFill>
              </a:rPr>
              <a:t>      10.3864      89.6136</a:t>
            </a:r>
            <a:br>
              <a:rPr lang="en-US" sz="1200" dirty="0">
                <a:solidFill>
                  <a:schemeClr val="bg1"/>
                </a:solidFill>
              </a:rPr>
            </a:br>
            <a:r>
              <a:rPr lang="en-US" sz="1200" dirty="0" smtClean="0"/>
              <a:t>                 </a:t>
            </a:r>
            <a:r>
              <a:rPr lang="en-US" sz="1200" dirty="0" smtClean="0">
                <a:solidFill>
                  <a:srgbClr val="FFC000"/>
                </a:solidFill>
              </a:rPr>
              <a:t>sensitive </a:t>
            </a:r>
          </a:p>
          <a:p>
            <a:r>
              <a:rPr lang="en-US" sz="1200" dirty="0"/>
              <a:t> </a:t>
            </a:r>
            <a:r>
              <a:rPr lang="en-US" sz="1200" dirty="0" smtClean="0"/>
              <a:t>     </a:t>
            </a:r>
            <a:r>
              <a:rPr lang="en-US" sz="1200" dirty="0" smtClean="0">
                <a:solidFill>
                  <a:schemeClr val="bg1"/>
                </a:solidFill>
              </a:rPr>
              <a:t>0.0782105    0.031284</a:t>
            </a:r>
            <a:r>
              <a:rPr lang="en-US" sz="1200" dirty="0">
                <a:solidFill>
                  <a:schemeClr val="bg1"/>
                </a:solidFill>
              </a:rPr>
              <a:t/>
            </a:r>
            <a:br>
              <a:rPr lang="en-US" sz="1200" dirty="0">
                <a:solidFill>
                  <a:schemeClr val="bg1"/>
                </a:solidFill>
              </a:rPr>
            </a:br>
            <a:r>
              <a:rPr lang="en-US" sz="1200" dirty="0">
                <a:solidFill>
                  <a:schemeClr val="bg1"/>
                </a:solidFill>
              </a:rPr>
              <a:t>      23.5570      76.3335</a:t>
            </a:r>
            <a:br>
              <a:rPr lang="en-US" sz="1200" dirty="0">
                <a:solidFill>
                  <a:schemeClr val="bg1"/>
                </a:solidFill>
              </a:rPr>
            </a:br>
            <a:r>
              <a:rPr lang="en-US" sz="1200" dirty="0" smtClean="0">
                <a:solidFill>
                  <a:srgbClr val="FFFF00"/>
                </a:solidFill>
              </a:rPr>
              <a:t>                moderate </a:t>
            </a:r>
          </a:p>
          <a:p>
            <a:r>
              <a:rPr lang="en-US" sz="1200" dirty="0">
                <a:solidFill>
                  <a:schemeClr val="bg1"/>
                </a:solidFill>
              </a:rPr>
              <a:t> </a:t>
            </a:r>
            <a:r>
              <a:rPr lang="en-US" sz="1200" dirty="0" smtClean="0">
                <a:solidFill>
                  <a:schemeClr val="bg1"/>
                </a:solidFill>
              </a:rPr>
              <a:t>     11.3718      </a:t>
            </a:r>
            <a:r>
              <a:rPr lang="en-US" sz="1200" dirty="0">
                <a:solidFill>
                  <a:schemeClr val="bg1"/>
                </a:solidFill>
              </a:rPr>
              <a:t>2.61223</a:t>
            </a:r>
            <a:br>
              <a:rPr lang="en-US" sz="1200" dirty="0">
                <a:solidFill>
                  <a:schemeClr val="bg1"/>
                </a:solidFill>
              </a:rPr>
            </a:br>
            <a:r>
              <a:rPr lang="en-US" sz="1200" dirty="0">
                <a:solidFill>
                  <a:schemeClr val="bg1"/>
                </a:solidFill>
              </a:rPr>
              <a:t>      39.0114      47.0358</a:t>
            </a:r>
            <a:br>
              <a:rPr lang="en-US" sz="1200" dirty="0">
                <a:solidFill>
                  <a:schemeClr val="bg1"/>
                </a:solidFill>
              </a:rPr>
            </a:br>
            <a:endParaRPr lang="en-US" sz="1200" dirty="0">
              <a:solidFill>
                <a:schemeClr val="bg1"/>
              </a:solidFill>
            </a:endParaRPr>
          </a:p>
        </p:txBody>
      </p:sp>
      <p:sp>
        <p:nvSpPr>
          <p:cNvPr id="3" name="Rectangle 2"/>
          <p:cNvSpPr/>
          <p:nvPr/>
        </p:nvSpPr>
        <p:spPr>
          <a:xfrm>
            <a:off x="2743200" y="4036967"/>
            <a:ext cx="4572000" cy="1938992"/>
          </a:xfrm>
          <a:prstGeom prst="rect">
            <a:avLst/>
          </a:prstGeom>
        </p:spPr>
        <p:txBody>
          <a:bodyPr>
            <a:spAutoFit/>
          </a:bodyPr>
          <a:lstStyle/>
          <a:p>
            <a:r>
              <a:rPr lang="en-US" sz="1200" dirty="0" smtClean="0">
                <a:solidFill>
                  <a:srgbClr val="FF0000"/>
                </a:solidFill>
              </a:rPr>
              <a:t>              unhealthy</a:t>
            </a:r>
            <a:r>
              <a:rPr lang="en-US" sz="1200" dirty="0">
                <a:solidFill>
                  <a:srgbClr val="FF0000"/>
                </a:solidFill>
              </a:rPr>
              <a:t/>
            </a:r>
            <a:br>
              <a:rPr lang="en-US" sz="1200" dirty="0">
                <a:solidFill>
                  <a:srgbClr val="FF0000"/>
                </a:solidFill>
              </a:rPr>
            </a:br>
            <a:r>
              <a:rPr lang="en-US" sz="1200" dirty="0"/>
              <a:t>      </a:t>
            </a:r>
            <a:r>
              <a:rPr lang="en-US" sz="1200" dirty="0">
                <a:solidFill>
                  <a:schemeClr val="bg1"/>
                </a:solidFill>
              </a:rPr>
              <a:t>4.31120      8.82061</a:t>
            </a:r>
            <a:br>
              <a:rPr lang="en-US" sz="1200" dirty="0">
                <a:solidFill>
                  <a:schemeClr val="bg1"/>
                </a:solidFill>
              </a:rPr>
            </a:br>
            <a:r>
              <a:rPr lang="en-US" sz="1200" dirty="0">
                <a:solidFill>
                  <a:schemeClr val="bg1"/>
                </a:solidFill>
              </a:rPr>
              <a:t>      6.60720      80.2610</a:t>
            </a:r>
            <a:br>
              <a:rPr lang="en-US" sz="1200" dirty="0">
                <a:solidFill>
                  <a:schemeClr val="bg1"/>
                </a:solidFill>
              </a:rPr>
            </a:br>
            <a:r>
              <a:rPr lang="en-US" sz="1200" dirty="0" smtClean="0">
                <a:solidFill>
                  <a:srgbClr val="FFC000"/>
                </a:solidFill>
              </a:rPr>
              <a:t>               sensitive</a:t>
            </a:r>
            <a:r>
              <a:rPr lang="en-US" sz="1200" dirty="0"/>
              <a:t/>
            </a:r>
            <a:br>
              <a:rPr lang="en-US" sz="1200" dirty="0"/>
            </a:br>
            <a:r>
              <a:rPr lang="en-US" sz="1200" dirty="0"/>
              <a:t>      </a:t>
            </a:r>
            <a:r>
              <a:rPr lang="en-US" sz="1200" dirty="0">
                <a:solidFill>
                  <a:schemeClr val="bg1"/>
                </a:solidFill>
              </a:rPr>
              <a:t>11.5791      7.23489</a:t>
            </a:r>
            <a:br>
              <a:rPr lang="en-US" sz="1200" dirty="0">
                <a:solidFill>
                  <a:schemeClr val="bg1"/>
                </a:solidFill>
              </a:rPr>
            </a:br>
            <a:r>
              <a:rPr lang="en-US" sz="1200" dirty="0">
                <a:solidFill>
                  <a:schemeClr val="bg1"/>
                </a:solidFill>
              </a:rPr>
              <a:t>      13.1814      68.0046</a:t>
            </a:r>
            <a:br>
              <a:rPr lang="en-US" sz="1200" dirty="0">
                <a:solidFill>
                  <a:schemeClr val="bg1"/>
                </a:solidFill>
              </a:rPr>
            </a:br>
            <a:r>
              <a:rPr lang="en-US" sz="1200" dirty="0" smtClean="0">
                <a:solidFill>
                  <a:srgbClr val="FFFF00"/>
                </a:solidFill>
              </a:rPr>
              <a:t>              moderate</a:t>
            </a:r>
            <a:r>
              <a:rPr lang="en-US" sz="1200" dirty="0">
                <a:solidFill>
                  <a:srgbClr val="FFFF00"/>
                </a:solidFill>
              </a:rPr>
              <a:t/>
            </a:r>
            <a:br>
              <a:rPr lang="en-US" sz="1200" dirty="0">
                <a:solidFill>
                  <a:srgbClr val="FFFF00"/>
                </a:solidFill>
              </a:rPr>
            </a:br>
            <a:r>
              <a:rPr lang="en-US" sz="1200" dirty="0"/>
              <a:t>      </a:t>
            </a:r>
            <a:r>
              <a:rPr lang="en-US" sz="1200" dirty="0">
                <a:solidFill>
                  <a:schemeClr val="bg1"/>
                </a:solidFill>
              </a:rPr>
              <a:t>24.6779      1.65180</a:t>
            </a:r>
            <a:br>
              <a:rPr lang="en-US" sz="1200" dirty="0">
                <a:solidFill>
                  <a:schemeClr val="bg1"/>
                </a:solidFill>
              </a:rPr>
            </a:br>
            <a:r>
              <a:rPr lang="en-US" sz="1200" dirty="0">
                <a:solidFill>
                  <a:schemeClr val="bg1"/>
                </a:solidFill>
              </a:rPr>
              <a:t>      26.7592      46.9111</a:t>
            </a:r>
            <a:br>
              <a:rPr lang="en-US" sz="1200" dirty="0">
                <a:solidFill>
                  <a:schemeClr val="bg1"/>
                </a:solidFill>
              </a:rPr>
            </a:br>
            <a:endParaRPr lang="en-US" sz="1200" dirty="0">
              <a:solidFill>
                <a:schemeClr val="bg1"/>
              </a:solidFill>
            </a:endParaRPr>
          </a:p>
        </p:txBody>
      </p:sp>
      <p:grpSp>
        <p:nvGrpSpPr>
          <p:cNvPr id="57" name="Group 56"/>
          <p:cNvGrpSpPr/>
          <p:nvPr/>
        </p:nvGrpSpPr>
        <p:grpSpPr>
          <a:xfrm>
            <a:off x="6673241" y="63674"/>
            <a:ext cx="2413348" cy="3160662"/>
            <a:chOff x="6673241" y="63674"/>
            <a:chExt cx="2413348" cy="3160662"/>
          </a:xfrm>
        </p:grpSpPr>
        <p:sp>
          <p:nvSpPr>
            <p:cNvPr id="58" name="Rectangle 57"/>
            <p:cNvSpPr/>
            <p:nvPr/>
          </p:nvSpPr>
          <p:spPr>
            <a:xfrm>
              <a:off x="6946205" y="1203542"/>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6673241" y="63674"/>
              <a:ext cx="2413348" cy="1013044"/>
              <a:chOff x="6654452" y="685800"/>
              <a:chExt cx="2413348" cy="1013044"/>
            </a:xfrm>
          </p:grpSpPr>
          <p:sp>
            <p:nvSpPr>
              <p:cNvPr id="71" name="Rectangle 70"/>
              <p:cNvSpPr/>
              <p:nvPr/>
            </p:nvSpPr>
            <p:spPr>
              <a:xfrm>
                <a:off x="6654452" y="685800"/>
                <a:ext cx="1225463" cy="5020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True</a:t>
                </a:r>
              </a:p>
              <a:p>
                <a:pPr algn="ctr"/>
                <a:r>
                  <a:rPr lang="en-US" dirty="0" smtClean="0">
                    <a:solidFill>
                      <a:schemeClr val="bg1"/>
                    </a:solidFill>
                  </a:rPr>
                  <a:t>Positive</a:t>
                </a:r>
                <a:endParaRPr lang="en-US" dirty="0">
                  <a:solidFill>
                    <a:schemeClr val="bg1"/>
                  </a:solidFill>
                </a:endParaRPr>
              </a:p>
            </p:txBody>
          </p:sp>
          <p:sp>
            <p:nvSpPr>
              <p:cNvPr id="72" name="Rectangle 71"/>
              <p:cNvSpPr/>
              <p:nvPr/>
            </p:nvSpPr>
            <p:spPr>
              <a:xfrm>
                <a:off x="7892442" y="1186842"/>
                <a:ext cx="1175358" cy="512002"/>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True Negative</a:t>
                </a:r>
                <a:endParaRPr lang="en-US" dirty="0">
                  <a:solidFill>
                    <a:schemeClr val="bg1"/>
                  </a:solidFill>
                </a:endParaRPr>
              </a:p>
            </p:txBody>
          </p:sp>
          <p:sp>
            <p:nvSpPr>
              <p:cNvPr id="73" name="Rectangle 72"/>
              <p:cNvSpPr/>
              <p:nvPr/>
            </p:nvSpPr>
            <p:spPr>
              <a:xfrm>
                <a:off x="7892442" y="685800"/>
                <a:ext cx="1175358" cy="502087"/>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False</a:t>
                </a:r>
              </a:p>
              <a:p>
                <a:pPr algn="ctr"/>
                <a:r>
                  <a:rPr lang="en-US" dirty="0" smtClean="0">
                    <a:solidFill>
                      <a:schemeClr val="bg1"/>
                    </a:solidFill>
                  </a:rPr>
                  <a:t>Positive</a:t>
                </a:r>
                <a:endParaRPr lang="en-US" dirty="0">
                  <a:solidFill>
                    <a:schemeClr val="bg1"/>
                  </a:solidFill>
                </a:endParaRPr>
              </a:p>
            </p:txBody>
          </p:sp>
          <p:sp>
            <p:nvSpPr>
              <p:cNvPr id="74" name="Rectangle 73"/>
              <p:cNvSpPr/>
              <p:nvPr/>
            </p:nvSpPr>
            <p:spPr>
              <a:xfrm>
                <a:off x="6654452" y="1195713"/>
                <a:ext cx="1225463" cy="503131"/>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False Negative</a:t>
                </a:r>
                <a:endParaRPr lang="en-US" dirty="0">
                  <a:solidFill>
                    <a:schemeClr val="bg1"/>
                  </a:solidFill>
                </a:endParaRPr>
              </a:p>
            </p:txBody>
          </p:sp>
        </p:grpSp>
        <p:grpSp>
          <p:nvGrpSpPr>
            <p:cNvPr id="60" name="Group 59"/>
            <p:cNvGrpSpPr/>
            <p:nvPr/>
          </p:nvGrpSpPr>
          <p:grpSpPr>
            <a:xfrm>
              <a:off x="7239000" y="1447800"/>
              <a:ext cx="1409180" cy="1460328"/>
              <a:chOff x="2997894" y="4270852"/>
              <a:chExt cx="1409180" cy="1460328"/>
            </a:xfrm>
          </p:grpSpPr>
          <p:sp>
            <p:nvSpPr>
              <p:cNvPr id="65" name="Rectangle 64"/>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p:cNvSpPr/>
            <p:nvPr/>
          </p:nvSpPr>
          <p:spPr>
            <a:xfrm>
              <a:off x="7520546" y="1143000"/>
              <a:ext cx="861454" cy="369332"/>
            </a:xfrm>
            <a:prstGeom prst="rect">
              <a:avLst/>
            </a:prstGeom>
          </p:spPr>
          <p:txBody>
            <a:bodyPr wrap="none">
              <a:spAutoFit/>
            </a:bodyPr>
            <a:lstStyle/>
            <a:p>
              <a:r>
                <a:rPr lang="en-US" sz="1200" dirty="0">
                  <a:solidFill>
                    <a:srgbClr val="FF0000"/>
                  </a:solidFill>
                </a:rPr>
                <a:t>unhealthy</a:t>
              </a:r>
              <a:r>
                <a:rPr lang="en-US" dirty="0"/>
                <a:t> </a:t>
              </a:r>
            </a:p>
          </p:txBody>
        </p:sp>
        <p:sp>
          <p:nvSpPr>
            <p:cNvPr id="62" name="Rectangle 61"/>
            <p:cNvSpPr/>
            <p:nvPr/>
          </p:nvSpPr>
          <p:spPr>
            <a:xfrm>
              <a:off x="7575977" y="1755349"/>
              <a:ext cx="765081" cy="276999"/>
            </a:xfrm>
            <a:prstGeom prst="rect">
              <a:avLst/>
            </a:prstGeom>
          </p:spPr>
          <p:txBody>
            <a:bodyPr wrap="none">
              <a:spAutoFit/>
            </a:bodyPr>
            <a:lstStyle/>
            <a:p>
              <a:r>
                <a:rPr lang="en-US" sz="1200" dirty="0">
                  <a:solidFill>
                    <a:srgbClr val="FFC000"/>
                  </a:solidFill>
                </a:rPr>
                <a:t>sensitive</a:t>
              </a:r>
              <a:r>
                <a:rPr lang="en-US" sz="1200" dirty="0">
                  <a:solidFill>
                    <a:schemeClr val="bg1"/>
                  </a:solidFill>
                </a:rPr>
                <a:t> </a:t>
              </a:r>
            </a:p>
          </p:txBody>
        </p:sp>
        <p:sp>
          <p:nvSpPr>
            <p:cNvPr id="63" name="Rectangle 62"/>
            <p:cNvSpPr/>
            <p:nvPr/>
          </p:nvSpPr>
          <p:spPr>
            <a:xfrm>
              <a:off x="7526594" y="2287660"/>
              <a:ext cx="795602" cy="276999"/>
            </a:xfrm>
            <a:prstGeom prst="rect">
              <a:avLst/>
            </a:prstGeom>
          </p:spPr>
          <p:txBody>
            <a:bodyPr wrap="none">
              <a:spAutoFit/>
            </a:bodyPr>
            <a:lstStyle/>
            <a:p>
              <a:r>
                <a:rPr lang="en-US" sz="1200" dirty="0">
                  <a:solidFill>
                    <a:srgbClr val="FFFF00"/>
                  </a:solidFill>
                </a:rPr>
                <a:t>moderate</a:t>
              </a:r>
              <a:endParaRPr lang="en-US" sz="1200" dirty="0"/>
            </a:p>
          </p:txBody>
        </p:sp>
        <p:sp>
          <p:nvSpPr>
            <p:cNvPr id="64" name="TextBox 63"/>
            <p:cNvSpPr txBox="1"/>
            <p:nvPr/>
          </p:nvSpPr>
          <p:spPr>
            <a:xfrm>
              <a:off x="7620000" y="2947337"/>
              <a:ext cx="687432" cy="276999"/>
            </a:xfrm>
            <a:prstGeom prst="rect">
              <a:avLst/>
            </a:prstGeom>
            <a:noFill/>
          </p:spPr>
          <p:txBody>
            <a:bodyPr wrap="none" rtlCol="0">
              <a:spAutoFit/>
            </a:bodyPr>
            <a:lstStyle/>
            <a:p>
              <a:r>
                <a:rPr lang="en-US" sz="1200" dirty="0" err="1" smtClean="0">
                  <a:solidFill>
                    <a:schemeClr val="bg1"/>
                  </a:solidFill>
                </a:rPr>
                <a:t>AIRNow</a:t>
              </a:r>
              <a:endParaRPr lang="en-US" sz="1200" dirty="0">
                <a:solidFill>
                  <a:schemeClr val="bg1"/>
                </a:solidFill>
              </a:endParaRPr>
            </a:p>
          </p:txBody>
        </p:sp>
      </p:grpSp>
      <p:sp>
        <p:nvSpPr>
          <p:cNvPr id="4" name="Rectangle 3"/>
          <p:cNvSpPr/>
          <p:nvPr/>
        </p:nvSpPr>
        <p:spPr>
          <a:xfrm>
            <a:off x="7194613" y="1401014"/>
            <a:ext cx="729687" cy="276999"/>
          </a:xfrm>
          <a:prstGeom prst="rect">
            <a:avLst/>
          </a:prstGeom>
        </p:spPr>
        <p:txBody>
          <a:bodyPr wrap="none">
            <a:spAutoFit/>
          </a:bodyPr>
          <a:lstStyle/>
          <a:p>
            <a:r>
              <a:rPr lang="en-US" sz="1200" dirty="0">
                <a:solidFill>
                  <a:schemeClr val="bg1"/>
                </a:solidFill>
              </a:rPr>
              <a:t>10.3864</a:t>
            </a:r>
            <a:r>
              <a:rPr lang="en-US" sz="1200" dirty="0"/>
              <a:t> </a:t>
            </a:r>
          </a:p>
        </p:txBody>
      </p:sp>
      <p:sp>
        <p:nvSpPr>
          <p:cNvPr id="6" name="Rectangle 5"/>
          <p:cNvSpPr/>
          <p:nvPr/>
        </p:nvSpPr>
        <p:spPr>
          <a:xfrm>
            <a:off x="7907080" y="1609110"/>
            <a:ext cx="694421" cy="276999"/>
          </a:xfrm>
          <a:prstGeom prst="rect">
            <a:avLst/>
          </a:prstGeom>
        </p:spPr>
        <p:txBody>
          <a:bodyPr wrap="none">
            <a:spAutoFit/>
          </a:bodyPr>
          <a:lstStyle/>
          <a:p>
            <a:r>
              <a:rPr lang="en-US" sz="1200" dirty="0">
                <a:solidFill>
                  <a:schemeClr val="bg1"/>
                </a:solidFill>
              </a:rPr>
              <a:t>89.6136</a:t>
            </a:r>
          </a:p>
        </p:txBody>
      </p:sp>
      <p:sp>
        <p:nvSpPr>
          <p:cNvPr id="7" name="Rectangle 6"/>
          <p:cNvSpPr/>
          <p:nvPr/>
        </p:nvSpPr>
        <p:spPr>
          <a:xfrm>
            <a:off x="7211133" y="1922934"/>
            <a:ext cx="729687" cy="276999"/>
          </a:xfrm>
          <a:prstGeom prst="rect">
            <a:avLst/>
          </a:prstGeom>
        </p:spPr>
        <p:txBody>
          <a:bodyPr wrap="none">
            <a:spAutoFit/>
          </a:bodyPr>
          <a:lstStyle/>
          <a:p>
            <a:r>
              <a:rPr lang="en-US" sz="1200" dirty="0">
                <a:solidFill>
                  <a:schemeClr val="bg1"/>
                </a:solidFill>
              </a:rPr>
              <a:t>23.6352 </a:t>
            </a:r>
          </a:p>
        </p:txBody>
      </p:sp>
      <p:sp>
        <p:nvSpPr>
          <p:cNvPr id="8" name="Rectangle 7"/>
          <p:cNvSpPr/>
          <p:nvPr/>
        </p:nvSpPr>
        <p:spPr>
          <a:xfrm>
            <a:off x="7924800" y="2120030"/>
            <a:ext cx="694421" cy="276999"/>
          </a:xfrm>
          <a:prstGeom prst="rect">
            <a:avLst/>
          </a:prstGeom>
        </p:spPr>
        <p:txBody>
          <a:bodyPr wrap="none">
            <a:spAutoFit/>
          </a:bodyPr>
          <a:lstStyle/>
          <a:p>
            <a:r>
              <a:rPr lang="en-US" sz="1200" dirty="0">
                <a:solidFill>
                  <a:schemeClr val="bg1"/>
                </a:solidFill>
              </a:rPr>
              <a:t>76.3648</a:t>
            </a:r>
          </a:p>
        </p:txBody>
      </p:sp>
      <p:sp>
        <p:nvSpPr>
          <p:cNvPr id="9" name="Rectangle 8"/>
          <p:cNvSpPr/>
          <p:nvPr/>
        </p:nvSpPr>
        <p:spPr>
          <a:xfrm>
            <a:off x="7221615" y="2399991"/>
            <a:ext cx="747320" cy="369332"/>
          </a:xfrm>
          <a:prstGeom prst="rect">
            <a:avLst/>
          </a:prstGeom>
        </p:spPr>
        <p:txBody>
          <a:bodyPr wrap="none">
            <a:spAutoFit/>
          </a:bodyPr>
          <a:lstStyle/>
          <a:p>
            <a:r>
              <a:rPr lang="en-US" sz="1200" dirty="0">
                <a:solidFill>
                  <a:schemeClr val="bg1"/>
                </a:solidFill>
              </a:rPr>
              <a:t>50.3519</a:t>
            </a:r>
            <a:r>
              <a:rPr lang="en-US" dirty="0"/>
              <a:t> </a:t>
            </a:r>
          </a:p>
        </p:txBody>
      </p:sp>
      <p:sp>
        <p:nvSpPr>
          <p:cNvPr id="10" name="Rectangle 9"/>
          <p:cNvSpPr/>
          <p:nvPr/>
        </p:nvSpPr>
        <p:spPr>
          <a:xfrm>
            <a:off x="7906318" y="2676012"/>
            <a:ext cx="694421" cy="276999"/>
          </a:xfrm>
          <a:prstGeom prst="rect">
            <a:avLst/>
          </a:prstGeom>
        </p:spPr>
        <p:txBody>
          <a:bodyPr wrap="none">
            <a:spAutoFit/>
          </a:bodyPr>
          <a:lstStyle/>
          <a:p>
            <a:r>
              <a:rPr lang="en-US" sz="1200" dirty="0">
                <a:solidFill>
                  <a:schemeClr val="bg1"/>
                </a:solidFill>
              </a:rPr>
              <a:t>49.6481</a:t>
            </a:r>
          </a:p>
        </p:txBody>
      </p:sp>
      <p:sp>
        <p:nvSpPr>
          <p:cNvPr id="75" name="TextBox 74"/>
          <p:cNvSpPr txBox="1"/>
          <p:nvPr/>
        </p:nvSpPr>
        <p:spPr>
          <a:xfrm>
            <a:off x="4681615" y="2438400"/>
            <a:ext cx="957185" cy="276999"/>
          </a:xfrm>
          <a:prstGeom prst="rect">
            <a:avLst/>
          </a:prstGeom>
          <a:noFill/>
        </p:spPr>
        <p:txBody>
          <a:bodyPr wrap="none" rtlCol="0">
            <a:spAutoFit/>
          </a:bodyPr>
          <a:lstStyle/>
          <a:p>
            <a:r>
              <a:rPr lang="en-US" sz="1200" dirty="0" smtClean="0">
                <a:solidFill>
                  <a:schemeClr val="bg1"/>
                </a:solidFill>
              </a:rPr>
              <a:t>NAM-CMAQ</a:t>
            </a:r>
            <a:endParaRPr lang="en-US" sz="1200" dirty="0">
              <a:solidFill>
                <a:schemeClr val="bg1"/>
              </a:solidFill>
            </a:endParaRPr>
          </a:p>
        </p:txBody>
      </p:sp>
      <p:sp>
        <p:nvSpPr>
          <p:cNvPr id="76" name="TextBox 75"/>
          <p:cNvSpPr txBox="1"/>
          <p:nvPr/>
        </p:nvSpPr>
        <p:spPr>
          <a:xfrm>
            <a:off x="3276600" y="5709693"/>
            <a:ext cx="995657" cy="276999"/>
          </a:xfrm>
          <a:prstGeom prst="rect">
            <a:avLst/>
          </a:prstGeom>
          <a:noFill/>
        </p:spPr>
        <p:txBody>
          <a:bodyPr wrap="none" rtlCol="0">
            <a:spAutoFit/>
          </a:bodyPr>
          <a:lstStyle/>
          <a:p>
            <a:r>
              <a:rPr lang="en-US" sz="1200" dirty="0" smtClean="0">
                <a:solidFill>
                  <a:schemeClr val="bg1"/>
                </a:solidFill>
              </a:rPr>
              <a:t>HRRR-Smoke</a:t>
            </a:r>
            <a:endParaRPr lang="en-US" sz="1200" dirty="0">
              <a:solidFill>
                <a:schemeClr val="bg1"/>
              </a:solidFill>
            </a:endParaRPr>
          </a:p>
        </p:txBody>
      </p:sp>
      <p:sp>
        <p:nvSpPr>
          <p:cNvPr id="77" name="TextBox 76"/>
          <p:cNvSpPr txBox="1"/>
          <p:nvPr/>
        </p:nvSpPr>
        <p:spPr>
          <a:xfrm>
            <a:off x="0" y="4191000"/>
            <a:ext cx="2628379" cy="2677656"/>
          </a:xfrm>
          <a:prstGeom prst="rect">
            <a:avLst/>
          </a:prstGeom>
          <a:noFill/>
        </p:spPr>
        <p:txBody>
          <a:bodyPr wrap="square" rtlCol="0">
            <a:spAutoFit/>
          </a:bodyPr>
          <a:lstStyle/>
          <a:p>
            <a:r>
              <a:rPr lang="en-US" sz="1400" b="1" dirty="0" smtClean="0"/>
              <a:t>10% of </a:t>
            </a:r>
            <a:r>
              <a:rPr lang="en-US" sz="1400" b="1" dirty="0" err="1" smtClean="0"/>
              <a:t>AIRNow</a:t>
            </a:r>
            <a:r>
              <a:rPr lang="en-US" sz="1400" b="1" dirty="0" smtClean="0"/>
              <a:t> unhealthy</a:t>
            </a:r>
          </a:p>
          <a:p>
            <a:pPr marL="742950" lvl="1" indent="-285750">
              <a:buFont typeface="Wingdings" panose="05000000000000000000" pitchFamily="2" charset="2"/>
              <a:buChar char="Ø"/>
            </a:pPr>
            <a:r>
              <a:rPr lang="en-US" sz="1400" b="1" dirty="0" smtClean="0"/>
              <a:t>0% of NAM-CMAQ </a:t>
            </a:r>
          </a:p>
          <a:p>
            <a:pPr marL="742950" lvl="1" indent="-285750">
              <a:buFont typeface="Wingdings" panose="05000000000000000000" pitchFamily="2" charset="2"/>
              <a:buChar char="Ø"/>
            </a:pPr>
            <a:r>
              <a:rPr lang="en-US" sz="1400" b="1" dirty="0"/>
              <a:t>4</a:t>
            </a:r>
            <a:r>
              <a:rPr lang="en-US" sz="1400" b="1" dirty="0" smtClean="0"/>
              <a:t>% of HRRR-Smoke</a:t>
            </a:r>
          </a:p>
          <a:p>
            <a:pPr lvl="1"/>
            <a:endParaRPr lang="en-US" sz="1400" b="1" dirty="0" smtClean="0"/>
          </a:p>
          <a:p>
            <a:r>
              <a:rPr lang="en-US" sz="1400" b="1" dirty="0" smtClean="0"/>
              <a:t>23% of </a:t>
            </a:r>
            <a:r>
              <a:rPr lang="en-US" sz="1400" b="1" dirty="0" err="1" smtClean="0"/>
              <a:t>AIRNow</a:t>
            </a:r>
            <a:r>
              <a:rPr lang="en-US" sz="1400" b="1" dirty="0" smtClean="0"/>
              <a:t> unhealthy   for sensitive groups</a:t>
            </a:r>
          </a:p>
          <a:p>
            <a:pPr marL="742950" lvl="1" indent="-285750">
              <a:buFont typeface="Wingdings" panose="05000000000000000000" pitchFamily="2" charset="2"/>
              <a:buChar char="Ø"/>
            </a:pPr>
            <a:r>
              <a:rPr lang="en-US" sz="1400" b="1" dirty="0"/>
              <a:t>0</a:t>
            </a:r>
            <a:r>
              <a:rPr lang="en-US" sz="1400" b="1" dirty="0" smtClean="0"/>
              <a:t>% </a:t>
            </a:r>
            <a:r>
              <a:rPr lang="en-US" sz="1400" b="1" dirty="0"/>
              <a:t>of NAM-CMAQ </a:t>
            </a:r>
          </a:p>
          <a:p>
            <a:pPr marL="742950" lvl="1" indent="-285750">
              <a:buFont typeface="Wingdings" panose="05000000000000000000" pitchFamily="2" charset="2"/>
              <a:buChar char="Ø"/>
            </a:pPr>
            <a:r>
              <a:rPr lang="en-US" sz="1400" b="1" dirty="0" smtClean="0"/>
              <a:t>12% </a:t>
            </a:r>
            <a:r>
              <a:rPr lang="en-US" sz="1400" b="1" dirty="0"/>
              <a:t>of HRRR-Smoke</a:t>
            </a:r>
          </a:p>
          <a:p>
            <a:endParaRPr lang="en-US" sz="1400" b="1" dirty="0" smtClean="0"/>
          </a:p>
          <a:p>
            <a:r>
              <a:rPr lang="en-US" sz="1400" b="1" dirty="0" smtClean="0"/>
              <a:t>HRRR-Smoke shows more False Positives and less False Negatives than NAM-CMAQ</a:t>
            </a:r>
          </a:p>
        </p:txBody>
      </p:sp>
      <p:sp>
        <p:nvSpPr>
          <p:cNvPr id="78" name="TextBox 77"/>
          <p:cNvSpPr txBox="1"/>
          <p:nvPr/>
        </p:nvSpPr>
        <p:spPr>
          <a:xfrm>
            <a:off x="0" y="0"/>
            <a:ext cx="5590441" cy="400110"/>
          </a:xfrm>
          <a:prstGeom prst="rect">
            <a:avLst/>
          </a:prstGeom>
          <a:noFill/>
        </p:spPr>
        <p:txBody>
          <a:bodyPr wrap="none" rtlCol="0">
            <a:spAutoFit/>
          </a:bodyPr>
          <a:lstStyle/>
          <a:p>
            <a:r>
              <a:rPr lang="en-US" sz="2000" b="1" dirty="0" smtClean="0"/>
              <a:t>NAM-CMAQ and HRRR-Smoke vs </a:t>
            </a:r>
            <a:r>
              <a:rPr lang="en-US" sz="2000" b="1" dirty="0" err="1" smtClean="0"/>
              <a:t>AIRNow</a:t>
            </a:r>
            <a:r>
              <a:rPr lang="en-US" sz="2000" b="1" dirty="0"/>
              <a:t> </a:t>
            </a:r>
            <a:r>
              <a:rPr lang="en-US" sz="2000" b="1" dirty="0" smtClean="0"/>
              <a:t>- Oregon</a:t>
            </a:r>
            <a:endParaRPr lang="en-US" sz="2000" b="1" dirty="0"/>
          </a:p>
        </p:txBody>
      </p:sp>
    </p:spTree>
    <p:extLst>
      <p:ext uri="{BB962C8B-B14F-4D97-AF65-F5344CB8AC3E}">
        <p14:creationId xmlns:p14="http://schemas.microsoft.com/office/powerpoint/2010/main" val="3191018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ans\users$\bpierce\Data\Documents\Attachments\feb_22\AIRNOW_vs_NAM-CMAQ.WA.August_17-August_31_2015_12km.conus.00-24hr.F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ans\users$\bpierce\Data\Documents\Attachments\feb_22\AIRNOW_vs_HRRR-Smoke.WA.August_17-August_31_2015_12km.conus.00-24hr.F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34640"/>
            <a:ext cx="5029200" cy="402336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2626812" y="3971500"/>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267200" y="685800"/>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90600" y="838200"/>
            <a:ext cx="3060526" cy="2362200"/>
            <a:chOff x="990600" y="838200"/>
            <a:chExt cx="3060526" cy="2362200"/>
          </a:xfrm>
        </p:grpSpPr>
        <p:cxnSp>
          <p:nvCxnSpPr>
            <p:cNvPr id="7" name="Straight Connector 6"/>
            <p:cNvCxnSpPr/>
            <p:nvPr/>
          </p:nvCxnSpPr>
          <p:spPr>
            <a:xfrm>
              <a:off x="990600" y="152400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24200" y="838200"/>
              <a:ext cx="0" cy="23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90600" y="1647173"/>
              <a:ext cx="3048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72844" y="838200"/>
              <a:ext cx="0" cy="2362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03126" y="1908132"/>
              <a:ext cx="3048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28378" y="838200"/>
              <a:ext cx="0" cy="23622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117926" y="3682652"/>
            <a:ext cx="3060526" cy="2362200"/>
            <a:chOff x="990600" y="838200"/>
            <a:chExt cx="3060526" cy="2362200"/>
          </a:xfrm>
        </p:grpSpPr>
        <p:cxnSp>
          <p:nvCxnSpPr>
            <p:cNvPr id="14" name="Straight Connector 13"/>
            <p:cNvCxnSpPr/>
            <p:nvPr/>
          </p:nvCxnSpPr>
          <p:spPr>
            <a:xfrm>
              <a:off x="990600" y="152400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24200" y="838200"/>
              <a:ext cx="0" cy="23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90600" y="1647173"/>
              <a:ext cx="3048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972844" y="838200"/>
              <a:ext cx="0" cy="2362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03126" y="1908132"/>
              <a:ext cx="3048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28378" y="838200"/>
              <a:ext cx="0" cy="23622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4477010" y="990599"/>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30452" y="1186841"/>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30452" y="990600"/>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477011" y="1195713"/>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495800" y="1502601"/>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49242" y="1698843"/>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149242" y="1502602"/>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95801" y="1707715"/>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495800" y="2057400"/>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149242" y="2253642"/>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149242" y="2057401"/>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495801" y="2262514"/>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997894" y="4270852"/>
            <a:ext cx="1409180" cy="1469200"/>
            <a:chOff x="2997894" y="4270852"/>
            <a:chExt cx="1409180" cy="1469200"/>
          </a:xfrm>
        </p:grpSpPr>
        <p:sp>
          <p:nvSpPr>
            <p:cNvPr id="33" name="Rectangle 32"/>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651336" y="4270853"/>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997895" y="4475966"/>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670126" y="4782855"/>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016685" y="4987968"/>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670126" y="5337654"/>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016685" y="5542767"/>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4191000" y="762000"/>
            <a:ext cx="4572000" cy="1938992"/>
          </a:xfrm>
          <a:prstGeom prst="rect">
            <a:avLst/>
          </a:prstGeom>
        </p:spPr>
        <p:txBody>
          <a:bodyPr>
            <a:spAutoFit/>
          </a:bodyPr>
          <a:lstStyle/>
          <a:p>
            <a:r>
              <a:rPr lang="en-US" sz="1200" dirty="0">
                <a:solidFill>
                  <a:srgbClr val="FF0000"/>
                </a:solidFill>
              </a:rPr>
              <a:t> </a:t>
            </a:r>
            <a:r>
              <a:rPr lang="en-US" sz="1200" dirty="0" smtClean="0">
                <a:solidFill>
                  <a:srgbClr val="FF0000"/>
                </a:solidFill>
              </a:rPr>
              <a:t>              unhealthy </a:t>
            </a:r>
          </a:p>
          <a:p>
            <a:r>
              <a:rPr lang="en-US" sz="1200" dirty="0" smtClean="0"/>
              <a:t>      </a:t>
            </a:r>
            <a:r>
              <a:rPr lang="en-US" sz="1200" dirty="0" smtClean="0">
                <a:solidFill>
                  <a:schemeClr val="bg1"/>
                </a:solidFill>
              </a:rPr>
              <a:t>0.00000      </a:t>
            </a:r>
            <a:r>
              <a:rPr lang="en-US" sz="1200" dirty="0">
                <a:solidFill>
                  <a:schemeClr val="bg1"/>
                </a:solidFill>
              </a:rPr>
              <a:t>0.00000</a:t>
            </a:r>
            <a:br>
              <a:rPr lang="en-US" sz="1200" dirty="0">
                <a:solidFill>
                  <a:schemeClr val="bg1"/>
                </a:solidFill>
              </a:rPr>
            </a:br>
            <a:r>
              <a:rPr lang="en-US" sz="1200" dirty="0">
                <a:solidFill>
                  <a:schemeClr val="bg1"/>
                </a:solidFill>
              </a:rPr>
              <a:t>      8.20973      91.7903</a:t>
            </a:r>
            <a:br>
              <a:rPr lang="en-US" sz="1200" dirty="0">
                <a:solidFill>
                  <a:schemeClr val="bg1"/>
                </a:solidFill>
              </a:rPr>
            </a:br>
            <a:r>
              <a:rPr lang="en-US" sz="1200" dirty="0" smtClean="0">
                <a:solidFill>
                  <a:srgbClr val="FFC000"/>
                </a:solidFill>
              </a:rPr>
              <a:t>                sensitive</a:t>
            </a:r>
            <a:r>
              <a:rPr lang="en-US" sz="1200" dirty="0">
                <a:solidFill>
                  <a:srgbClr val="FFC000"/>
                </a:solidFill>
              </a:rPr>
              <a:t/>
            </a:r>
            <a:br>
              <a:rPr lang="en-US" sz="1200" dirty="0">
                <a:solidFill>
                  <a:srgbClr val="FFC000"/>
                </a:solidFill>
              </a:rPr>
            </a:br>
            <a:r>
              <a:rPr lang="en-US" sz="1200" dirty="0"/>
              <a:t>    </a:t>
            </a:r>
            <a:r>
              <a:rPr lang="en-US" sz="1200" dirty="0" smtClean="0"/>
              <a:t>  </a:t>
            </a:r>
            <a:r>
              <a:rPr lang="en-US" sz="1200" dirty="0" smtClean="0">
                <a:solidFill>
                  <a:schemeClr val="bg1"/>
                </a:solidFill>
              </a:rPr>
              <a:t>0.344947    </a:t>
            </a:r>
            <a:r>
              <a:rPr lang="en-US" sz="1200" dirty="0">
                <a:solidFill>
                  <a:schemeClr val="bg1"/>
                </a:solidFill>
              </a:rPr>
              <a:t>0.0459929</a:t>
            </a:r>
            <a:br>
              <a:rPr lang="en-US" sz="1200" dirty="0">
                <a:solidFill>
                  <a:schemeClr val="bg1"/>
                </a:solidFill>
              </a:rPr>
            </a:br>
            <a:r>
              <a:rPr lang="en-US" sz="1200" dirty="0">
                <a:solidFill>
                  <a:schemeClr val="bg1"/>
                </a:solidFill>
              </a:rPr>
              <a:t>      18.3282      81.2809</a:t>
            </a:r>
            <a:br>
              <a:rPr lang="en-US" sz="1200" dirty="0">
                <a:solidFill>
                  <a:schemeClr val="bg1"/>
                </a:solidFill>
              </a:rPr>
            </a:br>
            <a:r>
              <a:rPr lang="en-US" sz="1200" dirty="0" smtClean="0">
                <a:solidFill>
                  <a:srgbClr val="FFFF00"/>
                </a:solidFill>
              </a:rPr>
              <a:t>               moderate </a:t>
            </a:r>
          </a:p>
          <a:p>
            <a:r>
              <a:rPr lang="en-US" sz="1200" dirty="0" smtClean="0"/>
              <a:t>      </a:t>
            </a:r>
            <a:r>
              <a:rPr lang="en-US" sz="1200" dirty="0" smtClean="0">
                <a:solidFill>
                  <a:schemeClr val="bg1"/>
                </a:solidFill>
              </a:rPr>
              <a:t>10.2909      </a:t>
            </a:r>
            <a:r>
              <a:rPr lang="en-US" sz="1200" dirty="0">
                <a:solidFill>
                  <a:schemeClr val="bg1"/>
                </a:solidFill>
              </a:rPr>
              <a:t>2.15017</a:t>
            </a:r>
            <a:br>
              <a:rPr lang="en-US" sz="1200" dirty="0">
                <a:solidFill>
                  <a:schemeClr val="bg1"/>
                </a:solidFill>
              </a:rPr>
            </a:br>
            <a:r>
              <a:rPr lang="en-US" sz="1200" dirty="0">
                <a:solidFill>
                  <a:schemeClr val="bg1"/>
                </a:solidFill>
              </a:rPr>
              <a:t>      28.7570      58.8019</a:t>
            </a:r>
            <a:br>
              <a:rPr lang="en-US" sz="1200" dirty="0">
                <a:solidFill>
                  <a:schemeClr val="bg1"/>
                </a:solidFill>
              </a:rPr>
            </a:br>
            <a:endParaRPr lang="en-US" sz="1200" dirty="0">
              <a:solidFill>
                <a:schemeClr val="bg1"/>
              </a:solidFill>
            </a:endParaRPr>
          </a:p>
        </p:txBody>
      </p:sp>
      <p:sp>
        <p:nvSpPr>
          <p:cNvPr id="2" name="Rectangle 1"/>
          <p:cNvSpPr/>
          <p:nvPr/>
        </p:nvSpPr>
        <p:spPr>
          <a:xfrm>
            <a:off x="2743200" y="4038600"/>
            <a:ext cx="4572000" cy="1938992"/>
          </a:xfrm>
          <a:prstGeom prst="rect">
            <a:avLst/>
          </a:prstGeom>
        </p:spPr>
        <p:txBody>
          <a:bodyPr>
            <a:spAutoFit/>
          </a:bodyPr>
          <a:lstStyle/>
          <a:p>
            <a:r>
              <a:rPr lang="en-US" sz="1200" dirty="0" smtClean="0">
                <a:solidFill>
                  <a:srgbClr val="FF0000"/>
                </a:solidFill>
              </a:rPr>
              <a:t>             unhealthy </a:t>
            </a:r>
          </a:p>
          <a:p>
            <a:r>
              <a:rPr lang="en-US" sz="1200" dirty="0" smtClean="0"/>
              <a:t>      </a:t>
            </a:r>
            <a:r>
              <a:rPr lang="en-US" sz="1200" dirty="0" smtClean="0">
                <a:solidFill>
                  <a:schemeClr val="bg1"/>
                </a:solidFill>
              </a:rPr>
              <a:t>5.35563      </a:t>
            </a:r>
            <a:r>
              <a:rPr lang="en-US" sz="1200" dirty="0">
                <a:solidFill>
                  <a:schemeClr val="bg1"/>
                </a:solidFill>
              </a:rPr>
              <a:t>9.82673</a:t>
            </a:r>
            <a:br>
              <a:rPr lang="en-US" sz="1200" dirty="0">
                <a:solidFill>
                  <a:schemeClr val="bg1"/>
                </a:solidFill>
              </a:rPr>
            </a:br>
            <a:r>
              <a:rPr lang="en-US" sz="1200" dirty="0" smtClean="0">
                <a:solidFill>
                  <a:schemeClr val="bg1"/>
                </a:solidFill>
              </a:rPr>
              <a:t>      3.21095      </a:t>
            </a:r>
            <a:r>
              <a:rPr lang="en-US" sz="1200" dirty="0">
                <a:solidFill>
                  <a:schemeClr val="bg1"/>
                </a:solidFill>
              </a:rPr>
              <a:t>81.6067</a:t>
            </a:r>
            <a:br>
              <a:rPr lang="en-US" sz="1200" dirty="0">
                <a:solidFill>
                  <a:schemeClr val="bg1"/>
                </a:solidFill>
              </a:rPr>
            </a:br>
            <a:r>
              <a:rPr lang="en-US" sz="1200" dirty="0" smtClean="0">
                <a:solidFill>
                  <a:srgbClr val="FFC000"/>
                </a:solidFill>
              </a:rPr>
              <a:t>              sensitive</a:t>
            </a:r>
            <a:r>
              <a:rPr lang="en-US" sz="1200" dirty="0">
                <a:solidFill>
                  <a:srgbClr val="FFC000"/>
                </a:solidFill>
              </a:rPr>
              <a:t/>
            </a:r>
            <a:br>
              <a:rPr lang="en-US" sz="1200" dirty="0">
                <a:solidFill>
                  <a:srgbClr val="FFC000"/>
                </a:solidFill>
              </a:rPr>
            </a:br>
            <a:r>
              <a:rPr lang="en-US" sz="1200" dirty="0"/>
              <a:t>      </a:t>
            </a:r>
            <a:r>
              <a:rPr lang="en-US" sz="1200" dirty="0">
                <a:solidFill>
                  <a:schemeClr val="bg1"/>
                </a:solidFill>
              </a:rPr>
              <a:t>10.4447      7.50030</a:t>
            </a:r>
            <a:br>
              <a:rPr lang="en-US" sz="1200" dirty="0">
                <a:solidFill>
                  <a:schemeClr val="bg1"/>
                </a:solidFill>
              </a:rPr>
            </a:br>
            <a:r>
              <a:rPr lang="en-US" sz="1200" dirty="0">
                <a:solidFill>
                  <a:schemeClr val="bg1"/>
                </a:solidFill>
              </a:rPr>
              <a:t>      8.19096      73.8641</a:t>
            </a:r>
            <a:br>
              <a:rPr lang="en-US" sz="1200" dirty="0">
                <a:solidFill>
                  <a:schemeClr val="bg1"/>
                </a:solidFill>
              </a:rPr>
            </a:br>
            <a:r>
              <a:rPr lang="en-US" sz="1200" dirty="0" smtClean="0">
                <a:solidFill>
                  <a:srgbClr val="FFFF00"/>
                </a:solidFill>
              </a:rPr>
              <a:t>             moderate </a:t>
            </a:r>
          </a:p>
          <a:p>
            <a:r>
              <a:rPr lang="en-US" sz="1200" dirty="0"/>
              <a:t> </a:t>
            </a:r>
            <a:r>
              <a:rPr lang="en-US" sz="1200" dirty="0" smtClean="0"/>
              <a:t>     </a:t>
            </a:r>
            <a:r>
              <a:rPr lang="en-US" sz="1200" dirty="0" smtClean="0">
                <a:solidFill>
                  <a:schemeClr val="bg1"/>
                </a:solidFill>
              </a:rPr>
              <a:t>20.4895      </a:t>
            </a:r>
            <a:r>
              <a:rPr lang="en-US" sz="1200" dirty="0">
                <a:solidFill>
                  <a:schemeClr val="bg1"/>
                </a:solidFill>
              </a:rPr>
              <a:t>1.89022</a:t>
            </a:r>
            <a:br>
              <a:rPr lang="en-US" sz="1200" dirty="0">
                <a:solidFill>
                  <a:schemeClr val="bg1"/>
                </a:solidFill>
              </a:rPr>
            </a:br>
            <a:r>
              <a:rPr lang="en-US" sz="1200" dirty="0">
                <a:solidFill>
                  <a:schemeClr val="bg1"/>
                </a:solidFill>
              </a:rPr>
              <a:t>      18.5751      59.0452</a:t>
            </a:r>
            <a:br>
              <a:rPr lang="en-US" sz="1200" dirty="0">
                <a:solidFill>
                  <a:schemeClr val="bg1"/>
                </a:solidFill>
              </a:rPr>
            </a:br>
            <a:endParaRPr lang="en-US" sz="1200" dirty="0">
              <a:solidFill>
                <a:schemeClr val="bg1"/>
              </a:solidFill>
            </a:endParaRPr>
          </a:p>
        </p:txBody>
      </p:sp>
      <p:grpSp>
        <p:nvGrpSpPr>
          <p:cNvPr id="47" name="Group 46"/>
          <p:cNvGrpSpPr/>
          <p:nvPr/>
        </p:nvGrpSpPr>
        <p:grpSpPr>
          <a:xfrm>
            <a:off x="6673241" y="63674"/>
            <a:ext cx="2413348" cy="3160662"/>
            <a:chOff x="6673241" y="63674"/>
            <a:chExt cx="2413348" cy="3160662"/>
          </a:xfrm>
        </p:grpSpPr>
        <p:sp>
          <p:nvSpPr>
            <p:cNvPr id="48" name="Rectangle 47"/>
            <p:cNvSpPr/>
            <p:nvPr/>
          </p:nvSpPr>
          <p:spPr>
            <a:xfrm>
              <a:off x="6946205" y="1203542"/>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6673241" y="63674"/>
              <a:ext cx="2413348" cy="1013044"/>
              <a:chOff x="6654452" y="685800"/>
              <a:chExt cx="2413348" cy="1013044"/>
            </a:xfrm>
          </p:grpSpPr>
          <p:sp>
            <p:nvSpPr>
              <p:cNvPr id="61" name="Rectangle 60"/>
              <p:cNvSpPr/>
              <p:nvPr/>
            </p:nvSpPr>
            <p:spPr>
              <a:xfrm>
                <a:off x="6654452" y="685800"/>
                <a:ext cx="1225463" cy="5020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True</a:t>
                </a:r>
              </a:p>
              <a:p>
                <a:pPr algn="ctr"/>
                <a:r>
                  <a:rPr lang="en-US" dirty="0" smtClean="0">
                    <a:solidFill>
                      <a:schemeClr val="bg1"/>
                    </a:solidFill>
                  </a:rPr>
                  <a:t>Positive</a:t>
                </a:r>
                <a:endParaRPr lang="en-US" dirty="0">
                  <a:solidFill>
                    <a:schemeClr val="bg1"/>
                  </a:solidFill>
                </a:endParaRPr>
              </a:p>
            </p:txBody>
          </p:sp>
          <p:sp>
            <p:nvSpPr>
              <p:cNvPr id="62" name="Rectangle 61"/>
              <p:cNvSpPr/>
              <p:nvPr/>
            </p:nvSpPr>
            <p:spPr>
              <a:xfrm>
                <a:off x="7892442" y="1186842"/>
                <a:ext cx="1175358" cy="512002"/>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True Negative</a:t>
                </a:r>
                <a:endParaRPr lang="en-US" dirty="0">
                  <a:solidFill>
                    <a:schemeClr val="bg1"/>
                  </a:solidFill>
                </a:endParaRPr>
              </a:p>
            </p:txBody>
          </p:sp>
          <p:sp>
            <p:nvSpPr>
              <p:cNvPr id="63" name="Rectangle 62"/>
              <p:cNvSpPr/>
              <p:nvPr/>
            </p:nvSpPr>
            <p:spPr>
              <a:xfrm>
                <a:off x="7892442" y="685800"/>
                <a:ext cx="1175358" cy="502087"/>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False</a:t>
                </a:r>
              </a:p>
              <a:p>
                <a:pPr algn="ctr"/>
                <a:r>
                  <a:rPr lang="en-US" dirty="0" smtClean="0">
                    <a:solidFill>
                      <a:schemeClr val="bg1"/>
                    </a:solidFill>
                  </a:rPr>
                  <a:t>Positive</a:t>
                </a:r>
                <a:endParaRPr lang="en-US" dirty="0">
                  <a:solidFill>
                    <a:schemeClr val="bg1"/>
                  </a:solidFill>
                </a:endParaRPr>
              </a:p>
            </p:txBody>
          </p:sp>
          <p:sp>
            <p:nvSpPr>
              <p:cNvPr id="64" name="Rectangle 63"/>
              <p:cNvSpPr/>
              <p:nvPr/>
            </p:nvSpPr>
            <p:spPr>
              <a:xfrm>
                <a:off x="6654452" y="1195713"/>
                <a:ext cx="1225463" cy="503131"/>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False Negative</a:t>
                </a:r>
                <a:endParaRPr lang="en-US" dirty="0">
                  <a:solidFill>
                    <a:schemeClr val="bg1"/>
                  </a:solidFill>
                </a:endParaRPr>
              </a:p>
            </p:txBody>
          </p:sp>
        </p:grpSp>
        <p:grpSp>
          <p:nvGrpSpPr>
            <p:cNvPr id="50" name="Group 49"/>
            <p:cNvGrpSpPr/>
            <p:nvPr/>
          </p:nvGrpSpPr>
          <p:grpSpPr>
            <a:xfrm>
              <a:off x="7239000" y="1447800"/>
              <a:ext cx="1409180" cy="1460328"/>
              <a:chOff x="2997894" y="4270852"/>
              <a:chExt cx="1409180" cy="1460328"/>
            </a:xfrm>
          </p:grpSpPr>
          <p:sp>
            <p:nvSpPr>
              <p:cNvPr id="55" name="Rectangle 54"/>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7520546" y="1143000"/>
              <a:ext cx="861454" cy="369332"/>
            </a:xfrm>
            <a:prstGeom prst="rect">
              <a:avLst/>
            </a:prstGeom>
          </p:spPr>
          <p:txBody>
            <a:bodyPr wrap="none">
              <a:spAutoFit/>
            </a:bodyPr>
            <a:lstStyle/>
            <a:p>
              <a:r>
                <a:rPr lang="en-US" sz="1200" dirty="0">
                  <a:solidFill>
                    <a:srgbClr val="FF0000"/>
                  </a:solidFill>
                </a:rPr>
                <a:t>unhealthy</a:t>
              </a:r>
              <a:r>
                <a:rPr lang="en-US" dirty="0"/>
                <a:t> </a:t>
              </a:r>
            </a:p>
          </p:txBody>
        </p:sp>
        <p:sp>
          <p:nvSpPr>
            <p:cNvPr id="52" name="Rectangle 51"/>
            <p:cNvSpPr/>
            <p:nvPr/>
          </p:nvSpPr>
          <p:spPr>
            <a:xfrm>
              <a:off x="7575977" y="1755349"/>
              <a:ext cx="765081" cy="276999"/>
            </a:xfrm>
            <a:prstGeom prst="rect">
              <a:avLst/>
            </a:prstGeom>
          </p:spPr>
          <p:txBody>
            <a:bodyPr wrap="none">
              <a:spAutoFit/>
            </a:bodyPr>
            <a:lstStyle/>
            <a:p>
              <a:r>
                <a:rPr lang="en-US" sz="1200" dirty="0">
                  <a:solidFill>
                    <a:srgbClr val="FFC000"/>
                  </a:solidFill>
                </a:rPr>
                <a:t>sensitive</a:t>
              </a:r>
              <a:r>
                <a:rPr lang="en-US" sz="1200" dirty="0">
                  <a:solidFill>
                    <a:schemeClr val="bg1"/>
                  </a:solidFill>
                </a:rPr>
                <a:t> </a:t>
              </a:r>
            </a:p>
          </p:txBody>
        </p:sp>
        <p:sp>
          <p:nvSpPr>
            <p:cNvPr id="53" name="Rectangle 52"/>
            <p:cNvSpPr/>
            <p:nvPr/>
          </p:nvSpPr>
          <p:spPr>
            <a:xfrm>
              <a:off x="7526594" y="2287660"/>
              <a:ext cx="795602" cy="276999"/>
            </a:xfrm>
            <a:prstGeom prst="rect">
              <a:avLst/>
            </a:prstGeom>
          </p:spPr>
          <p:txBody>
            <a:bodyPr wrap="none">
              <a:spAutoFit/>
            </a:bodyPr>
            <a:lstStyle/>
            <a:p>
              <a:r>
                <a:rPr lang="en-US" sz="1200" dirty="0">
                  <a:solidFill>
                    <a:srgbClr val="FFFF00"/>
                  </a:solidFill>
                </a:rPr>
                <a:t>moderate</a:t>
              </a:r>
              <a:endParaRPr lang="en-US" sz="1200" dirty="0"/>
            </a:p>
          </p:txBody>
        </p:sp>
        <p:sp>
          <p:nvSpPr>
            <p:cNvPr id="54" name="TextBox 53"/>
            <p:cNvSpPr txBox="1"/>
            <p:nvPr/>
          </p:nvSpPr>
          <p:spPr>
            <a:xfrm>
              <a:off x="7620000" y="2947337"/>
              <a:ext cx="687432" cy="276999"/>
            </a:xfrm>
            <a:prstGeom prst="rect">
              <a:avLst/>
            </a:prstGeom>
            <a:noFill/>
          </p:spPr>
          <p:txBody>
            <a:bodyPr wrap="none" rtlCol="0">
              <a:spAutoFit/>
            </a:bodyPr>
            <a:lstStyle/>
            <a:p>
              <a:r>
                <a:rPr lang="en-US" sz="1200" dirty="0" err="1" smtClean="0">
                  <a:solidFill>
                    <a:schemeClr val="bg1"/>
                  </a:solidFill>
                </a:rPr>
                <a:t>AIRNow</a:t>
              </a:r>
              <a:endParaRPr lang="en-US" sz="1200" dirty="0">
                <a:solidFill>
                  <a:schemeClr val="bg1"/>
                </a:solidFill>
              </a:endParaRPr>
            </a:p>
          </p:txBody>
        </p:sp>
      </p:grpSp>
      <p:sp>
        <p:nvSpPr>
          <p:cNvPr id="65" name="TextBox 64"/>
          <p:cNvSpPr txBox="1"/>
          <p:nvPr/>
        </p:nvSpPr>
        <p:spPr>
          <a:xfrm>
            <a:off x="4681615" y="2438400"/>
            <a:ext cx="957185" cy="276999"/>
          </a:xfrm>
          <a:prstGeom prst="rect">
            <a:avLst/>
          </a:prstGeom>
          <a:noFill/>
        </p:spPr>
        <p:txBody>
          <a:bodyPr wrap="none" rtlCol="0">
            <a:spAutoFit/>
          </a:bodyPr>
          <a:lstStyle/>
          <a:p>
            <a:r>
              <a:rPr lang="en-US" sz="1200" dirty="0" smtClean="0">
                <a:solidFill>
                  <a:schemeClr val="bg1"/>
                </a:solidFill>
              </a:rPr>
              <a:t>NAM-CMAQ</a:t>
            </a:r>
            <a:endParaRPr lang="en-US" sz="1200" dirty="0">
              <a:solidFill>
                <a:schemeClr val="bg1"/>
              </a:solidFill>
            </a:endParaRPr>
          </a:p>
        </p:txBody>
      </p:sp>
      <p:sp>
        <p:nvSpPr>
          <p:cNvPr id="66" name="TextBox 65"/>
          <p:cNvSpPr txBox="1"/>
          <p:nvPr/>
        </p:nvSpPr>
        <p:spPr>
          <a:xfrm>
            <a:off x="3276600" y="5709693"/>
            <a:ext cx="995657" cy="276999"/>
          </a:xfrm>
          <a:prstGeom prst="rect">
            <a:avLst/>
          </a:prstGeom>
          <a:noFill/>
        </p:spPr>
        <p:txBody>
          <a:bodyPr wrap="none" rtlCol="0">
            <a:spAutoFit/>
          </a:bodyPr>
          <a:lstStyle/>
          <a:p>
            <a:r>
              <a:rPr lang="en-US" sz="1200" dirty="0" smtClean="0">
                <a:solidFill>
                  <a:schemeClr val="bg1"/>
                </a:solidFill>
              </a:rPr>
              <a:t>HRRR-Smoke</a:t>
            </a:r>
            <a:endParaRPr lang="en-US" sz="1200" dirty="0">
              <a:solidFill>
                <a:schemeClr val="bg1"/>
              </a:solidFill>
            </a:endParaRPr>
          </a:p>
        </p:txBody>
      </p:sp>
      <p:sp>
        <p:nvSpPr>
          <p:cNvPr id="20" name="Rectangle 19"/>
          <p:cNvSpPr/>
          <p:nvPr/>
        </p:nvSpPr>
        <p:spPr>
          <a:xfrm>
            <a:off x="7211133" y="1402444"/>
            <a:ext cx="729687" cy="276999"/>
          </a:xfrm>
          <a:prstGeom prst="rect">
            <a:avLst/>
          </a:prstGeom>
        </p:spPr>
        <p:txBody>
          <a:bodyPr wrap="none">
            <a:spAutoFit/>
          </a:bodyPr>
          <a:lstStyle/>
          <a:p>
            <a:r>
              <a:rPr lang="en-US" sz="1200" dirty="0">
                <a:solidFill>
                  <a:schemeClr val="bg1"/>
                </a:solidFill>
              </a:rPr>
              <a:t>8.19936 </a:t>
            </a:r>
          </a:p>
        </p:txBody>
      </p:sp>
      <p:sp>
        <p:nvSpPr>
          <p:cNvPr id="21" name="Rectangle 20"/>
          <p:cNvSpPr/>
          <p:nvPr/>
        </p:nvSpPr>
        <p:spPr>
          <a:xfrm>
            <a:off x="7888879" y="1600200"/>
            <a:ext cx="694421" cy="276999"/>
          </a:xfrm>
          <a:prstGeom prst="rect">
            <a:avLst/>
          </a:prstGeom>
        </p:spPr>
        <p:txBody>
          <a:bodyPr wrap="none">
            <a:spAutoFit/>
          </a:bodyPr>
          <a:lstStyle/>
          <a:p>
            <a:r>
              <a:rPr lang="en-US" sz="1200" dirty="0">
                <a:solidFill>
                  <a:schemeClr val="bg1"/>
                </a:solidFill>
              </a:rPr>
              <a:t>91.8006</a:t>
            </a:r>
          </a:p>
        </p:txBody>
      </p:sp>
      <p:sp>
        <p:nvSpPr>
          <p:cNvPr id="9216" name="Rectangle 9215"/>
          <p:cNvSpPr/>
          <p:nvPr/>
        </p:nvSpPr>
        <p:spPr>
          <a:xfrm>
            <a:off x="7220211" y="1923789"/>
            <a:ext cx="729687" cy="276999"/>
          </a:xfrm>
          <a:prstGeom prst="rect">
            <a:avLst/>
          </a:prstGeom>
        </p:spPr>
        <p:txBody>
          <a:bodyPr wrap="none">
            <a:spAutoFit/>
          </a:bodyPr>
          <a:lstStyle/>
          <a:p>
            <a:r>
              <a:rPr lang="en-US" sz="1200" dirty="0">
                <a:solidFill>
                  <a:schemeClr val="bg1"/>
                </a:solidFill>
              </a:rPr>
              <a:t>18.6495 </a:t>
            </a:r>
          </a:p>
        </p:txBody>
      </p:sp>
      <p:sp>
        <p:nvSpPr>
          <p:cNvPr id="9217" name="Rectangle 9216"/>
          <p:cNvSpPr/>
          <p:nvPr/>
        </p:nvSpPr>
        <p:spPr>
          <a:xfrm>
            <a:off x="7881141" y="2130086"/>
            <a:ext cx="694421" cy="276999"/>
          </a:xfrm>
          <a:prstGeom prst="rect">
            <a:avLst/>
          </a:prstGeom>
        </p:spPr>
        <p:txBody>
          <a:bodyPr wrap="none">
            <a:spAutoFit/>
          </a:bodyPr>
          <a:lstStyle/>
          <a:p>
            <a:r>
              <a:rPr lang="en-US" sz="1200" dirty="0">
                <a:solidFill>
                  <a:schemeClr val="bg1"/>
                </a:solidFill>
              </a:rPr>
              <a:t>81.3505</a:t>
            </a:r>
          </a:p>
        </p:txBody>
      </p:sp>
      <p:sp>
        <p:nvSpPr>
          <p:cNvPr id="9219" name="Rectangle 9218"/>
          <p:cNvSpPr/>
          <p:nvPr/>
        </p:nvSpPr>
        <p:spPr>
          <a:xfrm>
            <a:off x="7239998" y="2466201"/>
            <a:ext cx="729687" cy="276999"/>
          </a:xfrm>
          <a:prstGeom prst="rect">
            <a:avLst/>
          </a:prstGeom>
        </p:spPr>
        <p:txBody>
          <a:bodyPr wrap="none">
            <a:spAutoFit/>
          </a:bodyPr>
          <a:lstStyle/>
          <a:p>
            <a:r>
              <a:rPr lang="en-US" sz="1200" dirty="0">
                <a:solidFill>
                  <a:schemeClr val="bg1"/>
                </a:solidFill>
              </a:rPr>
              <a:t>38.9986 </a:t>
            </a:r>
          </a:p>
        </p:txBody>
      </p:sp>
      <p:sp>
        <p:nvSpPr>
          <p:cNvPr id="9220" name="Rectangle 9219"/>
          <p:cNvSpPr/>
          <p:nvPr/>
        </p:nvSpPr>
        <p:spPr>
          <a:xfrm>
            <a:off x="7909916" y="2667000"/>
            <a:ext cx="694421" cy="276999"/>
          </a:xfrm>
          <a:prstGeom prst="rect">
            <a:avLst/>
          </a:prstGeom>
        </p:spPr>
        <p:txBody>
          <a:bodyPr wrap="none">
            <a:spAutoFit/>
          </a:bodyPr>
          <a:lstStyle/>
          <a:p>
            <a:r>
              <a:rPr lang="en-US" sz="1200" dirty="0">
                <a:solidFill>
                  <a:schemeClr val="bg1"/>
                </a:solidFill>
              </a:rPr>
              <a:t>61.0014</a:t>
            </a:r>
          </a:p>
        </p:txBody>
      </p:sp>
      <p:sp>
        <p:nvSpPr>
          <p:cNvPr id="73" name="TextBox 72"/>
          <p:cNvSpPr txBox="1"/>
          <p:nvPr/>
        </p:nvSpPr>
        <p:spPr>
          <a:xfrm>
            <a:off x="0" y="4191000"/>
            <a:ext cx="2628379" cy="2677656"/>
          </a:xfrm>
          <a:prstGeom prst="rect">
            <a:avLst/>
          </a:prstGeom>
          <a:noFill/>
        </p:spPr>
        <p:txBody>
          <a:bodyPr wrap="square" rtlCol="0">
            <a:spAutoFit/>
          </a:bodyPr>
          <a:lstStyle/>
          <a:p>
            <a:r>
              <a:rPr lang="en-US" sz="1400" b="1" dirty="0"/>
              <a:t>8</a:t>
            </a:r>
            <a:r>
              <a:rPr lang="en-US" sz="1400" b="1" dirty="0" smtClean="0"/>
              <a:t>% of </a:t>
            </a:r>
            <a:r>
              <a:rPr lang="en-US" sz="1400" b="1" dirty="0" err="1" smtClean="0"/>
              <a:t>AIRNow</a:t>
            </a:r>
            <a:r>
              <a:rPr lang="en-US" sz="1400" b="1" dirty="0" smtClean="0"/>
              <a:t> unhealthy</a:t>
            </a:r>
          </a:p>
          <a:p>
            <a:pPr marL="742950" lvl="1" indent="-285750">
              <a:buFont typeface="Wingdings" panose="05000000000000000000" pitchFamily="2" charset="2"/>
              <a:buChar char="Ø"/>
            </a:pPr>
            <a:r>
              <a:rPr lang="en-US" sz="1400" b="1" dirty="0" smtClean="0"/>
              <a:t>0% of NAM-CMAQ </a:t>
            </a:r>
          </a:p>
          <a:p>
            <a:pPr marL="742950" lvl="1" indent="-285750">
              <a:buFont typeface="Wingdings" panose="05000000000000000000" pitchFamily="2" charset="2"/>
              <a:buChar char="Ø"/>
            </a:pPr>
            <a:r>
              <a:rPr lang="en-US" sz="1400" b="1" dirty="0" smtClean="0"/>
              <a:t>5% of HRRR-Smoke</a:t>
            </a:r>
          </a:p>
          <a:p>
            <a:pPr lvl="1"/>
            <a:endParaRPr lang="en-US" sz="1400" b="1" dirty="0" smtClean="0"/>
          </a:p>
          <a:p>
            <a:r>
              <a:rPr lang="en-US" sz="1400" b="1" dirty="0" smtClean="0"/>
              <a:t>19% of </a:t>
            </a:r>
            <a:r>
              <a:rPr lang="en-US" sz="1400" b="1" dirty="0" err="1" smtClean="0"/>
              <a:t>AIRNow</a:t>
            </a:r>
            <a:r>
              <a:rPr lang="en-US" sz="1400" b="1" dirty="0" smtClean="0"/>
              <a:t> unhealthy   for sensitive groups</a:t>
            </a:r>
          </a:p>
          <a:p>
            <a:pPr marL="742950" lvl="1" indent="-285750">
              <a:buFont typeface="Wingdings" panose="05000000000000000000" pitchFamily="2" charset="2"/>
              <a:buChar char="Ø"/>
            </a:pPr>
            <a:r>
              <a:rPr lang="en-US" sz="1400" b="1" dirty="0"/>
              <a:t>0</a:t>
            </a:r>
            <a:r>
              <a:rPr lang="en-US" sz="1400" b="1" dirty="0" smtClean="0"/>
              <a:t>% </a:t>
            </a:r>
            <a:r>
              <a:rPr lang="en-US" sz="1400" b="1" dirty="0"/>
              <a:t>of NAM-CMAQ </a:t>
            </a:r>
          </a:p>
          <a:p>
            <a:pPr marL="742950" lvl="1" indent="-285750">
              <a:buFont typeface="Wingdings" panose="05000000000000000000" pitchFamily="2" charset="2"/>
              <a:buChar char="Ø"/>
            </a:pPr>
            <a:r>
              <a:rPr lang="en-US" sz="1400" b="1" dirty="0" smtClean="0"/>
              <a:t>10% </a:t>
            </a:r>
            <a:r>
              <a:rPr lang="en-US" sz="1400" b="1" dirty="0"/>
              <a:t>of HRRR-Smoke</a:t>
            </a:r>
          </a:p>
          <a:p>
            <a:endParaRPr lang="en-US" sz="1400" b="1" dirty="0" smtClean="0"/>
          </a:p>
          <a:p>
            <a:r>
              <a:rPr lang="en-US" sz="1400" b="1" dirty="0" smtClean="0"/>
              <a:t>HRRR-Smoke shows more False Positives and less False Negatives than NAM-CMAQ</a:t>
            </a:r>
          </a:p>
        </p:txBody>
      </p:sp>
      <p:sp>
        <p:nvSpPr>
          <p:cNvPr id="74" name="TextBox 73"/>
          <p:cNvSpPr txBox="1"/>
          <p:nvPr/>
        </p:nvSpPr>
        <p:spPr>
          <a:xfrm>
            <a:off x="0" y="0"/>
            <a:ext cx="6075894" cy="400110"/>
          </a:xfrm>
          <a:prstGeom prst="rect">
            <a:avLst/>
          </a:prstGeom>
          <a:noFill/>
        </p:spPr>
        <p:txBody>
          <a:bodyPr wrap="none" rtlCol="0">
            <a:spAutoFit/>
          </a:bodyPr>
          <a:lstStyle/>
          <a:p>
            <a:r>
              <a:rPr lang="en-US" sz="2000" b="1" dirty="0" smtClean="0"/>
              <a:t>NAM-CMAQ and HRRR-Smoke vs </a:t>
            </a:r>
            <a:r>
              <a:rPr lang="en-US" sz="2000" b="1" dirty="0" err="1" smtClean="0"/>
              <a:t>AIRNow</a:t>
            </a:r>
            <a:r>
              <a:rPr lang="en-US" sz="2000" b="1" dirty="0"/>
              <a:t> </a:t>
            </a:r>
            <a:r>
              <a:rPr lang="en-US" sz="2000" b="1" dirty="0" smtClean="0"/>
              <a:t>- Washington</a:t>
            </a:r>
            <a:endParaRPr lang="en-US" sz="2000" b="1" dirty="0"/>
          </a:p>
        </p:txBody>
      </p:sp>
    </p:spTree>
    <p:extLst>
      <p:ext uri="{BB962C8B-B14F-4D97-AF65-F5344CB8AC3E}">
        <p14:creationId xmlns:p14="http://schemas.microsoft.com/office/powerpoint/2010/main" val="2500787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eans\users$\bpierce\Data\Documents\Attachments\feb_22\AIRNOW_vs_NAM-CMAQ.CA.August_17-August_31_2015_12km.conus.00-24hr.F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eans\users$\bpierce\Data\Documents\Attachments\feb_22\AIRNOW_vs_HRRR-Smoke.CA.August_17-August_31_2015_12km.conus.00-24hr.F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34640"/>
            <a:ext cx="5029200" cy="402336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2626812" y="3971500"/>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67200" y="685800"/>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90600" y="838200"/>
            <a:ext cx="3060526" cy="2362200"/>
            <a:chOff x="990600" y="838200"/>
            <a:chExt cx="3060526" cy="2362200"/>
          </a:xfrm>
        </p:grpSpPr>
        <p:cxnSp>
          <p:nvCxnSpPr>
            <p:cNvPr id="7" name="Straight Connector 6"/>
            <p:cNvCxnSpPr/>
            <p:nvPr/>
          </p:nvCxnSpPr>
          <p:spPr>
            <a:xfrm>
              <a:off x="990600" y="152400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24200" y="838200"/>
              <a:ext cx="0" cy="23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90600" y="1647173"/>
              <a:ext cx="3048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72844" y="838200"/>
              <a:ext cx="0" cy="2362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03126" y="1908132"/>
              <a:ext cx="3048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28378" y="838200"/>
              <a:ext cx="0" cy="23622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117926" y="3682652"/>
            <a:ext cx="3060526" cy="2362200"/>
            <a:chOff x="990600" y="838200"/>
            <a:chExt cx="3060526" cy="2362200"/>
          </a:xfrm>
        </p:grpSpPr>
        <p:cxnSp>
          <p:nvCxnSpPr>
            <p:cNvPr id="14" name="Straight Connector 13"/>
            <p:cNvCxnSpPr/>
            <p:nvPr/>
          </p:nvCxnSpPr>
          <p:spPr>
            <a:xfrm>
              <a:off x="990600" y="152400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24200" y="838200"/>
              <a:ext cx="0" cy="23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90600" y="1647173"/>
              <a:ext cx="3048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972844" y="838200"/>
              <a:ext cx="0" cy="2362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03126" y="1908132"/>
              <a:ext cx="3048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28378" y="838200"/>
              <a:ext cx="0" cy="23622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458220" y="990600"/>
            <a:ext cx="1409180" cy="1469200"/>
            <a:chOff x="2997894" y="4270852"/>
            <a:chExt cx="1409180" cy="1469200"/>
          </a:xfrm>
        </p:grpSpPr>
        <p:sp>
          <p:nvSpPr>
            <p:cNvPr id="21" name="Rectangle 20"/>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51336" y="4270853"/>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997895" y="4475966"/>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70126" y="4782855"/>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16685" y="4987968"/>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670126" y="5337654"/>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016685" y="5542767"/>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997894" y="4270852"/>
            <a:ext cx="1409180" cy="1469200"/>
            <a:chOff x="2997894" y="4270852"/>
            <a:chExt cx="1409180" cy="1469200"/>
          </a:xfrm>
        </p:grpSpPr>
        <p:sp>
          <p:nvSpPr>
            <p:cNvPr id="35" name="Rectangle 34"/>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51336" y="4270853"/>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997895" y="4475966"/>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670126" y="4782855"/>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016685" y="4987968"/>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670126" y="5337654"/>
              <a:ext cx="736948"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016685" y="5542767"/>
              <a:ext cx="640914" cy="197285"/>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4248411" y="755737"/>
            <a:ext cx="4572000" cy="1938992"/>
          </a:xfrm>
          <a:prstGeom prst="rect">
            <a:avLst/>
          </a:prstGeom>
        </p:spPr>
        <p:txBody>
          <a:bodyPr>
            <a:spAutoFit/>
          </a:bodyPr>
          <a:lstStyle/>
          <a:p>
            <a:r>
              <a:rPr lang="en-US" sz="1200" dirty="0" smtClean="0">
                <a:solidFill>
                  <a:srgbClr val="FF0000"/>
                </a:solidFill>
              </a:rPr>
              <a:t>               unhealthy</a:t>
            </a:r>
            <a:r>
              <a:rPr lang="en-US" sz="1200" dirty="0">
                <a:solidFill>
                  <a:srgbClr val="FF0000"/>
                </a:solidFill>
              </a:rPr>
              <a:t/>
            </a:r>
            <a:br>
              <a:rPr lang="en-US" sz="1200" dirty="0">
                <a:solidFill>
                  <a:srgbClr val="FF0000"/>
                </a:solidFill>
              </a:rPr>
            </a:br>
            <a:r>
              <a:rPr lang="en-US" sz="1200" dirty="0"/>
              <a:t>      </a:t>
            </a:r>
            <a:r>
              <a:rPr lang="en-US" sz="1200" dirty="0">
                <a:solidFill>
                  <a:schemeClr val="bg1"/>
                </a:solidFill>
              </a:rPr>
              <a:t>0.00000      0.00000</a:t>
            </a:r>
            <a:br>
              <a:rPr lang="en-US" sz="1200" dirty="0">
                <a:solidFill>
                  <a:schemeClr val="bg1"/>
                </a:solidFill>
              </a:rPr>
            </a:br>
            <a:r>
              <a:rPr lang="en-US" sz="1200" dirty="0">
                <a:solidFill>
                  <a:schemeClr val="bg1"/>
                </a:solidFill>
              </a:rPr>
              <a:t>     0.836265      99.1637</a:t>
            </a:r>
            <a:br>
              <a:rPr lang="en-US" sz="1200" dirty="0">
                <a:solidFill>
                  <a:schemeClr val="bg1"/>
                </a:solidFill>
              </a:rPr>
            </a:br>
            <a:r>
              <a:rPr lang="en-US" sz="1200" dirty="0" smtClean="0">
                <a:solidFill>
                  <a:srgbClr val="FFC000"/>
                </a:solidFill>
              </a:rPr>
              <a:t>                sensitive</a:t>
            </a:r>
            <a:r>
              <a:rPr lang="en-US" sz="1200" dirty="0">
                <a:solidFill>
                  <a:srgbClr val="FFC000"/>
                </a:solidFill>
              </a:rPr>
              <a:t/>
            </a:r>
            <a:br>
              <a:rPr lang="en-US" sz="1200" dirty="0">
                <a:solidFill>
                  <a:srgbClr val="FFC000"/>
                </a:solidFill>
              </a:rPr>
            </a:br>
            <a:r>
              <a:rPr lang="en-US" sz="1200" dirty="0"/>
              <a:t>    </a:t>
            </a:r>
            <a:r>
              <a:rPr lang="en-US" sz="1200" dirty="0">
                <a:solidFill>
                  <a:schemeClr val="bg1"/>
                </a:solidFill>
              </a:rPr>
              <a:t>0.0265481   </a:t>
            </a:r>
            <a:r>
              <a:rPr lang="en-US" sz="1200" dirty="0" smtClean="0">
                <a:solidFill>
                  <a:schemeClr val="bg1"/>
                </a:solidFill>
              </a:rPr>
              <a:t>0.0066370</a:t>
            </a:r>
            <a:r>
              <a:rPr lang="en-US" sz="1200" dirty="0">
                <a:solidFill>
                  <a:schemeClr val="bg1"/>
                </a:solidFill>
              </a:rPr>
              <a:t/>
            </a:r>
            <a:br>
              <a:rPr lang="en-US" sz="1200" dirty="0">
                <a:solidFill>
                  <a:schemeClr val="bg1"/>
                </a:solidFill>
              </a:rPr>
            </a:br>
            <a:r>
              <a:rPr lang="en-US" sz="1200" dirty="0">
                <a:solidFill>
                  <a:schemeClr val="bg1"/>
                </a:solidFill>
              </a:rPr>
              <a:t>      2.79419      97.1726</a:t>
            </a:r>
            <a:br>
              <a:rPr lang="en-US" sz="1200" dirty="0">
                <a:solidFill>
                  <a:schemeClr val="bg1"/>
                </a:solidFill>
              </a:rPr>
            </a:br>
            <a:r>
              <a:rPr lang="en-US" sz="1200" dirty="0" smtClean="0">
                <a:solidFill>
                  <a:srgbClr val="FFFF00"/>
                </a:solidFill>
              </a:rPr>
              <a:t>                moderate</a:t>
            </a:r>
            <a:r>
              <a:rPr lang="en-US" sz="1200" dirty="0">
                <a:solidFill>
                  <a:srgbClr val="FFFF00"/>
                </a:solidFill>
              </a:rPr>
              <a:t/>
            </a:r>
            <a:br>
              <a:rPr lang="en-US" sz="1200" dirty="0">
                <a:solidFill>
                  <a:srgbClr val="FFFF00"/>
                </a:solidFill>
              </a:rPr>
            </a:br>
            <a:r>
              <a:rPr lang="en-US" sz="1200" dirty="0"/>
              <a:t>      </a:t>
            </a:r>
            <a:r>
              <a:rPr lang="en-US" sz="1200" dirty="0">
                <a:solidFill>
                  <a:schemeClr val="bg1"/>
                </a:solidFill>
              </a:rPr>
              <a:t>4.01540     0.862813</a:t>
            </a:r>
            <a:br>
              <a:rPr lang="en-US" sz="1200" dirty="0">
                <a:solidFill>
                  <a:schemeClr val="bg1"/>
                </a:solidFill>
              </a:rPr>
            </a:br>
            <a:r>
              <a:rPr lang="en-US" sz="1200" dirty="0">
                <a:solidFill>
                  <a:schemeClr val="bg1"/>
                </a:solidFill>
              </a:rPr>
              <a:t>      48.1914      46.9370</a:t>
            </a:r>
            <a:br>
              <a:rPr lang="en-US" sz="1200" dirty="0">
                <a:solidFill>
                  <a:schemeClr val="bg1"/>
                </a:solidFill>
              </a:rPr>
            </a:br>
            <a:endParaRPr lang="en-US" sz="1200" dirty="0">
              <a:solidFill>
                <a:schemeClr val="bg1"/>
              </a:solidFill>
            </a:endParaRPr>
          </a:p>
        </p:txBody>
      </p:sp>
      <p:sp>
        <p:nvSpPr>
          <p:cNvPr id="3" name="Rectangle 2"/>
          <p:cNvSpPr/>
          <p:nvPr/>
        </p:nvSpPr>
        <p:spPr>
          <a:xfrm>
            <a:off x="2761989" y="4038600"/>
            <a:ext cx="4572000" cy="1938992"/>
          </a:xfrm>
          <a:prstGeom prst="rect">
            <a:avLst/>
          </a:prstGeom>
        </p:spPr>
        <p:txBody>
          <a:bodyPr>
            <a:spAutoFit/>
          </a:bodyPr>
          <a:lstStyle/>
          <a:p>
            <a:r>
              <a:rPr lang="en-US" sz="1200" dirty="0" smtClean="0">
                <a:solidFill>
                  <a:srgbClr val="FF0000"/>
                </a:solidFill>
              </a:rPr>
              <a:t>                 unhealthy</a:t>
            </a:r>
            <a:r>
              <a:rPr lang="en-US" sz="1200" dirty="0">
                <a:solidFill>
                  <a:srgbClr val="FF0000"/>
                </a:solidFill>
              </a:rPr>
              <a:t/>
            </a:r>
            <a:br>
              <a:rPr lang="en-US" sz="1200" dirty="0">
                <a:solidFill>
                  <a:srgbClr val="FF0000"/>
                </a:solidFill>
              </a:rPr>
            </a:br>
            <a:r>
              <a:rPr lang="en-US" sz="1200" dirty="0"/>
              <a:t>    </a:t>
            </a:r>
            <a:r>
              <a:rPr lang="en-US" sz="1200" dirty="0">
                <a:solidFill>
                  <a:schemeClr val="bg1"/>
                </a:solidFill>
              </a:rPr>
              <a:t>0.0772092      1.30554</a:t>
            </a:r>
            <a:br>
              <a:rPr lang="en-US" sz="1200" dirty="0">
                <a:solidFill>
                  <a:schemeClr val="bg1"/>
                </a:solidFill>
              </a:rPr>
            </a:br>
            <a:r>
              <a:rPr lang="en-US" sz="1200" dirty="0">
                <a:solidFill>
                  <a:schemeClr val="bg1"/>
                </a:solidFill>
              </a:rPr>
              <a:t>     0.779111      97.8381</a:t>
            </a:r>
            <a:br>
              <a:rPr lang="en-US" sz="1200" dirty="0">
                <a:solidFill>
                  <a:schemeClr val="bg1"/>
                </a:solidFill>
              </a:rPr>
            </a:br>
            <a:r>
              <a:rPr lang="en-US" sz="1200" dirty="0" smtClean="0">
                <a:solidFill>
                  <a:srgbClr val="FFC000"/>
                </a:solidFill>
              </a:rPr>
              <a:t>                  sensitive</a:t>
            </a:r>
            <a:r>
              <a:rPr lang="en-US" sz="1200" dirty="0">
                <a:solidFill>
                  <a:srgbClr val="FFC000"/>
                </a:solidFill>
              </a:rPr>
              <a:t/>
            </a:r>
            <a:br>
              <a:rPr lang="en-US" sz="1200" dirty="0">
                <a:solidFill>
                  <a:srgbClr val="FFC000"/>
                </a:solidFill>
              </a:rPr>
            </a:br>
            <a:r>
              <a:rPr lang="en-US" sz="1200" dirty="0"/>
              <a:t>     </a:t>
            </a:r>
            <a:r>
              <a:rPr lang="en-US" sz="1200" dirty="0">
                <a:solidFill>
                  <a:schemeClr val="bg1"/>
                </a:solidFill>
              </a:rPr>
              <a:t>0.343932      1.97235</a:t>
            </a:r>
            <a:br>
              <a:rPr lang="en-US" sz="1200" dirty="0">
                <a:solidFill>
                  <a:schemeClr val="bg1"/>
                </a:solidFill>
              </a:rPr>
            </a:br>
            <a:r>
              <a:rPr lang="en-US" sz="1200" dirty="0">
                <a:solidFill>
                  <a:schemeClr val="bg1"/>
                </a:solidFill>
              </a:rPr>
              <a:t>      2.42156      95.2622</a:t>
            </a:r>
            <a:br>
              <a:rPr lang="en-US" sz="1200" dirty="0">
                <a:solidFill>
                  <a:schemeClr val="bg1"/>
                </a:solidFill>
              </a:rPr>
            </a:br>
            <a:r>
              <a:rPr lang="en-US" sz="1200" dirty="0" smtClean="0">
                <a:solidFill>
                  <a:srgbClr val="FFFF00"/>
                </a:solidFill>
              </a:rPr>
              <a:t>                 moderate</a:t>
            </a:r>
            <a:r>
              <a:rPr lang="en-US" sz="1200" dirty="0">
                <a:solidFill>
                  <a:srgbClr val="FFFF00"/>
                </a:solidFill>
              </a:rPr>
              <a:t/>
            </a:r>
            <a:br>
              <a:rPr lang="en-US" sz="1200" dirty="0">
                <a:solidFill>
                  <a:srgbClr val="FFFF00"/>
                </a:solidFill>
              </a:rPr>
            </a:br>
            <a:r>
              <a:rPr lang="en-US" sz="1200" dirty="0"/>
              <a:t>      </a:t>
            </a:r>
            <a:r>
              <a:rPr lang="en-US" sz="1200" dirty="0">
                <a:solidFill>
                  <a:schemeClr val="bg1"/>
                </a:solidFill>
              </a:rPr>
              <a:t>2.80059      1.41082</a:t>
            </a:r>
            <a:br>
              <a:rPr lang="en-US" sz="1200" dirty="0">
                <a:solidFill>
                  <a:schemeClr val="bg1"/>
                </a:solidFill>
              </a:rPr>
            </a:br>
            <a:r>
              <a:rPr lang="en-US" sz="1200" dirty="0">
                <a:solidFill>
                  <a:schemeClr val="bg1"/>
                </a:solidFill>
              </a:rPr>
              <a:t>      48.9015      46.8871</a:t>
            </a:r>
            <a:br>
              <a:rPr lang="en-US" sz="1200" dirty="0">
                <a:solidFill>
                  <a:schemeClr val="bg1"/>
                </a:solidFill>
              </a:rPr>
            </a:br>
            <a:endParaRPr lang="en-US" sz="1200" dirty="0">
              <a:solidFill>
                <a:schemeClr val="bg1"/>
              </a:solidFill>
            </a:endParaRPr>
          </a:p>
        </p:txBody>
      </p:sp>
      <p:grpSp>
        <p:nvGrpSpPr>
          <p:cNvPr id="49" name="Group 48"/>
          <p:cNvGrpSpPr/>
          <p:nvPr/>
        </p:nvGrpSpPr>
        <p:grpSpPr>
          <a:xfrm>
            <a:off x="6673241" y="63674"/>
            <a:ext cx="2413348" cy="3160662"/>
            <a:chOff x="6673241" y="63674"/>
            <a:chExt cx="2413348" cy="3160662"/>
          </a:xfrm>
        </p:grpSpPr>
        <p:sp>
          <p:nvSpPr>
            <p:cNvPr id="50" name="Rectangle 49"/>
            <p:cNvSpPr/>
            <p:nvPr/>
          </p:nvSpPr>
          <p:spPr>
            <a:xfrm>
              <a:off x="6946205" y="1203542"/>
              <a:ext cx="1905000" cy="2015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6673241" y="63674"/>
              <a:ext cx="2413348" cy="1013044"/>
              <a:chOff x="6654452" y="685800"/>
              <a:chExt cx="2413348" cy="1013044"/>
            </a:xfrm>
          </p:grpSpPr>
          <p:sp>
            <p:nvSpPr>
              <p:cNvPr id="63" name="Rectangle 62"/>
              <p:cNvSpPr/>
              <p:nvPr/>
            </p:nvSpPr>
            <p:spPr>
              <a:xfrm>
                <a:off x="6654452" y="685800"/>
                <a:ext cx="1225463" cy="5020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True</a:t>
                </a:r>
              </a:p>
              <a:p>
                <a:pPr algn="ctr"/>
                <a:r>
                  <a:rPr lang="en-US" dirty="0" smtClean="0">
                    <a:solidFill>
                      <a:schemeClr val="bg1"/>
                    </a:solidFill>
                  </a:rPr>
                  <a:t>Positive</a:t>
                </a:r>
                <a:endParaRPr lang="en-US" dirty="0">
                  <a:solidFill>
                    <a:schemeClr val="bg1"/>
                  </a:solidFill>
                </a:endParaRPr>
              </a:p>
            </p:txBody>
          </p:sp>
          <p:sp>
            <p:nvSpPr>
              <p:cNvPr id="64" name="Rectangle 63"/>
              <p:cNvSpPr/>
              <p:nvPr/>
            </p:nvSpPr>
            <p:spPr>
              <a:xfrm>
                <a:off x="7892442" y="1186842"/>
                <a:ext cx="1175358" cy="512002"/>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True Negative</a:t>
                </a:r>
                <a:endParaRPr lang="en-US" dirty="0">
                  <a:solidFill>
                    <a:schemeClr val="bg1"/>
                  </a:solidFill>
                </a:endParaRPr>
              </a:p>
            </p:txBody>
          </p:sp>
          <p:sp>
            <p:nvSpPr>
              <p:cNvPr id="65" name="Rectangle 64"/>
              <p:cNvSpPr/>
              <p:nvPr/>
            </p:nvSpPr>
            <p:spPr>
              <a:xfrm>
                <a:off x="7892442" y="685800"/>
                <a:ext cx="1175358" cy="502087"/>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False</a:t>
                </a:r>
              </a:p>
              <a:p>
                <a:pPr algn="ctr"/>
                <a:r>
                  <a:rPr lang="en-US" dirty="0" smtClean="0">
                    <a:solidFill>
                      <a:schemeClr val="bg1"/>
                    </a:solidFill>
                  </a:rPr>
                  <a:t>Positive</a:t>
                </a:r>
                <a:endParaRPr lang="en-US" dirty="0">
                  <a:solidFill>
                    <a:schemeClr val="bg1"/>
                  </a:solidFill>
                </a:endParaRPr>
              </a:p>
            </p:txBody>
          </p:sp>
          <p:sp>
            <p:nvSpPr>
              <p:cNvPr id="66" name="Rectangle 65"/>
              <p:cNvSpPr/>
              <p:nvPr/>
            </p:nvSpPr>
            <p:spPr>
              <a:xfrm>
                <a:off x="6654452" y="1195713"/>
                <a:ext cx="1225463" cy="503131"/>
              </a:xfrm>
              <a:prstGeom prst="rect">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False Negative</a:t>
                </a:r>
                <a:endParaRPr lang="en-US" dirty="0">
                  <a:solidFill>
                    <a:schemeClr val="bg1"/>
                  </a:solidFill>
                </a:endParaRPr>
              </a:p>
            </p:txBody>
          </p:sp>
        </p:grpSp>
        <p:grpSp>
          <p:nvGrpSpPr>
            <p:cNvPr id="52" name="Group 51"/>
            <p:cNvGrpSpPr/>
            <p:nvPr/>
          </p:nvGrpSpPr>
          <p:grpSpPr>
            <a:xfrm>
              <a:off x="7239000" y="1447800"/>
              <a:ext cx="1409180" cy="1460328"/>
              <a:chOff x="2997894" y="4270852"/>
              <a:chExt cx="1409180" cy="1460328"/>
            </a:xfrm>
          </p:grpSpPr>
          <p:sp>
            <p:nvSpPr>
              <p:cNvPr id="57" name="Rectangle 56"/>
              <p:cNvSpPr/>
              <p:nvPr/>
            </p:nvSpPr>
            <p:spPr>
              <a:xfrm>
                <a:off x="2997894" y="4270852"/>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651336" y="4467094"/>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016684" y="4782854"/>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670126" y="4979096"/>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016684" y="5337653"/>
                <a:ext cx="640915"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670126" y="5533895"/>
                <a:ext cx="736948" cy="197285"/>
              </a:xfrm>
              <a:prstGeom prst="rect">
                <a:avLst/>
              </a:prstGeom>
              <a:solidFill>
                <a:srgbClr val="00B05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p:cNvSpPr/>
            <p:nvPr/>
          </p:nvSpPr>
          <p:spPr>
            <a:xfrm>
              <a:off x="7520546" y="1143000"/>
              <a:ext cx="861454" cy="369332"/>
            </a:xfrm>
            <a:prstGeom prst="rect">
              <a:avLst/>
            </a:prstGeom>
          </p:spPr>
          <p:txBody>
            <a:bodyPr wrap="none">
              <a:spAutoFit/>
            </a:bodyPr>
            <a:lstStyle/>
            <a:p>
              <a:r>
                <a:rPr lang="en-US" sz="1200" dirty="0">
                  <a:solidFill>
                    <a:srgbClr val="FF0000"/>
                  </a:solidFill>
                </a:rPr>
                <a:t>unhealthy</a:t>
              </a:r>
              <a:r>
                <a:rPr lang="en-US" dirty="0"/>
                <a:t> </a:t>
              </a:r>
            </a:p>
          </p:txBody>
        </p:sp>
        <p:sp>
          <p:nvSpPr>
            <p:cNvPr id="54" name="Rectangle 53"/>
            <p:cNvSpPr/>
            <p:nvPr/>
          </p:nvSpPr>
          <p:spPr>
            <a:xfrm>
              <a:off x="7575977" y="1755349"/>
              <a:ext cx="765081" cy="276999"/>
            </a:xfrm>
            <a:prstGeom prst="rect">
              <a:avLst/>
            </a:prstGeom>
          </p:spPr>
          <p:txBody>
            <a:bodyPr wrap="none">
              <a:spAutoFit/>
            </a:bodyPr>
            <a:lstStyle/>
            <a:p>
              <a:r>
                <a:rPr lang="en-US" sz="1200" dirty="0">
                  <a:solidFill>
                    <a:srgbClr val="FFC000"/>
                  </a:solidFill>
                </a:rPr>
                <a:t>sensitive</a:t>
              </a:r>
              <a:r>
                <a:rPr lang="en-US" sz="1200" dirty="0">
                  <a:solidFill>
                    <a:schemeClr val="bg1"/>
                  </a:solidFill>
                </a:rPr>
                <a:t> </a:t>
              </a:r>
            </a:p>
          </p:txBody>
        </p:sp>
        <p:sp>
          <p:nvSpPr>
            <p:cNvPr id="55" name="Rectangle 54"/>
            <p:cNvSpPr/>
            <p:nvPr/>
          </p:nvSpPr>
          <p:spPr>
            <a:xfrm>
              <a:off x="7526594" y="2287660"/>
              <a:ext cx="795602" cy="276999"/>
            </a:xfrm>
            <a:prstGeom prst="rect">
              <a:avLst/>
            </a:prstGeom>
          </p:spPr>
          <p:txBody>
            <a:bodyPr wrap="none">
              <a:spAutoFit/>
            </a:bodyPr>
            <a:lstStyle/>
            <a:p>
              <a:r>
                <a:rPr lang="en-US" sz="1200" dirty="0">
                  <a:solidFill>
                    <a:srgbClr val="FFFF00"/>
                  </a:solidFill>
                </a:rPr>
                <a:t>moderate</a:t>
              </a:r>
              <a:endParaRPr lang="en-US" sz="1200" dirty="0"/>
            </a:p>
          </p:txBody>
        </p:sp>
        <p:sp>
          <p:nvSpPr>
            <p:cNvPr id="56" name="TextBox 55"/>
            <p:cNvSpPr txBox="1"/>
            <p:nvPr/>
          </p:nvSpPr>
          <p:spPr>
            <a:xfrm>
              <a:off x="7620000" y="2947337"/>
              <a:ext cx="687432" cy="276999"/>
            </a:xfrm>
            <a:prstGeom prst="rect">
              <a:avLst/>
            </a:prstGeom>
            <a:noFill/>
          </p:spPr>
          <p:txBody>
            <a:bodyPr wrap="none" rtlCol="0">
              <a:spAutoFit/>
            </a:bodyPr>
            <a:lstStyle/>
            <a:p>
              <a:r>
                <a:rPr lang="en-US" sz="1200" dirty="0" err="1" smtClean="0">
                  <a:solidFill>
                    <a:schemeClr val="bg1"/>
                  </a:solidFill>
                </a:rPr>
                <a:t>AIRNow</a:t>
              </a:r>
              <a:endParaRPr lang="en-US" sz="1200" dirty="0">
                <a:solidFill>
                  <a:schemeClr val="bg1"/>
                </a:solidFill>
              </a:endParaRPr>
            </a:p>
          </p:txBody>
        </p:sp>
      </p:grpSp>
      <p:sp>
        <p:nvSpPr>
          <p:cNvPr id="67" name="TextBox 66"/>
          <p:cNvSpPr txBox="1"/>
          <p:nvPr/>
        </p:nvSpPr>
        <p:spPr>
          <a:xfrm>
            <a:off x="4681615" y="2438400"/>
            <a:ext cx="957185" cy="276999"/>
          </a:xfrm>
          <a:prstGeom prst="rect">
            <a:avLst/>
          </a:prstGeom>
          <a:noFill/>
        </p:spPr>
        <p:txBody>
          <a:bodyPr wrap="none" rtlCol="0">
            <a:spAutoFit/>
          </a:bodyPr>
          <a:lstStyle/>
          <a:p>
            <a:r>
              <a:rPr lang="en-US" sz="1200" dirty="0" smtClean="0">
                <a:solidFill>
                  <a:schemeClr val="bg1"/>
                </a:solidFill>
              </a:rPr>
              <a:t>NAM-CMAQ</a:t>
            </a:r>
            <a:endParaRPr lang="en-US" sz="1200" dirty="0">
              <a:solidFill>
                <a:schemeClr val="bg1"/>
              </a:solidFill>
            </a:endParaRPr>
          </a:p>
        </p:txBody>
      </p:sp>
      <p:sp>
        <p:nvSpPr>
          <p:cNvPr id="68" name="TextBox 67"/>
          <p:cNvSpPr txBox="1"/>
          <p:nvPr/>
        </p:nvSpPr>
        <p:spPr>
          <a:xfrm>
            <a:off x="3276600" y="5709693"/>
            <a:ext cx="995657" cy="276999"/>
          </a:xfrm>
          <a:prstGeom prst="rect">
            <a:avLst/>
          </a:prstGeom>
          <a:noFill/>
        </p:spPr>
        <p:txBody>
          <a:bodyPr wrap="none" rtlCol="0">
            <a:spAutoFit/>
          </a:bodyPr>
          <a:lstStyle/>
          <a:p>
            <a:r>
              <a:rPr lang="en-US" sz="1200" dirty="0" smtClean="0">
                <a:solidFill>
                  <a:schemeClr val="bg1"/>
                </a:solidFill>
              </a:rPr>
              <a:t>HRRR-Smoke</a:t>
            </a:r>
            <a:endParaRPr lang="en-US" sz="1200" dirty="0">
              <a:solidFill>
                <a:schemeClr val="bg1"/>
              </a:solidFill>
            </a:endParaRPr>
          </a:p>
        </p:txBody>
      </p:sp>
      <p:sp>
        <p:nvSpPr>
          <p:cNvPr id="4" name="Rectangle 3"/>
          <p:cNvSpPr/>
          <p:nvPr/>
        </p:nvSpPr>
        <p:spPr>
          <a:xfrm>
            <a:off x="7186502" y="1405525"/>
            <a:ext cx="808235" cy="276999"/>
          </a:xfrm>
          <a:prstGeom prst="rect">
            <a:avLst/>
          </a:prstGeom>
        </p:spPr>
        <p:txBody>
          <a:bodyPr wrap="none">
            <a:spAutoFit/>
          </a:bodyPr>
          <a:lstStyle/>
          <a:p>
            <a:r>
              <a:rPr lang="en-US" sz="1200" dirty="0">
                <a:solidFill>
                  <a:schemeClr val="bg1"/>
                </a:solidFill>
              </a:rPr>
              <a:t>0.836265 </a:t>
            </a:r>
          </a:p>
        </p:txBody>
      </p:sp>
      <p:sp>
        <p:nvSpPr>
          <p:cNvPr id="5" name="Rectangle 4"/>
          <p:cNvSpPr/>
          <p:nvPr/>
        </p:nvSpPr>
        <p:spPr>
          <a:xfrm>
            <a:off x="7903653" y="1615475"/>
            <a:ext cx="694421" cy="276999"/>
          </a:xfrm>
          <a:prstGeom prst="rect">
            <a:avLst/>
          </a:prstGeom>
        </p:spPr>
        <p:txBody>
          <a:bodyPr wrap="none">
            <a:spAutoFit/>
          </a:bodyPr>
          <a:lstStyle/>
          <a:p>
            <a:r>
              <a:rPr lang="en-US" sz="1200" dirty="0">
                <a:solidFill>
                  <a:schemeClr val="bg1"/>
                </a:solidFill>
              </a:rPr>
              <a:t>99.1637</a:t>
            </a:r>
          </a:p>
        </p:txBody>
      </p:sp>
      <p:sp>
        <p:nvSpPr>
          <p:cNvPr id="33" name="Rectangle 32"/>
          <p:cNvSpPr/>
          <p:nvPr/>
        </p:nvSpPr>
        <p:spPr>
          <a:xfrm>
            <a:off x="7233735" y="1914012"/>
            <a:ext cx="729687" cy="276999"/>
          </a:xfrm>
          <a:prstGeom prst="rect">
            <a:avLst/>
          </a:prstGeom>
        </p:spPr>
        <p:txBody>
          <a:bodyPr wrap="none">
            <a:spAutoFit/>
          </a:bodyPr>
          <a:lstStyle/>
          <a:p>
            <a:r>
              <a:rPr lang="en-US" sz="1200" dirty="0">
                <a:solidFill>
                  <a:schemeClr val="bg1"/>
                </a:solidFill>
              </a:rPr>
              <a:t>2.82073 </a:t>
            </a:r>
          </a:p>
        </p:txBody>
      </p:sp>
      <p:sp>
        <p:nvSpPr>
          <p:cNvPr id="69" name="Rectangle 68"/>
          <p:cNvSpPr/>
          <p:nvPr/>
        </p:nvSpPr>
        <p:spPr>
          <a:xfrm>
            <a:off x="7903403" y="2117560"/>
            <a:ext cx="990600" cy="276999"/>
          </a:xfrm>
          <a:prstGeom prst="rect">
            <a:avLst/>
          </a:prstGeom>
        </p:spPr>
        <p:txBody>
          <a:bodyPr wrap="square">
            <a:spAutoFit/>
          </a:bodyPr>
          <a:lstStyle/>
          <a:p>
            <a:r>
              <a:rPr lang="en-US" sz="1200" dirty="0" smtClean="0">
                <a:solidFill>
                  <a:schemeClr val="bg1"/>
                </a:solidFill>
              </a:rPr>
              <a:t>97.1793</a:t>
            </a:r>
            <a:endParaRPr lang="en-US" sz="1200" dirty="0">
              <a:solidFill>
                <a:schemeClr val="bg1"/>
              </a:solidFill>
            </a:endParaRPr>
          </a:p>
        </p:txBody>
      </p:sp>
      <p:sp>
        <p:nvSpPr>
          <p:cNvPr id="70" name="Rectangle 69"/>
          <p:cNvSpPr/>
          <p:nvPr/>
        </p:nvSpPr>
        <p:spPr>
          <a:xfrm>
            <a:off x="7227472" y="2472464"/>
            <a:ext cx="729687" cy="276999"/>
          </a:xfrm>
          <a:prstGeom prst="rect">
            <a:avLst/>
          </a:prstGeom>
        </p:spPr>
        <p:txBody>
          <a:bodyPr wrap="none">
            <a:spAutoFit/>
          </a:bodyPr>
          <a:lstStyle/>
          <a:p>
            <a:r>
              <a:rPr lang="en-US" sz="1200" dirty="0">
                <a:solidFill>
                  <a:schemeClr val="bg1"/>
                </a:solidFill>
              </a:rPr>
              <a:t>52.2002 </a:t>
            </a:r>
          </a:p>
        </p:txBody>
      </p:sp>
      <p:sp>
        <p:nvSpPr>
          <p:cNvPr id="71" name="Rectangle 70"/>
          <p:cNvSpPr/>
          <p:nvPr/>
        </p:nvSpPr>
        <p:spPr>
          <a:xfrm>
            <a:off x="7913932" y="2681289"/>
            <a:ext cx="694421" cy="276999"/>
          </a:xfrm>
          <a:prstGeom prst="rect">
            <a:avLst/>
          </a:prstGeom>
        </p:spPr>
        <p:txBody>
          <a:bodyPr wrap="none">
            <a:spAutoFit/>
          </a:bodyPr>
          <a:lstStyle/>
          <a:p>
            <a:r>
              <a:rPr lang="en-US" sz="1200" dirty="0">
                <a:solidFill>
                  <a:schemeClr val="bg1"/>
                </a:solidFill>
              </a:rPr>
              <a:t>47.7998</a:t>
            </a:r>
          </a:p>
        </p:txBody>
      </p:sp>
      <p:sp>
        <p:nvSpPr>
          <p:cNvPr id="72" name="TextBox 71"/>
          <p:cNvSpPr txBox="1"/>
          <p:nvPr/>
        </p:nvSpPr>
        <p:spPr>
          <a:xfrm>
            <a:off x="0" y="5105400"/>
            <a:ext cx="2667000" cy="1754326"/>
          </a:xfrm>
          <a:prstGeom prst="rect">
            <a:avLst/>
          </a:prstGeom>
          <a:noFill/>
        </p:spPr>
        <p:txBody>
          <a:bodyPr wrap="square" rtlCol="0">
            <a:spAutoFit/>
          </a:bodyPr>
          <a:lstStyle/>
          <a:p>
            <a:r>
              <a:rPr lang="en-US" b="1" dirty="0" smtClean="0"/>
              <a:t>Note: Majority of HRRR-Smoke &lt; 55ppbv CO background and set to 0.0</a:t>
            </a:r>
            <a:r>
              <a:rPr lang="en-US" b="1" dirty="0" smtClean="0">
                <a:latin typeface="Symbol" panose="05050102010706020507" pitchFamily="18" charset="2"/>
              </a:rPr>
              <a:t>m</a:t>
            </a:r>
            <a:r>
              <a:rPr lang="en-US" b="1" dirty="0" smtClean="0"/>
              <a:t>g/m</a:t>
            </a:r>
            <a:r>
              <a:rPr lang="en-US" b="1" baseline="30000" dirty="0" smtClean="0"/>
              <a:t>3 </a:t>
            </a:r>
            <a:r>
              <a:rPr lang="en-US" b="1" dirty="0" smtClean="0"/>
              <a:t>(does not capture CA anthropogenic aerosol)</a:t>
            </a:r>
            <a:endParaRPr lang="en-US" b="1" baseline="30000" dirty="0"/>
          </a:p>
        </p:txBody>
      </p:sp>
      <p:sp>
        <p:nvSpPr>
          <p:cNvPr id="75" name="TextBox 74"/>
          <p:cNvSpPr txBox="1"/>
          <p:nvPr/>
        </p:nvSpPr>
        <p:spPr>
          <a:xfrm>
            <a:off x="0" y="0"/>
            <a:ext cx="5825954" cy="400110"/>
          </a:xfrm>
          <a:prstGeom prst="rect">
            <a:avLst/>
          </a:prstGeom>
          <a:noFill/>
        </p:spPr>
        <p:txBody>
          <a:bodyPr wrap="none" rtlCol="0">
            <a:spAutoFit/>
          </a:bodyPr>
          <a:lstStyle/>
          <a:p>
            <a:r>
              <a:rPr lang="en-US" sz="2000" b="1" dirty="0" smtClean="0"/>
              <a:t>NAM-CMAQ and HRRR-Smoke vs </a:t>
            </a:r>
            <a:r>
              <a:rPr lang="en-US" sz="2000" b="1" dirty="0" err="1" smtClean="0"/>
              <a:t>AIRNow</a:t>
            </a:r>
            <a:r>
              <a:rPr lang="en-US" sz="2000" b="1" dirty="0"/>
              <a:t> </a:t>
            </a:r>
            <a:r>
              <a:rPr lang="en-US" sz="2000" b="1" dirty="0" smtClean="0"/>
              <a:t>- California</a:t>
            </a:r>
            <a:endParaRPr lang="en-US" sz="2000" b="1" dirty="0"/>
          </a:p>
        </p:txBody>
      </p:sp>
    </p:spTree>
    <p:extLst>
      <p:ext uri="{BB962C8B-B14F-4D97-AF65-F5344CB8AC3E}">
        <p14:creationId xmlns:p14="http://schemas.microsoft.com/office/powerpoint/2010/main" val="3210508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533400"/>
            <a:ext cx="6934200" cy="5570756"/>
          </a:xfrm>
          <a:prstGeom prst="rect">
            <a:avLst/>
          </a:prstGeom>
          <a:noFill/>
        </p:spPr>
        <p:txBody>
          <a:bodyPr wrap="square" rtlCol="0">
            <a:spAutoFit/>
          </a:bodyPr>
          <a:lstStyle/>
          <a:p>
            <a:pPr algn="ctr"/>
            <a:r>
              <a:rPr lang="en-US" sz="3200" b="1" dirty="0" smtClean="0"/>
              <a:t>Case Study Summary</a:t>
            </a:r>
          </a:p>
          <a:p>
            <a:endParaRPr lang="en-US" dirty="0" smtClean="0"/>
          </a:p>
          <a:p>
            <a:r>
              <a:rPr lang="en-US" dirty="0" smtClean="0"/>
              <a:t>Comparisons with </a:t>
            </a:r>
            <a:r>
              <a:rPr lang="en-US" dirty="0" err="1" smtClean="0"/>
              <a:t>AIRNow</a:t>
            </a:r>
            <a:r>
              <a:rPr lang="en-US" dirty="0" smtClean="0"/>
              <a:t> measurements during August 17-31, 2015 in regions of significant wild fire activity (ID, WA, OR, and CA) show that:</a:t>
            </a:r>
          </a:p>
          <a:p>
            <a:endParaRPr lang="en-US" dirty="0" smtClean="0"/>
          </a:p>
          <a:p>
            <a:pPr marL="342900" indent="-342900">
              <a:buFont typeface="+mj-lt"/>
              <a:buAutoNum type="arabicParenR"/>
            </a:pPr>
            <a:r>
              <a:rPr lang="en-US" dirty="0" smtClean="0"/>
              <a:t>NAM-CMAQ generally shows better correlation, lower bias, and lower </a:t>
            </a:r>
            <a:r>
              <a:rPr lang="en-US" dirty="0" err="1" smtClean="0"/>
              <a:t>rms</a:t>
            </a:r>
            <a:r>
              <a:rPr lang="en-US" dirty="0" smtClean="0"/>
              <a:t> error than HRRR-Smoke predictions over the Western US during this period</a:t>
            </a:r>
          </a:p>
          <a:p>
            <a:pPr marL="342900" indent="-342900">
              <a:buFont typeface="+mj-lt"/>
              <a:buAutoNum type="arabicParenR"/>
            </a:pPr>
            <a:endParaRPr lang="en-US" dirty="0" smtClean="0"/>
          </a:p>
          <a:p>
            <a:pPr marL="342900" indent="-342900">
              <a:buFont typeface="+mj-lt"/>
              <a:buAutoNum type="arabicParenR"/>
            </a:pPr>
            <a:r>
              <a:rPr lang="en-US" dirty="0" smtClean="0"/>
              <a:t>HRRR-Smoke does a better job of predicting the frequency </a:t>
            </a:r>
            <a:r>
              <a:rPr lang="en-US" dirty="0"/>
              <a:t>of “unhealthy” and “unhealthy for sensitive groups” </a:t>
            </a:r>
            <a:r>
              <a:rPr lang="en-US" dirty="0" smtClean="0"/>
              <a:t>PM2.5 </a:t>
            </a:r>
            <a:r>
              <a:rPr lang="en-US" dirty="0"/>
              <a:t>categories </a:t>
            </a:r>
            <a:r>
              <a:rPr lang="en-US" dirty="0" smtClean="0"/>
              <a:t>(reduced </a:t>
            </a:r>
            <a:r>
              <a:rPr lang="en-US" dirty="0"/>
              <a:t>false negatives, increased true positives) </a:t>
            </a:r>
            <a:r>
              <a:rPr lang="en-US" dirty="0" smtClean="0"/>
              <a:t>for ID, WA, and OR</a:t>
            </a:r>
          </a:p>
          <a:p>
            <a:pPr marL="342900" indent="-342900">
              <a:buFont typeface="+mj-lt"/>
              <a:buAutoNum type="arabicParenR"/>
            </a:pPr>
            <a:endParaRPr lang="en-US" dirty="0"/>
          </a:p>
          <a:p>
            <a:pPr marL="342900" indent="-342900">
              <a:buFont typeface="+mj-lt"/>
              <a:buAutoNum type="arabicParenR"/>
            </a:pPr>
            <a:r>
              <a:rPr lang="en-US" dirty="0" smtClean="0"/>
              <a:t>However, HRRR-Smoke has an increased frequency of  False Positives for </a:t>
            </a:r>
            <a:r>
              <a:rPr lang="en-US" dirty="0"/>
              <a:t>both “unhealthy” and “unhealthy for sensitive groups</a:t>
            </a:r>
            <a:r>
              <a:rPr lang="en-US" dirty="0" smtClean="0"/>
              <a:t>” categories</a:t>
            </a:r>
          </a:p>
          <a:p>
            <a:pPr marL="342900" indent="-342900">
              <a:buFont typeface="+mj-lt"/>
              <a:buAutoNum type="arabicParenR"/>
            </a:pPr>
            <a:endParaRPr lang="en-US" dirty="0"/>
          </a:p>
          <a:p>
            <a:pPr marL="342900" indent="-342900">
              <a:buFont typeface="+mj-lt"/>
              <a:buAutoNum type="arabicParenR"/>
            </a:pPr>
            <a:r>
              <a:rPr lang="en-US" dirty="0" smtClean="0"/>
              <a:t>HRRR-Smoke results assume a fixed relationship between PM2.5 and CO based on NOAA SENEX fire sampling</a:t>
            </a:r>
            <a:endParaRPr lang="en-US" dirty="0"/>
          </a:p>
        </p:txBody>
      </p:sp>
    </p:spTree>
    <p:extLst>
      <p:ext uri="{BB962C8B-B14F-4D97-AF65-F5344CB8AC3E}">
        <p14:creationId xmlns:p14="http://schemas.microsoft.com/office/powerpoint/2010/main" val="3832622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9400" y="0"/>
            <a:ext cx="7526725" cy="1169458"/>
          </a:xfrm>
        </p:spPr>
        <p:txBody>
          <a:bodyPr>
            <a:normAutofit/>
          </a:bodyPr>
          <a:lstStyle/>
          <a:p>
            <a:r>
              <a:rPr lang="en-US" sz="2800" b="1" dirty="0" smtClean="0"/>
              <a:t>Current ESRL HRRR-Smoke development</a:t>
            </a:r>
            <a:br>
              <a:rPr lang="en-US" sz="2800" b="1" dirty="0" smtClean="0"/>
            </a:br>
            <a:r>
              <a:rPr lang="en-US" sz="2800" b="1" dirty="0" smtClean="0"/>
              <a:t>(in collaboration with CPTEC, Brazil)</a:t>
            </a:r>
            <a:endParaRPr lang="en-US" sz="2800" b="1" dirty="0"/>
          </a:p>
        </p:txBody>
      </p:sp>
      <p:sp>
        <p:nvSpPr>
          <p:cNvPr id="4" name="TextBox 3"/>
          <p:cNvSpPr txBox="1"/>
          <p:nvPr/>
        </p:nvSpPr>
        <p:spPr>
          <a:xfrm>
            <a:off x="118783" y="1153954"/>
            <a:ext cx="8698563" cy="4339650"/>
          </a:xfrm>
          <a:prstGeom prst="rect">
            <a:avLst/>
          </a:prstGeom>
          <a:noFill/>
        </p:spPr>
        <p:txBody>
          <a:bodyPr wrap="square" rtlCol="0">
            <a:spAutoFit/>
          </a:bodyPr>
          <a:lstStyle/>
          <a:p>
            <a:pPr marL="285750" indent="-285750">
              <a:spcBef>
                <a:spcPts val="600"/>
              </a:spcBef>
              <a:spcAft>
                <a:spcPts val="600"/>
              </a:spcAft>
              <a:buFont typeface="Wingdings" charset="2"/>
              <a:buChar char="Ø"/>
            </a:pPr>
            <a:r>
              <a:rPr lang="en-US" dirty="0" smtClean="0"/>
              <a:t>HRRR-Smoke model is being updated to include 4 aerosol species: smoke tracer, primary PM2.5, and two additional aerosol species for microphysics scheme to simulate indirect feedback. The updated HRRR-Smoke is being tested </a:t>
            </a:r>
            <a:r>
              <a:rPr lang="en-US" dirty="0"/>
              <a:t>for August 15-31, </a:t>
            </a:r>
            <a:r>
              <a:rPr lang="en-US" dirty="0" smtClean="0"/>
              <a:t>2015.</a:t>
            </a:r>
          </a:p>
          <a:p>
            <a:pPr marL="285750" indent="-285750">
              <a:spcBef>
                <a:spcPts val="600"/>
              </a:spcBef>
              <a:spcAft>
                <a:spcPts val="600"/>
              </a:spcAft>
              <a:buFont typeface="Wingdings" charset="2"/>
              <a:buChar char="Ø"/>
            </a:pPr>
            <a:r>
              <a:rPr lang="en-US" dirty="0" smtClean="0"/>
              <a:t>NESDIS (</a:t>
            </a:r>
            <a:r>
              <a:rPr lang="en-US" dirty="0" err="1" smtClean="0"/>
              <a:t>I.Csiszar</a:t>
            </a:r>
            <a:r>
              <a:rPr lang="en-US" dirty="0" smtClean="0"/>
              <a:t>) provided VIIRS </a:t>
            </a:r>
            <a:r>
              <a:rPr lang="en-US" dirty="0"/>
              <a:t>F</a:t>
            </a:r>
            <a:r>
              <a:rPr lang="en-US" dirty="0" smtClean="0"/>
              <a:t>ire </a:t>
            </a:r>
            <a:r>
              <a:rPr lang="en-US" dirty="0"/>
              <a:t>R</a:t>
            </a:r>
            <a:r>
              <a:rPr lang="en-US" dirty="0" smtClean="0"/>
              <a:t>adiative </a:t>
            </a:r>
            <a:r>
              <a:rPr lang="en-US" dirty="0"/>
              <a:t>P</a:t>
            </a:r>
            <a:r>
              <a:rPr lang="en-US" dirty="0" smtClean="0"/>
              <a:t>ower (FRP) data in ASCII format for August 15-31, 2015 time period. Also available in real time.</a:t>
            </a:r>
          </a:p>
          <a:p>
            <a:pPr marL="285750" indent="-285750">
              <a:spcBef>
                <a:spcPts val="600"/>
              </a:spcBef>
              <a:spcAft>
                <a:spcPts val="600"/>
              </a:spcAft>
              <a:buFont typeface="Wingdings" charset="2"/>
              <a:buChar char="Ø"/>
            </a:pPr>
            <a:r>
              <a:rPr lang="en-US" dirty="0"/>
              <a:t>W</a:t>
            </a:r>
            <a:r>
              <a:rPr lang="en-US" dirty="0" smtClean="0"/>
              <a:t>ork is ongoing to modify the plume rise calculations in WRF-</a:t>
            </a:r>
            <a:r>
              <a:rPr lang="en-US" dirty="0" err="1" smtClean="0"/>
              <a:t>Chem</a:t>
            </a:r>
            <a:r>
              <a:rPr lang="en-US" dirty="0" smtClean="0"/>
              <a:t> to be able to use the new VIIRS FRP data sets. </a:t>
            </a:r>
          </a:p>
          <a:p>
            <a:pPr marL="285750" indent="-285750">
              <a:spcBef>
                <a:spcPts val="600"/>
              </a:spcBef>
              <a:spcAft>
                <a:spcPts val="600"/>
              </a:spcAft>
              <a:buFont typeface="Wingdings" charset="2"/>
              <a:buChar char="Ø"/>
            </a:pPr>
            <a:r>
              <a:rPr lang="en-US" dirty="0"/>
              <a:t>T</a:t>
            </a:r>
            <a:r>
              <a:rPr lang="en-US" dirty="0" smtClean="0"/>
              <a:t>he new HRRR-Smoke will be run in real time during 2016 fire season including grib2 data sets for display </a:t>
            </a:r>
            <a:r>
              <a:rPr lang="en-US" dirty="0"/>
              <a:t>in AWIPS-II or </a:t>
            </a:r>
            <a:r>
              <a:rPr lang="en-US" dirty="0" err="1" smtClean="0"/>
              <a:t>RealEarth</a:t>
            </a:r>
            <a:r>
              <a:rPr lang="en-US" dirty="0" smtClean="0"/>
              <a:t> (https</a:t>
            </a:r>
            <a:r>
              <a:rPr lang="en-US" dirty="0"/>
              <a:t>://</a:t>
            </a:r>
            <a:r>
              <a:rPr lang="en-US" dirty="0" smtClean="0"/>
              <a:t>realearth.ssec.wisc.edu) </a:t>
            </a:r>
          </a:p>
          <a:p>
            <a:pPr>
              <a:spcBef>
                <a:spcPts val="600"/>
              </a:spcBef>
              <a:spcAft>
                <a:spcPts val="600"/>
              </a:spcAft>
            </a:pPr>
            <a:endParaRPr lang="en-US" dirty="0" smtClean="0"/>
          </a:p>
          <a:p>
            <a:pPr marL="285750" indent="-285750">
              <a:spcBef>
                <a:spcPts val="600"/>
              </a:spcBef>
              <a:spcAft>
                <a:spcPts val="600"/>
              </a:spcAft>
              <a:buFont typeface="Wingdings" charset="2"/>
              <a:buChar char="Ø"/>
            </a:pPr>
            <a:endParaRPr lang="en-US" dirty="0" smtClean="0"/>
          </a:p>
          <a:p>
            <a:pPr marL="285750" indent="-285750">
              <a:spcBef>
                <a:spcPts val="600"/>
              </a:spcBef>
              <a:spcAft>
                <a:spcPts val="600"/>
              </a:spcAft>
              <a:buFont typeface="Wingdings" charset="2"/>
              <a:buChar char="Ø"/>
            </a:pPr>
            <a:endParaRPr lang="en-US" dirty="0"/>
          </a:p>
        </p:txBody>
      </p:sp>
      <p:sp>
        <p:nvSpPr>
          <p:cNvPr id="5" name="Rectangle 3"/>
          <p:cNvSpPr txBox="1">
            <a:spLocks noChangeArrowheads="1"/>
          </p:cNvSpPr>
          <p:nvPr/>
        </p:nvSpPr>
        <p:spPr>
          <a:xfrm>
            <a:off x="176257" y="4572000"/>
            <a:ext cx="8583613" cy="168380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altLang="en-US" sz="1800" b="1" dirty="0" err="1" smtClean="0">
                <a:ea typeface="ＭＳ Ｐゴシック" pitchFamily="34" charset="-128"/>
              </a:rPr>
              <a:t>Ravan</a:t>
            </a:r>
            <a:r>
              <a:rPr lang="en-US" altLang="en-US" sz="1800" b="1" dirty="0" smtClean="0">
                <a:ea typeface="ＭＳ Ｐゴシック" pitchFamily="34" charset="-128"/>
              </a:rPr>
              <a:t> </a:t>
            </a:r>
            <a:r>
              <a:rPr lang="en-US" altLang="en-US" sz="1800" b="1" dirty="0" err="1" smtClean="0">
                <a:ea typeface="ＭＳ Ｐゴシック" pitchFamily="34" charset="-128"/>
              </a:rPr>
              <a:t>Ahmadov</a:t>
            </a:r>
            <a:r>
              <a:rPr lang="en-US" altLang="en-US" sz="1800" b="1" dirty="0" smtClean="0">
                <a:ea typeface="ＭＳ Ｐゴシック" pitchFamily="34" charset="-128"/>
              </a:rPr>
              <a:t>, Georg </a:t>
            </a:r>
            <a:r>
              <a:rPr lang="en-US" altLang="en-US" sz="1800" b="1" dirty="0" err="1" smtClean="0">
                <a:ea typeface="ＭＳ Ｐゴシック" pitchFamily="34" charset="-128"/>
              </a:rPr>
              <a:t>Grell</a:t>
            </a:r>
            <a:r>
              <a:rPr lang="en-US" altLang="en-US" sz="1800" b="1" dirty="0" smtClean="0">
                <a:ea typeface="ＭＳ Ｐゴシック" pitchFamily="34" charset="-128"/>
              </a:rPr>
              <a:t> (NOAA/ESRL/GSD), </a:t>
            </a:r>
          </a:p>
          <a:p>
            <a:pPr marL="0" indent="0" algn="ctr">
              <a:lnSpc>
                <a:spcPct val="90000"/>
              </a:lnSpc>
              <a:buNone/>
            </a:pPr>
            <a:r>
              <a:rPr lang="en-US" altLang="en-US" sz="1800" b="1" dirty="0" smtClean="0">
                <a:ea typeface="ＭＳ Ｐゴシック" pitchFamily="34" charset="-128"/>
              </a:rPr>
              <a:t> Ivan </a:t>
            </a:r>
            <a:r>
              <a:rPr lang="en-US" altLang="en-US" sz="1800" b="1" dirty="0" err="1" smtClean="0">
                <a:ea typeface="ＭＳ Ｐゴシック" pitchFamily="34" charset="-128"/>
              </a:rPr>
              <a:t>Csiszar</a:t>
            </a:r>
            <a:r>
              <a:rPr lang="en-US" altLang="en-US" sz="1800" b="1" dirty="0" smtClean="0">
                <a:ea typeface="ＭＳ Ｐゴシック" pitchFamily="34" charset="-128"/>
              </a:rPr>
              <a:t> (NOAA/NESDIS)</a:t>
            </a:r>
          </a:p>
          <a:p>
            <a:pPr marL="0" indent="0" algn="ctr">
              <a:lnSpc>
                <a:spcPct val="90000"/>
              </a:lnSpc>
              <a:buNone/>
            </a:pPr>
            <a:endParaRPr lang="en-US" altLang="en-US" sz="1800" b="1" dirty="0" smtClean="0">
              <a:ea typeface="ＭＳ Ｐゴシック" pitchFamily="34" charset="-128"/>
            </a:endParaRPr>
          </a:p>
          <a:p>
            <a:pPr marL="0" indent="0" algn="ctr">
              <a:lnSpc>
                <a:spcPct val="90000"/>
              </a:lnSpc>
              <a:buNone/>
            </a:pPr>
            <a:r>
              <a:rPr lang="en-US" altLang="en-US" sz="1800" b="1" dirty="0" smtClean="0">
                <a:ea typeface="ＭＳ Ｐゴシック" pitchFamily="34" charset="-128"/>
              </a:rPr>
              <a:t>Collaborators: Brad Pierce (NESDIS/STAR), </a:t>
            </a:r>
            <a:r>
              <a:rPr lang="en-US" altLang="en-US" sz="1800" b="1" dirty="0" err="1" smtClean="0">
                <a:ea typeface="ＭＳ Ｐゴシック" pitchFamily="34" charset="-128"/>
              </a:rPr>
              <a:t>Saulo</a:t>
            </a:r>
            <a:r>
              <a:rPr lang="en-US" altLang="en-US" sz="1800" b="1" dirty="0" smtClean="0">
                <a:ea typeface="ＭＳ Ｐゴシック" pitchFamily="34" charset="-128"/>
              </a:rPr>
              <a:t> Freitas and Gabriel Pereira (CPTEC, Brazil), Steven </a:t>
            </a:r>
            <a:r>
              <a:rPr lang="en-US" altLang="en-US" sz="1800" b="1" dirty="0" err="1" smtClean="0">
                <a:ea typeface="ＭＳ Ｐゴシック" pitchFamily="34" charset="-128"/>
              </a:rPr>
              <a:t>Peckham</a:t>
            </a:r>
            <a:r>
              <a:rPr lang="en-US" altLang="en-US" sz="1800" b="1" dirty="0" smtClean="0">
                <a:ea typeface="ＭＳ Ｐゴシック" pitchFamily="34" charset="-128"/>
              </a:rPr>
              <a:t> (US Army, CRREL)</a:t>
            </a:r>
          </a:p>
          <a:p>
            <a:pPr marL="0" indent="0" algn="ctr">
              <a:lnSpc>
                <a:spcPct val="90000"/>
              </a:lnSpc>
              <a:buNone/>
            </a:pPr>
            <a:endParaRPr lang="en-US" altLang="en-US" sz="1600" b="1" i="1" dirty="0" smtClean="0">
              <a:ea typeface="ＭＳ Ｐゴシック" pitchFamily="34" charset="-128"/>
            </a:endParaRPr>
          </a:p>
          <a:p>
            <a:pPr marL="0" indent="0" algn="ctr">
              <a:lnSpc>
                <a:spcPct val="90000"/>
              </a:lnSpc>
              <a:buNone/>
            </a:pPr>
            <a:r>
              <a:rPr lang="en-US" altLang="en-US" sz="1600" b="1" i="1" dirty="0" smtClean="0">
                <a:ea typeface="ＭＳ Ｐゴシック" pitchFamily="34" charset="-128"/>
              </a:rPr>
              <a:t>ravan.ahmadov@noaa.gov</a:t>
            </a:r>
          </a:p>
        </p:txBody>
      </p:sp>
    </p:spTree>
    <p:extLst>
      <p:ext uri="{BB962C8B-B14F-4D97-AF65-F5344CB8AC3E}">
        <p14:creationId xmlns:p14="http://schemas.microsoft.com/office/powerpoint/2010/main" val="2362281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914400"/>
            <a:ext cx="8107680" cy="534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43200" y="381000"/>
            <a:ext cx="4187621" cy="400110"/>
          </a:xfrm>
          <a:prstGeom prst="rect">
            <a:avLst/>
          </a:prstGeom>
        </p:spPr>
        <p:txBody>
          <a:bodyPr wrap="none">
            <a:spAutoFit/>
          </a:bodyPr>
          <a:lstStyle/>
          <a:p>
            <a:r>
              <a:rPr lang="nn-NO" sz="2000" b="1" dirty="0"/>
              <a:t>VIIRS FRP data for August 15-31, 2015</a:t>
            </a:r>
            <a:endParaRPr lang="en-US" sz="2000" b="1" dirty="0"/>
          </a:p>
        </p:txBody>
      </p:sp>
    </p:spTree>
    <p:extLst>
      <p:ext uri="{BB962C8B-B14F-4D97-AF65-F5344CB8AC3E}">
        <p14:creationId xmlns:p14="http://schemas.microsoft.com/office/powerpoint/2010/main" val="1455219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790575"/>
            <a:ext cx="7105650"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4114"/>
            <a:ext cx="9144000" cy="707886"/>
          </a:xfrm>
          <a:prstGeom prst="rect">
            <a:avLst/>
          </a:prstGeom>
        </p:spPr>
        <p:txBody>
          <a:bodyPr wrap="square">
            <a:spAutoFit/>
          </a:bodyPr>
          <a:lstStyle/>
          <a:p>
            <a:pPr algn="ctr"/>
            <a:r>
              <a:rPr lang="en-US" sz="2000" b="1" dirty="0"/>
              <a:t>Flaming Fire Size coefficients based on Fire Radiative Power (FRP) for 5</a:t>
            </a:r>
          </a:p>
          <a:p>
            <a:pPr algn="ctr"/>
            <a:r>
              <a:rPr lang="en-US" sz="2000" b="1" dirty="0"/>
              <a:t>vegetation types (Forest, grassland, agriculture, savannah and scrubland)</a:t>
            </a:r>
          </a:p>
        </p:txBody>
      </p:sp>
    </p:spTree>
    <p:extLst>
      <p:ext uri="{BB962C8B-B14F-4D97-AF65-F5344CB8AC3E}">
        <p14:creationId xmlns:p14="http://schemas.microsoft.com/office/powerpoint/2010/main" val="1998330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90600"/>
            <a:ext cx="9144000" cy="5632311"/>
          </a:xfrm>
          <a:prstGeom prst="rect">
            <a:avLst/>
          </a:prstGeom>
          <a:noFill/>
        </p:spPr>
        <p:txBody>
          <a:bodyPr wrap="square" rtlCol="0">
            <a:spAutoFit/>
          </a:bodyPr>
          <a:lstStyle/>
          <a:p>
            <a:pPr marL="457200" indent="-457200">
              <a:buFont typeface="Wingdings" panose="05000000000000000000" pitchFamily="2" charset="2"/>
              <a:buChar char="Ø"/>
            </a:pPr>
            <a:r>
              <a:rPr lang="en-US" sz="2400" b="1" dirty="0" smtClean="0"/>
              <a:t>Experimental HRRR-Smoke and Operational NAM-CMAQ Aerosol predictions (</a:t>
            </a:r>
            <a:r>
              <a:rPr lang="en-US" sz="2400" b="1" i="1" u="sng" dirty="0" smtClean="0"/>
              <a:t>JPSS Fire and Smoke Initiative</a:t>
            </a:r>
            <a:r>
              <a:rPr lang="en-US" sz="2400" b="1" dirty="0" smtClean="0"/>
              <a:t>) </a:t>
            </a:r>
          </a:p>
          <a:p>
            <a:pPr marL="914400" lvl="1" indent="-457200">
              <a:buFont typeface="Arial" panose="020B0604020202020204" pitchFamily="34" charset="0"/>
              <a:buChar char="•"/>
            </a:pPr>
            <a:r>
              <a:rPr lang="en-US" sz="2400" i="1" dirty="0">
                <a:solidFill>
                  <a:srgbClr val="FF0000"/>
                </a:solidFill>
              </a:rPr>
              <a:t>Western US August </a:t>
            </a:r>
            <a:r>
              <a:rPr lang="en-US" sz="2400" i="1" dirty="0" smtClean="0">
                <a:solidFill>
                  <a:srgbClr val="FF0000"/>
                </a:solidFill>
              </a:rPr>
              <a:t>15-31, 2015</a:t>
            </a:r>
          </a:p>
          <a:p>
            <a:pPr marL="914400" lvl="1" indent="-457200">
              <a:buFont typeface="Arial" panose="020B0604020202020204" pitchFamily="34" charset="0"/>
              <a:buChar char="•"/>
            </a:pPr>
            <a:r>
              <a:rPr lang="en-US" sz="2400" i="1" dirty="0" err="1" smtClean="0">
                <a:solidFill>
                  <a:srgbClr val="FF0000"/>
                </a:solidFill>
              </a:rPr>
              <a:t>AIRNow</a:t>
            </a:r>
            <a:r>
              <a:rPr lang="en-US" sz="2400" i="1" dirty="0" smtClean="0">
                <a:solidFill>
                  <a:srgbClr val="FF0000"/>
                </a:solidFill>
              </a:rPr>
              <a:t> surface PM2.5 verification</a:t>
            </a:r>
          </a:p>
          <a:p>
            <a:pPr marL="457200" indent="-457200">
              <a:buFont typeface="Wingdings" panose="05000000000000000000" pitchFamily="2" charset="2"/>
              <a:buChar char="Ø"/>
            </a:pPr>
            <a:endParaRPr lang="en-US" sz="2400" b="1" dirty="0" smtClean="0"/>
          </a:p>
          <a:p>
            <a:pPr marL="457200" indent="-457200">
              <a:buFont typeface="Wingdings" panose="05000000000000000000" pitchFamily="2" charset="2"/>
              <a:buChar char="Ø"/>
            </a:pPr>
            <a:r>
              <a:rPr lang="en-US" sz="2400" b="1" dirty="0" smtClean="0"/>
              <a:t>High </a:t>
            </a:r>
            <a:r>
              <a:rPr lang="en-US" sz="2400" b="1" dirty="0"/>
              <a:t>Resolution Trajectory-Based Smoke Forecasts (</a:t>
            </a:r>
            <a:r>
              <a:rPr lang="en-US" sz="2400" b="1" i="1" u="sng" dirty="0"/>
              <a:t>JPSS Fire and Smoke Initiative</a:t>
            </a:r>
            <a:r>
              <a:rPr lang="en-US" sz="2400" b="1" dirty="0"/>
              <a:t>) </a:t>
            </a:r>
            <a:endParaRPr lang="en-US" sz="2400" b="1" dirty="0" smtClean="0"/>
          </a:p>
          <a:p>
            <a:pPr marL="914400" lvl="1" indent="-457200">
              <a:buFont typeface="Arial" panose="020B0604020202020204" pitchFamily="34" charset="0"/>
              <a:buChar char="•"/>
            </a:pPr>
            <a:r>
              <a:rPr lang="en-US" sz="2400" i="1" dirty="0" smtClean="0">
                <a:solidFill>
                  <a:srgbClr val="FF0000"/>
                </a:solidFill>
              </a:rPr>
              <a:t>Fort </a:t>
            </a:r>
            <a:r>
              <a:rPr lang="en-US" sz="2400" i="1" dirty="0">
                <a:solidFill>
                  <a:srgbClr val="FF0000"/>
                </a:solidFill>
              </a:rPr>
              <a:t>McMurray wildfire </a:t>
            </a:r>
            <a:endParaRPr lang="en-US" sz="2400" i="1" dirty="0" smtClean="0">
              <a:solidFill>
                <a:srgbClr val="FF0000"/>
              </a:solidFill>
            </a:endParaRPr>
          </a:p>
          <a:p>
            <a:pPr marL="914400" lvl="1" indent="-457200">
              <a:buFont typeface="Arial" panose="020B0604020202020204" pitchFamily="34" charset="0"/>
              <a:buChar char="•"/>
            </a:pPr>
            <a:r>
              <a:rPr lang="en-US" sz="2400" i="1" dirty="0" smtClean="0">
                <a:solidFill>
                  <a:srgbClr val="FF0000"/>
                </a:solidFill>
              </a:rPr>
              <a:t>VIIRS </a:t>
            </a:r>
            <a:r>
              <a:rPr lang="en-US" sz="2400" i="1" dirty="0">
                <a:solidFill>
                  <a:srgbClr val="FF0000"/>
                </a:solidFill>
              </a:rPr>
              <a:t>Aerosol </a:t>
            </a:r>
            <a:r>
              <a:rPr lang="en-US" sz="2400" i="1" dirty="0" smtClean="0">
                <a:solidFill>
                  <a:srgbClr val="FF0000"/>
                </a:solidFill>
              </a:rPr>
              <a:t>Optical Depth (AOD)</a:t>
            </a:r>
          </a:p>
          <a:p>
            <a:pPr marL="914400" lvl="1" indent="-457200">
              <a:buFont typeface="Arial" panose="020B0604020202020204" pitchFamily="34" charset="0"/>
              <a:buChar char="•"/>
            </a:pPr>
            <a:endParaRPr lang="en-US" sz="2400" b="1" dirty="0" smtClean="0"/>
          </a:p>
          <a:p>
            <a:pPr marL="457200" indent="-457200">
              <a:buFont typeface="Wingdings" panose="05000000000000000000" pitchFamily="2" charset="2"/>
              <a:buChar char="Ø"/>
            </a:pPr>
            <a:r>
              <a:rPr lang="en-US" sz="2400" b="1" i="1" u="sng" dirty="0"/>
              <a:t>New GOES-R Research Theme</a:t>
            </a:r>
            <a:r>
              <a:rPr lang="en-US" sz="2400" b="1" dirty="0"/>
              <a:t>: High Impact </a:t>
            </a:r>
            <a:r>
              <a:rPr lang="en-US" sz="2400" b="1" dirty="0" smtClean="0"/>
              <a:t>Weather-Fires</a:t>
            </a:r>
          </a:p>
          <a:p>
            <a:pPr marL="914400" lvl="1" indent="-457200">
              <a:buFont typeface="Arial" panose="020B0604020202020204" pitchFamily="34" charset="0"/>
              <a:buChar char="•"/>
            </a:pPr>
            <a:r>
              <a:rPr lang="en-US" sz="2400" i="1" dirty="0">
                <a:solidFill>
                  <a:srgbClr val="FF0000"/>
                </a:solidFill>
              </a:rPr>
              <a:t>Support NWS Incident Meteorologists (IMET</a:t>
            </a:r>
            <a:r>
              <a:rPr lang="en-US" sz="2400" i="1" dirty="0" smtClean="0">
                <a:solidFill>
                  <a:srgbClr val="FF0000"/>
                </a:solidFill>
              </a:rPr>
              <a:t>) situational awareness</a:t>
            </a:r>
          </a:p>
          <a:p>
            <a:pPr marL="914400" lvl="1" indent="-457200">
              <a:buFont typeface="Arial" panose="020B0604020202020204" pitchFamily="34" charset="0"/>
              <a:buChar char="•"/>
            </a:pPr>
            <a:r>
              <a:rPr lang="en-US" sz="2400" i="1" dirty="0" smtClean="0">
                <a:solidFill>
                  <a:srgbClr val="FF0000"/>
                </a:solidFill>
              </a:rPr>
              <a:t>HRRR-Smoke GOES-R aerosol data </a:t>
            </a:r>
            <a:r>
              <a:rPr lang="en-US" sz="2400" i="1" dirty="0">
                <a:solidFill>
                  <a:srgbClr val="FF0000"/>
                </a:solidFill>
              </a:rPr>
              <a:t>assimilation</a:t>
            </a:r>
          </a:p>
          <a:p>
            <a:pPr marL="914400" lvl="1" indent="-457200">
              <a:buFont typeface="Arial" panose="020B0604020202020204" pitchFamily="34" charset="0"/>
              <a:buChar char="•"/>
            </a:pPr>
            <a:r>
              <a:rPr lang="en-US" sz="2400" i="1" dirty="0" smtClean="0">
                <a:solidFill>
                  <a:srgbClr val="FF0000"/>
                </a:solidFill>
              </a:rPr>
              <a:t>Introduce Fire </a:t>
            </a:r>
            <a:r>
              <a:rPr lang="en-US" sz="2400" i="1" dirty="0">
                <a:solidFill>
                  <a:srgbClr val="FF0000"/>
                </a:solidFill>
              </a:rPr>
              <a:t>Behavior </a:t>
            </a:r>
            <a:r>
              <a:rPr lang="en-US" sz="2400" i="1" dirty="0" smtClean="0">
                <a:solidFill>
                  <a:srgbClr val="FF0000"/>
                </a:solidFill>
              </a:rPr>
              <a:t>Forecasts into HRRR-Smoke</a:t>
            </a:r>
            <a:endParaRPr lang="en-US" sz="2400" i="1" dirty="0">
              <a:solidFill>
                <a:srgbClr val="FF0000"/>
              </a:solidFill>
            </a:endParaRPr>
          </a:p>
        </p:txBody>
      </p:sp>
      <p:sp>
        <p:nvSpPr>
          <p:cNvPr id="2" name="TextBox 1"/>
          <p:cNvSpPr txBox="1"/>
          <p:nvPr/>
        </p:nvSpPr>
        <p:spPr>
          <a:xfrm>
            <a:off x="3536127" y="304800"/>
            <a:ext cx="1614545" cy="646331"/>
          </a:xfrm>
          <a:prstGeom prst="rect">
            <a:avLst/>
          </a:prstGeom>
          <a:noFill/>
        </p:spPr>
        <p:txBody>
          <a:bodyPr wrap="none" rtlCol="0">
            <a:spAutoFit/>
          </a:bodyPr>
          <a:lstStyle/>
          <a:p>
            <a:r>
              <a:rPr lang="en-US" sz="3600" b="1" dirty="0" smtClean="0"/>
              <a:t>Outline</a:t>
            </a:r>
            <a:endParaRPr lang="en-US" sz="3600" b="1" dirty="0"/>
          </a:p>
        </p:txBody>
      </p:sp>
    </p:spTree>
    <p:extLst>
      <p:ext uri="{BB962C8B-B14F-4D97-AF65-F5344CB8AC3E}">
        <p14:creationId xmlns:p14="http://schemas.microsoft.com/office/powerpoint/2010/main" val="9862858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Attachments\may_25\fire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
            <a:ext cx="5105400" cy="6607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4343400" cy="2862322"/>
          </a:xfrm>
          <a:prstGeom prst="rect">
            <a:avLst/>
          </a:prstGeom>
          <a:noFill/>
        </p:spPr>
        <p:txBody>
          <a:bodyPr wrap="square" rtlCol="0">
            <a:spAutoFit/>
          </a:bodyPr>
          <a:lstStyle/>
          <a:p>
            <a:r>
              <a:rPr lang="en-US" sz="3600" b="1" dirty="0" smtClean="0"/>
              <a:t>High </a:t>
            </a:r>
            <a:r>
              <a:rPr lang="en-US" sz="3600" b="1" dirty="0"/>
              <a:t>Resolution Trajectory-Based Smoke Forecasts </a:t>
            </a:r>
            <a:r>
              <a:rPr lang="en-US" sz="3600" b="1" dirty="0" smtClean="0"/>
              <a:t>of the Fort McMurray Wildfire</a:t>
            </a:r>
          </a:p>
        </p:txBody>
      </p:sp>
      <p:sp>
        <p:nvSpPr>
          <p:cNvPr id="9" name="Rectangle 8"/>
          <p:cNvSpPr/>
          <p:nvPr/>
        </p:nvSpPr>
        <p:spPr>
          <a:xfrm>
            <a:off x="0" y="3124200"/>
            <a:ext cx="4343400" cy="3046988"/>
          </a:xfrm>
          <a:prstGeom prst="rect">
            <a:avLst/>
          </a:prstGeom>
        </p:spPr>
        <p:txBody>
          <a:bodyPr wrap="square">
            <a:spAutoFit/>
          </a:bodyPr>
          <a:lstStyle/>
          <a:p>
            <a:r>
              <a:rPr lang="en-US" sz="1200" b="1" dirty="0" smtClean="0"/>
              <a:t>(May </a:t>
            </a:r>
            <a:r>
              <a:rPr lang="en-US" sz="1200" b="1" dirty="0"/>
              <a:t>1, 2016) </a:t>
            </a:r>
            <a:r>
              <a:rPr lang="en-US" sz="1200" dirty="0"/>
              <a:t>–  </a:t>
            </a:r>
            <a:r>
              <a:rPr lang="en-US" sz="1200" dirty="0" smtClean="0"/>
              <a:t>9:57 </a:t>
            </a:r>
            <a:r>
              <a:rPr lang="en-US" sz="1200" dirty="0"/>
              <a:t>p.m., Mayor Blake has declared a State of Local Emergency in Fort McMurray localized to </a:t>
            </a:r>
            <a:r>
              <a:rPr lang="en-US" sz="1200" dirty="0" err="1"/>
              <a:t>Gregoire</a:t>
            </a:r>
            <a:r>
              <a:rPr lang="en-US" sz="1200" dirty="0" smtClean="0"/>
              <a:t>.</a:t>
            </a:r>
          </a:p>
          <a:p>
            <a:endParaRPr lang="en-US" sz="1200" b="1" dirty="0"/>
          </a:p>
          <a:p>
            <a:r>
              <a:rPr lang="en-US" sz="1200" b="1" dirty="0" smtClean="0"/>
              <a:t>(May </a:t>
            </a:r>
            <a:r>
              <a:rPr lang="en-US" sz="1200" b="1" dirty="0"/>
              <a:t>4, 2016) </a:t>
            </a:r>
            <a:r>
              <a:rPr lang="en-US" sz="1200" dirty="0" smtClean="0"/>
              <a:t>–Mandatory </a:t>
            </a:r>
            <a:r>
              <a:rPr lang="en-US" sz="1200" dirty="0"/>
              <a:t>evacuation of Anzac, </a:t>
            </a:r>
            <a:r>
              <a:rPr lang="en-US" sz="1200" dirty="0" err="1"/>
              <a:t>Gregoire</a:t>
            </a:r>
            <a:r>
              <a:rPr lang="en-US" sz="1200" dirty="0"/>
              <a:t> Lake Estates and Fort McMurray First Nation.  </a:t>
            </a:r>
            <a:endParaRPr lang="en-US" sz="1200" dirty="0" smtClean="0"/>
          </a:p>
          <a:p>
            <a:endParaRPr lang="en-US" sz="1200" b="1" dirty="0"/>
          </a:p>
          <a:p>
            <a:r>
              <a:rPr lang="en-US" sz="1200" b="1" dirty="0" smtClean="0"/>
              <a:t>(May </a:t>
            </a:r>
            <a:r>
              <a:rPr lang="en-US" sz="1200" b="1" dirty="0"/>
              <a:t>8, 2016) </a:t>
            </a:r>
            <a:r>
              <a:rPr lang="en-US" sz="1200" dirty="0"/>
              <a:t>– A</a:t>
            </a:r>
            <a:r>
              <a:rPr lang="en-US" sz="1200" dirty="0" smtClean="0"/>
              <a:t>irspace </a:t>
            </a:r>
            <a:r>
              <a:rPr lang="en-US" sz="1200" dirty="0"/>
              <a:t>below 3000 ft. above ground level (AGL) is closed over </a:t>
            </a:r>
            <a:r>
              <a:rPr lang="en-US" sz="1200" dirty="0" smtClean="0"/>
              <a:t>a </a:t>
            </a:r>
            <a:r>
              <a:rPr lang="en-US" sz="1200" dirty="0"/>
              <a:t>five nautical mile buffer around the active fire zone</a:t>
            </a:r>
            <a:r>
              <a:rPr lang="en-US" sz="1200" dirty="0" smtClean="0"/>
              <a:t>.</a:t>
            </a:r>
          </a:p>
          <a:p>
            <a:endParaRPr lang="en-US" sz="1200" dirty="0"/>
          </a:p>
          <a:p>
            <a:r>
              <a:rPr lang="en-US" sz="1200" b="1" dirty="0" smtClean="0"/>
              <a:t>(May 16, </a:t>
            </a:r>
            <a:r>
              <a:rPr lang="en-US" sz="1200" b="1" dirty="0"/>
              <a:t>2016) </a:t>
            </a:r>
            <a:r>
              <a:rPr lang="en-US" sz="1200" dirty="0"/>
              <a:t>The evacuation zone has increased north of the city of Fort </a:t>
            </a:r>
            <a:r>
              <a:rPr lang="en-US" sz="1200" dirty="0" smtClean="0"/>
              <a:t>McMurray. </a:t>
            </a:r>
            <a:endParaRPr lang="en-US" sz="1200" dirty="0"/>
          </a:p>
          <a:p>
            <a:endParaRPr lang="en-US" sz="1200" b="1" dirty="0" smtClean="0"/>
          </a:p>
          <a:p>
            <a:r>
              <a:rPr lang="en-US" sz="1200" b="1" dirty="0" smtClean="0"/>
              <a:t>(May </a:t>
            </a:r>
            <a:r>
              <a:rPr lang="en-US" sz="1200" b="1" dirty="0"/>
              <a:t>18, </a:t>
            </a:r>
            <a:r>
              <a:rPr lang="en-US" sz="1200" b="1" dirty="0" smtClean="0"/>
              <a:t>2016)</a:t>
            </a:r>
            <a:r>
              <a:rPr lang="en-US" sz="1200" dirty="0" smtClean="0"/>
              <a:t> A </a:t>
            </a:r>
            <a:r>
              <a:rPr lang="en-US" sz="1200" dirty="0"/>
              <a:t>voluntary, phased re-entry for the safe return of Fort McMurray residents will begin June 1 if future wildfire conditions do not delay restoration efforts. </a:t>
            </a:r>
          </a:p>
        </p:txBody>
      </p:sp>
      <p:sp>
        <p:nvSpPr>
          <p:cNvPr id="10" name="Rectangle 9"/>
          <p:cNvSpPr/>
          <p:nvPr/>
        </p:nvSpPr>
        <p:spPr>
          <a:xfrm>
            <a:off x="-1" y="6488668"/>
            <a:ext cx="9139127" cy="369332"/>
          </a:xfrm>
          <a:prstGeom prst="rect">
            <a:avLst/>
          </a:prstGeom>
        </p:spPr>
        <p:txBody>
          <a:bodyPr wrap="square">
            <a:spAutoFit/>
          </a:bodyPr>
          <a:lstStyle/>
          <a:p>
            <a:r>
              <a:rPr lang="en-US" dirty="0"/>
              <a:t>http://wildfire.alberta.ca/wildfire-maps/default.aspx</a:t>
            </a:r>
          </a:p>
        </p:txBody>
      </p:sp>
    </p:spTree>
    <p:extLst>
      <p:ext uri="{BB962C8B-B14F-4D97-AF65-F5344CB8AC3E}">
        <p14:creationId xmlns:p14="http://schemas.microsoft.com/office/powerpoint/2010/main" val="447617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200"/>
            <a:ext cx="9144000" cy="4893647"/>
          </a:xfrm>
          <a:prstGeom prst="rect">
            <a:avLst/>
          </a:prstGeom>
        </p:spPr>
        <p:txBody>
          <a:bodyPr wrap="square">
            <a:spAutoFit/>
          </a:bodyPr>
          <a:lstStyle/>
          <a:p>
            <a:pPr marL="342900" lvl="1" indent="-342900">
              <a:buFont typeface="Wingdings" pitchFamily="2" charset="2"/>
              <a:buChar char="§"/>
            </a:pPr>
            <a:r>
              <a:rPr lang="en-US" altLang="en-US" sz="2400" dirty="0" smtClean="0">
                <a:ea typeface="ＭＳ Ｐゴシック" pitchFamily="34" charset="-128"/>
              </a:rPr>
              <a:t>Goal: Provide </a:t>
            </a:r>
            <a:r>
              <a:rPr lang="en-US" altLang="en-US" sz="2400" dirty="0">
                <a:ea typeface="ＭＳ Ｐゴシック" pitchFamily="34" charset="-128"/>
              </a:rPr>
              <a:t>low latency, web-based, high resolution forecasts of smoke dispersion for use by NWS Incident Meteorologists (IMET) to support on-site decision support services for fire incident management teams. </a:t>
            </a:r>
            <a:endParaRPr lang="en-US" altLang="en-US" sz="2400" dirty="0" smtClean="0">
              <a:ea typeface="ＭＳ Ｐゴシック" pitchFamily="34" charset="-128"/>
            </a:endParaRPr>
          </a:p>
          <a:p>
            <a:pPr marL="342900" lvl="1" indent="-342900">
              <a:buFont typeface="Wingdings" pitchFamily="2" charset="2"/>
              <a:buChar char="§"/>
            </a:pPr>
            <a:endParaRPr lang="en-US" altLang="en-US" sz="2400" dirty="0" smtClean="0">
              <a:ea typeface="ＭＳ Ｐゴシック" pitchFamily="34" charset="-128"/>
            </a:endParaRPr>
          </a:p>
          <a:p>
            <a:pPr marL="342900" lvl="1" indent="-342900">
              <a:buFont typeface="Wingdings" pitchFamily="2" charset="2"/>
              <a:buChar char="§"/>
            </a:pPr>
            <a:r>
              <a:rPr lang="en-US" altLang="en-US" sz="2400" dirty="0">
                <a:ea typeface="ＭＳ Ｐゴシック" pitchFamily="34" charset="-128"/>
              </a:rPr>
              <a:t>Project utilizes VIIRS AOD </a:t>
            </a:r>
            <a:r>
              <a:rPr lang="en-US" altLang="en-US" sz="2400" dirty="0" smtClean="0">
                <a:ea typeface="ＭＳ Ｐゴシック" pitchFamily="34" charset="-128"/>
              </a:rPr>
              <a:t>retrievals </a:t>
            </a:r>
            <a:r>
              <a:rPr lang="en-US" altLang="en-US" sz="2400" dirty="0">
                <a:ea typeface="ＭＳ Ｐゴシック" pitchFamily="34" charset="-128"/>
              </a:rPr>
              <a:t>to initialize trajectory-based, high spatial resolution </a:t>
            </a:r>
            <a:r>
              <a:rPr lang="en-US" altLang="en-US" sz="2400" dirty="0" smtClean="0">
                <a:ea typeface="ＭＳ Ｐゴシック" pitchFamily="34" charset="-128"/>
              </a:rPr>
              <a:t>smoke </a:t>
            </a:r>
            <a:r>
              <a:rPr lang="en-US" altLang="en-US" sz="2400" dirty="0">
                <a:ea typeface="ＭＳ Ｐゴシック" pitchFamily="34" charset="-128"/>
              </a:rPr>
              <a:t>dispersion forecasts. </a:t>
            </a:r>
            <a:endParaRPr lang="en-US" altLang="en-US" sz="2400" dirty="0" smtClean="0">
              <a:ea typeface="ＭＳ Ｐゴシック" pitchFamily="34" charset="-128"/>
            </a:endParaRPr>
          </a:p>
          <a:p>
            <a:pPr marL="342900" lvl="1" indent="-342900">
              <a:buFont typeface="Wingdings" pitchFamily="2" charset="2"/>
              <a:buChar char="§"/>
            </a:pPr>
            <a:endParaRPr lang="en-US" altLang="en-US" sz="2400" dirty="0">
              <a:ea typeface="ＭＳ Ｐゴシック" pitchFamily="34" charset="-128"/>
            </a:endParaRPr>
          </a:p>
          <a:p>
            <a:pPr marL="342900" lvl="1" indent="-342900">
              <a:buFont typeface="Wingdings" pitchFamily="2" charset="2"/>
              <a:buChar char="§"/>
            </a:pPr>
            <a:r>
              <a:rPr lang="en-US" altLang="en-US" sz="2400" dirty="0">
                <a:ea typeface="ＭＳ Ｐゴシック" pitchFamily="34" charset="-128"/>
              </a:rPr>
              <a:t>Project is an extension of Infusion of satellite Data into Environmental Applications-International (IDEA-I) trajectory based aerosol </a:t>
            </a:r>
            <a:r>
              <a:rPr lang="en-US" altLang="en-US" sz="2400" dirty="0" smtClean="0">
                <a:ea typeface="ＭＳ Ｐゴシック" pitchFamily="34" charset="-128"/>
              </a:rPr>
              <a:t>forecast </a:t>
            </a:r>
            <a:r>
              <a:rPr lang="en-US" altLang="en-US" sz="2400" dirty="0">
                <a:ea typeface="ＭＳ Ｐゴシック" pitchFamily="34" charset="-128"/>
              </a:rPr>
              <a:t>capabilities and will be tested and released within CSPP prior to transition to Operations at NESDIS. </a:t>
            </a:r>
          </a:p>
          <a:p>
            <a:pPr marL="342900" lvl="1" indent="-342900">
              <a:buFont typeface="Wingdings" pitchFamily="2" charset="2"/>
              <a:buChar char="§"/>
            </a:pPr>
            <a:endParaRPr lang="en-US" altLang="en-US" sz="2400" dirty="0">
              <a:ea typeface="ＭＳ Ｐゴシック" pitchFamily="34" charset="-128"/>
            </a:endParaRPr>
          </a:p>
        </p:txBody>
      </p:sp>
      <p:sp>
        <p:nvSpPr>
          <p:cNvPr id="2" name="Rectangle 1"/>
          <p:cNvSpPr/>
          <p:nvPr/>
        </p:nvSpPr>
        <p:spPr>
          <a:xfrm>
            <a:off x="0" y="381000"/>
            <a:ext cx="9144000" cy="523220"/>
          </a:xfrm>
          <a:prstGeom prst="rect">
            <a:avLst/>
          </a:prstGeom>
        </p:spPr>
        <p:txBody>
          <a:bodyPr wrap="square">
            <a:spAutoFit/>
          </a:bodyPr>
          <a:lstStyle/>
          <a:p>
            <a:pPr algn="ctr"/>
            <a:r>
              <a:rPr lang="en-US" sz="2800" b="1" dirty="0"/>
              <a:t>High Resolution Trajectory-Based Smoke Forecasts</a:t>
            </a:r>
          </a:p>
        </p:txBody>
      </p:sp>
    </p:spTree>
    <p:extLst>
      <p:ext uri="{BB962C8B-B14F-4D97-AF65-F5344CB8AC3E}">
        <p14:creationId xmlns:p14="http://schemas.microsoft.com/office/powerpoint/2010/main" val="2544356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ftp://satepsanone.nesdis.noaa.gov/FIRE/HMS/GRAPHIC/hms20160506.jpg"/>
          <p:cNvSpPr>
            <a:spLocks noChangeAspect="1" noChangeArrowheads="1"/>
          </p:cNvSpPr>
          <p:nvPr/>
        </p:nvSpPr>
        <p:spPr bwMode="auto">
          <a:xfrm>
            <a:off x="155575" y="-2947988"/>
            <a:ext cx="767715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59" name="Picture 3" descr="C:\Users\Brad Pierce\Documents\Attachments\may_09\hms20160506.jpg"/>
          <p:cNvPicPr>
            <a:picLocks noChangeAspect="1" noChangeArrowheads="1"/>
          </p:cNvPicPr>
          <p:nvPr/>
        </p:nvPicPr>
        <p:blipFill>
          <a:blip r:embed="rId2" cstate="print"/>
          <a:srcRect/>
          <a:stretch>
            <a:fillRect/>
          </a:stretch>
        </p:blipFill>
        <p:spPr bwMode="auto">
          <a:xfrm>
            <a:off x="0" y="0"/>
            <a:ext cx="8572500" cy="6858000"/>
          </a:xfrm>
          <a:prstGeom prst="rect">
            <a:avLst/>
          </a:prstGeom>
          <a:noFill/>
        </p:spPr>
      </p:pic>
      <p:sp>
        <p:nvSpPr>
          <p:cNvPr id="6" name="TextBox 5"/>
          <p:cNvSpPr txBox="1"/>
          <p:nvPr/>
        </p:nvSpPr>
        <p:spPr>
          <a:xfrm>
            <a:off x="759331" y="4267199"/>
            <a:ext cx="2002664" cy="646331"/>
          </a:xfrm>
          <a:prstGeom prst="rect">
            <a:avLst/>
          </a:prstGeom>
          <a:noFill/>
        </p:spPr>
        <p:txBody>
          <a:bodyPr wrap="none" rtlCol="0">
            <a:spAutoFit/>
          </a:bodyPr>
          <a:lstStyle/>
          <a:p>
            <a:r>
              <a:rPr lang="en-US" dirty="0" smtClean="0">
                <a:solidFill>
                  <a:schemeClr val="bg1"/>
                </a:solidFill>
              </a:rPr>
              <a:t>Canadian Wildfires </a:t>
            </a:r>
          </a:p>
          <a:p>
            <a:r>
              <a:rPr lang="en-US" dirty="0" smtClean="0">
                <a:solidFill>
                  <a:schemeClr val="bg1"/>
                </a:solidFill>
              </a:rPr>
              <a:t>May 06, 2016</a:t>
            </a:r>
            <a:endParaRPr lang="en-US" dirty="0">
              <a:solidFill>
                <a:schemeClr val="bg1"/>
              </a:solidFill>
            </a:endParaRPr>
          </a:p>
        </p:txBody>
      </p:sp>
      <p:pic>
        <p:nvPicPr>
          <p:cNvPr id="19460" name="Picture 4"/>
          <p:cNvPicPr>
            <a:picLocks noChangeAspect="1" noChangeArrowheads="1"/>
          </p:cNvPicPr>
          <p:nvPr/>
        </p:nvPicPr>
        <p:blipFill>
          <a:blip r:embed="rId3" cstate="print"/>
          <a:srcRect l="19375" t="15000" r="18750" b="4000"/>
          <a:stretch>
            <a:fillRect/>
          </a:stretch>
        </p:blipFill>
        <p:spPr bwMode="auto">
          <a:xfrm>
            <a:off x="0" y="0"/>
            <a:ext cx="3657600" cy="2992582"/>
          </a:xfrm>
          <a:prstGeom prst="rect">
            <a:avLst/>
          </a:prstGeom>
          <a:noFill/>
          <a:ln w="9525">
            <a:noFill/>
            <a:miter lim="800000"/>
            <a:headEnd/>
            <a:tailEnd/>
          </a:ln>
        </p:spPr>
      </p:pic>
      <p:sp>
        <p:nvSpPr>
          <p:cNvPr id="8" name="Oval 7"/>
          <p:cNvSpPr/>
          <p:nvPr/>
        </p:nvSpPr>
        <p:spPr>
          <a:xfrm>
            <a:off x="4267200" y="22098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9200" y="609600"/>
            <a:ext cx="762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0" y="2667000"/>
            <a:ext cx="838200" cy="3335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2"/>
          </p:cNvCxnSpPr>
          <p:nvPr/>
        </p:nvCxnSpPr>
        <p:spPr>
          <a:xfrm>
            <a:off x="1600200" y="914400"/>
            <a:ext cx="3276600" cy="1752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863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rad Pierce\Documents\Attachments\may_09\may.06.12z.run.gif"/>
          <p:cNvPicPr>
            <a:picLocks noChangeAspect="1" noChangeArrowheads="1" noCrop="1"/>
          </p:cNvPicPr>
          <p:nvPr/>
        </p:nvPicPr>
        <p:blipFill>
          <a:blip r:embed="rId2" cstate="print"/>
          <a:srcRect/>
          <a:stretch>
            <a:fillRect/>
          </a:stretch>
        </p:blipFill>
        <p:spPr bwMode="auto">
          <a:xfrm>
            <a:off x="1143000" y="0"/>
            <a:ext cx="6858000" cy="6858000"/>
          </a:xfrm>
          <a:prstGeom prst="rect">
            <a:avLst/>
          </a:prstGeom>
          <a:noFill/>
        </p:spPr>
      </p:pic>
    </p:spTree>
    <p:extLst>
      <p:ext uri="{BB962C8B-B14F-4D97-AF65-F5344CB8AC3E}">
        <p14:creationId xmlns:p14="http://schemas.microsoft.com/office/powerpoint/2010/main" val="3341442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ak Particles PM&lt;sub&gt;2.5&lt;/sub&gt; (24-hour) - https://files.airnowtech.org/airnow/2016/20160507/peak_pm25_usa.jpg"/>
          <p:cNvPicPr>
            <a:picLocks noChangeAspect="1" noChangeArrowheads="1"/>
          </p:cNvPicPr>
          <p:nvPr/>
        </p:nvPicPr>
        <p:blipFill>
          <a:blip r:embed="rId2" cstate="print"/>
          <a:srcRect/>
          <a:stretch>
            <a:fillRect/>
          </a:stretch>
        </p:blipFill>
        <p:spPr bwMode="auto">
          <a:xfrm>
            <a:off x="914400" y="228600"/>
            <a:ext cx="7010400" cy="5341257"/>
          </a:xfrm>
          <a:prstGeom prst="rect">
            <a:avLst/>
          </a:prstGeom>
          <a:noFill/>
        </p:spPr>
      </p:pic>
      <p:pic>
        <p:nvPicPr>
          <p:cNvPr id="4099" name="Picture 3"/>
          <p:cNvPicPr>
            <a:picLocks noChangeAspect="1" noChangeArrowheads="1"/>
          </p:cNvPicPr>
          <p:nvPr/>
        </p:nvPicPr>
        <p:blipFill>
          <a:blip r:embed="rId3" cstate="print"/>
          <a:srcRect l="13750" t="63000" r="44375" b="31000"/>
          <a:stretch>
            <a:fillRect/>
          </a:stretch>
        </p:blipFill>
        <p:spPr bwMode="auto">
          <a:xfrm>
            <a:off x="685800" y="5638800"/>
            <a:ext cx="7658100" cy="685800"/>
          </a:xfrm>
          <a:prstGeom prst="rect">
            <a:avLst/>
          </a:prstGeom>
          <a:noFill/>
          <a:ln w="9525">
            <a:noFill/>
            <a:miter lim="800000"/>
            <a:headEnd/>
            <a:tailEnd/>
          </a:ln>
        </p:spPr>
      </p:pic>
      <p:sp>
        <p:nvSpPr>
          <p:cNvPr id="6" name="Rectangle 5"/>
          <p:cNvSpPr/>
          <p:nvPr/>
        </p:nvSpPr>
        <p:spPr>
          <a:xfrm>
            <a:off x="3276600" y="6488668"/>
            <a:ext cx="2566728" cy="369332"/>
          </a:xfrm>
          <a:prstGeom prst="rect">
            <a:avLst/>
          </a:prstGeom>
        </p:spPr>
        <p:txBody>
          <a:bodyPr wrap="none">
            <a:spAutoFit/>
          </a:bodyPr>
          <a:lstStyle/>
          <a:p>
            <a:r>
              <a:rPr lang="en-US" dirty="0" smtClean="0"/>
              <a:t>https://www.airnow.gov/</a:t>
            </a:r>
            <a:endParaRPr lang="en-US" dirty="0"/>
          </a:p>
        </p:txBody>
      </p:sp>
    </p:spTree>
    <p:extLst>
      <p:ext uri="{BB962C8B-B14F-4D97-AF65-F5344CB8AC3E}">
        <p14:creationId xmlns:p14="http://schemas.microsoft.com/office/powerpoint/2010/main" val="294962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1447800"/>
            <a:ext cx="8839200" cy="4525963"/>
          </a:xfrm>
        </p:spPr>
        <p:txBody>
          <a:bodyPr>
            <a:noAutofit/>
          </a:bodyPr>
          <a:lstStyle/>
          <a:p>
            <a:pPr>
              <a:spcBef>
                <a:spcPts val="100"/>
              </a:spcBef>
              <a:buFont typeface="Wingdings" panose="05000000000000000000" pitchFamily="2" charset="2"/>
              <a:buChar char="Ø"/>
            </a:pPr>
            <a:r>
              <a:rPr lang="en-US" sz="2000" b="1" dirty="0" smtClean="0"/>
              <a:t>Support </a:t>
            </a:r>
            <a:r>
              <a:rPr lang="en-US" sz="2000" b="1" dirty="0"/>
              <a:t>NWS Incident Meteorologists (IMET</a:t>
            </a:r>
            <a:r>
              <a:rPr lang="en-US" sz="2000" b="1" dirty="0" smtClean="0"/>
              <a:t>)</a:t>
            </a:r>
          </a:p>
          <a:p>
            <a:pPr lvl="1">
              <a:spcBef>
                <a:spcPts val="100"/>
              </a:spcBef>
              <a:buFont typeface="Arial" panose="020B0604020202020204" pitchFamily="34" charset="0"/>
              <a:buChar char="•"/>
            </a:pPr>
            <a:r>
              <a:rPr lang="en-US" sz="2000" b="1" dirty="0"/>
              <a:t>D</a:t>
            </a:r>
            <a:r>
              <a:rPr lang="en-US" sz="2000" b="1" dirty="0" smtClean="0"/>
              <a:t>evelop </a:t>
            </a:r>
            <a:r>
              <a:rPr lang="en-US" sz="2000" b="1" dirty="0"/>
              <a:t>fire clustering algorithms to track behavior (movement, intensity)</a:t>
            </a:r>
          </a:p>
          <a:p>
            <a:pPr lvl="1">
              <a:spcBef>
                <a:spcPts val="100"/>
              </a:spcBef>
              <a:buFont typeface="Arial" panose="020B0604020202020204" pitchFamily="34" charset="0"/>
              <a:buChar char="•"/>
            </a:pPr>
            <a:r>
              <a:rPr lang="en-US" sz="2000" b="1" dirty="0" smtClean="0"/>
              <a:t>Use </a:t>
            </a:r>
            <a:r>
              <a:rPr lang="en-US" sz="2000" b="1" dirty="0"/>
              <a:t>ABI Fire Detection and GLM Lighting detection to develop probabilistic lightning wildfire ignition source </a:t>
            </a:r>
          </a:p>
          <a:p>
            <a:pPr>
              <a:spcBef>
                <a:spcPts val="100"/>
              </a:spcBef>
              <a:buFont typeface="Wingdings" panose="05000000000000000000" pitchFamily="2" charset="2"/>
              <a:buChar char="Ø"/>
            </a:pPr>
            <a:endParaRPr lang="en-US" sz="2000" b="1" dirty="0" smtClean="0"/>
          </a:p>
          <a:p>
            <a:pPr>
              <a:spcBef>
                <a:spcPts val="100"/>
              </a:spcBef>
              <a:buFont typeface="Wingdings" panose="05000000000000000000" pitchFamily="2" charset="2"/>
              <a:buChar char="Ø"/>
            </a:pPr>
            <a:r>
              <a:rPr lang="en-US" sz="2000" b="1" dirty="0"/>
              <a:t>Support NWS aerosol (smoke) data </a:t>
            </a:r>
            <a:r>
              <a:rPr lang="en-US" sz="2000" b="1" dirty="0" smtClean="0"/>
              <a:t>assimilation</a:t>
            </a:r>
          </a:p>
          <a:p>
            <a:pPr lvl="1">
              <a:spcBef>
                <a:spcPts val="100"/>
              </a:spcBef>
              <a:buFont typeface="Arial" panose="020B0604020202020204" pitchFamily="34" charset="0"/>
              <a:buChar char="•"/>
            </a:pPr>
            <a:r>
              <a:rPr lang="en-US" sz="2000" b="1" dirty="0" smtClean="0"/>
              <a:t>HRRR-Smoke GSI data assimilation using GOES-R AOD </a:t>
            </a:r>
            <a:r>
              <a:rPr lang="en-US" sz="2000" b="1" dirty="0"/>
              <a:t>and FRP </a:t>
            </a:r>
          </a:p>
          <a:p>
            <a:pPr lvl="1">
              <a:spcBef>
                <a:spcPts val="100"/>
              </a:spcBef>
              <a:buFont typeface="Arial" panose="020B0604020202020204" pitchFamily="34" charset="0"/>
              <a:buChar char="•"/>
            </a:pPr>
            <a:r>
              <a:rPr lang="en-US" sz="2000" b="1" dirty="0" smtClean="0"/>
              <a:t>Demonstration/Verification </a:t>
            </a:r>
            <a:r>
              <a:rPr lang="en-US" sz="2000" b="1" dirty="0"/>
              <a:t>during 2018 NOAA FIREX field campaign</a:t>
            </a:r>
          </a:p>
          <a:p>
            <a:pPr marL="0" indent="0">
              <a:spcBef>
                <a:spcPts val="100"/>
              </a:spcBef>
              <a:buNone/>
            </a:pPr>
            <a:endParaRPr lang="en-US" sz="2000" b="1" dirty="0" smtClean="0"/>
          </a:p>
          <a:p>
            <a:pPr>
              <a:spcBef>
                <a:spcPts val="100"/>
              </a:spcBef>
              <a:buFont typeface="Wingdings" panose="05000000000000000000" pitchFamily="2" charset="2"/>
              <a:buChar char="Ø"/>
            </a:pPr>
            <a:r>
              <a:rPr lang="en-US" sz="2000" b="1" dirty="0"/>
              <a:t>Support NWS Fire Behavior </a:t>
            </a:r>
            <a:r>
              <a:rPr lang="en-US" sz="2000" b="1" dirty="0" smtClean="0"/>
              <a:t>Forecasting</a:t>
            </a:r>
          </a:p>
          <a:p>
            <a:pPr lvl="1">
              <a:spcBef>
                <a:spcPts val="100"/>
              </a:spcBef>
              <a:buFont typeface="Arial" panose="020B0604020202020204" pitchFamily="34" charset="0"/>
              <a:buChar char="•"/>
            </a:pPr>
            <a:r>
              <a:rPr lang="en-US" sz="1800" b="1" dirty="0"/>
              <a:t>Validate HRRR lightning forecasts with GLM lighting detection </a:t>
            </a:r>
          </a:p>
          <a:p>
            <a:pPr lvl="1">
              <a:spcBef>
                <a:spcPts val="100"/>
              </a:spcBef>
              <a:buFont typeface="Arial" panose="020B0604020202020204" pitchFamily="34" charset="0"/>
              <a:buChar char="•"/>
            </a:pPr>
            <a:r>
              <a:rPr lang="en-US" sz="1800" b="1" dirty="0"/>
              <a:t>Test WRF-Fire/ABI FRP </a:t>
            </a:r>
            <a:r>
              <a:rPr lang="en-US" sz="1800" b="1" dirty="0" err="1"/>
              <a:t>atmos</a:t>
            </a:r>
            <a:r>
              <a:rPr lang="en-US" sz="1800" b="1" dirty="0"/>
              <a:t>-fire interaction within HRRR-Smoke (validate with ABI fire cluster observations) </a:t>
            </a:r>
          </a:p>
          <a:p>
            <a:pPr lvl="1">
              <a:spcBef>
                <a:spcPts val="100"/>
              </a:spcBef>
              <a:buFont typeface="Arial" panose="020B0604020202020204" pitchFamily="34" charset="0"/>
              <a:buChar char="•"/>
            </a:pPr>
            <a:r>
              <a:rPr lang="en-US" sz="1800" b="1" dirty="0"/>
              <a:t>Incorporate probabilistic lighting ignition source into WRF-Fire</a:t>
            </a:r>
          </a:p>
          <a:p>
            <a:pPr>
              <a:spcBef>
                <a:spcPts val="100"/>
              </a:spcBef>
              <a:buFont typeface="Wingdings" panose="05000000000000000000" pitchFamily="2" charset="2"/>
              <a:buChar char="Ø"/>
            </a:pPr>
            <a:endParaRPr lang="en-US" sz="2000" b="1" dirty="0"/>
          </a:p>
        </p:txBody>
      </p:sp>
      <p:sp>
        <p:nvSpPr>
          <p:cNvPr id="5" name="Rectangle 4"/>
          <p:cNvSpPr/>
          <p:nvPr/>
        </p:nvSpPr>
        <p:spPr>
          <a:xfrm>
            <a:off x="0" y="76200"/>
            <a:ext cx="9144000" cy="954107"/>
          </a:xfrm>
          <a:prstGeom prst="rect">
            <a:avLst/>
          </a:prstGeom>
        </p:spPr>
        <p:txBody>
          <a:bodyPr wrap="square">
            <a:spAutoFit/>
          </a:bodyPr>
          <a:lstStyle/>
          <a:p>
            <a:pPr algn="ctr"/>
            <a:r>
              <a:rPr lang="en-US" sz="2800" b="1" dirty="0"/>
              <a:t>New GOES-R Research Theme: </a:t>
            </a:r>
            <a:endParaRPr lang="en-US" sz="2800" b="1" dirty="0" smtClean="0"/>
          </a:p>
          <a:p>
            <a:pPr algn="ctr"/>
            <a:r>
              <a:rPr lang="en-US" sz="2800" b="1" dirty="0" smtClean="0"/>
              <a:t>High </a:t>
            </a:r>
            <a:r>
              <a:rPr lang="en-US" sz="2800" b="1" dirty="0"/>
              <a:t>Impact </a:t>
            </a:r>
            <a:r>
              <a:rPr lang="en-US" sz="2800" b="1" dirty="0" smtClean="0"/>
              <a:t>Weather-Fires</a:t>
            </a:r>
            <a:r>
              <a:rPr lang="en-US" sz="2800" b="1" baseline="30000" dirty="0" smtClean="0"/>
              <a:t>1</a:t>
            </a:r>
            <a:endParaRPr lang="en-US" sz="2800" b="1" baseline="30000" dirty="0"/>
          </a:p>
        </p:txBody>
      </p:sp>
      <p:sp>
        <p:nvSpPr>
          <p:cNvPr id="6" name="Rectangle 5"/>
          <p:cNvSpPr/>
          <p:nvPr/>
        </p:nvSpPr>
        <p:spPr>
          <a:xfrm>
            <a:off x="0" y="6488668"/>
            <a:ext cx="9144000" cy="369332"/>
          </a:xfrm>
          <a:prstGeom prst="rect">
            <a:avLst/>
          </a:prstGeom>
        </p:spPr>
        <p:txBody>
          <a:bodyPr wrap="square">
            <a:spAutoFit/>
          </a:bodyPr>
          <a:lstStyle/>
          <a:p>
            <a:r>
              <a:rPr lang="en-US" b="1" baseline="30000" dirty="0" smtClean="0"/>
              <a:t>1</a:t>
            </a:r>
            <a:r>
              <a:rPr lang="en-US" b="1" dirty="0" smtClean="0"/>
              <a:t>Leverages </a:t>
            </a:r>
            <a:r>
              <a:rPr lang="en-US" b="1" dirty="0"/>
              <a:t>the established collaboration between NESDIS/STAR and OAR/ESRL</a:t>
            </a:r>
            <a:endParaRPr lang="en-US" dirty="0"/>
          </a:p>
        </p:txBody>
      </p:sp>
    </p:spTree>
    <p:extLst>
      <p:ext uri="{BB962C8B-B14F-4D97-AF65-F5344CB8AC3E}">
        <p14:creationId xmlns:p14="http://schemas.microsoft.com/office/powerpoint/2010/main" val="3353312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29" y="0"/>
            <a:ext cx="9140271" cy="5605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beans\users$\bpierce\Data\Documents\Attachments\may_23\eidea_aug_22_2015_RGB_zoom.png"/>
          <p:cNvPicPr>
            <a:picLocks noChangeAspect="1" noChangeArrowheads="1"/>
          </p:cNvPicPr>
          <p:nvPr/>
        </p:nvPicPr>
        <p:blipFill rotWithShape="1">
          <a:blip r:embed="rId2">
            <a:extLst>
              <a:ext uri="{28A0092B-C50C-407E-A947-70E740481C1C}">
                <a14:useLocalDpi xmlns:a14="http://schemas.microsoft.com/office/drawing/2010/main" val="0"/>
              </a:ext>
            </a:extLst>
          </a:blip>
          <a:srcRect t="12616"/>
          <a:stretch/>
        </p:blipFill>
        <p:spPr bwMode="auto">
          <a:xfrm>
            <a:off x="3728" y="560507"/>
            <a:ext cx="9140272" cy="62974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33600" y="3995678"/>
            <a:ext cx="6781800" cy="2862322"/>
          </a:xfrm>
          <a:prstGeom prst="rect">
            <a:avLst/>
          </a:prstGeom>
        </p:spPr>
        <p:txBody>
          <a:bodyPr wrap="square">
            <a:spAutoFit/>
          </a:bodyPr>
          <a:lstStyle/>
          <a:p>
            <a:r>
              <a:rPr lang="en-US" b="1" i="1" dirty="0">
                <a:solidFill>
                  <a:schemeClr val="bg1"/>
                </a:solidFill>
              </a:rPr>
              <a:t>What is NOAA doing to build a Weather-Ready Nation?</a:t>
            </a:r>
          </a:p>
          <a:p>
            <a:endParaRPr lang="en-US" b="1" i="1" dirty="0">
              <a:solidFill>
                <a:schemeClr val="bg1"/>
              </a:solidFill>
            </a:endParaRPr>
          </a:p>
          <a:p>
            <a:r>
              <a:rPr lang="en-US" b="1" i="1" dirty="0">
                <a:solidFill>
                  <a:schemeClr val="bg1"/>
                </a:solidFill>
              </a:rPr>
              <a:t>NOAA’s National Weather Service is transforming its operations to help America respond. </a:t>
            </a:r>
            <a:endParaRPr lang="en-US" b="1" i="1" dirty="0" smtClean="0">
              <a:solidFill>
                <a:schemeClr val="bg1"/>
              </a:solidFill>
            </a:endParaRPr>
          </a:p>
          <a:p>
            <a:endParaRPr lang="en-US" b="1" i="1" dirty="0">
              <a:solidFill>
                <a:schemeClr val="bg1"/>
              </a:solidFill>
            </a:endParaRPr>
          </a:p>
          <a:p>
            <a:r>
              <a:rPr lang="en-US" b="1" i="1" dirty="0" smtClean="0">
                <a:solidFill>
                  <a:schemeClr val="bg1"/>
                </a:solidFill>
              </a:rPr>
              <a:t>NOAA’s </a:t>
            </a:r>
            <a:r>
              <a:rPr lang="en-US" b="1" i="1" dirty="0">
                <a:solidFill>
                  <a:schemeClr val="bg1"/>
                </a:solidFill>
              </a:rPr>
              <a:t>Office of Oceanic and Atmospheric Research and National Environmental Satellite, Data, and Information Service are moving new science and technology into National Weather Service operations that will improve forecasts and ultimately increase weather-readiness. </a:t>
            </a:r>
          </a:p>
        </p:txBody>
      </p:sp>
      <p:pic>
        <p:nvPicPr>
          <p:cNvPr id="2050" name="Picture 2" descr="http://www.nws.noaa.gov/com/weatherreadynation/img/future_imgs/logo_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 y="-19049"/>
            <a:ext cx="4492071" cy="63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589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609600"/>
            <a:ext cx="3939014" cy="2456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6488668"/>
            <a:ext cx="9144000" cy="369332"/>
          </a:xfrm>
          <a:prstGeom prst="rect">
            <a:avLst/>
          </a:prstGeom>
        </p:spPr>
        <p:txBody>
          <a:bodyPr wrap="square">
            <a:spAutoFit/>
          </a:bodyPr>
          <a:lstStyle/>
          <a:p>
            <a:r>
              <a:rPr lang="en-US" dirty="0"/>
              <a:t>http://www.predictiveservices.nifc.gov/intelligence/2015_Statssumm/annual_report_2015.pdf</a:t>
            </a:r>
          </a:p>
        </p:txBody>
      </p:sp>
      <p:sp>
        <p:nvSpPr>
          <p:cNvPr id="4" name="TextBox 3"/>
          <p:cNvSpPr txBox="1"/>
          <p:nvPr/>
        </p:nvSpPr>
        <p:spPr>
          <a:xfrm>
            <a:off x="0" y="0"/>
            <a:ext cx="9144000" cy="523220"/>
          </a:xfrm>
          <a:prstGeom prst="rect">
            <a:avLst/>
          </a:prstGeom>
          <a:noFill/>
        </p:spPr>
        <p:txBody>
          <a:bodyPr wrap="square" rtlCol="0">
            <a:spAutoFit/>
          </a:bodyPr>
          <a:lstStyle/>
          <a:p>
            <a:pPr algn="ctr"/>
            <a:r>
              <a:rPr lang="en-US" sz="2800" b="1" dirty="0" smtClean="0"/>
              <a:t>2015 had the highest area burned since 1996</a:t>
            </a:r>
          </a:p>
        </p:txBody>
      </p:sp>
      <p:pic>
        <p:nvPicPr>
          <p:cNvPr id="1026" name="Picture 2" descr="\\beans\users$\bpierce\Data\Documents\Attachments\may_23\case_study_2015_airno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89169" y="609600"/>
            <a:ext cx="4600575"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6363" y="4702930"/>
            <a:ext cx="2566728" cy="369332"/>
          </a:xfrm>
          <a:prstGeom prst="rect">
            <a:avLst/>
          </a:prstGeom>
        </p:spPr>
        <p:txBody>
          <a:bodyPr wrap="none">
            <a:spAutoFit/>
          </a:bodyPr>
          <a:lstStyle/>
          <a:p>
            <a:r>
              <a:rPr lang="en-US" dirty="0"/>
              <a:t>https://www.airnow.gov/</a:t>
            </a: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68346"/>
            <a:ext cx="41910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4319459" y="5181600"/>
            <a:ext cx="4702431"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t>Alaska (420% percent), Northwest (229%), Northern California (163%) and Northern Rockies (139%) were the only Geographic Areas to experience above average acres burned. </a:t>
            </a:r>
          </a:p>
        </p:txBody>
      </p:sp>
      <p:pic>
        <p:nvPicPr>
          <p:cNvPr id="1038" name="Picture 5" descr="AirNow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533400"/>
            <a:ext cx="1905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AQI: Good (0 - 5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2337" y="4162425"/>
            <a:ext cx="5715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89" name="Picture 65" descr="AQI: Moderate (51 - 100)">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8450" y="4162425"/>
            <a:ext cx="5715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AQI: Unhealthy for Sensitive Groups (101 - 150)">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4562" y="4162425"/>
            <a:ext cx="5715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91" name="Picture 67" descr="AQI: Unhealthy (151 - 200)">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70675" y="4162425"/>
            <a:ext cx="5715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AQI: Very Unhealthy (201 - 300)">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16787" y="4162425"/>
            <a:ext cx="5715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93" name="Picture 69" descr="AQI: Hazardous(301 - 500)">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62900" y="4162425"/>
            <a:ext cx="571500"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076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8668"/>
            <a:ext cx="9144000" cy="369332"/>
          </a:xfrm>
          <a:prstGeom prst="rect">
            <a:avLst/>
          </a:prstGeom>
        </p:spPr>
        <p:txBody>
          <a:bodyPr wrap="square">
            <a:spAutoFit/>
          </a:bodyPr>
          <a:lstStyle/>
          <a:p>
            <a:pPr algn="ctr"/>
            <a:r>
              <a:rPr lang="en-US" dirty="0"/>
              <a:t>http://ruc.noaa.gov/wrf/WG11_RT/#hrrrsmk</a:t>
            </a:r>
          </a:p>
        </p:txBody>
      </p:sp>
      <p:sp>
        <p:nvSpPr>
          <p:cNvPr id="6" name="Rectangle 5"/>
          <p:cNvSpPr/>
          <p:nvPr/>
        </p:nvSpPr>
        <p:spPr>
          <a:xfrm>
            <a:off x="4175" y="76200"/>
            <a:ext cx="9144000" cy="6001643"/>
          </a:xfrm>
          <a:prstGeom prst="rect">
            <a:avLst/>
          </a:prstGeom>
        </p:spPr>
        <p:txBody>
          <a:bodyPr wrap="square">
            <a:spAutoFit/>
          </a:bodyPr>
          <a:lstStyle/>
          <a:p>
            <a:pPr algn="ctr"/>
            <a:r>
              <a:rPr lang="en-US" sz="3200" b="1" dirty="0"/>
              <a:t>High Resolution Rapid Refresh with Smoke </a:t>
            </a:r>
            <a:r>
              <a:rPr lang="en-US" sz="3200" b="1" dirty="0" smtClean="0"/>
              <a:t>Tracers (HRRR-Smoke)</a:t>
            </a:r>
            <a:endParaRPr lang="en-US" sz="3200" b="1" dirty="0"/>
          </a:p>
          <a:p>
            <a:pPr algn="ctr"/>
            <a:r>
              <a:rPr lang="en-US" sz="3200" b="1" dirty="0" smtClean="0"/>
              <a:t>Retrospective Smoke forecasts</a:t>
            </a:r>
          </a:p>
          <a:p>
            <a:pPr algn="ctr"/>
            <a:endParaRPr lang="en-US" b="1" dirty="0"/>
          </a:p>
          <a:p>
            <a:pPr algn="ctr"/>
            <a:r>
              <a:rPr lang="en-US" dirty="0"/>
              <a:t>An experimental version of the High Resolution Rapid Refresh model is being used to predict wildfire smoke transport. The forecast model based on </a:t>
            </a:r>
            <a:r>
              <a:rPr lang="en-US" dirty="0" smtClean="0"/>
              <a:t>the Weather </a:t>
            </a:r>
            <a:r>
              <a:rPr lang="en-US" dirty="0"/>
              <a:t>Research and Forecasting (WRF) numerical model coupled with chemistry (WRF-</a:t>
            </a:r>
            <a:r>
              <a:rPr lang="en-US" dirty="0" err="1"/>
              <a:t>Chem</a:t>
            </a:r>
            <a:r>
              <a:rPr lang="en-US" dirty="0"/>
              <a:t>). </a:t>
            </a:r>
            <a:br>
              <a:rPr lang="en-US" dirty="0"/>
            </a:br>
            <a:r>
              <a:rPr lang="en-US" dirty="0"/>
              <a:t/>
            </a:r>
            <a:br>
              <a:rPr lang="en-US" dirty="0"/>
            </a:br>
            <a:endParaRPr lang="en-US" b="1" dirty="0" smtClean="0"/>
          </a:p>
          <a:p>
            <a:pPr algn="ctr"/>
            <a:r>
              <a:rPr lang="en-US" b="1" dirty="0" smtClean="0"/>
              <a:t>3 </a:t>
            </a:r>
            <a:r>
              <a:rPr lang="en-US" b="1" dirty="0"/>
              <a:t>km </a:t>
            </a:r>
            <a:r>
              <a:rPr lang="en-US" b="1" dirty="0" smtClean="0"/>
              <a:t>HRRR-Smoke </a:t>
            </a:r>
            <a:r>
              <a:rPr lang="en-US" b="1" dirty="0"/>
              <a:t>wildfire </a:t>
            </a:r>
            <a:r>
              <a:rPr lang="en-US" b="1" dirty="0" smtClean="0"/>
              <a:t>forecast</a:t>
            </a:r>
          </a:p>
          <a:p>
            <a:pPr marL="3486150" lvl="7" indent="-285750">
              <a:buFont typeface="Arial" panose="020B0604020202020204" pitchFamily="34" charset="0"/>
              <a:buChar char="•"/>
            </a:pPr>
            <a:r>
              <a:rPr lang="en-US" b="1" i="1" u="sng" dirty="0" smtClean="0"/>
              <a:t>Smoke treated as carbon monoxide (CO) tracer</a:t>
            </a:r>
          </a:p>
          <a:p>
            <a:pPr marL="3486150" lvl="7" indent="-285750">
              <a:buFont typeface="Arial" panose="020B0604020202020204" pitchFamily="34" charset="0"/>
              <a:buChar char="•"/>
            </a:pPr>
            <a:r>
              <a:rPr lang="en-US" b="1" i="1" u="sng" dirty="0" smtClean="0"/>
              <a:t>Only wildfire emissions</a:t>
            </a:r>
          </a:p>
          <a:p>
            <a:pPr marL="3486150" lvl="7" indent="-285750">
              <a:buFont typeface="Arial" panose="020B0604020202020204" pitchFamily="34" charset="0"/>
              <a:buChar char="•"/>
            </a:pPr>
            <a:r>
              <a:rPr lang="en-US" b="1" i="1" u="sng" dirty="0"/>
              <a:t>No dry and wet </a:t>
            </a:r>
            <a:r>
              <a:rPr lang="en-US" b="1" i="1" u="sng" dirty="0" smtClean="0"/>
              <a:t>deposition</a:t>
            </a:r>
          </a:p>
          <a:p>
            <a:pPr marL="3486150" lvl="7" indent="-285750">
              <a:buFont typeface="Arial" panose="020B0604020202020204" pitchFamily="34" charset="0"/>
              <a:buChar char="•"/>
            </a:pPr>
            <a:r>
              <a:rPr lang="en-US" b="1" i="1" u="sng" dirty="0" smtClean="0"/>
              <a:t>No diurnal fire behavior</a:t>
            </a:r>
            <a:endParaRPr lang="en-US" b="1" i="1" u="sng" dirty="0"/>
          </a:p>
          <a:p>
            <a:pPr algn="ctr"/>
            <a:endParaRPr lang="en-US" dirty="0" smtClean="0"/>
          </a:p>
          <a:p>
            <a:pPr algn="ctr"/>
            <a:endParaRPr lang="en-US" b="1" dirty="0" smtClean="0"/>
          </a:p>
          <a:p>
            <a:pPr algn="ctr"/>
            <a:r>
              <a:rPr lang="en-US" b="1" dirty="0" smtClean="0">
                <a:solidFill>
                  <a:srgbClr val="FF0000"/>
                </a:solidFill>
              </a:rPr>
              <a:t>THESE </a:t>
            </a:r>
            <a:r>
              <a:rPr lang="en-US" b="1" dirty="0">
                <a:solidFill>
                  <a:srgbClr val="FF0000"/>
                </a:solidFill>
              </a:rPr>
              <a:t>FORECASTS ARE </a:t>
            </a:r>
            <a:r>
              <a:rPr lang="en-US" b="1" dirty="0" smtClean="0">
                <a:solidFill>
                  <a:srgbClr val="FF0000"/>
                </a:solidFill>
              </a:rPr>
              <a:t>EXPERIMENTAL</a:t>
            </a:r>
            <a:r>
              <a:rPr lang="en-US" dirty="0"/>
              <a:t/>
            </a:r>
            <a:br>
              <a:rPr lang="en-US" dirty="0"/>
            </a:br>
            <a:endParaRPr lang="en-US" dirty="0" smtClean="0"/>
          </a:p>
          <a:p>
            <a:pPr algn="ctr"/>
            <a:r>
              <a:rPr lang="en-US" dirty="0" smtClean="0"/>
              <a:t>Retrospective HRRR-Smoke forecasts conducted for August 17-31, 2015</a:t>
            </a:r>
            <a:endParaRPr lang="en-US" dirty="0"/>
          </a:p>
        </p:txBody>
      </p:sp>
      <p:sp>
        <p:nvSpPr>
          <p:cNvPr id="2" name="Rectangle 1"/>
          <p:cNvSpPr/>
          <p:nvPr/>
        </p:nvSpPr>
        <p:spPr>
          <a:xfrm>
            <a:off x="1752600" y="6091776"/>
            <a:ext cx="5410200" cy="341632"/>
          </a:xfrm>
          <a:prstGeom prst="rect">
            <a:avLst/>
          </a:prstGeom>
        </p:spPr>
        <p:txBody>
          <a:bodyPr wrap="square">
            <a:spAutoFit/>
          </a:bodyPr>
          <a:lstStyle/>
          <a:p>
            <a:pPr algn="ctr">
              <a:lnSpc>
                <a:spcPct val="90000"/>
              </a:lnSpc>
            </a:pPr>
            <a:r>
              <a:rPr lang="en-US" altLang="en-US" b="1" dirty="0" smtClean="0">
                <a:ea typeface="ＭＳ Ｐゴシック" pitchFamily="34" charset="-128"/>
              </a:rPr>
              <a:t>Georg </a:t>
            </a:r>
            <a:r>
              <a:rPr lang="en-US" altLang="en-US" b="1" dirty="0" err="1" smtClean="0">
                <a:ea typeface="ＭＳ Ｐゴシック" pitchFamily="34" charset="-128"/>
              </a:rPr>
              <a:t>Grell</a:t>
            </a:r>
            <a:r>
              <a:rPr lang="en-US" altLang="en-US" b="1" dirty="0" smtClean="0">
                <a:ea typeface="ＭＳ Ｐゴシック" pitchFamily="34" charset="-128"/>
              </a:rPr>
              <a:t> and </a:t>
            </a:r>
            <a:r>
              <a:rPr lang="en-US" altLang="en-US" b="1" dirty="0" err="1" smtClean="0">
                <a:ea typeface="ＭＳ Ｐゴシック" pitchFamily="34" charset="-128"/>
              </a:rPr>
              <a:t>Ravan</a:t>
            </a:r>
            <a:r>
              <a:rPr lang="en-US" altLang="en-US" b="1" dirty="0" smtClean="0">
                <a:ea typeface="ＭＳ Ｐゴシック" pitchFamily="34" charset="-128"/>
              </a:rPr>
              <a:t> </a:t>
            </a:r>
            <a:r>
              <a:rPr lang="en-US" altLang="en-US" b="1" dirty="0" err="1" smtClean="0">
                <a:ea typeface="ＭＳ Ｐゴシック" pitchFamily="34" charset="-128"/>
              </a:rPr>
              <a:t>Ahmadov</a:t>
            </a:r>
            <a:r>
              <a:rPr lang="en-US" altLang="en-US" b="1" dirty="0" smtClean="0">
                <a:ea typeface="ＭＳ Ｐゴシック" pitchFamily="34" charset="-128"/>
              </a:rPr>
              <a:t> (NOAA/ESRL/GSD)</a:t>
            </a:r>
            <a:endParaRPr lang="en-US" altLang="en-US" b="1" dirty="0">
              <a:ea typeface="ＭＳ Ｐゴシック" pitchFamily="34" charset="-128"/>
            </a:endParaRPr>
          </a:p>
        </p:txBody>
      </p:sp>
    </p:spTree>
    <p:extLst>
      <p:ext uri="{BB962C8B-B14F-4D97-AF65-F5344CB8AC3E}">
        <p14:creationId xmlns:p14="http://schemas.microsoft.com/office/powerpoint/2010/main" val="2553104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838200" y="1078468"/>
            <a:ext cx="7086600" cy="4114800"/>
          </a:xfrm>
          <a:prstGeom prst="rect">
            <a:avLst/>
          </a:prstGeom>
          <a:noFill/>
          <a:ln>
            <a:noFill/>
          </a:ln>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cxnSp>
        <p:nvCxnSpPr>
          <p:cNvPr id="6" name="Straight Connector 5"/>
          <p:cNvCxnSpPr/>
          <p:nvPr/>
        </p:nvCxnSpPr>
        <p:spPr>
          <a:xfrm flipV="1">
            <a:off x="4537625" y="1269824"/>
            <a:ext cx="2440805" cy="2667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29793" y="5144869"/>
            <a:ext cx="6279604" cy="646331"/>
          </a:xfrm>
          <a:prstGeom prst="rect">
            <a:avLst/>
          </a:prstGeom>
          <a:noFill/>
        </p:spPr>
        <p:txBody>
          <a:bodyPr wrap="none" rtlCol="0">
            <a:spAutoFit/>
          </a:bodyPr>
          <a:lstStyle/>
          <a:p>
            <a:pPr algn="ctr"/>
            <a:r>
              <a:rPr lang="en-US" dirty="0" smtClean="0"/>
              <a:t>1150 </a:t>
            </a:r>
            <a:r>
              <a:rPr lang="en-US" dirty="0" smtClean="0">
                <a:latin typeface="Symbol" panose="05050102010706020507" pitchFamily="18" charset="2"/>
              </a:rPr>
              <a:t>m</a:t>
            </a:r>
            <a:r>
              <a:rPr lang="en-US" dirty="0" smtClean="0"/>
              <a:t>g/m</a:t>
            </a:r>
            <a:r>
              <a:rPr lang="en-US" baseline="30000" dirty="0" smtClean="0"/>
              <a:t>3</a:t>
            </a:r>
            <a:r>
              <a:rPr lang="en-US" dirty="0" smtClean="0"/>
              <a:t> PM2.5 per </a:t>
            </a:r>
            <a:r>
              <a:rPr lang="en-US" dirty="0" err="1" smtClean="0"/>
              <a:t>ppmv</a:t>
            </a:r>
            <a:r>
              <a:rPr lang="en-US" dirty="0" smtClean="0"/>
              <a:t> (CO-0.055)</a:t>
            </a:r>
            <a:endParaRPr lang="en-US" dirty="0"/>
          </a:p>
          <a:p>
            <a:endParaRPr lang="en-US" dirty="0"/>
          </a:p>
        </p:txBody>
      </p:sp>
      <p:sp>
        <p:nvSpPr>
          <p:cNvPr id="12" name="Rectangle 11"/>
          <p:cNvSpPr/>
          <p:nvPr/>
        </p:nvSpPr>
        <p:spPr>
          <a:xfrm>
            <a:off x="0" y="130314"/>
            <a:ext cx="9144000" cy="707886"/>
          </a:xfrm>
          <a:prstGeom prst="rect">
            <a:avLst/>
          </a:prstGeom>
        </p:spPr>
        <p:txBody>
          <a:bodyPr wrap="square">
            <a:spAutoFit/>
          </a:bodyPr>
          <a:lstStyle/>
          <a:p>
            <a:pPr algn="ctr"/>
            <a:r>
              <a:rPr lang="en-US" sz="2000" b="1" dirty="0"/>
              <a:t>P</a:t>
            </a:r>
            <a:r>
              <a:rPr lang="en-US" sz="2000" b="1" dirty="0" smtClean="0"/>
              <a:t>articulate </a:t>
            </a:r>
            <a:r>
              <a:rPr lang="en-US" sz="2000" b="1" dirty="0"/>
              <a:t>matter (PM</a:t>
            </a:r>
            <a:r>
              <a:rPr lang="en-US" sz="2000" b="1" baseline="-25000" dirty="0"/>
              <a:t>2.5</a:t>
            </a:r>
            <a:r>
              <a:rPr lang="en-US" sz="2000" b="1" dirty="0"/>
              <a:t>) mass concentrations versus carbon monoxide (CO) mixing ratios </a:t>
            </a:r>
            <a:r>
              <a:rPr lang="en-US" sz="2000" b="1" dirty="0" smtClean="0"/>
              <a:t>measured by aircraft</a:t>
            </a:r>
            <a:r>
              <a:rPr lang="en-US" sz="2000" b="1" baseline="30000" dirty="0" smtClean="0"/>
              <a:t>1</a:t>
            </a:r>
            <a:r>
              <a:rPr lang="en-US" sz="2000" b="1" dirty="0" smtClean="0"/>
              <a:t> </a:t>
            </a:r>
            <a:r>
              <a:rPr lang="en-US" sz="2000" b="1" dirty="0"/>
              <a:t>and simulated by </a:t>
            </a:r>
            <a:r>
              <a:rPr lang="en-US" sz="2000" b="1" dirty="0" smtClean="0"/>
              <a:t>WRF-</a:t>
            </a:r>
            <a:r>
              <a:rPr lang="en-US" sz="2000" b="1" dirty="0" err="1" smtClean="0"/>
              <a:t>Chem</a:t>
            </a:r>
            <a:endParaRPr lang="en-US" sz="2000" b="1" dirty="0"/>
          </a:p>
        </p:txBody>
      </p:sp>
      <p:sp>
        <p:nvSpPr>
          <p:cNvPr id="5" name="Rectangle 4"/>
          <p:cNvSpPr/>
          <p:nvPr/>
        </p:nvSpPr>
        <p:spPr>
          <a:xfrm>
            <a:off x="2590800" y="5117068"/>
            <a:ext cx="3962400" cy="4572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83313" y="5650468"/>
            <a:ext cx="5911298" cy="369332"/>
          </a:xfrm>
          <a:prstGeom prst="rect">
            <a:avLst/>
          </a:prstGeom>
          <a:noFill/>
        </p:spPr>
        <p:txBody>
          <a:bodyPr wrap="none" rtlCol="0">
            <a:spAutoFit/>
          </a:bodyPr>
          <a:lstStyle/>
          <a:p>
            <a:r>
              <a:rPr lang="en-US" dirty="0" smtClean="0"/>
              <a:t>If HRRR-Smoke &lt; 55ppbv (background) then PM2.5=0.0</a:t>
            </a:r>
            <a:r>
              <a:rPr lang="en-US" dirty="0" smtClean="0">
                <a:latin typeface="Symbol" panose="05050102010706020507" pitchFamily="18" charset="2"/>
              </a:rPr>
              <a:t>m</a:t>
            </a:r>
            <a:r>
              <a:rPr lang="en-US" dirty="0" smtClean="0"/>
              <a:t>g/m</a:t>
            </a:r>
            <a:r>
              <a:rPr lang="en-US" baseline="30000" dirty="0" smtClean="0"/>
              <a:t>3</a:t>
            </a:r>
            <a:endParaRPr lang="en-US" baseline="30000" dirty="0"/>
          </a:p>
        </p:txBody>
      </p:sp>
      <p:sp>
        <p:nvSpPr>
          <p:cNvPr id="2" name="Rectangle 1"/>
          <p:cNvSpPr/>
          <p:nvPr/>
        </p:nvSpPr>
        <p:spPr>
          <a:xfrm>
            <a:off x="0" y="6334780"/>
            <a:ext cx="9144000" cy="523220"/>
          </a:xfrm>
          <a:prstGeom prst="rect">
            <a:avLst/>
          </a:prstGeom>
        </p:spPr>
        <p:txBody>
          <a:bodyPr wrap="square">
            <a:spAutoFit/>
          </a:bodyPr>
          <a:lstStyle/>
          <a:p>
            <a:r>
              <a:rPr lang="en-US" sz="1400" baseline="30000" dirty="0" smtClean="0"/>
              <a:t>1</a:t>
            </a:r>
            <a:r>
              <a:rPr lang="en-US" sz="1400" dirty="0" smtClean="0"/>
              <a:t>NOAA </a:t>
            </a:r>
            <a:r>
              <a:rPr lang="en-US" sz="1400" dirty="0"/>
              <a:t>P-3 aircraft flight paths at altitudes greater than 4 km above ground level (AGL) over the southeastern US during the SENEX field campaign, June-July, </a:t>
            </a:r>
            <a:r>
              <a:rPr lang="en-US" sz="1400" dirty="0" smtClean="0"/>
              <a:t>2013</a:t>
            </a:r>
            <a:r>
              <a:rPr lang="en-US" sz="1400" dirty="0"/>
              <a:t> </a:t>
            </a:r>
            <a:r>
              <a:rPr lang="en-US" sz="1400" dirty="0" smtClean="0"/>
              <a:t>(From Greg Frost, ESRL)</a:t>
            </a:r>
            <a:endParaRPr lang="en-US" sz="1400" dirty="0"/>
          </a:p>
        </p:txBody>
      </p:sp>
    </p:spTree>
    <p:extLst>
      <p:ext uri="{BB962C8B-B14F-4D97-AF65-F5344CB8AC3E}">
        <p14:creationId xmlns:p14="http://schemas.microsoft.com/office/powerpoint/2010/main" val="1767268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5" t="12238" r="52358" b="9440"/>
          <a:stretch/>
        </p:blipFill>
        <p:spPr bwMode="auto">
          <a:xfrm>
            <a:off x="4175" y="3058143"/>
            <a:ext cx="4573246" cy="34376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0" y="6488668"/>
            <a:ext cx="9144000" cy="369332"/>
          </a:xfrm>
          <a:prstGeom prst="rect">
            <a:avLst/>
          </a:prstGeom>
        </p:spPr>
        <p:txBody>
          <a:bodyPr wrap="square">
            <a:spAutoFit/>
          </a:bodyPr>
          <a:lstStyle/>
          <a:p>
            <a:pPr algn="ctr"/>
            <a:r>
              <a:rPr lang="en-US" dirty="0"/>
              <a:t>http://www.nws.noaa.gov/ost/air_quality/Stajner_CMAQ_Readiness_2015.pdf</a:t>
            </a:r>
          </a:p>
        </p:txBody>
      </p:sp>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43" t="13549" r="52350" b="8549"/>
          <a:stretch/>
        </p:blipFill>
        <p:spPr bwMode="auto">
          <a:xfrm>
            <a:off x="4568704" y="3067716"/>
            <a:ext cx="4575296" cy="34092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175" y="0"/>
            <a:ext cx="9139825" cy="3046988"/>
          </a:xfrm>
          <a:prstGeom prst="rect">
            <a:avLst/>
          </a:prstGeom>
          <a:noFill/>
        </p:spPr>
        <p:txBody>
          <a:bodyPr wrap="square" rtlCol="0">
            <a:spAutoFit/>
          </a:bodyPr>
          <a:lstStyle/>
          <a:p>
            <a:pPr algn="ctr"/>
            <a:r>
              <a:rPr lang="en-US" sz="3200" b="1" dirty="0" smtClean="0"/>
              <a:t>NWS National Air Quality Forecast Capability (NAQFC)</a:t>
            </a:r>
          </a:p>
          <a:p>
            <a:pPr algn="ctr"/>
            <a:r>
              <a:rPr lang="en-US" sz="3200" b="1" dirty="0" smtClean="0"/>
              <a:t>Operational NAM-CMAQ PM2.5 predictions</a:t>
            </a:r>
          </a:p>
          <a:p>
            <a:pPr algn="ctr"/>
            <a:endParaRPr lang="en-US" sz="2400" b="1" dirty="0" smtClean="0"/>
          </a:p>
          <a:p>
            <a:pPr algn="ctr"/>
            <a:r>
              <a:rPr lang="en-US" sz="2400" b="1" dirty="0" smtClean="0"/>
              <a:t>12km Forecast</a:t>
            </a:r>
          </a:p>
          <a:p>
            <a:pPr algn="ctr"/>
            <a:r>
              <a:rPr lang="en-US" sz="2400" b="1" dirty="0" smtClean="0"/>
              <a:t>Wildfire emissions from </a:t>
            </a:r>
          </a:p>
          <a:p>
            <a:pPr algn="ctr"/>
            <a:r>
              <a:rPr lang="en-US" sz="2400" b="1" dirty="0" smtClean="0"/>
              <a:t>Forest </a:t>
            </a:r>
            <a:r>
              <a:rPr lang="en-US" sz="2400" b="1" dirty="0"/>
              <a:t>Service </a:t>
            </a:r>
            <a:r>
              <a:rPr lang="en-US" sz="2400" b="1" dirty="0" err="1"/>
              <a:t>BlueSky</a:t>
            </a:r>
            <a:r>
              <a:rPr lang="en-US" sz="2400" b="1" dirty="0"/>
              <a:t> Smoke Modeling Framework </a:t>
            </a:r>
          </a:p>
        </p:txBody>
      </p:sp>
    </p:spTree>
    <p:extLst>
      <p:ext uri="{BB962C8B-B14F-4D97-AF65-F5344CB8AC3E}">
        <p14:creationId xmlns:p14="http://schemas.microsoft.com/office/powerpoint/2010/main" val="2787729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may_23\eidea_aug_22_2015_R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55000" cy="650875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04800" y="1828800"/>
            <a:ext cx="520874" cy="533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25674" y="1379951"/>
            <a:ext cx="432148"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14398" y="1905000"/>
            <a:ext cx="432148"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3652" y="2819400"/>
            <a:ext cx="432148"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63252" y="3733800"/>
            <a:ext cx="432148"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819400" y="6263"/>
            <a:ext cx="5409943" cy="369332"/>
          </a:xfrm>
          <a:prstGeom prst="rect">
            <a:avLst/>
          </a:prstGeom>
          <a:noFill/>
        </p:spPr>
        <p:txBody>
          <a:bodyPr wrap="none" rtlCol="0">
            <a:spAutoFit/>
          </a:bodyPr>
          <a:lstStyle/>
          <a:p>
            <a:r>
              <a:rPr lang="en-US" b="1" dirty="0" smtClean="0"/>
              <a:t>VIIRS True Color Image with Fire Radiative Power (FRP)</a:t>
            </a:r>
            <a:endParaRPr lang="en-US" b="1" dirty="0"/>
          </a:p>
        </p:txBody>
      </p:sp>
      <p:sp>
        <p:nvSpPr>
          <p:cNvPr id="3" name="Rectangle 2"/>
          <p:cNvSpPr/>
          <p:nvPr/>
        </p:nvSpPr>
        <p:spPr>
          <a:xfrm>
            <a:off x="0" y="6488668"/>
            <a:ext cx="9144000" cy="369332"/>
          </a:xfrm>
          <a:prstGeom prst="rect">
            <a:avLst/>
          </a:prstGeom>
        </p:spPr>
        <p:txBody>
          <a:bodyPr wrap="square">
            <a:spAutoFit/>
          </a:bodyPr>
          <a:lstStyle/>
          <a:p>
            <a:r>
              <a:rPr lang="en-US" dirty="0"/>
              <a:t>http://www.star.nesdis.noaa.gov/smcd/spb/aq/expr/expr2/</a:t>
            </a:r>
          </a:p>
        </p:txBody>
      </p:sp>
    </p:spTree>
    <p:extLst>
      <p:ext uri="{BB962C8B-B14F-4D97-AF65-F5344CB8AC3E}">
        <p14:creationId xmlns:p14="http://schemas.microsoft.com/office/powerpoint/2010/main" val="1495950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Attachments\may_23\eidea_aug_22_2015_A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55000" cy="650875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04800" y="1828800"/>
            <a:ext cx="520874" cy="533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25674" y="1379951"/>
            <a:ext cx="432148"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14398" y="1905000"/>
            <a:ext cx="432148"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3652" y="2819400"/>
            <a:ext cx="432148"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63252" y="3733800"/>
            <a:ext cx="432148"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819400" y="6263"/>
            <a:ext cx="4660763" cy="369332"/>
          </a:xfrm>
          <a:prstGeom prst="rect">
            <a:avLst/>
          </a:prstGeom>
          <a:noFill/>
        </p:spPr>
        <p:txBody>
          <a:bodyPr wrap="none" rtlCol="0">
            <a:spAutoFit/>
          </a:bodyPr>
          <a:lstStyle/>
          <a:p>
            <a:r>
              <a:rPr lang="en-US" b="1" dirty="0" smtClean="0"/>
              <a:t>VIIRS Aerosol Optical Thickness (AOT) with FRP</a:t>
            </a:r>
            <a:endParaRPr lang="en-US" b="1" dirty="0"/>
          </a:p>
        </p:txBody>
      </p:sp>
      <p:sp>
        <p:nvSpPr>
          <p:cNvPr id="3" name="Rectangle 2"/>
          <p:cNvSpPr/>
          <p:nvPr/>
        </p:nvSpPr>
        <p:spPr>
          <a:xfrm>
            <a:off x="0" y="6488668"/>
            <a:ext cx="9144000" cy="369332"/>
          </a:xfrm>
          <a:prstGeom prst="rect">
            <a:avLst/>
          </a:prstGeom>
        </p:spPr>
        <p:txBody>
          <a:bodyPr wrap="square">
            <a:spAutoFit/>
          </a:bodyPr>
          <a:lstStyle/>
          <a:p>
            <a:r>
              <a:rPr lang="en-US" dirty="0"/>
              <a:t>http://www.star.nesdis.noaa.gov/smcd/spb/aq/expr/expr2/</a:t>
            </a:r>
          </a:p>
        </p:txBody>
      </p:sp>
    </p:spTree>
    <p:extLst>
      <p:ext uri="{BB962C8B-B14F-4D97-AF65-F5344CB8AC3E}">
        <p14:creationId xmlns:p14="http://schemas.microsoft.com/office/powerpoint/2010/main" val="3635873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feb_24\AIRNOW_HRRR-Smoke_3km_surface_pm25_2015-08-22_22%3A00%3A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ans\users$\bpierce\Data\Documents\Attachments\feb_22\AIRNOW_vs_HRRR-Smoke_August_17-August_31_2015.16009001.ID.timeser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44240"/>
            <a:ext cx="4267200" cy="34137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6248400"/>
            <a:ext cx="2214773" cy="369332"/>
          </a:xfrm>
          <a:prstGeom prst="rect">
            <a:avLst/>
          </a:prstGeom>
          <a:noFill/>
        </p:spPr>
        <p:txBody>
          <a:bodyPr wrap="none" rtlCol="0">
            <a:spAutoFit/>
          </a:bodyPr>
          <a:lstStyle/>
          <a:p>
            <a:r>
              <a:rPr lang="en-US" dirty="0" smtClean="0">
                <a:solidFill>
                  <a:srgbClr val="FF0000"/>
                </a:solidFill>
              </a:rPr>
              <a:t>Bias=</a:t>
            </a:r>
            <a:r>
              <a:rPr lang="en-US" dirty="0" err="1" smtClean="0">
                <a:solidFill>
                  <a:srgbClr val="FF0000"/>
                </a:solidFill>
              </a:rPr>
              <a:t>AIRNow</a:t>
            </a:r>
            <a:r>
              <a:rPr lang="en-US" dirty="0" smtClean="0">
                <a:solidFill>
                  <a:srgbClr val="FF0000"/>
                </a:solidFill>
              </a:rPr>
              <a:t> - Model</a:t>
            </a:r>
            <a:endParaRPr lang="en-US" dirty="0">
              <a:solidFill>
                <a:srgbClr val="FF0000"/>
              </a:solidFill>
            </a:endParaRPr>
          </a:p>
        </p:txBody>
      </p:sp>
      <p:sp>
        <p:nvSpPr>
          <p:cNvPr id="3" name="TextBox 2"/>
          <p:cNvSpPr txBox="1"/>
          <p:nvPr/>
        </p:nvSpPr>
        <p:spPr>
          <a:xfrm>
            <a:off x="4807107" y="-10635"/>
            <a:ext cx="4336893" cy="954107"/>
          </a:xfrm>
          <a:prstGeom prst="rect">
            <a:avLst/>
          </a:prstGeom>
          <a:noFill/>
        </p:spPr>
        <p:txBody>
          <a:bodyPr wrap="none" rtlCol="0">
            <a:spAutoFit/>
          </a:bodyPr>
          <a:lstStyle/>
          <a:p>
            <a:r>
              <a:rPr lang="en-US" sz="2800" b="1" dirty="0" smtClean="0"/>
              <a:t>HRRR-Smoke surface PM2.5</a:t>
            </a:r>
          </a:p>
          <a:p>
            <a:r>
              <a:rPr lang="en-US" sz="2800" b="1" dirty="0" smtClean="0"/>
              <a:t>22Z August 22, 2015</a:t>
            </a:r>
          </a:p>
        </p:txBody>
      </p:sp>
      <p:sp>
        <p:nvSpPr>
          <p:cNvPr id="11" name="Oval 10"/>
          <p:cNvSpPr/>
          <p:nvPr/>
        </p:nvSpPr>
        <p:spPr>
          <a:xfrm>
            <a:off x="1600200" y="381000"/>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38400" y="685800"/>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76927" y="2057400"/>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44979" y="3200400"/>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76927" y="1130474"/>
            <a:ext cx="876300" cy="838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12" idx="5"/>
          </p:cNvCxnSpPr>
          <p:nvPr/>
        </p:nvCxnSpPr>
        <p:spPr>
          <a:xfrm>
            <a:off x="3023767" y="1271167"/>
            <a:ext cx="3453233" cy="25388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rot="604042">
            <a:off x="1676400" y="1709122"/>
            <a:ext cx="3048000" cy="660226"/>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19800" y="2039235"/>
            <a:ext cx="3048000" cy="923330"/>
          </a:xfrm>
          <a:prstGeom prst="rect">
            <a:avLst/>
          </a:prstGeom>
          <a:noFill/>
          <a:ln w="25400">
            <a:solidFill>
              <a:schemeClr val="tx1"/>
            </a:solidFill>
          </a:ln>
        </p:spPr>
        <p:txBody>
          <a:bodyPr wrap="square" rtlCol="0">
            <a:spAutoFit/>
          </a:bodyPr>
          <a:lstStyle/>
          <a:p>
            <a:r>
              <a:rPr lang="en-US" b="1" dirty="0" smtClean="0"/>
              <a:t>Downwind smoke plume overestimated due to neglect of deposition processes</a:t>
            </a:r>
            <a:endParaRPr lang="en-US" b="1" dirty="0"/>
          </a:p>
        </p:txBody>
      </p:sp>
      <p:cxnSp>
        <p:nvCxnSpPr>
          <p:cNvPr id="19" name="Straight Arrow Connector 18"/>
          <p:cNvCxnSpPr>
            <a:stCxn id="17" idx="1"/>
          </p:cNvCxnSpPr>
          <p:nvPr/>
        </p:nvCxnSpPr>
        <p:spPr>
          <a:xfrm flipH="1" flipV="1">
            <a:off x="4750383" y="2286000"/>
            <a:ext cx="1269417" cy="2149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736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1895</TotalTime>
  <Words>1368</Words>
  <Application>Microsoft Office PowerPoint</Application>
  <PresentationFormat>On-screen Show (4:3)</PresentationFormat>
  <Paragraphs>270</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ESRL HRRR-Smoke development (in collaboration with CPTEC, Brazil)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72</cp:revision>
  <dcterms:created xsi:type="dcterms:W3CDTF">2006-08-16T00:00:00Z</dcterms:created>
  <dcterms:modified xsi:type="dcterms:W3CDTF">2016-05-25T15:05:39Z</dcterms:modified>
</cp:coreProperties>
</file>