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80" r:id="rId4"/>
    <p:sldId id="271" r:id="rId5"/>
    <p:sldId id="278" r:id="rId6"/>
    <p:sldId id="279" r:id="rId7"/>
    <p:sldId id="274" r:id="rId8"/>
    <p:sldId id="261" r:id="rId9"/>
    <p:sldId id="266" r:id="rId10"/>
    <p:sldId id="267" r:id="rId11"/>
    <p:sldId id="268" r:id="rId12"/>
    <p:sldId id="257" r:id="rId13"/>
    <p:sldId id="258" r:id="rId14"/>
    <p:sldId id="282" r:id="rId15"/>
    <p:sldId id="259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71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\\beans\users$\bpierce\Data\Documents\Attachments\may_25\fire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25799"/>
            <a:ext cx="3733800" cy="483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76200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NUCAPS CO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Retrieval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esolution Smoke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rajectory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orecasting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1295400"/>
            <a:ext cx="380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Pierce (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NOAA/NESDIS/STAR)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53540" y="1826403"/>
            <a:ext cx="3790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McMurray wildfire Case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92" y="1839577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Collaborators: </a:t>
            </a:r>
          </a:p>
          <a:p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Nadia Smith, Antonia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Gambacorta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Chris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Barnet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(STC)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Jim Davies and Kathy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Strabala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(CIMSS)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Greg Frost and John Holloway (NOAA/ESRL)</a:t>
            </a:r>
          </a:p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Shobha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Kondragunta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(NESDIS/STAR)</a:t>
            </a:r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36738" y="4413063"/>
            <a:ext cx="4343400" cy="230832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(May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1, 2016)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 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9:57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p.m., Mayor Blake has declared a State of Local Emergency in Fort McMurray localized to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Gregoire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(May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4, 2016)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–Mandatory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evacuation of Anzac,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Gregoire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Lake Estates and Fort McMurray First Nation.  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(May 16,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2016)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evacuation zone has increased north of the city of Fort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McMurray.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(May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2016)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voluntary, phased re-entry for the safe return of Fort McMurray residents will begin June 1 if future wildfire conditions do not delay restoration efforts. </a:t>
            </a:r>
          </a:p>
        </p:txBody>
      </p:sp>
    </p:spTree>
    <p:extLst>
      <p:ext uri="{BB962C8B-B14F-4D97-AF65-F5344CB8AC3E}">
        <p14:creationId xmlns:p14="http://schemas.microsoft.com/office/powerpoint/2010/main" val="119086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rad Pierce\Documents\Attachments\may_09\may.06.12z.ru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9200" y="0"/>
            <a:ext cx="5709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IDEA-I High resolution (NAM 4km) trajectory forecast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 McMurray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Wildfire 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06, 2016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47800"/>
            <a:ext cx="2819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IDEA-I high resolution trajectories initialized at each 6km VIIRS pixel (only AOD&gt;0.5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initialized) 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 panel shows NAM 600mb heights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Lower panels show longitude and latitude cross 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IDEA-I high resolution trajectory forecast colored by initial AOD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28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400" y="2667000"/>
            <a:ext cx="3962400" cy="381000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838200"/>
            <a:ext cx="3962400" cy="609600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Brad Pierce\Documents\Attachments\may_09\2016050706.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62200"/>
            <a:ext cx="4495800" cy="4495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86916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652 </a:t>
            </a:r>
            <a:br>
              <a:rPr lang="en-US" sz="1200" dirty="0" smtClean="0"/>
            </a:br>
            <a:r>
              <a:rPr lang="en-US" sz="1200" dirty="0" smtClean="0"/>
              <a:t>WWUS83 KMPX 070627</a:t>
            </a:r>
            <a:br>
              <a:rPr lang="en-US" sz="1200" dirty="0" smtClean="0"/>
            </a:br>
            <a:r>
              <a:rPr lang="en-US" sz="1200" dirty="0" smtClean="0"/>
              <a:t>SPSMPX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SPECIAL WEATHER STATEMENT</a:t>
            </a:r>
            <a:br>
              <a:rPr lang="en-US" sz="1200" dirty="0" smtClean="0"/>
            </a:br>
            <a:r>
              <a:rPr lang="en-US" sz="1200" dirty="0" smtClean="0"/>
              <a:t>NATIONAL WEATHER SERVICE TWIN CITIES/CHANHASSEN MN</a:t>
            </a:r>
            <a:br>
              <a:rPr lang="en-US" sz="1200" dirty="0" smtClean="0"/>
            </a:br>
            <a:r>
              <a:rPr lang="en-US" sz="1200" dirty="0" smtClean="0"/>
              <a:t>127 AM CDT SAT MAY 7 2016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...SMOKY CONDITIONS TO PERSIST THROUGH THE OVERNIGHT HOURS...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WIDESPREAD SMOKE FROM BOTH THE LARGE CANADIAN WILDFIRES AND A</a:t>
            </a:r>
            <a:br>
              <a:rPr lang="en-US" sz="1200" dirty="0" smtClean="0"/>
            </a:br>
            <a:r>
              <a:rPr lang="en-US" sz="1200" dirty="0" smtClean="0"/>
              <a:t>SMALLER WILDFIRE NEAR LAKE HATTIE IN HUBBARD COUNTY MINNESOTA HAS</a:t>
            </a:r>
            <a:br>
              <a:rPr lang="en-US" sz="1200" dirty="0" smtClean="0"/>
            </a:br>
            <a:r>
              <a:rPr lang="en-US" sz="1200" dirty="0" smtClean="0"/>
              <a:t>BLOWN INTO CENTRAL MINNESOTA...PARTICULARLY WITHIN AND NEAR THE</a:t>
            </a:r>
            <a:br>
              <a:rPr lang="en-US" sz="1200" dirty="0" smtClean="0"/>
            </a:br>
            <a:r>
              <a:rPr lang="en-US" sz="1200" dirty="0" smtClean="0"/>
              <a:t>TWIN CITIES METROPOLITAN AREA...DUE TO STRONG WINDS FROM THE</a:t>
            </a:r>
            <a:br>
              <a:rPr lang="en-US" sz="1200" dirty="0" smtClean="0"/>
            </a:br>
            <a:r>
              <a:rPr lang="en-US" sz="1200" dirty="0" smtClean="0"/>
              <a:t>NORTHWEST. VISIBILITIES HAVE BEEN REDUCED TO BETWEEN 1 AND 3</a:t>
            </a:r>
            <a:br>
              <a:rPr lang="en-US" sz="1200" dirty="0" smtClean="0"/>
            </a:br>
            <a:r>
              <a:rPr lang="en-US" sz="1200" dirty="0" smtClean="0"/>
              <a:t>MILES...AND AIR QUALITY HAS BEEN SIGNIFICANTLY IMPACTED.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33400"/>
            <a:ext cx="245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Andy </a:t>
            </a:r>
            <a:r>
              <a:rPr lang="en-US" dirty="0" err="1" smtClean="0"/>
              <a:t>Edman</a:t>
            </a:r>
            <a:r>
              <a:rPr lang="en-US" dirty="0" smtClean="0"/>
              <a:t>/NWS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790189" y="38100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Peak Particles PM&lt;sub&gt;2.5&lt;/sub&gt; (24-hour) - https://files.airnowtech.org/airnow/2016/20160507/peak_pm25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133904"/>
            <a:ext cx="3905249" cy="2975428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13750" t="63000" r="44375" b="31000"/>
          <a:stretch>
            <a:fillRect/>
          </a:stretch>
        </p:blipFill>
        <p:spPr bwMode="auto">
          <a:xfrm>
            <a:off x="152400" y="6172200"/>
            <a:ext cx="4127488" cy="36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066800" y="6488668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https://www.airnow.gov/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beans\users$\bpierce\Data\Documents\Attachments\jul_28\eidea_AOD_May_09_2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97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43400" y="2667000"/>
            <a:ext cx="10668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32" y="66271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eIDEA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(http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://www.star.nesdis.noaa.gov/smcd/spb/aq/expr/expr2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/)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18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aug_01\May_09_2016.VIIR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5400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44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beans\users$\bpierce\Data\Documents\FY16_Travel\3rd_NOAA_JPSS_Annual_Meeting\NUCAPS_vs_RAQMS_AK_Column_CO.May.09.2016.PM.qc.eq.0l.medium.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5400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95800" y="3276600"/>
            <a:ext cx="8382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beans\users$\bpierce\Data\Documents\Attachments\jul_28\May_09_2016.NUCAP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5400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4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nnvl.noaa.gov/images/high_resolution/1874v1_20160510-McMurraySmok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156"/>
            <a:ext cx="9143999" cy="514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VIIRS True Color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May 9, 2016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20:15 UTC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Smoke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Fort McMurray fire imbedded with low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system over northern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Canada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" y="6488668"/>
            <a:ext cx="9143999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(From NOAA Environmental Visualization Laboratory)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0" y="1905000"/>
            <a:ext cx="2122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0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\\beans\users$\bpierce\Data\Documents\FY16_Travel\3rd_NOAA_JPSS_Annual_Meeting\NUCAPS_Column_CO.May.06.2016.AM.qc.eq.0l.medium.map.no.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48" y="1990078"/>
            <a:ext cx="4873752" cy="48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beans\users$\bpierce\Data\Documents\FY16_Travel\3rd_NOAA_JPSS_Annual_Meeting\VIIRS_AOD_201605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22"/>
            <a:ext cx="4675970" cy="368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878366" y="1160756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19180" y="1389356"/>
            <a:ext cx="3976820" cy="26111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76800" y="8878"/>
            <a:ext cx="4267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CSPP NUCAPS trace gas EDR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nclude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averaging kernel,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apriori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interpolation and inverse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matrices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applying to model (or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profiles for data assimilation (or validation) activities.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388620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include surface parameters, degrees of freedom, and combined microwave and infrared quality flags.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used within CSPP for IDEA-I NUCAPS smoke forecasts and also in collaboration with colleagues at NOAA/ESRL for NUCAPS CH4 and CO retrieval validation activities.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419885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eIDEA</a:t>
            </a:r>
            <a:r>
              <a:rPr lang="en-US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(http</a:t>
            </a:r>
            <a:r>
              <a:rPr lang="en-US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://www.star.nesdis.noaa.gov/smcd/spb/aq/expr/expr2</a:t>
            </a:r>
            <a:r>
              <a:rPr lang="en-US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/)</a:t>
            </a:r>
            <a:endParaRPr lang="en-US" sz="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12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beans\users$\bpierce\Data\Documents\FY16_Travel\3rd_NOAA_JPSS_Annual_Meeting\NUCAPS_Column_CO.May.06.2016.AM.qc.eq.0l.medium.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48" y="1990078"/>
            <a:ext cx="4873752" cy="48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beans\users$\bpierce\Data\Documents\FY16_Travel\3rd_NOAA_JPSS_Annual_Meeting\VIIRS_AOD_201605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22"/>
            <a:ext cx="4675970" cy="368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878366" y="1160756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76800" y="8878"/>
            <a:ext cx="4267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CSPP NUCAPS trace gas EDR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nclude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averaging kernel,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apriori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interpolation and inverse matrixes for applying to model (or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profiles for data assimilation (or validation) activities.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 descr="\\beans\users$\bpierce\Data\Documents\FY16_Travel\3rd_NOAA_JPSS_Annual_Meeting\NUCAPS_CO_Profile_Fort_McMurray.May.06.2016.AM.qc.eq.0l.medium.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362200"/>
            <a:ext cx="4419599" cy="441959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3962400" y="4114800"/>
            <a:ext cx="24384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FY16_Travel\3rd_NOAA_JPSS_Annual_Meeting\SONGNEX_CO_RAQM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t="16116" r="17788" b="4281"/>
          <a:stretch/>
        </p:blipFill>
        <p:spPr bwMode="auto">
          <a:xfrm>
            <a:off x="76200" y="2286000"/>
            <a:ext cx="502361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beans\users$\bpierce\Data\Documents\JPSS_PGRR_FY15-FY16\SONGNEX_P3\flights.songne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6" y="593123"/>
            <a:ext cx="4191000" cy="237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beans\users$\bpierce\Data\Documents\FY16_Travel\3rd_NOAA_JPSS_Annual_Meeting\RAQMS_vs_holloway_C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09" y="2967878"/>
            <a:ext cx="2917591" cy="38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aqms realtime air quality modeling sys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953000" cy="111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4686" y="2590800"/>
            <a:ext cx="127791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r=0.681230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ias= 22.0542 </a:t>
            </a:r>
          </a:p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(RAQMS-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28.9271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69275" y="7528"/>
            <a:ext cx="4191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SONGNEX 2015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Shale Oil and Natural Gas Nexus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5400" y="2039644"/>
            <a:ext cx="24978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 vs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SONGNEX 2015</a:t>
            </a:r>
          </a:p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(March 19-April 27, 2015)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11064" y="4116265"/>
            <a:ext cx="14991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 CO (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42826" y="6079411"/>
            <a:ext cx="130997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 (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870" y="1134070"/>
            <a:ext cx="45720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RAQMS vs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 during NOAA/ESRL SONGNEX 2015 for indirect NUCAPS CO validation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6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\\beans\users$\bpierce\Data\Documents\FY16_Travel\3rd_NOAA_JPSS_Annual_Meeting\NUCAPS_vs_RAQMS_Column_CO.May.06.2016.AM.qc.eq.0l.medium.ma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r="5483"/>
          <a:stretch/>
        </p:blipFill>
        <p:spPr bwMode="auto">
          <a:xfrm>
            <a:off x="304800" y="1143000"/>
            <a:ext cx="8593584" cy="479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81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NUCAPS verses RAQMS Column CO May 06, 2016 AM Orbit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0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beans\users$\bpierce\Data\Documents\FY16_Travel\3rd_NOAA_JPSS_Annual_Meeting\NUCAPS_vs_RAQMS_AK_Column_CO.May.06.2016.AM.qc.eq.0l.medium.map.pn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r="5482"/>
          <a:stretch/>
        </p:blipFill>
        <p:spPr bwMode="auto">
          <a:xfrm>
            <a:off x="304800" y="1143000"/>
            <a:ext cx="859358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81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NUCAPS verses RAQMS (AK) Column CO May 06, 2016 AM Orbit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43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FY16_Travel\3rd_NOAA_JPSS_Annual_Meeting\Fort_McMurray_mid_tropospheric_CO_NUCAPS_RAQMS_AK.PM.all.points.fix.qua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13682" r="17154" b="3934"/>
          <a:stretch/>
        </p:blipFill>
        <p:spPr bwMode="auto">
          <a:xfrm>
            <a:off x="5388745" y="3439455"/>
            <a:ext cx="3523373" cy="31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ns\users$\bpierce\Data\Documents\FY16_Travel\3rd_NOAA_JPSS_Annual_Meeting\Fort_McMurray_mid_tropospheric_CO_NUCAPS_RAQMS_AK.AM.all.points.fix.qu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0" t="16591" r="17154" b="3934"/>
          <a:stretch/>
        </p:blipFill>
        <p:spPr bwMode="auto">
          <a:xfrm>
            <a:off x="138499" y="3547998"/>
            <a:ext cx="3384873" cy="30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\\beans\users$\bpierce\Data\Documents\FY16_Travel\3rd_NOAA_JPSS_Annual_Meeting\SONGNEX_CO_RAQM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t="16116" r="17788" b="4281"/>
          <a:stretch/>
        </p:blipFill>
        <p:spPr bwMode="auto">
          <a:xfrm>
            <a:off x="2746078" y="317326"/>
            <a:ext cx="3451174" cy="314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618600" y="0"/>
            <a:ext cx="3172599" cy="3210177"/>
            <a:chOff x="2618600" y="13900"/>
            <a:chExt cx="3172599" cy="3210177"/>
          </a:xfrm>
        </p:grpSpPr>
        <p:sp>
          <p:nvSpPr>
            <p:cNvPr id="9" name="TextBox 8"/>
            <p:cNvSpPr txBox="1"/>
            <p:nvPr/>
          </p:nvSpPr>
          <p:spPr>
            <a:xfrm rot="16200000">
              <a:off x="2007536" y="1677865"/>
              <a:ext cx="14991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RAQMS CO (</a:t>
              </a:r>
              <a:r>
                <a:rPr lang="en-US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47826" y="2947078"/>
              <a:ext cx="130997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Insitu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 (</a:t>
              </a:r>
              <a:r>
                <a:rPr lang="en-US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93400" y="13900"/>
              <a:ext cx="249779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RAQMS vs </a:t>
              </a:r>
              <a:r>
                <a:rPr lang="en-US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Insitu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SONGNEX 2015</a:t>
              </a: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(March 19-April 27, 2015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3200400"/>
            <a:ext cx="2819400" cy="3153810"/>
            <a:chOff x="0" y="3200400"/>
            <a:chExt cx="2819400" cy="3153810"/>
          </a:xfrm>
        </p:grpSpPr>
        <p:sp>
          <p:nvSpPr>
            <p:cNvPr id="6" name="TextBox 5"/>
            <p:cNvSpPr txBox="1"/>
            <p:nvPr/>
          </p:nvSpPr>
          <p:spPr>
            <a:xfrm>
              <a:off x="428797" y="3733800"/>
              <a:ext cx="13175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r=0.641294</a:t>
              </a:r>
            </a:p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bias=2.04874 </a:t>
              </a:r>
            </a:p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(RAQMS-NUCAPS)</a:t>
              </a:r>
            </a:p>
            <a:p>
              <a:r>
                <a:rPr lang="en-US" sz="9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rms</a:t>
              </a:r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=22.7430</a:t>
              </a:r>
              <a:endPara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611064" y="4750736"/>
              <a:ext cx="14991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RAQMS CO (</a:t>
              </a:r>
              <a:r>
                <a:rPr lang="en-US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70348" y="6077211"/>
              <a:ext cx="154882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NUCAPS CO (</a:t>
              </a:r>
              <a:r>
                <a:rPr lang="en-US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646" y="3200400"/>
              <a:ext cx="228575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RAQMS vs NUCAPS AM Orbit</a:t>
              </a:r>
            </a:p>
            <a:p>
              <a:pPr algn="ctr"/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(May 1-16, 2016)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61800" y="3200400"/>
            <a:ext cx="3168571" cy="3148591"/>
            <a:chOff x="5361800" y="3200400"/>
            <a:chExt cx="3168571" cy="3148591"/>
          </a:xfrm>
        </p:grpSpPr>
        <p:sp>
          <p:nvSpPr>
            <p:cNvPr id="7" name="TextBox 6"/>
            <p:cNvSpPr txBox="1"/>
            <p:nvPr/>
          </p:nvSpPr>
          <p:spPr>
            <a:xfrm>
              <a:off x="5791200" y="3733977"/>
              <a:ext cx="11977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r=0.526823</a:t>
              </a:r>
            </a:p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bias=-1.11434 </a:t>
              </a:r>
            </a:p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(RAQMS-NUCAPS)</a:t>
              </a:r>
            </a:p>
            <a:p>
              <a:r>
                <a:rPr lang="en-US" sz="9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rms</a:t>
              </a:r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=36.3270</a:t>
              </a:r>
              <a:endPara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4750736" y="4802065"/>
              <a:ext cx="14991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RAQMS CO (</a:t>
              </a:r>
              <a:r>
                <a:rPr lang="en-US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80778" y="6071992"/>
              <a:ext cx="154882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NUCAPS CO (</a:t>
              </a:r>
              <a:r>
                <a:rPr lang="en-US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ppbv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52182" y="3200400"/>
              <a:ext cx="22781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RAQMS vs NUCAPS PM Orbit</a:t>
              </a:r>
            </a:p>
            <a:p>
              <a:pPr algn="ctr"/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(May 1-16, 2016)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20671" y="533400"/>
            <a:ext cx="100540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r=0.681230</a:t>
            </a:r>
          </a:p>
          <a:p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ias= 22.0542 </a:t>
            </a:r>
          </a:p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(RAQMS-</a:t>
            </a:r>
            <a:r>
              <a:rPr lang="en-US" sz="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28.9271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0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1920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en-US" altLang="en-US" sz="2400" b="1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Goal: </a:t>
            </a:r>
            <a:r>
              <a:rPr lang="en-US" altLang="en-US" sz="2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Provide 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low latency, web-based, high resolution forecasts of smoke dispersion for use by NWS Incident Meteorologists (IMET) to support on-site decision support services for fire incident management teams. </a:t>
            </a:r>
            <a:endParaRPr lang="en-US" altLang="en-US" sz="2400" dirty="0" smtClean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342900" lvl="1" indent="-342900">
              <a:buFont typeface="Wingdings" pitchFamily="2" charset="2"/>
              <a:buChar char="§"/>
            </a:pPr>
            <a:endParaRPr lang="en-US" altLang="en-US" sz="2400" dirty="0" smtClean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800100" lvl="2" indent="-342900">
              <a:buFont typeface="Wingdings" pitchFamily="2" charset="2"/>
              <a:buChar char="§"/>
            </a:pPr>
            <a:r>
              <a:rPr lang="en-US" altLang="en-US" sz="2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Project utilizes VIIRS AOD </a:t>
            </a:r>
            <a:r>
              <a:rPr lang="en-US" altLang="en-US" sz="2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and NUCAPS CO retrievals 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to initialize trajectory-based, high spatial resolution </a:t>
            </a:r>
            <a:r>
              <a:rPr lang="en-US" altLang="en-US" sz="2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smoke 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dispersion forecasts. </a:t>
            </a:r>
            <a:endParaRPr lang="en-US" altLang="en-US" sz="2400" dirty="0" smtClean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800100" lvl="2" indent="-342900">
              <a:buFont typeface="Wingdings" pitchFamily="2" charset="2"/>
              <a:buChar char="§"/>
            </a:pPr>
            <a:endParaRPr lang="en-US" altLang="en-US" sz="2400" dirty="0"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800100" lvl="2" indent="-342900">
              <a:buFont typeface="Wingdings" pitchFamily="2" charset="2"/>
              <a:buChar char="§"/>
            </a:pPr>
            <a:r>
              <a:rPr lang="en-US" altLang="en-US" sz="2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Project is an extension of Infusion of satellite Data into Environmental Applications-International (IDEA-I) trajectory based aerosol </a:t>
            </a:r>
            <a:r>
              <a:rPr lang="en-US" altLang="en-US" sz="2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forecast 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capabilities and will be tested and released within CSPP prior to transition to Operations at NESDIS. </a:t>
            </a:r>
          </a:p>
          <a:p>
            <a:pPr marL="342900" lvl="1" indent="-342900">
              <a:buFont typeface="Wingdings" pitchFamily="2" charset="2"/>
              <a:buChar char="§"/>
            </a:pPr>
            <a:endParaRPr lang="en-US" altLang="en-US" sz="2400" dirty="0">
              <a:ea typeface="ＭＳ Ｐゴシック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770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JPSS </a:t>
            </a:r>
            <a:r>
              <a:rPr lang="en-US" b="1" dirty="0" smtClean="0"/>
              <a:t>Proving Ground and Risk Reduction Fire </a:t>
            </a:r>
            <a:r>
              <a:rPr lang="en-US" b="1" dirty="0"/>
              <a:t>and Smoke </a:t>
            </a:r>
            <a:r>
              <a:rPr lang="en-US" b="1" dirty="0" smtClean="0"/>
              <a:t>Initiative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Trajectory-Based Smoke Forecasts</a:t>
            </a:r>
          </a:p>
        </p:txBody>
      </p:sp>
    </p:spTree>
    <p:extLst>
      <p:ext uri="{BB962C8B-B14F-4D97-AF65-F5344CB8AC3E}">
        <p14:creationId xmlns:p14="http://schemas.microsoft.com/office/powerpoint/2010/main" val="410311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\\beans\users$\bpierce\Data\Documents\FY16_Travel\3rd_NOAA_JPSS_Annual_Meeting\VIIRS_AOD_201605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22"/>
            <a:ext cx="8735014" cy="688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AutoShape 2" descr="ftp://satepsanone.nesdis.noaa.gov/FIRE/HMS/GRAPHIC/hms20160506.jpg"/>
          <p:cNvSpPr>
            <a:spLocks noChangeAspect="1" noChangeArrowheads="1"/>
          </p:cNvSpPr>
          <p:nvPr/>
        </p:nvSpPr>
        <p:spPr bwMode="auto">
          <a:xfrm>
            <a:off x="155575" y="-2947988"/>
            <a:ext cx="7677150" cy="6143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77000" y="120865"/>
            <a:ext cx="2002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Canadian Wildfires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May 06,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2" y="66271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eIDEA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(http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://www.star.nesdis.noaa.gov/smcd/spb/aq/expr/expr2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/)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78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5726</TotalTime>
  <Words>563</Words>
  <Application>Microsoft Office PowerPoint</Application>
  <PresentationFormat>On-screen Show (4:3)</PresentationFormat>
  <Paragraphs>92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34</cp:revision>
  <dcterms:created xsi:type="dcterms:W3CDTF">2006-08-16T00:00:00Z</dcterms:created>
  <dcterms:modified xsi:type="dcterms:W3CDTF">2016-08-09T19:21:33Z</dcterms:modified>
</cp:coreProperties>
</file>