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3" r:id="rId4"/>
    <p:sldId id="266" r:id="rId5"/>
    <p:sldId id="261" r:id="rId6"/>
    <p:sldId id="262" r:id="rId7"/>
    <p:sldId id="264" r:id="rId8"/>
    <p:sldId id="263" r:id="rId9"/>
    <p:sldId id="265" r:id="rId10"/>
    <p:sldId id="268" r:id="rId11"/>
    <p:sldId id="267" r:id="rId12"/>
    <p:sldId id="269" r:id="rId13"/>
    <p:sldId id="270" r:id="rId14"/>
    <p:sldId id="271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71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1CFDF-B088-4FE6-BEF5-193A07B1E5E2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BA77E-2558-49D2-A93C-1D52B4B85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92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6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0766" indent="-281064" defTabSz="916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4255" indent="-224851" defTabSz="916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3957" indent="-224851" defTabSz="916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3659" indent="-224851" defTabSz="916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3361" indent="-224851" defTabSz="916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3062" indent="-224851" defTabSz="916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2764" indent="-224851" defTabSz="916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2466" indent="-224851" defTabSz="916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13DB365-3250-4995-AD02-B279C587207A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ms.ssec.wisc.ed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0650" y="2068513"/>
            <a:ext cx="8878384" cy="1284287"/>
          </a:xfrm>
        </p:spPr>
        <p:txBody>
          <a:bodyPr>
            <a:normAutofit fontScale="90000"/>
          </a:bodyPr>
          <a:lstStyle/>
          <a:p>
            <a:r>
              <a:rPr lang="en-US" altLang="en-US" sz="2800" dirty="0">
                <a:solidFill>
                  <a:srgbClr val="00B0F0"/>
                </a:solidFill>
                <a:latin typeface="Arial Black" pitchFamily="34" charset="0"/>
                <a:ea typeface="ＭＳ Ｐゴシック" pitchFamily="34" charset="-128"/>
              </a:rPr>
              <a:t>JPSS Fire and Smoke Initiative</a:t>
            </a:r>
            <a:br>
              <a:rPr lang="en-US" altLang="en-US" sz="2800" dirty="0">
                <a:solidFill>
                  <a:srgbClr val="00B0F0"/>
                </a:solidFill>
                <a:latin typeface="Arial Black" pitchFamily="34" charset="0"/>
                <a:ea typeface="ＭＳ Ｐゴシック" pitchFamily="34" charset="-128"/>
              </a:rPr>
            </a:br>
            <a:r>
              <a:rPr lang="en-US" altLang="en-US" sz="2800" dirty="0">
                <a:solidFill>
                  <a:srgbClr val="00B0F0"/>
                </a:solidFill>
                <a:latin typeface="Arial Black" pitchFamily="34" charset="0"/>
                <a:ea typeface="ＭＳ Ｐゴシック" pitchFamily="34" charset="-128"/>
              </a:rPr>
              <a:t>Blended Fire &amp; Smoke Product Demonstration Workgroup</a:t>
            </a:r>
            <a:br>
              <a:rPr lang="en-US" altLang="en-US" sz="2800" dirty="0">
                <a:solidFill>
                  <a:srgbClr val="00B0F0"/>
                </a:solidFill>
                <a:latin typeface="Arial Black" pitchFamily="34" charset="0"/>
                <a:ea typeface="ＭＳ Ｐゴシック" pitchFamily="34" charset="-128"/>
              </a:rPr>
            </a:br>
            <a:r>
              <a:rPr lang="en-US" altLang="en-US" sz="2800" dirty="0" err="1" smtClean="0">
                <a:solidFill>
                  <a:srgbClr val="00B0F0"/>
                </a:solidFill>
                <a:latin typeface="Arial Black" pitchFamily="34" charset="0"/>
                <a:ea typeface="ＭＳ Ｐゴシック" pitchFamily="34" charset="-128"/>
              </a:rPr>
              <a:t>RealEarth</a:t>
            </a:r>
            <a:r>
              <a:rPr lang="en-US" altLang="en-US" sz="2800" dirty="0" smtClean="0">
                <a:solidFill>
                  <a:srgbClr val="00B0F0"/>
                </a:solidFill>
                <a:latin typeface="Arial Black" pitchFamily="34" charset="0"/>
                <a:ea typeface="ＭＳ Ｐゴシック" pitchFamily="34" charset="-128"/>
              </a:rPr>
              <a:t> Live </a:t>
            </a:r>
            <a:r>
              <a:rPr lang="en-US" altLang="en-US" sz="2800" dirty="0">
                <a:solidFill>
                  <a:srgbClr val="00B0F0"/>
                </a:solidFill>
                <a:latin typeface="Arial Black" pitchFamily="34" charset="0"/>
                <a:ea typeface="ＭＳ Ｐゴシック" pitchFamily="34" charset="-128"/>
              </a:rPr>
              <a:t>Demo/Overview</a:t>
            </a:r>
            <a:br>
              <a:rPr lang="en-US" altLang="en-US" sz="2800" dirty="0">
                <a:solidFill>
                  <a:srgbClr val="00B0F0"/>
                </a:solidFill>
                <a:latin typeface="Arial Black" pitchFamily="34" charset="0"/>
                <a:ea typeface="ＭＳ Ｐゴシック" pitchFamily="34" charset="-128"/>
              </a:rPr>
            </a:br>
            <a:endParaRPr lang="en-US" altLang="en-US" sz="2000" b="0" dirty="0" smtClean="0">
              <a:solidFill>
                <a:srgbClr val="0066FF"/>
              </a:solidFill>
              <a:latin typeface="Arial Black" pitchFamily="34" charset="0"/>
              <a:ea typeface="ＭＳ Ｐゴシック" pitchFamily="34" charset="-128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876675"/>
            <a:ext cx="9163049" cy="19907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n-US" altLang="en-US" sz="2000" b="1" dirty="0" smtClean="0">
              <a:solidFill>
                <a:srgbClr val="1B1B77"/>
              </a:solidFill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b="1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b="1" dirty="0" smtClean="0">
                <a:ea typeface="ＭＳ Ｐゴシック" pitchFamily="34" charset="-128"/>
              </a:rPr>
              <a:t>Brad Pierce (NESDIS/STAR)</a:t>
            </a:r>
            <a:br>
              <a:rPr lang="en-US" altLang="en-US" sz="2400" b="1" dirty="0" smtClean="0">
                <a:ea typeface="ＭＳ Ｐゴシック" pitchFamily="34" charset="-128"/>
              </a:rPr>
            </a:br>
            <a:r>
              <a:rPr lang="en-US" altLang="en-US" sz="2400" b="1" dirty="0" smtClean="0">
                <a:ea typeface="ＭＳ Ｐゴシック" pitchFamily="34" charset="-128"/>
              </a:rPr>
              <a:t>Russ </a:t>
            </a:r>
            <a:r>
              <a:rPr lang="en-US" altLang="en-US" sz="2400" b="1" dirty="0" err="1" smtClean="0">
                <a:ea typeface="ＭＳ Ｐゴシック" pitchFamily="34" charset="-128"/>
              </a:rPr>
              <a:t>Dengel</a:t>
            </a:r>
            <a:r>
              <a:rPr lang="en-US" altLang="en-US" sz="2400" b="1" dirty="0" smtClean="0">
                <a:ea typeface="ＭＳ Ｐゴシック" pitchFamily="34" charset="-128"/>
              </a:rPr>
              <a:t> (UW-Madison/SSEC)</a:t>
            </a:r>
            <a:endParaRPr lang="en-US" altLang="en-US" sz="2400" b="1" dirty="0" smtClean="0">
              <a:ea typeface="ＭＳ Ｐゴシック" pitchFamily="34" charset="-128"/>
            </a:endParaRPr>
          </a:p>
        </p:txBody>
      </p:sp>
      <p:pic>
        <p:nvPicPr>
          <p:cNvPr id="17412" name="Picture 10" descr="NOA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0"/>
            <a:ext cx="11176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6810375" y="6257836"/>
            <a:ext cx="233362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§"/>
              <a:defRPr sz="3200">
                <a:solidFill>
                  <a:srgbClr val="990033"/>
                </a:solidFill>
                <a:latin typeface="Lucida San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Lucida San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dirty="0">
                <a:solidFill>
                  <a:schemeClr val="tx1"/>
                </a:solidFill>
                <a:latin typeface="Arial" charset="0"/>
              </a:rPr>
              <a:t>Blended Fire &amp; Smoke Product Demonstration Workgroup</a:t>
            </a:r>
            <a:br>
              <a:rPr lang="en-US" altLang="en-US" sz="1100" b="1" dirty="0">
                <a:solidFill>
                  <a:schemeClr val="tx1"/>
                </a:solidFill>
                <a:latin typeface="Arial" charset="0"/>
              </a:rPr>
            </a:br>
            <a:r>
              <a:rPr lang="en-US" altLang="en-US" sz="1100" b="1" dirty="0">
                <a:solidFill>
                  <a:schemeClr val="tx1"/>
                </a:solidFill>
                <a:latin typeface="Arial" charset="0"/>
              </a:rPr>
              <a:t>December </a:t>
            </a:r>
            <a:r>
              <a:rPr lang="en-US" altLang="en-US" sz="1100" b="1" dirty="0" smtClean="0">
                <a:solidFill>
                  <a:schemeClr val="tx1"/>
                </a:solidFill>
                <a:latin typeface="Arial" charset="0"/>
              </a:rPr>
              <a:t>3, 2015 </a:t>
            </a:r>
          </a:p>
        </p:txBody>
      </p:sp>
      <p:pic>
        <p:nvPicPr>
          <p:cNvPr id="1741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75" y="0"/>
            <a:ext cx="34575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256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913" y="220607"/>
            <a:ext cx="8661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NUCAPS </a:t>
            </a:r>
            <a:r>
              <a:rPr lang="en-US" b="1" u="sng" dirty="0" smtClean="0"/>
              <a:t>Mid Trop (200-700mb) CO Night time orbit </a:t>
            </a:r>
            <a:r>
              <a:rPr lang="en-US" dirty="0" smtClean="0"/>
              <a:t>Example in </a:t>
            </a:r>
            <a:r>
              <a:rPr lang="en-US" dirty="0" err="1" smtClean="0"/>
              <a:t>RealEarth</a:t>
            </a:r>
            <a:r>
              <a:rPr lang="en-US" dirty="0" smtClean="0"/>
              <a:t>: August 19, 2015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42"/>
          <a:stretch/>
        </p:blipFill>
        <p:spPr bwMode="auto">
          <a:xfrm>
            <a:off x="1190" y="533400"/>
            <a:ext cx="8804564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-1591" y="525407"/>
            <a:ext cx="8812556" cy="79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33400" y="5562600"/>
            <a:ext cx="7696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Select </a:t>
            </a:r>
            <a:r>
              <a:rPr lang="en-US" sz="1400" dirty="0" smtClean="0"/>
              <a:t>“NUCAPS 20150819 </a:t>
            </a:r>
            <a:r>
              <a:rPr lang="en-US" sz="1400" dirty="0" err="1" smtClean="0"/>
              <a:t>MidTrop</a:t>
            </a:r>
            <a:r>
              <a:rPr lang="en-US" sz="1400" dirty="0" smtClean="0"/>
              <a:t> CO image” </a:t>
            </a:r>
            <a:r>
              <a:rPr lang="en-US" sz="1400" dirty="0"/>
              <a:t>and slide it onto the </a:t>
            </a:r>
            <a:r>
              <a:rPr lang="en-US" sz="1400" dirty="0" err="1"/>
              <a:t>RealEarth</a:t>
            </a:r>
            <a:r>
              <a:rPr lang="en-US" sz="1400" dirty="0"/>
              <a:t> </a:t>
            </a:r>
            <a:r>
              <a:rPr lang="en-US" sz="1400" dirty="0" smtClean="0"/>
              <a:t>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Select “NUCAPS 20150819 </a:t>
            </a:r>
            <a:r>
              <a:rPr lang="en-US" sz="1400" dirty="0" err="1" smtClean="0"/>
              <a:t>LowTrop</a:t>
            </a:r>
            <a:r>
              <a:rPr lang="en-US" sz="1400" dirty="0" smtClean="0"/>
              <a:t> </a:t>
            </a:r>
            <a:r>
              <a:rPr lang="en-US" sz="1400" dirty="0"/>
              <a:t>CO image” and slide it onto the </a:t>
            </a:r>
            <a:r>
              <a:rPr lang="en-US" sz="1400" dirty="0" err="1"/>
              <a:t>RealEarth</a:t>
            </a:r>
            <a:r>
              <a:rPr lang="en-US" sz="1400" dirty="0"/>
              <a:t> </a:t>
            </a:r>
            <a:r>
              <a:rPr lang="en-US" sz="1400" dirty="0" smtClean="0"/>
              <a:t>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Toggle off all layers except </a:t>
            </a:r>
            <a:r>
              <a:rPr lang="en-US" sz="1400" dirty="0" err="1" smtClean="0"/>
              <a:t>MidTrop</a:t>
            </a:r>
            <a:r>
              <a:rPr lang="en-US" sz="1400" dirty="0" smtClean="0"/>
              <a:t> CO image”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381000" y="6334780"/>
            <a:ext cx="78287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smtClean="0">
                <a:solidFill>
                  <a:srgbClr val="FF0000"/>
                </a:solidFill>
              </a:rPr>
              <a:t>NUCAPS CO retrieval provides a vertical profile at a coarser horizontal resolution then VIIRS imagery</a:t>
            </a:r>
          </a:p>
          <a:p>
            <a:r>
              <a:rPr lang="en-US" sz="1400" b="1" i="1" dirty="0" smtClean="0">
                <a:solidFill>
                  <a:srgbClr val="FF0000"/>
                </a:solidFill>
              </a:rPr>
              <a:t>Note generally low mid tropospheric CO mixing ratios (blue ~50ppbv, green ~100ppbv, red ~200ppbv) 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1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13" y="220607"/>
            <a:ext cx="6961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NUCAPS </a:t>
            </a:r>
            <a:r>
              <a:rPr lang="en-US" b="1" u="sng" dirty="0" smtClean="0"/>
              <a:t>Lower Trop (&gt;700mb) CO Night time orbit </a:t>
            </a:r>
            <a:r>
              <a:rPr lang="en-US" dirty="0" smtClean="0"/>
              <a:t>Example in </a:t>
            </a:r>
            <a:r>
              <a:rPr lang="en-US" dirty="0" err="1" smtClean="0"/>
              <a:t>RealEarth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87"/>
          <a:stretch/>
        </p:blipFill>
        <p:spPr bwMode="auto">
          <a:xfrm>
            <a:off x="-1460" y="534444"/>
            <a:ext cx="8812557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-1591" y="525407"/>
            <a:ext cx="8812556" cy="79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33400" y="5715000"/>
            <a:ext cx="7696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Remove “NUCAPS 20150819 </a:t>
            </a:r>
            <a:r>
              <a:rPr lang="en-US" sz="1400" dirty="0" err="1" smtClean="0"/>
              <a:t>MidTrop</a:t>
            </a:r>
            <a:r>
              <a:rPr lang="en-US" sz="1400" dirty="0" smtClean="0"/>
              <a:t> CO image” by clicking on x within black circle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Select </a:t>
            </a:r>
            <a:r>
              <a:rPr lang="en-US" sz="1400" dirty="0"/>
              <a:t>“NUCAPS 20150819 </a:t>
            </a:r>
            <a:r>
              <a:rPr lang="en-US" sz="1400" dirty="0" err="1" smtClean="0"/>
              <a:t>LowTrop</a:t>
            </a:r>
            <a:r>
              <a:rPr lang="en-US" sz="1400" dirty="0" smtClean="0"/>
              <a:t> </a:t>
            </a:r>
            <a:r>
              <a:rPr lang="en-US" sz="1400" dirty="0"/>
              <a:t>CO image” and slide it onto the </a:t>
            </a:r>
            <a:r>
              <a:rPr lang="en-US" sz="1400" dirty="0" err="1"/>
              <a:t>RealEarth</a:t>
            </a:r>
            <a:r>
              <a:rPr lang="en-US" sz="1400" dirty="0"/>
              <a:t> </a:t>
            </a:r>
            <a:r>
              <a:rPr lang="en-US" sz="1400" dirty="0" smtClean="0"/>
              <a:t>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Toggle off all layers except </a:t>
            </a:r>
            <a:r>
              <a:rPr lang="en-US" sz="1400" dirty="0" err="1" smtClean="0"/>
              <a:t>LowTrop</a:t>
            </a:r>
            <a:r>
              <a:rPr lang="en-US" sz="1400" dirty="0" smtClean="0"/>
              <a:t> CO image”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304800" y="6453664"/>
            <a:ext cx="83057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smtClean="0">
                <a:solidFill>
                  <a:srgbClr val="FF0000"/>
                </a:solidFill>
              </a:rPr>
              <a:t>Note significantly higher lower tropospheric CO mixing ratios (blue ~50ppbv, green ~100ppbv, red ~200ppbv) 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84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26"/>
          <a:stretch/>
        </p:blipFill>
        <p:spPr bwMode="auto">
          <a:xfrm>
            <a:off x="0" y="533400"/>
            <a:ext cx="8792308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913" y="220607"/>
            <a:ext cx="8570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NUCAPS </a:t>
            </a:r>
            <a:r>
              <a:rPr lang="en-US" b="1" u="sng" dirty="0" smtClean="0"/>
              <a:t>Lower Trop (&gt;700mb) CO Night time orbit </a:t>
            </a:r>
            <a:r>
              <a:rPr lang="en-US" dirty="0" smtClean="0"/>
              <a:t>with Trajectories Example in </a:t>
            </a:r>
            <a:r>
              <a:rPr lang="en-US" dirty="0" err="1" smtClean="0"/>
              <a:t>RealEarth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-1591" y="525407"/>
            <a:ext cx="8812556" cy="79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33400" y="5715000"/>
            <a:ext cx="769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Select </a:t>
            </a:r>
            <a:r>
              <a:rPr lang="en-US" sz="1400" dirty="0"/>
              <a:t>“NUCAPS 20150819 </a:t>
            </a:r>
            <a:r>
              <a:rPr lang="en-US" sz="1400" dirty="0" err="1" smtClean="0"/>
              <a:t>LowTrop</a:t>
            </a:r>
            <a:r>
              <a:rPr lang="en-US" sz="1400" dirty="0" smtClean="0"/>
              <a:t> CO trajectory” </a:t>
            </a:r>
            <a:r>
              <a:rPr lang="en-US" sz="1400" dirty="0"/>
              <a:t>and slide it onto the </a:t>
            </a:r>
            <a:r>
              <a:rPr lang="en-US" sz="1400" dirty="0" err="1"/>
              <a:t>RealEarth</a:t>
            </a:r>
            <a:r>
              <a:rPr lang="en-US" sz="1400" dirty="0"/>
              <a:t> </a:t>
            </a:r>
            <a:r>
              <a:rPr lang="en-US" sz="1400" dirty="0" smtClean="0"/>
              <a:t>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Select 48hr time window and turn on “Animation”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6258580"/>
            <a:ext cx="8305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0000"/>
                </a:solidFill>
              </a:rPr>
              <a:t>Trajectories initialized where lower tropospheric CO is greater than 150ppbv. Color of trajectory denotes the altitude of the trajectory (pink to red means below 700mb, white means above 700mb)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4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13" y="220607"/>
            <a:ext cx="8208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NUCAPS </a:t>
            </a:r>
            <a:r>
              <a:rPr lang="en-US" b="1" u="sng" dirty="0" smtClean="0"/>
              <a:t>Lower Trop (&gt;700mb) Night time orbit </a:t>
            </a:r>
            <a:r>
              <a:rPr lang="en-US" dirty="0" smtClean="0"/>
              <a:t>with Trajectories Example in </a:t>
            </a:r>
            <a:r>
              <a:rPr lang="en-US" dirty="0" err="1" smtClean="0"/>
              <a:t>RealEarth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93"/>
          <a:stretch/>
        </p:blipFill>
        <p:spPr bwMode="auto">
          <a:xfrm>
            <a:off x="1336" y="533400"/>
            <a:ext cx="8797103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-1591" y="525407"/>
            <a:ext cx="8812556" cy="79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33400" y="5715000"/>
            <a:ext cx="769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Select </a:t>
            </a:r>
            <a:r>
              <a:rPr lang="en-US" sz="1400" dirty="0"/>
              <a:t>“NUCAPS 20150819 </a:t>
            </a:r>
            <a:r>
              <a:rPr lang="en-US" sz="1400" dirty="0" err="1" smtClean="0"/>
              <a:t>LowTrop</a:t>
            </a:r>
            <a:r>
              <a:rPr lang="en-US" sz="1400" dirty="0" smtClean="0"/>
              <a:t> CO trajectory” </a:t>
            </a:r>
            <a:r>
              <a:rPr lang="en-US" sz="1400" dirty="0"/>
              <a:t>and slide it onto the </a:t>
            </a:r>
            <a:r>
              <a:rPr lang="en-US" sz="1400" dirty="0" err="1"/>
              <a:t>RealEarth</a:t>
            </a:r>
            <a:r>
              <a:rPr lang="en-US" sz="1400" dirty="0"/>
              <a:t> </a:t>
            </a:r>
            <a:r>
              <a:rPr lang="en-US" sz="1400" dirty="0" smtClean="0"/>
              <a:t>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Select 48hr time window and turn on “Animation”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" y="6258580"/>
            <a:ext cx="8305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0000"/>
                </a:solidFill>
              </a:rPr>
              <a:t>Trajectories initialized where lower tropospheric CO is greater than 150ppbv. Color of trajectory denotes the altitude of the trajectory (pink to red means below 700mb, white means above 700mb)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73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13" y="220607"/>
            <a:ext cx="8208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NUCAPS </a:t>
            </a:r>
            <a:r>
              <a:rPr lang="en-US" b="1" u="sng" dirty="0" smtClean="0"/>
              <a:t>Lower Trop (&gt;700mb) Night time orbit </a:t>
            </a:r>
            <a:r>
              <a:rPr lang="en-US" dirty="0" smtClean="0"/>
              <a:t>with Trajectories Example in </a:t>
            </a:r>
            <a:r>
              <a:rPr lang="en-US" dirty="0" err="1" smtClean="0"/>
              <a:t>RealEarth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64"/>
          <a:stretch/>
        </p:blipFill>
        <p:spPr bwMode="auto">
          <a:xfrm>
            <a:off x="-2139" y="533400"/>
            <a:ext cx="8801367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-1591" y="525407"/>
            <a:ext cx="8812556" cy="79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33400" y="5715000"/>
            <a:ext cx="769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Select </a:t>
            </a:r>
            <a:r>
              <a:rPr lang="en-US" sz="1400" dirty="0"/>
              <a:t>“NUCAPS 20150819 </a:t>
            </a:r>
            <a:r>
              <a:rPr lang="en-US" sz="1400" dirty="0" err="1" smtClean="0"/>
              <a:t>LowTrop</a:t>
            </a:r>
            <a:r>
              <a:rPr lang="en-US" sz="1400" dirty="0" smtClean="0"/>
              <a:t> CO trajectory” </a:t>
            </a:r>
            <a:r>
              <a:rPr lang="en-US" sz="1400" dirty="0"/>
              <a:t>and slide it onto the </a:t>
            </a:r>
            <a:r>
              <a:rPr lang="en-US" sz="1400" dirty="0" err="1"/>
              <a:t>RealEarth</a:t>
            </a:r>
            <a:r>
              <a:rPr lang="en-US" sz="1400" dirty="0"/>
              <a:t> </a:t>
            </a:r>
            <a:r>
              <a:rPr lang="en-US" sz="1400" dirty="0" smtClean="0"/>
              <a:t>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Select 48hr time window and turn on “Animation”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6258580"/>
            <a:ext cx="8305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0000"/>
                </a:solidFill>
              </a:rPr>
              <a:t>Trajectories initialized where lower tropospheric CO is greater than 150ppbv. Color of trajectory denotes the altitude of the trajectory (pink to red means below 700mb, white means above 700mb)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73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98"/>
          <a:stretch/>
        </p:blipFill>
        <p:spPr bwMode="auto">
          <a:xfrm>
            <a:off x="0" y="539794"/>
            <a:ext cx="8810965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-1591" y="525407"/>
            <a:ext cx="8812556" cy="79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913" y="220607"/>
            <a:ext cx="870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err="1" smtClean="0"/>
              <a:t>Realtime</a:t>
            </a:r>
            <a:r>
              <a:rPr lang="en-US" b="1" u="sng" dirty="0" smtClean="0"/>
              <a:t> VIIRS True Color + VIIRS Fire Detection </a:t>
            </a:r>
            <a:r>
              <a:rPr lang="en-US" dirty="0" smtClean="0"/>
              <a:t>Example in </a:t>
            </a:r>
            <a:r>
              <a:rPr lang="en-US" dirty="0" err="1" smtClean="0"/>
              <a:t>RealEarth</a:t>
            </a:r>
            <a:r>
              <a:rPr lang="en-US" dirty="0" smtClean="0"/>
              <a:t>: December 02, 2015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63" y="5522893"/>
            <a:ext cx="9137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Go to “All” tab under “Layers” and select the “VIIRS” (this will show the full set of VIIRS products currently available for </a:t>
            </a:r>
            <a:r>
              <a:rPr lang="en-US" sz="1400" dirty="0" err="1" smtClean="0"/>
              <a:t>realtime</a:t>
            </a:r>
            <a:r>
              <a:rPr lang="en-US" sz="1400" dirty="0" smtClean="0"/>
              <a:t> applications)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Select “NPP Land Surface True Color” and slide it onto the </a:t>
            </a:r>
            <a:r>
              <a:rPr lang="en-US" sz="1400" dirty="0" err="1" smtClean="0"/>
              <a:t>RealEarth</a:t>
            </a:r>
            <a:r>
              <a:rPr lang="en-US" sz="1400" dirty="0" smtClean="0"/>
              <a:t>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Select “VIIRS Satellite Detected Fire Locations” and slide it onto the </a:t>
            </a:r>
            <a:r>
              <a:rPr lang="en-US" sz="1400" dirty="0" err="1" smtClean="0"/>
              <a:t>RealEarth</a:t>
            </a:r>
            <a:r>
              <a:rPr lang="en-US" sz="1400" dirty="0" smtClean="0"/>
              <a:t> map</a:t>
            </a:r>
          </a:p>
        </p:txBody>
      </p:sp>
      <p:sp>
        <p:nvSpPr>
          <p:cNvPr id="9" name="Rectangle 8"/>
          <p:cNvSpPr/>
          <p:nvPr/>
        </p:nvSpPr>
        <p:spPr>
          <a:xfrm>
            <a:off x="200365" y="6477000"/>
            <a:ext cx="8610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Note </a:t>
            </a:r>
            <a:r>
              <a:rPr lang="en-US" sz="1400" b="1" i="1" dirty="0" smtClean="0">
                <a:solidFill>
                  <a:srgbClr val="FF0000"/>
                </a:solidFill>
              </a:rPr>
              <a:t>that the VIIRS fire detection product is in the real-time application but currently not in the case study period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84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1"/>
          <p:cNvSpPr>
            <a:spLocks noGrp="1"/>
          </p:cNvSpPr>
          <p:nvPr>
            <p:ph idx="1"/>
          </p:nvPr>
        </p:nvSpPr>
        <p:spPr>
          <a:xfrm>
            <a:off x="457200" y="1019175"/>
            <a:ext cx="8229600" cy="5259388"/>
          </a:xfrm>
        </p:spPr>
        <p:txBody>
          <a:bodyPr>
            <a:normAutofit fontScale="85000" lnSpcReduction="10000"/>
          </a:bodyPr>
          <a:lstStyle/>
          <a:p>
            <a:pPr marL="342900" lvl="1" indent="-342900">
              <a:buFont typeface="Wingdings" pitchFamily="2" charset="2"/>
              <a:buChar char="§"/>
            </a:pPr>
            <a:r>
              <a:rPr lang="en-US" altLang="en-US" sz="2400" dirty="0" err="1" smtClean="0">
                <a:ea typeface="ＭＳ Ｐゴシック" pitchFamily="34" charset="-128"/>
              </a:rPr>
              <a:t>Goal:Provide</a:t>
            </a:r>
            <a:r>
              <a:rPr lang="en-US" altLang="en-US" sz="2400" dirty="0" smtClean="0">
                <a:ea typeface="ＭＳ Ｐゴシック" pitchFamily="34" charset="-128"/>
              </a:rPr>
              <a:t> </a:t>
            </a:r>
            <a:r>
              <a:rPr lang="en-US" altLang="en-US" sz="2400" dirty="0">
                <a:ea typeface="ＭＳ Ｐゴシック" pitchFamily="34" charset="-128"/>
              </a:rPr>
              <a:t>low latency, web-based, high resolution forecasts of smoke dispersion for use by NWS Incident Meteorologists (IMET) to support on-site decision support services for fire incident management teams</a:t>
            </a:r>
            <a:r>
              <a:rPr lang="en-US" altLang="en-US" sz="2400" dirty="0" smtClean="0">
                <a:ea typeface="ＭＳ Ｐゴシック" pitchFamily="34" charset="-128"/>
              </a:rPr>
              <a:t>.</a:t>
            </a:r>
          </a:p>
          <a:p>
            <a:pPr marL="342900" lvl="1" indent="-342900">
              <a:buFont typeface="Wingdings" pitchFamily="2" charset="2"/>
              <a:buChar char="§"/>
            </a:pPr>
            <a:endParaRPr lang="en-US" altLang="en-US" sz="2400" dirty="0" smtClean="0">
              <a:ea typeface="ＭＳ Ｐゴシック" pitchFamily="34" charset="-128"/>
            </a:endParaRPr>
          </a:p>
          <a:p>
            <a:pPr marL="342900" lvl="1" indent="-342900">
              <a:buFont typeface="Wingdings" pitchFamily="2" charset="2"/>
              <a:buChar char="§"/>
            </a:pPr>
            <a:r>
              <a:rPr lang="en-US" altLang="en-US" sz="2400" dirty="0" smtClean="0">
                <a:ea typeface="ＭＳ Ｐゴシック" pitchFamily="34" charset="-128"/>
              </a:rPr>
              <a:t>Project </a:t>
            </a:r>
            <a:r>
              <a:rPr lang="en-US" altLang="en-US" sz="2400" dirty="0">
                <a:ea typeface="ＭＳ Ｐゴシック" pitchFamily="34" charset="-128"/>
              </a:rPr>
              <a:t>utilizes VIIRS Aerosol Optical Depth (AOD) and </a:t>
            </a:r>
            <a:r>
              <a:rPr lang="en-US" altLang="en-US" sz="2400" dirty="0" err="1">
                <a:ea typeface="ＭＳ Ｐゴシック" pitchFamily="34" charset="-128"/>
              </a:rPr>
              <a:t>CrIS</a:t>
            </a:r>
            <a:r>
              <a:rPr lang="en-US" altLang="en-US" sz="2400" dirty="0">
                <a:ea typeface="ＭＳ Ｐゴシック" pitchFamily="34" charset="-128"/>
              </a:rPr>
              <a:t>/ATMS NUCAPS carbon monoxide (CO) retrievals to initialize trajectory-based, high spatial resolution North American smoke dispersion forecasts. </a:t>
            </a:r>
          </a:p>
          <a:p>
            <a:pPr marL="0" lvl="1" indent="0">
              <a:buNone/>
            </a:pPr>
            <a:endParaRPr lang="en-US" altLang="en-US" sz="2400" dirty="0">
              <a:ea typeface="ＭＳ Ｐゴシック" pitchFamily="34" charset="-128"/>
            </a:endParaRPr>
          </a:p>
          <a:p>
            <a:pPr marL="342900" lvl="1" indent="-342900">
              <a:buFont typeface="Wingdings" pitchFamily="2" charset="2"/>
              <a:buChar char="§"/>
            </a:pPr>
            <a:r>
              <a:rPr lang="en-US" altLang="en-US" sz="2400" dirty="0">
                <a:ea typeface="ＭＳ Ｐゴシック" pitchFamily="34" charset="-128"/>
              </a:rPr>
              <a:t>Currently developing capabilities to visualize VIIRS and NUCAPS blended smoke products within </a:t>
            </a:r>
            <a:r>
              <a:rPr lang="en-US" altLang="en-US" sz="2400" dirty="0" err="1">
                <a:ea typeface="ＭＳ Ｐゴシック" pitchFamily="34" charset="-128"/>
              </a:rPr>
              <a:t>RealEarth</a:t>
            </a:r>
            <a:r>
              <a:rPr lang="en-US" altLang="en-US" sz="2400" dirty="0">
                <a:ea typeface="ＭＳ Ｐゴシック" pitchFamily="34" charset="-128"/>
              </a:rPr>
              <a:t> (</a:t>
            </a:r>
            <a:r>
              <a:rPr lang="en-US" altLang="en-US" sz="2400" dirty="0">
                <a:ea typeface="ＭＳ Ｐゴシック" pitchFamily="34" charset="-128"/>
                <a:hlinkClick r:id="rId2"/>
              </a:rPr>
              <a:t>http://wms.ssec.wisc.edu</a:t>
            </a:r>
            <a:r>
              <a:rPr lang="en-US" altLang="en-US" sz="2400" dirty="0" smtClean="0">
                <a:ea typeface="ＭＳ Ｐゴシック" pitchFamily="34" charset="-128"/>
                <a:hlinkClick r:id="rId2"/>
              </a:rPr>
              <a:t>/</a:t>
            </a:r>
            <a:r>
              <a:rPr lang="en-US" altLang="en-US" sz="2400" dirty="0" smtClean="0">
                <a:ea typeface="ＭＳ Ｐゴシック" pitchFamily="34" charset="-128"/>
              </a:rPr>
              <a:t>) for </a:t>
            </a:r>
            <a:r>
              <a:rPr lang="en-US" altLang="en-US" sz="2400" dirty="0">
                <a:ea typeface="ＭＳ Ｐゴシック" pitchFamily="34" charset="-128"/>
              </a:rPr>
              <a:t>interactive web-based </a:t>
            </a:r>
            <a:r>
              <a:rPr lang="en-US" altLang="en-US" sz="2400" dirty="0" smtClean="0">
                <a:ea typeface="ＭＳ Ｐゴシック" pitchFamily="34" charset="-128"/>
              </a:rPr>
              <a:t>visualization</a:t>
            </a:r>
          </a:p>
          <a:p>
            <a:pPr marL="342900" lvl="1" indent="-342900">
              <a:buFont typeface="Wingdings" pitchFamily="2" charset="2"/>
              <a:buChar char="§"/>
            </a:pPr>
            <a:endParaRPr lang="en-US" altLang="en-US" sz="2400" dirty="0" smtClean="0">
              <a:ea typeface="ＭＳ Ｐゴシック" pitchFamily="34" charset="-128"/>
            </a:endParaRPr>
          </a:p>
          <a:p>
            <a:pPr marL="342900" lvl="1" indent="-342900">
              <a:buFont typeface="Wingdings" pitchFamily="2" charset="2"/>
              <a:buChar char="§"/>
            </a:pPr>
            <a:r>
              <a:rPr lang="en-US" altLang="en-US" sz="2400" dirty="0" err="1" smtClean="0">
                <a:ea typeface="ＭＳ Ｐゴシック" pitchFamily="34" charset="-128"/>
              </a:rPr>
              <a:t>RealEarth</a:t>
            </a:r>
            <a:r>
              <a:rPr lang="en-US" altLang="en-US" sz="2400" dirty="0" smtClean="0">
                <a:ea typeface="ＭＳ Ｐゴシック" pitchFamily="34" charset="-128"/>
              </a:rPr>
              <a:t> </a:t>
            </a:r>
            <a:r>
              <a:rPr lang="en-US" altLang="en-US" sz="2400" dirty="0">
                <a:ea typeface="ＭＳ Ｐゴシック" pitchFamily="34" charset="-128"/>
              </a:rPr>
              <a:t>as </a:t>
            </a:r>
            <a:r>
              <a:rPr lang="en-US" altLang="en-US" sz="2400" dirty="0" smtClean="0">
                <a:ea typeface="ＭＳ Ｐゴシック" pitchFamily="34" charset="-128"/>
              </a:rPr>
              <a:t>real-time visualization system and not an </a:t>
            </a:r>
            <a:r>
              <a:rPr lang="en-US" altLang="en-US" sz="2400" dirty="0">
                <a:ea typeface="ＭＳ Ｐゴシック" pitchFamily="34" charset="-128"/>
              </a:rPr>
              <a:t>archive system. However, </a:t>
            </a:r>
            <a:r>
              <a:rPr lang="en-US" altLang="en-US" sz="2400" dirty="0" smtClean="0">
                <a:ea typeface="ＭＳ Ｐゴシック" pitchFamily="34" charset="-128"/>
              </a:rPr>
              <a:t>we </a:t>
            </a:r>
            <a:r>
              <a:rPr lang="en-US" altLang="en-US" sz="2400" dirty="0">
                <a:ea typeface="ＭＳ Ｐゴシック" pitchFamily="34" charset="-128"/>
              </a:rPr>
              <a:t>have loaded a </a:t>
            </a:r>
            <a:r>
              <a:rPr lang="en-US" altLang="en-US" sz="2400" dirty="0" smtClean="0">
                <a:ea typeface="ＭＳ Ｐゴシック" pitchFamily="34" charset="-128"/>
              </a:rPr>
              <a:t>“JPSS - Fire and Smoke” case study with products for the period from August 19-25, 2015 for this demonstration </a:t>
            </a:r>
          </a:p>
          <a:p>
            <a:pPr marL="342900" lvl="1" indent="-342900">
              <a:buFont typeface="Wingdings" pitchFamily="2" charset="2"/>
              <a:buChar char="§"/>
            </a:pPr>
            <a:endParaRPr lang="en-US" altLang="en-US" sz="2400" dirty="0">
              <a:ea typeface="ＭＳ Ｐゴシック" pitchFamily="34" charset="-128"/>
            </a:endParaRPr>
          </a:p>
        </p:txBody>
      </p:sp>
      <p:sp>
        <p:nvSpPr>
          <p:cNvPr id="19459" name="Title 2"/>
          <p:cNvSpPr>
            <a:spLocks noGrp="1"/>
          </p:cNvSpPr>
          <p:nvPr>
            <p:ph type="title"/>
          </p:nvPr>
        </p:nvSpPr>
        <p:spPr>
          <a:xfrm>
            <a:off x="1803400" y="0"/>
            <a:ext cx="6230938" cy="9779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Background </a:t>
            </a:r>
            <a:endParaRPr lang="en-US" alt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483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010849"/>
            <a:ext cx="7696200" cy="3962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lc="http://schemas.openxmlformats.org/drawingml/2006/lockedCanvas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8058" y="4953000"/>
            <a:ext cx="8686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/>
              <a:t>(Left panel) NOAA P-3 aircraft flight paths at altitudes greater than 4 km above ground level (AGL) over the southeastern US during the SENEX field campaign, June-July, 2013. </a:t>
            </a:r>
            <a:endParaRPr lang="en-US" sz="14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smtClean="0"/>
              <a:t>(</a:t>
            </a:r>
            <a:r>
              <a:rPr lang="en-US" sz="1400" i="1" dirty="0"/>
              <a:t>Right panel) A scatter plot of particulate matter (PM</a:t>
            </a:r>
            <a:r>
              <a:rPr lang="en-US" sz="1400" i="1" baseline="-25000" dirty="0"/>
              <a:t>2.5</a:t>
            </a:r>
            <a:r>
              <a:rPr lang="en-US" sz="1400" i="1" dirty="0"/>
              <a:t>) mass concentrations versus carbon monoxide (CO) mixing ratios measured by the aircraft and simulated by the real time WRF-</a:t>
            </a:r>
            <a:r>
              <a:rPr lang="en-US" sz="1400" i="1" dirty="0" err="1"/>
              <a:t>Chem</a:t>
            </a:r>
            <a:r>
              <a:rPr lang="en-US" sz="1400" i="1" dirty="0"/>
              <a:t> simulations. </a:t>
            </a:r>
            <a:endParaRPr lang="en-US" sz="14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smtClean="0"/>
              <a:t>The </a:t>
            </a:r>
            <a:r>
              <a:rPr lang="en-US" sz="1400" i="1" dirty="0"/>
              <a:t>concentration/mixing ratio data are colored according to the different flight days shown on the left panel. One-second observations are averaged over model grid-cells.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68058" y="240268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Smoke particulates (PM2.5) and carbon monoxide (CO) are both combustion products and therefore highly correlated 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5737234" y="6550223"/>
            <a:ext cx="34067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b="1" dirty="0" smtClean="0"/>
              <a:t>Figure provided by Greg Frost (NOAA/ESRL)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50672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87"/>
          <a:stretch/>
        </p:blipFill>
        <p:spPr bwMode="auto">
          <a:xfrm>
            <a:off x="-1591" y="533400"/>
            <a:ext cx="8812556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199" y="156075"/>
            <a:ext cx="603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VIIRS </a:t>
            </a:r>
            <a:r>
              <a:rPr lang="en-US" b="1" u="sng" dirty="0" smtClean="0"/>
              <a:t>True Color Image </a:t>
            </a:r>
            <a:r>
              <a:rPr lang="en-US" dirty="0" smtClean="0"/>
              <a:t>Example in </a:t>
            </a:r>
            <a:r>
              <a:rPr lang="en-US" dirty="0" err="1" smtClean="0"/>
              <a:t>RealEarth</a:t>
            </a:r>
            <a:r>
              <a:rPr lang="en-US" dirty="0" smtClean="0"/>
              <a:t>: August 19, 2015 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-1591" y="525407"/>
            <a:ext cx="8812556" cy="79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6263" y="2539652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63" y="5638800"/>
            <a:ext cx="9137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Go to “All” tab under “Layers” and select the “JPSS – Fire and Smoke” (this will show the full set of products currently available for the case study)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Select “VIIRS True Color” and slide it onto the </a:t>
            </a:r>
            <a:r>
              <a:rPr lang="en-US" sz="1400" dirty="0" err="1" smtClean="0"/>
              <a:t>RealEarth</a:t>
            </a:r>
            <a:r>
              <a:rPr lang="en-US" sz="1400" dirty="0" smtClean="0"/>
              <a:t>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Select either “Absolute” or “Product” tab under “Times”, select time window, and the click “Set times”</a:t>
            </a:r>
          </a:p>
        </p:txBody>
      </p:sp>
    </p:spTree>
    <p:extLst>
      <p:ext uri="{BB962C8B-B14F-4D97-AF65-F5344CB8AC3E}">
        <p14:creationId xmlns:p14="http://schemas.microsoft.com/office/powerpoint/2010/main" val="152061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228600"/>
            <a:ext cx="4792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VIIRS </a:t>
            </a:r>
            <a:r>
              <a:rPr lang="en-US" b="1" u="sng" dirty="0" smtClean="0"/>
              <a:t>AOD </a:t>
            </a:r>
            <a:r>
              <a:rPr lang="en-US" dirty="0" smtClean="0"/>
              <a:t>Example in </a:t>
            </a:r>
            <a:r>
              <a:rPr lang="en-US" dirty="0" err="1" smtClean="0"/>
              <a:t>RealEarth</a:t>
            </a:r>
            <a:r>
              <a:rPr lang="en-US" dirty="0" smtClean="0"/>
              <a:t>: August 19, 2015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76"/>
          <a:stretch/>
        </p:blipFill>
        <p:spPr bwMode="auto">
          <a:xfrm>
            <a:off x="-2927" y="533400"/>
            <a:ext cx="8814155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-1591" y="525407"/>
            <a:ext cx="8812556" cy="79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6263" y="2883074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3400" y="5715000"/>
            <a:ext cx="7696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Select “VIIRS </a:t>
            </a:r>
            <a:r>
              <a:rPr lang="en-US" sz="1400" dirty="0" smtClean="0"/>
              <a:t>Aerosol Optical Depth” </a:t>
            </a:r>
            <a:r>
              <a:rPr lang="en-US" sz="1400" dirty="0"/>
              <a:t>and slide it onto the </a:t>
            </a:r>
            <a:r>
              <a:rPr lang="en-US" sz="1400" dirty="0" err="1"/>
              <a:t>RealEarth</a:t>
            </a:r>
            <a:r>
              <a:rPr lang="en-US" sz="1400" dirty="0"/>
              <a:t> </a:t>
            </a:r>
            <a:r>
              <a:rPr lang="en-US" sz="1400" dirty="0" smtClean="0"/>
              <a:t>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Toggle off the VIIRS True Color by clicking the box in the lower left side of the True Color panel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Toggle on the VIIRS Aerosol Optical Depth by clicking the box in the lower left side of the AOD panel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7007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228600"/>
            <a:ext cx="7151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VIIRS </a:t>
            </a:r>
            <a:r>
              <a:rPr lang="en-US" b="1" u="sng" dirty="0" smtClean="0"/>
              <a:t>True Color + Transparent AOD </a:t>
            </a:r>
            <a:r>
              <a:rPr lang="en-US" dirty="0" smtClean="0"/>
              <a:t>Example in </a:t>
            </a:r>
            <a:r>
              <a:rPr lang="en-US" dirty="0" err="1" smtClean="0"/>
              <a:t>RealEarth</a:t>
            </a:r>
            <a:r>
              <a:rPr lang="en-US" dirty="0" smtClean="0"/>
              <a:t>: August 19, 2015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26"/>
          <a:stretch/>
        </p:blipFill>
        <p:spPr bwMode="auto">
          <a:xfrm>
            <a:off x="0" y="533400"/>
            <a:ext cx="8792308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-1591" y="525407"/>
            <a:ext cx="8812556" cy="79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33400" y="5715000"/>
            <a:ext cx="7696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Toggle on the VIIRS True Color by clicking the box in the lower left side of the True Color panel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Set the transparency of the VIIRS Aerosol Optical Depth by sliding the bar on the bottom of the of the AOD panel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1848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38"/>
          <a:stretch/>
        </p:blipFill>
        <p:spPr bwMode="auto">
          <a:xfrm>
            <a:off x="0" y="539663"/>
            <a:ext cx="8805097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8200" y="228600"/>
            <a:ext cx="5920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VIIRS </a:t>
            </a:r>
            <a:r>
              <a:rPr lang="en-US" b="1" u="sng" dirty="0" smtClean="0"/>
              <a:t>True Color Zoom </a:t>
            </a:r>
            <a:r>
              <a:rPr lang="en-US" dirty="0" smtClean="0"/>
              <a:t>Example in </a:t>
            </a:r>
            <a:r>
              <a:rPr lang="en-US" dirty="0" err="1" smtClean="0"/>
              <a:t>RealEarth</a:t>
            </a:r>
            <a:r>
              <a:rPr lang="en-US" dirty="0" smtClean="0"/>
              <a:t>: August 19, 2015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591" y="525407"/>
            <a:ext cx="8812556" cy="79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143000" y="5867400"/>
            <a:ext cx="5912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Hold down the “Shift” Key and click and drag to select a box for zooming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818367" y="6367624"/>
            <a:ext cx="7391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Note the dense smoke within the valleys to the North of Craters of the Moon National Monument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91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53"/>
          <a:stretch/>
        </p:blipFill>
        <p:spPr bwMode="auto">
          <a:xfrm>
            <a:off x="2526" y="539663"/>
            <a:ext cx="8802965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8200" y="228600"/>
            <a:ext cx="615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VIIRS </a:t>
            </a:r>
            <a:r>
              <a:rPr lang="en-US" b="1" u="sng" dirty="0" smtClean="0"/>
              <a:t>True Color + Transparent AOD </a:t>
            </a:r>
            <a:r>
              <a:rPr lang="en-US" dirty="0" smtClean="0"/>
              <a:t>Zoom Example in </a:t>
            </a:r>
            <a:r>
              <a:rPr lang="en-US" dirty="0" err="1" smtClean="0"/>
              <a:t>RealEarth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-1591" y="525407"/>
            <a:ext cx="8812556" cy="79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43000" y="5867400"/>
            <a:ext cx="3279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Toggle “on” the transparent VIIRS AOD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8508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13" y="220607"/>
            <a:ext cx="6828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VIIRS </a:t>
            </a:r>
            <a:r>
              <a:rPr lang="en-US" b="1" u="sng" dirty="0" smtClean="0"/>
              <a:t>True Color Day Time Orbit </a:t>
            </a:r>
            <a:r>
              <a:rPr lang="en-US" dirty="0" smtClean="0"/>
              <a:t>Example in </a:t>
            </a:r>
            <a:r>
              <a:rPr lang="en-US" dirty="0" err="1" smtClean="0"/>
              <a:t>RealEarth</a:t>
            </a:r>
            <a:r>
              <a:rPr lang="en-US" dirty="0" smtClean="0"/>
              <a:t>: August 19, 2015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82"/>
          <a:stretch/>
        </p:blipFill>
        <p:spPr bwMode="auto">
          <a:xfrm>
            <a:off x="0" y="533400"/>
            <a:ext cx="8798702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-1591" y="525407"/>
            <a:ext cx="8812556" cy="79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52401" y="5847369"/>
            <a:ext cx="883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0000"/>
                </a:solidFill>
              </a:rPr>
              <a:t>Returning to Pacific Northwest view to illustrate NUCAPS CO capabilities</a:t>
            </a:r>
          </a:p>
          <a:p>
            <a:pPr algn="ctr"/>
            <a:endParaRPr lang="en-US" sz="1400" b="1" i="1" dirty="0" smtClean="0">
              <a:solidFill>
                <a:srgbClr val="FF0000"/>
              </a:solidFill>
            </a:endParaRPr>
          </a:p>
          <a:p>
            <a:pPr algn="ctr"/>
            <a:r>
              <a:rPr lang="en-US" sz="1400" b="1" i="1" dirty="0" smtClean="0">
                <a:solidFill>
                  <a:srgbClr val="FF0000"/>
                </a:solidFill>
              </a:rPr>
              <a:t>Currently focusing on lower tropospheric (&gt;700mb) and mid tropospheric (200-700mb) average CO mixing ratios  to characterize altitude of the smoke plume</a:t>
            </a:r>
          </a:p>
        </p:txBody>
      </p:sp>
    </p:spTree>
    <p:extLst>
      <p:ext uri="{BB962C8B-B14F-4D97-AF65-F5344CB8AC3E}">
        <p14:creationId xmlns:p14="http://schemas.microsoft.com/office/powerpoint/2010/main" val="32370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1069</Words>
  <Application>Microsoft Office PowerPoint</Application>
  <PresentationFormat>On-screen Show (4:3)</PresentationFormat>
  <Paragraphs>69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JPSS Fire and Smoke Initiative Blended Fire &amp; Smoke Product Demonstration Workgroup RealEarth Live Demo/Overview </vt:lpstr>
      <vt:lpstr>Background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Resolution Trajectory-Based Smoke Forecasts using VIIRS Aerosol Optical Depth and NUCAPS Carbon Monoxide Retrievals Fire and Smoke Initiative </dc:title>
  <dc:creator>Brad Pierce</dc:creator>
  <cp:lastModifiedBy>Brad Pierce</cp:lastModifiedBy>
  <cp:revision>19</cp:revision>
  <dcterms:created xsi:type="dcterms:W3CDTF">2006-08-16T00:00:00Z</dcterms:created>
  <dcterms:modified xsi:type="dcterms:W3CDTF">2015-12-02T23:26:50Z</dcterms:modified>
</cp:coreProperties>
</file>