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4"/>
  </p:notesMasterIdLst>
  <p:sldIdLst>
    <p:sldId id="256" r:id="rId4"/>
    <p:sldId id="260" r:id="rId5"/>
    <p:sldId id="261" r:id="rId6"/>
    <p:sldId id="262" r:id="rId7"/>
    <p:sldId id="258" r:id="rId8"/>
    <p:sldId id="259" r:id="rId9"/>
    <p:sldId id="257" r:id="rId10"/>
    <p:sldId id="263" r:id="rId11"/>
    <p:sldId id="264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D7168-EAE3-44C1-9067-4528AD1FA735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4B96C-88D8-4E24-9BBE-3C637CEB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8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Typhoon_Lekima</a:t>
            </a:r>
            <a:r>
              <a:rPr lang="en-US" dirty="0"/>
              <a:t>_(2019)</a:t>
            </a:r>
          </a:p>
        </p:txBody>
      </p:sp>
    </p:spTree>
    <p:extLst>
      <p:ext uri="{BB962C8B-B14F-4D97-AF65-F5344CB8AC3E}">
        <p14:creationId xmlns:p14="http://schemas.microsoft.com/office/powerpoint/2010/main" val="3213323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E88-A3D0-47B8-A1AD-7603D6D7F4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4A6B-3B86-4D19-88D7-91A481EE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01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E88-A3D0-47B8-A1AD-7603D6D7F4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4A6B-3B86-4D19-88D7-91A481EE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15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E88-A3D0-47B8-A1AD-7603D6D7F4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4A6B-3B86-4D19-88D7-91A481EE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6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E88-A3D0-47B8-A1AD-7603D6D7F4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4A6B-3B86-4D19-88D7-91A481EE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36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E88-A3D0-47B8-A1AD-7603D6D7F4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4A6B-3B86-4D19-88D7-91A481EE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38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E88-A3D0-47B8-A1AD-7603D6D7F4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4A6B-3B86-4D19-88D7-91A481EE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093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E88-A3D0-47B8-A1AD-7603D6D7F4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4A6B-3B86-4D19-88D7-91A481EE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500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E88-A3D0-47B8-A1AD-7603D6D7F4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4A6B-3B86-4D19-88D7-91A481EE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14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E88-A3D0-47B8-A1AD-7603D6D7F4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4A6B-3B86-4D19-88D7-91A481EE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443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E88-A3D0-47B8-A1AD-7603D6D7F4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4A6B-3B86-4D19-88D7-91A481EE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40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E88-A3D0-47B8-A1AD-7603D6D7F4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4A6B-3B86-4D19-88D7-91A481EE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47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2E2031-28EF-4199-969C-C6266999D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79E7C5-ED61-450F-B287-34AA037EAB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32BF22-DFFA-420A-89C7-50FC5278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2B89-DB23-4DC9-AA65-1C468B7106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D24849-5456-415C-956C-418321C5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F5A7EB-A6D5-43AD-9E7B-3C86DD4CA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55E9-43CD-4BA4-B3A1-B2FED9140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04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AE3ABD-11AA-4977-A9CB-A6EB2158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B07C28-9BA0-4A2C-8018-DA6017A0E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6F363C-FAEB-4243-AD1D-E45F203D5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2B89-DB23-4DC9-AA65-1C468B7106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06B40B-D7C4-42EF-B041-1E4BD1F8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845FA3-C3D1-46BC-8852-51501C9A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55E9-43CD-4BA4-B3A1-B2FED9140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38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3CB4A6-50A8-4D39-89C2-C1F4C0D98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A58AB-9FB2-453C-B299-D398891F3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E2981F-241E-4C7D-8E82-3B8F7CF7E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2B89-DB23-4DC9-AA65-1C468B7106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CC4EEB-3949-471D-9C8A-344D9B1CB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F639FD-8A7F-4DE5-942B-ACAB0FB1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55E9-43CD-4BA4-B3A1-B2FED9140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88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6F01C7-EF91-4201-AAD1-AA3730995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DD87E8-DDBD-4535-87B9-4F2DC7505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A1D15A0-6BFC-44D7-A592-AE84845D7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B7EB4A-6DF1-4DFE-8657-B38567B5F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2B89-DB23-4DC9-AA65-1C468B7106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B6BDDB-397E-4C83-9C7F-90AFA1DD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21C0B7-A328-4B01-A696-6DA733FAE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55E9-43CD-4BA4-B3A1-B2FED9140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16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EAC5AB-627B-459B-961A-6D100CDA9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580518-75E3-4E01-94FC-C038274E6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7C6104B-5AC8-4126-94FE-63577F1CB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4D7619E-DEAB-401E-9AAF-E9721AF38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517CEF2-6811-4535-8960-CC0483D660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BBEA416-3DB0-4F0B-BEB4-5EE72F35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2B89-DB23-4DC9-AA65-1C468B7106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58DEB49-D662-4F01-A007-3DEB516FC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C455792-82B8-4E58-8E7C-FD4F6346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55E9-43CD-4BA4-B3A1-B2FED9140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C7BC6-B1AD-44B2-8BBE-BE6F11382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339BEF4-8EE5-413E-9820-ADA372A26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2B89-DB23-4DC9-AA65-1C468B7106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E9D02C7-DD84-4906-AD17-B8F4A5572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4BAA40A-36F2-4093-ACD0-41E9FF52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55E9-43CD-4BA4-B3A1-B2FED9140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77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2F7AFE-745E-4B90-A1E7-80A369A84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2B89-DB23-4DC9-AA65-1C468B7106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8AC7805-4546-4826-ADFF-335633B3C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A29846A-D12B-4642-9B63-ECAA42C0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55E9-43CD-4BA4-B3A1-B2FED9140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71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7417F3-A6AE-460A-96EB-316C7BB1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50009C-89BF-4B4F-8A48-230F95EC8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5516B10-43E4-4307-9944-4DD4E37B6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72D3BF-1893-415A-B07B-65FC66B50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2B89-DB23-4DC9-AA65-1C468B7106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3BCC96-8A75-41B4-B171-0262B4EC8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B8D5FAC-C59B-4DD5-A555-B9F6E702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55E9-43CD-4BA4-B3A1-B2FED9140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19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3D9C67-4AF1-4CD7-BD52-A9E427804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2721DDA-FD53-4DB6-8242-EF3758B4F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08053D1-5F33-41FD-A99D-8803D48D0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060C87D-3D48-405E-AEDB-F4070AAC8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2B89-DB23-4DC9-AA65-1C468B7106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8A670A-FDC4-4487-B4E8-4B71E8AA5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C3284C-5EF0-4613-9C61-CA0CAD2A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55E9-43CD-4BA4-B3A1-B2FED9140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803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3308B8-46E1-4917-9AF7-47B530A1B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2B168C9-AAAF-4388-BD9C-15FEFBCE9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C83FA4-0136-4FB3-ACD7-8966A2284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2B89-DB23-4DC9-AA65-1C468B7106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8721D9-C4B3-4FF1-A9AC-AD9C9046A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AD3186-733C-43F3-9459-06940599C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55E9-43CD-4BA4-B3A1-B2FED9140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308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2E296E5-5598-4346-BD01-289CC54F64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214175C-D50F-4596-B902-A7EB89978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427D0B-B2AB-4EEB-8EB2-225D5FA8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2B89-DB23-4DC9-AA65-1C468B7106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08C201-E6F7-4550-BCCA-B3850E53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7AD832-7264-4AEF-B1A0-8B732358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55E9-43CD-4BA4-B3A1-B2FED9140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41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81E88-A3D0-47B8-A1AD-7603D6D7F4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54A6B-3B86-4D19-88D7-91A481EE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4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36BED80-4C7B-48EA-A182-6F4DACB1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9BC2BC-E121-4761-A0B8-5EF3C7E28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8CB37A-8334-45D3-B523-D66AA4CD8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42B89-DB23-4DC9-AA65-1C468B7106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C8CC94-8B80-4C1C-B30C-1C7A7C01B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7C6BF8-1E1F-4FB4-A2CC-86A7E9A86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655E9-43CD-4BA4-B3A1-B2FED9140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0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nrt.jcsda.org/hofx/giirs-fy4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SEC UW-Madis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/>
          <a:stretch/>
        </p:blipFill>
        <p:spPr bwMode="auto">
          <a:xfrm>
            <a:off x="0" y="0"/>
            <a:ext cx="9144000" cy="686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0"/>
            <a:ext cx="601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UW-Madison SSEC </a:t>
            </a:r>
          </a:p>
          <a:p>
            <a:pPr algn="ctr"/>
            <a:r>
              <a:rPr lang="en-US" sz="2800" dirty="0" smtClean="0"/>
              <a:t>Virtual Hail &amp; </a:t>
            </a:r>
            <a:r>
              <a:rPr lang="en-US" sz="2800" dirty="0" err="1" smtClean="0"/>
              <a:t>Fairwell</a:t>
            </a:r>
            <a:r>
              <a:rPr lang="en-US" sz="2800" dirty="0" smtClean="0"/>
              <a:t> October 22, 2020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New Science Ideas </a:t>
            </a:r>
          </a:p>
          <a:p>
            <a:pPr algn="ctr"/>
            <a:r>
              <a:rPr lang="en-US" sz="2800" dirty="0" smtClean="0"/>
              <a:t>and </a:t>
            </a:r>
          </a:p>
          <a:p>
            <a:pPr algn="ctr"/>
            <a:r>
              <a:rPr lang="en-US" sz="2800" dirty="0" smtClean="0"/>
              <a:t>Shop Talk Breakout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27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93713" y="146329"/>
            <a:ext cx="8203720" cy="70802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Highlights of </a:t>
            </a:r>
            <a:r>
              <a:rPr lang="en-US" altLang="zh-CN" dirty="0" smtClean="0"/>
              <a:t>SSEC GIIRS project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493715" y="975362"/>
            <a:ext cx="8203719" cy="5298559"/>
          </a:xfrm>
        </p:spPr>
        <p:txBody>
          <a:bodyPr/>
          <a:lstStyle/>
          <a:p>
            <a:r>
              <a:rPr lang="en-US" altLang="zh-CN" b="1" dirty="0" smtClean="0"/>
              <a:t>Data </a:t>
            </a:r>
            <a:r>
              <a:rPr lang="en-US" altLang="zh-CN" b="1" dirty="0"/>
              <a:t>assimilation experiments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sz="1600" dirty="0">
                <a:solidFill>
                  <a:srgbClr val="FF0000"/>
                </a:solidFill>
              </a:rPr>
              <a:t>Typhoon forecasts </a:t>
            </a:r>
            <a:r>
              <a:rPr lang="en-US" altLang="zh-CN" sz="1600" dirty="0"/>
              <a:t>(2018, 2019, 2020)</a:t>
            </a:r>
            <a:br>
              <a:rPr lang="en-US" altLang="zh-CN" sz="1600" dirty="0"/>
            </a:br>
            <a:r>
              <a:rPr lang="en-US" altLang="zh-CN" sz="1600" dirty="0"/>
              <a:t>Convection(2019,2020)</a:t>
            </a:r>
            <a:br>
              <a:rPr lang="en-US" altLang="zh-CN" sz="1600" dirty="0"/>
            </a:br>
            <a:endParaRPr lang="en-US" altLang="zh-CN" sz="1600" dirty="0"/>
          </a:p>
          <a:p>
            <a:pPr lvl="1"/>
            <a:endParaRPr lang="en-US" altLang="zh-CN" dirty="0"/>
          </a:p>
          <a:p>
            <a:pPr marL="360760" lvl="1" indent="0">
              <a:buNone/>
            </a:pPr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152399" y="2514600"/>
            <a:ext cx="4423913" cy="531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smtClean="0"/>
              <a:t>Assimilation of </a:t>
            </a:r>
            <a:r>
              <a:rPr lang="en-US" altLang="zh-CN" sz="2000" smtClean="0">
                <a:solidFill>
                  <a:srgbClr val="FF0000"/>
                </a:solidFill>
              </a:rPr>
              <a:t>high-temporal GIIRS</a:t>
            </a:r>
            <a:r>
              <a:rPr lang="en-US" altLang="zh-CN" sz="2000" smtClean="0"/>
              <a:t>(15 minutes ) using </a:t>
            </a:r>
            <a:r>
              <a:rPr lang="en-US" altLang="zh-CN" sz="2000" smtClean="0">
                <a:solidFill>
                  <a:srgbClr val="FF0000"/>
                </a:solidFill>
              </a:rPr>
              <a:t>4D-Var </a:t>
            </a:r>
            <a:r>
              <a:rPr lang="en-US" altLang="zh-CN" sz="2000" smtClean="0"/>
              <a:t>in 1h time window</a:t>
            </a:r>
            <a:endParaRPr lang="zh-CN" altLang="en-US" sz="2000" dirty="0"/>
          </a:p>
        </p:txBody>
      </p:sp>
      <p:pic>
        <p:nvPicPr>
          <p:cNvPr id="7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6600"/>
            <a:ext cx="4339858" cy="3212306"/>
          </a:xfrm>
          <a:prstGeom prst="rect">
            <a:avLst/>
          </a:prstGeom>
        </p:spPr>
      </p:pic>
      <p:pic>
        <p:nvPicPr>
          <p:cNvPr id="8" name="内容占位符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t="26740" r="9961" b="22495"/>
          <a:stretch/>
        </p:blipFill>
        <p:spPr>
          <a:xfrm>
            <a:off x="4435221" y="3581400"/>
            <a:ext cx="4687213" cy="2810891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4953000" y="2514599"/>
            <a:ext cx="4114801" cy="531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 smtClean="0"/>
              <a:t>Impact on Typhoon Maria(2018) forecasts</a:t>
            </a:r>
            <a:endParaRPr lang="zh-CN" altLang="en-US" sz="2000" dirty="0"/>
          </a:p>
        </p:txBody>
      </p:sp>
      <p:sp>
        <p:nvSpPr>
          <p:cNvPr id="10" name="文本框 5"/>
          <p:cNvSpPr txBox="1"/>
          <p:nvPr/>
        </p:nvSpPr>
        <p:spPr>
          <a:xfrm>
            <a:off x="7239000" y="3117892"/>
            <a:ext cx="1576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/>
              <a:t>Time </a:t>
            </a:r>
            <a:r>
              <a:rPr lang="en-US" altLang="zh-CN" sz="1050" dirty="0"/>
              <a:t>window: 1   hour</a:t>
            </a:r>
          </a:p>
          <a:p>
            <a:r>
              <a:rPr lang="en-US" altLang="zh-CN" sz="1050" dirty="0"/>
              <a:t>Time slot:       15 minutes </a:t>
            </a:r>
            <a:endParaRPr lang="zh-CN" alt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2398861" y="6488906"/>
            <a:ext cx="338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Wei Han (JCSDA Visiting Scientist)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7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65116" cy="51103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825421"/>
            <a:ext cx="1178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</a:rPr>
              <a:t>Photo: Sam Hall</a:t>
            </a:r>
          </a:p>
        </p:txBody>
      </p:sp>
      <p:pic>
        <p:nvPicPr>
          <p:cNvPr id="1026" name="Picture 2" descr="FIREX-A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110385"/>
            <a:ext cx="1764651" cy="175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jects: FIREX-AQ 20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" y="5113260"/>
            <a:ext cx="1772872" cy="177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253" y="0"/>
            <a:ext cx="5354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https://www.esrl.noaa.gov/csl/projects/firex-aq/</a:t>
            </a:r>
          </a:p>
        </p:txBody>
      </p:sp>
      <p:pic>
        <p:nvPicPr>
          <p:cNvPr id="1030" name="Picture 6" descr="Projects: FIREX-AQ 2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75" y="5113260"/>
            <a:ext cx="2114625" cy="174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3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F4946E-00B9-4FA5-87E6-298CCE4AA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" t="14225" r="70083" b="16473"/>
          <a:stretch/>
        </p:blipFill>
        <p:spPr>
          <a:xfrm>
            <a:off x="821454" y="760572"/>
            <a:ext cx="7759343" cy="56953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97FC988-33C9-40CF-94F5-3DF96E16ACA1}"/>
              </a:ext>
            </a:extLst>
          </p:cNvPr>
          <p:cNvSpPr txBox="1"/>
          <p:nvPr/>
        </p:nvSpPr>
        <p:spPr>
          <a:xfrm>
            <a:off x="304800" y="93915"/>
            <a:ext cx="8436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Connecting satellite and in situ observations</a:t>
            </a:r>
          </a:p>
        </p:txBody>
      </p:sp>
    </p:spTree>
    <p:extLst>
      <p:ext uri="{BB962C8B-B14F-4D97-AF65-F5344CB8AC3E}">
        <p14:creationId xmlns:p14="http://schemas.microsoft.com/office/powerpoint/2010/main" val="428505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97FC988-33C9-40CF-94F5-3DF96E16ACA1}"/>
              </a:ext>
            </a:extLst>
          </p:cNvPr>
          <p:cNvSpPr txBox="1"/>
          <p:nvPr/>
        </p:nvSpPr>
        <p:spPr>
          <a:xfrm>
            <a:off x="533400" y="228600"/>
            <a:ext cx="8436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Connecting satellite and in situ observations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91074EB-81E0-44A5-8864-010D0B134AB8}"/>
              </a:ext>
            </a:extLst>
          </p:cNvPr>
          <p:cNvGrpSpPr>
            <a:grpSpLocks noChangeAspect="1"/>
          </p:cNvGrpSpPr>
          <p:nvPr/>
        </p:nvGrpSpPr>
        <p:grpSpPr>
          <a:xfrm>
            <a:off x="405639" y="968038"/>
            <a:ext cx="8161020" cy="4832921"/>
            <a:chOff x="140677" y="2652764"/>
            <a:chExt cx="3778180" cy="1678065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0ABBCD7A-061D-4A2C-8E58-6964EDEFD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54" t="19439" r="67857" b="26758"/>
            <a:stretch/>
          </p:blipFill>
          <p:spPr>
            <a:xfrm>
              <a:off x="140677" y="2652764"/>
              <a:ext cx="3778180" cy="13665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618A93D3-F17D-481B-8107-8DD0EDD7F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54" t="55440" r="67857" b="26758"/>
            <a:stretch/>
          </p:blipFill>
          <p:spPr>
            <a:xfrm>
              <a:off x="140677" y="3878652"/>
              <a:ext cx="3778180" cy="45217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284409" y="6027003"/>
            <a:ext cx="6934201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Wiggins et al, 2020, High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Temporal Resolution Satellite Observations of Fire Radiative Power Reveal Link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Between Fire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Behavior and Aerosol and Gas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Emissions (In review, GRL)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4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420" y="914400"/>
            <a:ext cx="4711580" cy="4793474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28BFE8A-CA46-47D4-8742-DEAF8A0ED379}"/>
              </a:ext>
            </a:extLst>
          </p:cNvPr>
          <p:cNvSpPr txBox="1"/>
          <p:nvPr/>
        </p:nvSpPr>
        <p:spPr>
          <a:xfrm>
            <a:off x="2717045" y="6528417"/>
            <a:ext cx="3557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WRF-</a:t>
            </a:r>
            <a:r>
              <a:rPr lang="en-US" sz="1600" dirty="0" err="1" smtClean="0"/>
              <a:t>Chem</a:t>
            </a:r>
            <a:r>
              <a:rPr lang="en-US" sz="1600" dirty="0" smtClean="0"/>
              <a:t> Aditya Kumar (UW-Madison)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914405"/>
            <a:ext cx="4737515" cy="479347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795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NASA/NOAA FIREX-AQ field campaign</a:t>
            </a:r>
          </a:p>
          <a:p>
            <a:pPr algn="ctr"/>
            <a:r>
              <a:rPr lang="en-US" sz="2800" dirty="0" smtClean="0"/>
              <a:t>GOES FRP based wildfire emissions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-6351" y="5719599"/>
            <a:ext cx="9144000" cy="8309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Use of </a:t>
            </a:r>
            <a:r>
              <a:rPr lang="en-US" sz="1600" dirty="0" err="1" smtClean="0"/>
              <a:t>of</a:t>
            </a:r>
            <a:r>
              <a:rPr lang="en-US" sz="1600" dirty="0" smtClean="0"/>
              <a:t> 5-minute ABI FRP for wildfire emissions and injection heights following approach VIIRS in HRRR-Smoke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H</a:t>
            </a:r>
            <a:r>
              <a:rPr lang="en-US" sz="1600" dirty="0" smtClean="0"/>
              <a:t>igh resolution (8km) WRF-</a:t>
            </a:r>
            <a:r>
              <a:rPr lang="en-US" sz="1600" dirty="0" err="1" smtClean="0"/>
              <a:t>Chem</a:t>
            </a:r>
            <a:r>
              <a:rPr lang="en-US" sz="1600" dirty="0" smtClean="0"/>
              <a:t> FRP based aerosol AOD forecasts are in good agreement with ABI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3" y="3581400"/>
            <a:ext cx="1725729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Williams Flats Fire</a:t>
            </a:r>
            <a:endParaRPr lang="en-US" sz="1600" b="1" dirty="0"/>
          </a:p>
        </p:txBody>
      </p:sp>
      <p:sp>
        <p:nvSpPr>
          <p:cNvPr id="14" name="Oval 13"/>
          <p:cNvSpPr/>
          <p:nvPr/>
        </p:nvSpPr>
        <p:spPr>
          <a:xfrm>
            <a:off x="1524000" y="2057400"/>
            <a:ext cx="609600" cy="609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664956" y="2030083"/>
            <a:ext cx="609600" cy="609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4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t="2662" r="7287" b="67892"/>
          <a:stretch/>
        </p:blipFill>
        <p:spPr bwMode="auto">
          <a:xfrm>
            <a:off x="2613866" y="925659"/>
            <a:ext cx="3786933" cy="2427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8" r="8495" b="36344"/>
          <a:stretch/>
        </p:blipFill>
        <p:spPr bwMode="auto">
          <a:xfrm>
            <a:off x="152402" y="3174528"/>
            <a:ext cx="3855165" cy="2518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" t="64181" r="7383" b="5786"/>
          <a:stretch/>
        </p:blipFill>
        <p:spPr bwMode="auto">
          <a:xfrm>
            <a:off x="5334000" y="3200406"/>
            <a:ext cx="3810000" cy="24755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95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NASA/NOAA FIREX-AQ field campaign</a:t>
            </a:r>
          </a:p>
          <a:p>
            <a:pPr algn="ctr"/>
            <a:r>
              <a:rPr lang="en-US" sz="2800" dirty="0" smtClean="0"/>
              <a:t>GOES FRP based wildfire emissions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-7189" y="5648572"/>
            <a:ext cx="9073910" cy="8309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Use of </a:t>
            </a:r>
            <a:r>
              <a:rPr lang="en-US" sz="1600" dirty="0" err="1" smtClean="0"/>
              <a:t>of</a:t>
            </a:r>
            <a:r>
              <a:rPr lang="en-US" sz="1600" dirty="0" smtClean="0"/>
              <a:t> 5-minute ABI FRP for wildfire emissions and injection heights following approach VIIRS in HRRR-Smoke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Significant </a:t>
            </a:r>
            <a:r>
              <a:rPr lang="en-US" sz="1600" dirty="0"/>
              <a:t>improvement in predicted aerosol backscatter and injection </a:t>
            </a:r>
            <a:r>
              <a:rPr lang="en-US" sz="1600" dirty="0" smtClean="0"/>
              <a:t>heights</a:t>
            </a:r>
          </a:p>
        </p:txBody>
      </p:sp>
      <p:sp>
        <p:nvSpPr>
          <p:cNvPr id="19" name="TextBox 3"/>
          <p:cNvSpPr txBox="1"/>
          <p:nvPr/>
        </p:nvSpPr>
        <p:spPr>
          <a:xfrm>
            <a:off x="6553201" y="137160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HSRL John Hair (NASA </a:t>
            </a:r>
            <a:r>
              <a:rPr lang="en-US" sz="1600" dirty="0" err="1" smtClean="0"/>
              <a:t>LaRC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28BFE8A-CA46-47D4-8742-DEAF8A0ED379}"/>
              </a:ext>
            </a:extLst>
          </p:cNvPr>
          <p:cNvSpPr txBox="1"/>
          <p:nvPr/>
        </p:nvSpPr>
        <p:spPr>
          <a:xfrm>
            <a:off x="2717045" y="6528417"/>
            <a:ext cx="3557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WRF-</a:t>
            </a:r>
            <a:r>
              <a:rPr lang="en-US" sz="1600" dirty="0" err="1" smtClean="0"/>
              <a:t>Chem</a:t>
            </a:r>
            <a:r>
              <a:rPr lang="en-US" sz="1600" dirty="0" smtClean="0"/>
              <a:t> Aditya Kumar (UW-Madison)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449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123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Geostationary Interferometric Infrared Sounder (GIIRS</a:t>
            </a:r>
            <a:r>
              <a:rPr lang="en-US" sz="2800" dirty="0" smtClean="0"/>
              <a:t>)</a:t>
            </a:r>
          </a:p>
          <a:p>
            <a:pPr algn="ctr"/>
            <a:r>
              <a:rPr lang="en-US" sz="2800" dirty="0"/>
              <a:t>National Satellite Meteorological Center, CMA</a:t>
            </a:r>
          </a:p>
          <a:p>
            <a:pPr algn="ctr"/>
            <a:r>
              <a:rPr lang="en-US" sz="2800" dirty="0" smtClean="0"/>
              <a:t> </a:t>
            </a:r>
            <a:endParaRPr lang="en-US" sz="2800" dirty="0">
              <a:effectLst/>
            </a:endParaRPr>
          </a:p>
        </p:txBody>
      </p:sp>
      <p:pic>
        <p:nvPicPr>
          <p:cNvPr id="2050" name="Picture 2" descr="http://www.nsmc.org.cn/NSMC/images/fy4a/GIIRS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753099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rad\Documents\Work\COVID-19_COOP\Attachments\oct_22\GIIR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r="6107"/>
          <a:stretch/>
        </p:blipFill>
        <p:spPr bwMode="auto">
          <a:xfrm>
            <a:off x="5773227" y="914400"/>
            <a:ext cx="333793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GARSS 2016 | 2016 IEEE International Geoscience and Remote Sensing  Symposium | 10-15 July 2016 | Beijing, Ch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228176"/>
            <a:ext cx="1513768" cy="162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Space Science and Engineering Center | Wisconsin Energy Institu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306717"/>
            <a:ext cx="3035867" cy="154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4th workshop on assimilating satellite cloud and precipitation observations  for NWP | ECMW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21" y="5409398"/>
            <a:ext cx="1448602" cy="144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43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93713" y="146329"/>
            <a:ext cx="8203720" cy="70802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Highlights of </a:t>
            </a:r>
            <a:r>
              <a:rPr lang="en-US" altLang="zh-CN" dirty="0" smtClean="0"/>
              <a:t>SSEC GIIRS project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493715" y="975363"/>
            <a:ext cx="8203719" cy="2225038"/>
          </a:xfrm>
        </p:spPr>
        <p:txBody>
          <a:bodyPr/>
          <a:lstStyle/>
          <a:p>
            <a:r>
              <a:rPr lang="en-US" altLang="zh-CN" b="1" dirty="0"/>
              <a:t>Near Real Time monitoring of GIIRS at JCSDA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sz="1600" dirty="0">
                <a:solidFill>
                  <a:srgbClr val="FF0000"/>
                </a:solidFill>
              </a:rPr>
              <a:t>GIIRS in JEDI 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>
                <a:hlinkClick r:id="rId2"/>
              </a:rPr>
              <a:t>http://nrt.jcsda.org/hofx/giirs-fy4a.html</a:t>
            </a:r>
            <a:r>
              <a:rPr lang="en-US" altLang="zh-CN" sz="1600" dirty="0"/>
              <a:t> (Since September 1 2020</a:t>
            </a:r>
            <a:r>
              <a:rPr lang="en-US" altLang="zh-CN" sz="1600" dirty="0" smtClean="0"/>
              <a:t>)</a:t>
            </a:r>
          </a:p>
          <a:p>
            <a:endParaRPr lang="en-US" altLang="zh-CN" sz="1600" dirty="0" smtClean="0"/>
          </a:p>
          <a:p>
            <a:pPr marL="0" indent="0">
              <a:buNone/>
            </a:pPr>
            <a:r>
              <a:rPr lang="en-US" altLang="zh-CN" sz="1600" dirty="0"/>
              <a:t>The </a:t>
            </a:r>
            <a:r>
              <a:rPr lang="en-US" altLang="zh-CN" sz="1600" dirty="0" smtClean="0"/>
              <a:t>GIIRS </a:t>
            </a:r>
            <a:r>
              <a:rPr lang="en-US" altLang="zh-CN" sz="1600" dirty="0"/>
              <a:t>data is reprocessed </a:t>
            </a:r>
            <a:r>
              <a:rPr lang="en-US" altLang="zh-CN" sz="1600" dirty="0" smtClean="0"/>
              <a:t> at SSEC </a:t>
            </a:r>
            <a:r>
              <a:rPr lang="en-US" altLang="zh-CN" sz="1600" dirty="0"/>
              <a:t>on the S4 Supercomputer</a:t>
            </a:r>
            <a:br>
              <a:rPr lang="en-US" altLang="zh-CN" sz="1600" dirty="0"/>
            </a:br>
            <a:endParaRPr lang="en-US" altLang="zh-CN" sz="1600" dirty="0"/>
          </a:p>
          <a:p>
            <a:pPr marL="114300" indent="0">
              <a:buNone/>
            </a:pPr>
            <a:endParaRPr lang="en-US" altLang="zh-CN" sz="1600" dirty="0"/>
          </a:p>
          <a:p>
            <a:pPr lvl="1"/>
            <a:endParaRPr lang="en-US" altLang="zh-CN" dirty="0"/>
          </a:p>
          <a:p>
            <a:pPr marL="360760" lvl="1" indent="0">
              <a:buNone/>
            </a:pPr>
            <a:endParaRPr lang="zh-CN" alt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2ADD30C-7D11-1841-919F-04AA9E786C96}"/>
              </a:ext>
            </a:extLst>
          </p:cNvPr>
          <p:cNvGrpSpPr/>
          <p:nvPr/>
        </p:nvGrpSpPr>
        <p:grpSpPr>
          <a:xfrm>
            <a:off x="4419600" y="3124200"/>
            <a:ext cx="4615364" cy="2744052"/>
            <a:chOff x="4835256" y="2670410"/>
            <a:chExt cx="4199708" cy="2331720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924E196E-1CAF-1946-86DC-27C3977DA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6004" y="2670410"/>
              <a:ext cx="3108960" cy="23317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B985628A-E13E-3849-B557-B29FCC7068AE}"/>
                </a:ext>
              </a:extLst>
            </p:cNvPr>
            <p:cNvSpPr txBox="1"/>
            <p:nvPr/>
          </p:nvSpPr>
          <p:spPr>
            <a:xfrm>
              <a:off x="4835256" y="3292590"/>
              <a:ext cx="1114408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CO2</a:t>
              </a:r>
              <a:br>
                <a:rPr lang="en-US" sz="1200" b="1" dirty="0"/>
              </a:br>
              <a:r>
                <a:rPr lang="en-US" sz="1200" b="1" dirty="0"/>
                <a:t>Temperature</a:t>
              </a:r>
              <a:br>
                <a:rPr lang="en-US" sz="1200" b="1" dirty="0"/>
              </a:br>
              <a:r>
                <a:rPr lang="en-US" sz="1200" b="1" dirty="0"/>
                <a:t>Sounding</a:t>
              </a:r>
              <a:br>
                <a:rPr lang="en-US" sz="1200" b="1" dirty="0"/>
              </a:br>
              <a:r>
                <a:rPr lang="en-US" sz="1200" b="1" dirty="0"/>
                <a:t>Band</a:t>
              </a:r>
            </a:p>
            <a:p>
              <a:r>
                <a:rPr lang="en-US" sz="1200" b="1" dirty="0"/>
                <a:t>Frequency </a:t>
              </a:r>
              <a:br>
                <a:rPr lang="en-US" sz="1200" b="1" dirty="0"/>
              </a:br>
              <a:r>
                <a:rPr lang="en-US" sz="1200" b="1" dirty="0"/>
                <a:t>Shift</a:t>
              </a:r>
            </a:p>
            <a:p>
              <a:r>
                <a:rPr lang="en-US" sz="1200" b="1" dirty="0"/>
                <a:t>Corrected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="" xmlns:a16="http://schemas.microsoft.com/office/drawing/2014/main" id="{311BF1CF-6316-EC47-9F07-CD93500D5D3A}"/>
                </a:ext>
              </a:extLst>
            </p:cNvPr>
            <p:cNvCxnSpPr>
              <a:cxnSpLocks/>
            </p:cNvCxnSpPr>
            <p:nvPr/>
          </p:nvCxnSpPr>
          <p:spPr>
            <a:xfrm>
              <a:off x="5836742" y="3836270"/>
              <a:ext cx="836023" cy="2836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03D7156-524E-9B48-8883-DED01355F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317" y="3470988"/>
            <a:ext cx="2488283" cy="2667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D7A6B11-56CC-0844-9851-7DCF5BB03C74}"/>
              </a:ext>
            </a:extLst>
          </p:cNvPr>
          <p:cNvSpPr txBox="1"/>
          <p:nvPr/>
        </p:nvSpPr>
        <p:spPr>
          <a:xfrm>
            <a:off x="216880" y="2971800"/>
            <a:ext cx="22289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Routine Quality Monitoring at SSEC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GIIRS and NOAA-20 </a:t>
            </a:r>
            <a:r>
              <a:rPr lang="en-US" dirty="0" err="1"/>
              <a:t>CrIS</a:t>
            </a:r>
            <a:endParaRPr lang="en-US" dirty="0"/>
          </a:p>
          <a:p>
            <a:endParaRPr lang="en-US" dirty="0"/>
          </a:p>
          <a:p>
            <a:r>
              <a:rPr lang="en-US" dirty="0"/>
              <a:t>Time/Space Coincident</a:t>
            </a:r>
            <a:br>
              <a:rPr lang="en-US" dirty="0"/>
            </a:br>
            <a:r>
              <a:rPr lang="en-US" dirty="0"/>
              <a:t>Matchups </a:t>
            </a:r>
          </a:p>
          <a:p>
            <a:endParaRPr lang="en-US" dirty="0"/>
          </a:p>
          <a:p>
            <a:r>
              <a:rPr lang="en-US" dirty="0"/>
              <a:t>Daily Matchup datasets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99AAC7C-C595-2D4C-A11A-AE77A7561513}"/>
              </a:ext>
            </a:extLst>
          </p:cNvPr>
          <p:cNvSpPr txBox="1"/>
          <p:nvPr/>
        </p:nvSpPr>
        <p:spPr>
          <a:xfrm>
            <a:off x="1864743" y="6019800"/>
            <a:ext cx="3316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Red Dots indicate Matchups between GIIRS (blue dots)</a:t>
            </a:r>
            <a:br>
              <a:rPr lang="en-US" sz="1000" dirty="0"/>
            </a:br>
            <a:r>
              <a:rPr lang="en-US" sz="1000" dirty="0"/>
              <a:t>and </a:t>
            </a:r>
            <a:r>
              <a:rPr lang="en-US" sz="1000" dirty="0" err="1"/>
              <a:t>CrIS</a:t>
            </a:r>
            <a:r>
              <a:rPr lang="en-US" sz="1000" dirty="0"/>
              <a:t>. Green indicates GIIRS granules used.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0" y="6483249"/>
            <a:ext cx="6609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Knutson (SSEC), Wei Han (JCSDA Visiting Scientist), and others…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71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D2ACB66-651D-F943-B788-5A7EF496FDC8}"/>
              </a:ext>
            </a:extLst>
          </p:cNvPr>
          <p:cNvSpPr txBox="1"/>
          <p:nvPr/>
        </p:nvSpPr>
        <p:spPr>
          <a:xfrm>
            <a:off x="1801594" y="73673"/>
            <a:ext cx="500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GIIRS Demonstration of Spatial Temporal Sampling</a:t>
            </a:r>
          </a:p>
        </p:txBody>
      </p:sp>
      <p:pic>
        <p:nvPicPr>
          <p:cNvPr id="4" name="Online Media 3" descr="GIIRS_20190808_BT_wn900.mp4">
            <a:hlinkClick r:id="" action="ppaction://media"/>
            <a:extLst>
              <a:ext uri="{FF2B5EF4-FFF2-40B4-BE49-F238E27FC236}">
                <a16:creationId xmlns="" xmlns:a16="http://schemas.microsoft.com/office/drawing/2014/main" id="{688B8065-8C68-7140-827C-F9A2C7A214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008189"/>
            <a:ext cx="6200503" cy="5848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C20586E-82D3-004C-AFF9-16F15167BCF4}"/>
              </a:ext>
            </a:extLst>
          </p:cNvPr>
          <p:cNvSpPr txBox="1"/>
          <p:nvPr/>
        </p:nvSpPr>
        <p:spPr>
          <a:xfrm>
            <a:off x="3119262" y="616486"/>
            <a:ext cx="237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minute Repeat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72726907-19F3-EE41-A8E0-0E9D28C447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064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286</Words>
  <Application>Microsoft Office PowerPoint</Application>
  <PresentationFormat>On-screen Show (4:3)</PresentationFormat>
  <Paragraphs>53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Highlights of SSEC GIIRS project</vt:lpstr>
      <vt:lpstr>PowerPoint Presentation</vt:lpstr>
      <vt:lpstr>Highlights of SSEC GIIRS project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</dc:creator>
  <cp:lastModifiedBy>Brad</cp:lastModifiedBy>
  <cp:revision>10</cp:revision>
  <dcterms:created xsi:type="dcterms:W3CDTF">2006-08-16T00:00:00Z</dcterms:created>
  <dcterms:modified xsi:type="dcterms:W3CDTF">2020-10-22T16:21:21Z</dcterms:modified>
</cp:coreProperties>
</file>