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5" r:id="rId4"/>
    <p:sldId id="276" r:id="rId5"/>
    <p:sldId id="259" r:id="rId6"/>
    <p:sldId id="270" r:id="rId7"/>
    <p:sldId id="271" r:id="rId8"/>
    <p:sldId id="272" r:id="rId9"/>
    <p:sldId id="273" r:id="rId10"/>
    <p:sldId id="258" r:id="rId11"/>
    <p:sldId id="262" r:id="rId12"/>
    <p:sldId id="263" r:id="rId13"/>
    <p:sldId id="264" r:id="rId14"/>
    <p:sldId id="265" r:id="rId15"/>
    <p:sldId id="267" r:id="rId16"/>
    <p:sldId id="266" r:id="rId17"/>
    <p:sldId id="268" r:id="rId18"/>
    <p:sldId id="269" r:id="rId19"/>
    <p:sldId id="260" r:id="rId20"/>
    <p:sldId id="277" r:id="rId21"/>
    <p:sldId id="280" r:id="rId22"/>
    <p:sldId id="278" r:id="rId23"/>
    <p:sldId id="261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6DC7-7B59-4991-9A00-9B1CE1315666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A6B2C-0B49-4D77-8C5E-66A458FB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A6B2C-0B49-4D77-8C5E-66A458FB9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143" y="1524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Observations</a:t>
            </a:r>
          </a:p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Bradley Pierce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NOAA/NESDIS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64" y="152400"/>
            <a:ext cx="609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88668"/>
            <a:ext cx="9155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HTAP2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Webinar 10 November, 2015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410200"/>
            <a:ext cx="675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1x1 degree Real-time Air Quality Modeling System (RAQMS)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9" t="47615" r="40651" b="17986"/>
          <a:stretch/>
        </p:blipFill>
        <p:spPr bwMode="auto">
          <a:xfrm>
            <a:off x="6102036" y="0"/>
            <a:ext cx="3041964" cy="344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3505200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AIRS product granules contain 6 minutes of data. There are nominally 240 Level 1B and 240 Level 2 granules of 6-minute duration generated each day.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 CO retrieved at 45km (at nadir) horizontal resolution with an accuracy of 15%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airsl1.ecs.nasa.gov/Aqua_AIRS_Level1/AIRXAMAP.005/2010/182/AIRS.2010.07.01.GranuleMap.Desce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365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228600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6.0 AIRS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Monoxide July 01, 2010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9" t="47615" r="40651" b="17986"/>
          <a:stretch/>
        </p:blipFill>
        <p:spPr bwMode="auto">
          <a:xfrm>
            <a:off x="6102036" y="0"/>
            <a:ext cx="3041964" cy="344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3505200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AIRS product granules contain 6 minutes of data. There are nominally 240 Level 1B and 240 Level 2 granules of 6-minute duration generated each day.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 CO retrieved at 45km (at nadir) horizontal resolution with an accuracy of 15%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airsl1.ecs.nasa.gov/Aqua_AIRS_Level1/AIRXAMAP.005/2010/182/AIRS.2010.07.01.GranuleMap.Desce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365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228600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6.0 AIRS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Monoxide July 01, 2010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0"/>
            <a:ext cx="54864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152400" y="5709824"/>
            <a:ext cx="54864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2057400"/>
            <a:ext cx="3942105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Latitudes &gt;+/-45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swath overlap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2"/>
            <a:endCxn id="15" idx="1"/>
          </p:cNvCxnSpPr>
          <p:nvPr/>
        </p:nvCxnSpPr>
        <p:spPr>
          <a:xfrm flipH="1">
            <a:off x="2933700" y="2426732"/>
            <a:ext cx="1551953" cy="107846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 flipH="1">
            <a:off x="2895603" y="2426732"/>
            <a:ext cx="1590050" cy="374029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2743200" y="3048000"/>
            <a:ext cx="190500" cy="914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2705100" y="5715000"/>
            <a:ext cx="190500" cy="914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apply the AIRS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veraging Kernels (AK) to enable convolution of model profile with apriori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account for smoothing errors in AIRS retrieval process. 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performed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ways: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coarse layer averaging the truth, retrieval,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 profiles on the retrieval grid.  This is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does not account for the fact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algorithm does not allow the retrieved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move in non-trapezoidal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shapes.</a:t>
            </a:r>
          </a:p>
          <a:p>
            <a:pPr marL="800100" lvl="1" indent="-342900">
              <a:buFont typeface="+mj-lt"/>
              <a:buAutoNum type="arabi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convolve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"truth" with the averaging kernel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is :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co' ) = ln(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co_apriori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A * ln(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cotrue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co_apriori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prescribed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Barnet, IEEE TGRS,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(MB08) convert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profile to coarse slab values using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averaging kernel (Equation 11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MB08).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way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(Eric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personnel communication)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convolve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"truth" with the averaging kernel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is :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co' ) = ln(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co_apriori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F*A*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ln(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cotrue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co_apriori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V6 CO has monthly NH and 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apriori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beans\users$\bpierce\Data\Documents\Attachments\nov_09\AIRS.20100701.column.day.descend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-156" r="7303" b="-210"/>
          <a:stretch/>
        </p:blipFill>
        <p:spPr bwMode="auto">
          <a:xfrm>
            <a:off x="0" y="1"/>
            <a:ext cx="9144000" cy="67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52400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AIRS CO column Daytime (Descending) orbit July 01, 2010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183868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</a:t>
            </a:r>
            <a:r>
              <a:rPr lang="en-US" dirty="0" smtClean="0">
                <a:solidFill>
                  <a:schemeClr val="bg1"/>
                </a:solidFill>
              </a:rPr>
              <a:t>/cm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8712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0.0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en-US" sz="1000" dirty="0" smtClean="0">
                <a:solidFill>
                  <a:schemeClr val="bg1"/>
                </a:solidFill>
              </a:rPr>
              <a:t>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6228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1.5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828" y="60696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en-US" sz="1000" dirty="0" smtClean="0">
                <a:solidFill>
                  <a:schemeClr val="bg1"/>
                </a:solidFill>
              </a:rPr>
              <a:t>.5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beans\users$\bpierce\Data\Documents\Attachments\nov_09\RAQMS_vs_AIRS_CO_I22_J39_Brazzaville.July.01.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4" y="7028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806" y="3276600"/>
            <a:ext cx="2308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 CO retrieval is unable to capture high surface CO and high upper tropospheric CO  due to lack of upper tropospheric and lower tropospheric sensitivity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806" y="838200"/>
            <a:ext cx="230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RAQMS significantly overestimates AIRS CO over Brazzaville, even with AK applied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beans\users$\bpierce\Data\Documents\Attachments\nov_09\RAQMS_vs_AIRS_CO_I22_J39_Brazzaville.July.01.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4" y="7028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3266797"/>
            <a:ext cx="304800" cy="3048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3234531"/>
            <a:ext cx="208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Coarse layer profiles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34157" y="3625334"/>
            <a:ext cx="304800" cy="3048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8957" y="3593068"/>
            <a:ext cx="18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Fine layer profiles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806" y="3276600"/>
            <a:ext cx="2308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 CO retrieval is unable to capture high surface CO and high upper tropospheric CO  due to lack of upper tropospheric and lower tropospheric sensitivity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806" y="838200"/>
            <a:ext cx="230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Coarse Layer profiles capture more of high upper tropospheric CO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beans\users$\bpierce\Data\Documents\Attachments\nov_09\RAQMS_vs_AIRS_CO_I16_J04_Beijing.July.01.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806" y="3276600"/>
            <a:ext cx="2308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 CO retrieval is unable to capture high surface CO lower tropospheric sensitivity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806" y="838200"/>
            <a:ext cx="230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RAQMS slightly overestimates AIRS CO over Beijing with AK applied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beans\users$\bpierce\Data\Documents\Attachments\nov_09\AIRS.20100701.column.day.descend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-156" r="7303" b="-210"/>
          <a:stretch/>
        </p:blipFill>
        <p:spPr bwMode="auto">
          <a:xfrm>
            <a:off x="0" y="1"/>
            <a:ext cx="9144000" cy="67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52400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AIRS CO column Daytime (Descending) orbit July 01, 2010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183868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</a:t>
            </a:r>
            <a:r>
              <a:rPr lang="en-US" dirty="0" smtClean="0">
                <a:solidFill>
                  <a:schemeClr val="bg1"/>
                </a:solidFill>
              </a:rPr>
              <a:t>/cm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8712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0.0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en-US" sz="1000" dirty="0" smtClean="0">
                <a:solidFill>
                  <a:schemeClr val="bg1"/>
                </a:solidFill>
              </a:rPr>
              <a:t>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6228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1.5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828" y="60696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en-US" sz="1000" dirty="0" smtClean="0">
                <a:solidFill>
                  <a:schemeClr val="bg1"/>
                </a:solidFill>
              </a:rPr>
              <a:t>.5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beans\users$\bpierce\Data\Documents\Attachments\nov_09\RAQMS.AK.20100701.column.day.descending.pn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r="7760"/>
          <a:stretch/>
        </p:blipFill>
        <p:spPr bwMode="auto">
          <a:xfrm>
            <a:off x="0" y="8879"/>
            <a:ext cx="9144000" cy="67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52400"/>
            <a:ext cx="770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RAQMS (AK applied) CO column Daytime (Descending) orbit July 01, 2010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183868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</a:t>
            </a:r>
            <a:r>
              <a:rPr lang="en-US" dirty="0" smtClean="0">
                <a:solidFill>
                  <a:schemeClr val="bg1"/>
                </a:solidFill>
              </a:rPr>
              <a:t>/cm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8712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0.0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en-US" sz="1000" dirty="0" smtClean="0">
                <a:solidFill>
                  <a:schemeClr val="bg1"/>
                </a:solidFill>
              </a:rPr>
              <a:t>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6228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1.5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828" y="60696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607837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en-US" sz="1000" dirty="0" smtClean="0">
                <a:solidFill>
                  <a:schemeClr val="bg1"/>
                </a:solidFill>
              </a:rPr>
              <a:t>.5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3.00 of the CALIOP Level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 Profile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July 01, 2010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ASA Leads Study of Unprecedented Arctic Ozone 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0"/>
            <a:ext cx="38385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/data/BROWSE/production/V3-01/2010-07-01/2010-07-01_V3.01_name_map.png image mi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43524" y="3810000"/>
            <a:ext cx="37623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01, 2010 data availability only 48.2% due to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XBAND Data loss between 06/30/10 22:27:52 and 07/01/10 13:17:46 due to ground station anomaly </a:t>
            </a:r>
          </a:p>
        </p:txBody>
      </p:sp>
    </p:spTree>
    <p:extLst>
      <p:ext uri="{BB962C8B-B14F-4D97-AF65-F5344CB8AC3E}">
        <p14:creationId xmlns:p14="http://schemas.microsoft.com/office/powerpoint/2010/main" val="40575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9" t="47615" r="40651" b="17986"/>
          <a:stretch/>
        </p:blipFill>
        <p:spPr bwMode="auto">
          <a:xfrm>
            <a:off x="0" y="3962400"/>
            <a:ext cx="256031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59" y="0"/>
            <a:ext cx="9146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three different Satellite measurements: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Infrared Sounder (AIRS) Carbon Monoxide (Collection 6)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Monitoring Instrument (OMI) Tropospheric NO2     (Version 3)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CloudSat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Cloud-Aerosol Lidar and Infrared Pathfinder Satellite Observation (CALIPSO)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extinction profile (Version 3)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July 1, 2010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approach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ASA Leads Study of Unprecedented Arctic Ozone L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25850"/>
            <a:ext cx="2955524" cy="23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... .ch Space News: A Ten-Year Endeavor: NASA’s Aura and Climate 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37228"/>
            <a:ext cx="3209925" cy="20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3.00 of the CALIOP Level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 Profile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July 01, 2010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ASA Leads Study of Unprecedented Arctic Ozone 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0"/>
            <a:ext cx="38385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/data/BROWSE/production/V3-01/2010-07-01/2010-07-01_V3.01_name_map.png image mi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43524" y="3810000"/>
            <a:ext cx="37623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01, 2010 data availability only 48.2% due to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XBAND Data loss between 06/30/10 22:27:52 and 07/01/10 13:17:46 due to ground station anomaly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044" y="3276600"/>
            <a:ext cx="4513556" cy="228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668044" y="6064189"/>
            <a:ext cx="4513556" cy="228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30244" y="2286000"/>
            <a:ext cx="4056355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Latitudes &gt;+/-70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orbit overlap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3469514" y="2655332"/>
            <a:ext cx="1588908" cy="73556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  <a:endCxn id="12" idx="1"/>
          </p:cNvCxnSpPr>
          <p:nvPr/>
        </p:nvCxnSpPr>
        <p:spPr>
          <a:xfrm flipH="1">
            <a:off x="3489608" y="2655332"/>
            <a:ext cx="1568814" cy="351686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3332887" y="6057900"/>
            <a:ext cx="156721" cy="228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3312792" y="3276600"/>
            <a:ext cx="156721" cy="228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06" y="1676400"/>
            <a:ext cx="886139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CALIPSO V3 Quality Flags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  Interpretation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   unconstrained retrieval; initial lidar ratio unchanged during solution process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constrained retrieval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Initial lidar ratio reduced to prevent divergence of extinction solution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   Initial lidar ratio increased to reduce the number of negative extinction coefficients in the derived solution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     Calculated backscatter coefficient exceeds the maximum allowable value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     Layer being analyzed has been identified by the feature finder as being totally attenuating (i.e., opaque)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     Estimated optical depth error exceeds the maximum allowable value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     Solution converges, but with an unacceptably large number of negative values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    Retrieval terminated at maximum iterations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    No solution possible within allowable lidar ratio bounds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32768   Fill value or no solution attempted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406" y="2514600"/>
            <a:ext cx="8404194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beans\users$\bpierce\Data\Documents\Attachments\nov_09\CALIPSO_obs_average_Extinction_Total_with_extinction_mission.Global.tra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72584"/>
            <a:ext cx="5873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CALIPSO Mean Nighttime Extinction July 01, 2010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beans\users$\bpierce\Data\Documents\Attachments\nov_09\RAQMS_AT_CALIPSO_obs_average_Extinction_Total_with_extinction_mission.Global.tra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72584"/>
            <a:ext cx="5687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RAQMS Mean Nighttime Extinction July 01, 2010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beans\users$\bpierce\Data\Documents\Attachments\nov_09\CALIPSO_RAQMS_sca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877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57200"/>
            <a:ext cx="712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RAQMS vs CALIPSO Mean Nighttime Extinction July 01, 2010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beans\users$\bpierce\Data\Documents\Attachments\nov_09\RAQMS.AK.20100701.column.day.descending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8292" r="7760" b="7248"/>
          <a:stretch/>
        </p:blipFill>
        <p:spPr bwMode="auto">
          <a:xfrm>
            <a:off x="-2959" y="228600"/>
            <a:ext cx="3660559" cy="23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\\beans\users$\bpierce\Data\Documents\Attachments\nov_09\RAQMS_obs_2010-07-01T14-04-23ZD_Extinction_Total_with_extinction_ASSIM.HTAPEMISS.GSINO2.afr.o3vmr.aod.global.track.ASSIM.HTAPEMISS.GSINO2.afr.o3vmr.ao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r="7036"/>
          <a:stretch/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1712381"/>
            <a:ext cx="531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RAQMS 14Z Daytime Extinction July 01, 2010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4321762"/>
            <a:ext cx="685800" cy="150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3733800" y="3124200"/>
            <a:ext cx="4953000" cy="19500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0"/>
          </p:cNvCxnSpPr>
          <p:nvPr/>
        </p:nvCxnSpPr>
        <p:spPr>
          <a:xfrm flipV="1">
            <a:off x="3390900" y="1143000"/>
            <a:ext cx="0" cy="31787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2959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RAQMS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column Daytime (Descending) orbit July 01, 2010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beans\users$\bpierce\Data\Documents\Attachments\nov_09\CALIPSO_obs_2010-07-01T14-04-23ZD_Extinction_Total_with_extinction_ASSIM.HTAPEMISS.GSINO2.afr.o3vmr.aod.global.tra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r="7036"/>
          <a:stretch/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2767" y="1733490"/>
            <a:ext cx="5505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CALIPSO 14Z Daytime Extinction July 01, 2010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4321762"/>
            <a:ext cx="685800" cy="150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3733800" y="3124200"/>
            <a:ext cx="4953000" cy="19500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beans\users$\bpierce\Data\Documents\Attachments\nov_09\AIRS.20100701.column.day.descendi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5763" r="7303" b="6104"/>
          <a:stretch/>
        </p:blipFill>
        <p:spPr bwMode="auto">
          <a:xfrm>
            <a:off x="-5179" y="211583"/>
            <a:ext cx="3657600" cy="23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390900" y="1143000"/>
            <a:ext cx="0" cy="31787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2959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AIRS CO column Daytime (Descending) orbit July 01, 2010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315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Discussion points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must be taken to account for cloud clearing,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assumptions, and retrieval sensitivity to use satellite retrievals for model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that HTAP modeling groups map daily model profiles to L2 (orbital) geolocation (latitude, longitude, and GMT) to avoid issues with overlapping swaths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Willing to provide HTAP with simple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comma delimitated L2 files with AIRS, OMI, and CALIPSO geolocation for January and July 2010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Modelers return model CO, NO2, aerosol extinction, surface pressure, and pressure profiles on model levels.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Interpolation, application of AIRS Averaging Kernels and OMI Scattering Weights, and column integration is CPU intensive. Need to consider where to perform this step (RSIG?)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26" y="6482386"/>
            <a:ext cx="90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Tropospheric NO2 Column Swath is 13x24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 nadir)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\\beans\users$\bpierce\Data\Documents\Attachments\nov_09\Screenshot-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49941" b="24993"/>
          <a:stretch/>
        </p:blipFill>
        <p:spPr bwMode="auto">
          <a:xfrm>
            <a:off x="17755" y="1676400"/>
            <a:ext cx="9107752" cy="42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" y="2286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Tropospheric NO2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1307068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Orbits between 00-3.5Z on July 01, 2010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26" y="6482386"/>
            <a:ext cx="90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Tropospheric NO2 Column Swath is 13x24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 nadir)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\\beans\users$\bpierce\Data\Documents\Attachments\nov_09\Screenshot-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49941" b="24993"/>
          <a:stretch/>
        </p:blipFill>
        <p:spPr bwMode="auto">
          <a:xfrm>
            <a:off x="17755" y="1676400"/>
            <a:ext cx="9107752" cy="42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07127"/>
            <a:ext cx="9012444" cy="1445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55356" y="4345525"/>
            <a:ext cx="9012444" cy="1445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4124" y="990600"/>
            <a:ext cx="587338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Latitudes &gt;+/-25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swath overlap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8" idx="2"/>
            <a:endCxn id="11" idx="1"/>
          </p:cNvCxnSpPr>
          <p:nvPr/>
        </p:nvCxnSpPr>
        <p:spPr>
          <a:xfrm flipH="1">
            <a:off x="2884124" y="1359932"/>
            <a:ext cx="2936691" cy="126301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  <a:endCxn id="12" idx="1"/>
          </p:cNvCxnSpPr>
          <p:nvPr/>
        </p:nvCxnSpPr>
        <p:spPr>
          <a:xfrm flipH="1">
            <a:off x="2846024" y="1359932"/>
            <a:ext cx="2974791" cy="3699292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2600296" y="1907127"/>
            <a:ext cx="283828" cy="143164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2562196" y="4343400"/>
            <a:ext cx="283828" cy="143164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2286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Tropospheric NO2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1307068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Orbits between 00-3.5Z on July 01, 2010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87534"/>
            <a:ext cx="912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ingle local time (i.e. 1:00pm) will not capture multiple observations/day north of +/-25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OMI Slant Column Amount (S) is the retrieved total NO2 slant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areal density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effective optical path from the sun into the atmosphere, and then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satellite.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OMI Tropospheric NO2 Column Amount NO2 estimates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tropospheric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(V)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OMI Scattering Weight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is a vector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relationship between slant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(S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(V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atmospheric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OMI Air Mass Factor (AMF) accounts for assumed NO2 profile shape, cloud fraction, viewing angles, reflectivity, and topography.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model tropospheric NO2 column (with AMF) one integrates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no2 profile, weighted by the scattering weight,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tropopause and then divides by the tropospheric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airmass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factor: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097" y="553774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Modno2amf =modno2amf+modsctwt(l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dpprof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(l)*no2prof(l)*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omi_amftrop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0" t="44175" r="43367" b="47429"/>
          <a:stretch/>
        </p:blipFill>
        <p:spPr bwMode="auto">
          <a:xfrm>
            <a:off x="2514600" y="2819400"/>
            <a:ext cx="2511312" cy="8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beans\users$\bpierce\Data\Documents\Attachments\nov_09\OMI_CLD_REF____columns_OMI201007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6" y="-10357"/>
            <a:ext cx="9156826" cy="45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1" y="4953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 Cloud Radiance Fraction on July 01, 2010.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limiting cloud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to &lt;30% for tropospheric NO2 retrievals.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beans\users$\bpierce\Data\Documents\Attachments\nov_09\OMI_CLD_CLEARED_TNO2OBS_____columns_OMI20100701.HTAPEMISS.GSIOZONE.MLS.215.omiaprio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48006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Tropospheric NO2 column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01, 2010.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\\beans\users$\bpierce\Data\Documents\Attachments\nov_09\RAQMS_CLD_CLEARED_TNO2AMF_____columns_OMI20100701ASSIM.HTAPEMISS.GSINO2.ASSIM.HTAPEMISS.GSINO2.afr.o3vmr.a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4800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RAQMS (with AMF) Tropospheric NO2 column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01, 2010.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beans\users$\bpierce\Data\Documents\Attachments\nov_09\OMI_vs_RAQMSAMF_Binned_NO2_July_01_2010.by.counts.fixed.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974</Words>
  <Application>Microsoft Office PowerPoint</Application>
  <PresentationFormat>On-screen Show (4:3)</PresentationFormat>
  <Paragraphs>120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23</cp:revision>
  <dcterms:created xsi:type="dcterms:W3CDTF">2006-08-16T00:00:00Z</dcterms:created>
  <dcterms:modified xsi:type="dcterms:W3CDTF">2015-11-09T22:25:33Z</dcterms:modified>
</cp:coreProperties>
</file>