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4" r:id="rId2"/>
    <p:sldId id="256" r:id="rId3"/>
    <p:sldId id="257" r:id="rId4"/>
    <p:sldId id="258" r:id="rId5"/>
    <p:sldId id="267" r:id="rId6"/>
    <p:sldId id="269" r:id="rId7"/>
    <p:sldId id="272" r:id="rId8"/>
    <p:sldId id="273" r:id="rId9"/>
    <p:sldId id="274" r:id="rId10"/>
    <p:sldId id="275" r:id="rId11"/>
    <p:sldId id="278" r:id="rId12"/>
    <p:sldId id="276" r:id="rId13"/>
    <p:sldId id="277" r:id="rId14"/>
    <p:sldId id="281" r:id="rId15"/>
    <p:sldId id="282" r:id="rId16"/>
    <p:sldId id="283" r:id="rId17"/>
    <p:sldId id="289" r:id="rId18"/>
    <p:sldId id="291" r:id="rId19"/>
    <p:sldId id="292" r:id="rId20"/>
    <p:sldId id="293" r:id="rId21"/>
    <p:sldId id="294" r:id="rId22"/>
    <p:sldId id="296" r:id="rId23"/>
    <p:sldId id="298" r:id="rId24"/>
    <p:sldId id="314" r:id="rId25"/>
    <p:sldId id="316" r:id="rId26"/>
    <p:sldId id="318" r:id="rId27"/>
    <p:sldId id="306" r:id="rId28"/>
    <p:sldId id="311" r:id="rId29"/>
    <p:sldId id="312" r:id="rId30"/>
    <p:sldId id="341" r:id="rId31"/>
    <p:sldId id="355" r:id="rId32"/>
    <p:sldId id="357" r:id="rId33"/>
    <p:sldId id="358" r:id="rId34"/>
    <p:sldId id="347" r:id="rId35"/>
    <p:sldId id="348" r:id="rId36"/>
    <p:sldId id="344" r:id="rId37"/>
    <p:sldId id="346" r:id="rId38"/>
    <p:sldId id="324" r:id="rId39"/>
    <p:sldId id="326" r:id="rId40"/>
    <p:sldId id="327" r:id="rId41"/>
    <p:sldId id="350" r:id="rId42"/>
    <p:sldId id="351" r:id="rId43"/>
    <p:sldId id="353" r:id="rId44"/>
    <p:sldId id="337" r:id="rId45"/>
    <p:sldId id="354" r:id="rId46"/>
    <p:sldId id="349" r:id="rId47"/>
    <p:sldId id="340" r:id="rId48"/>
    <p:sldId id="338" r:id="rId49"/>
    <p:sldId id="339" r:id="rId50"/>
    <p:sldId id="342" r:id="rId51"/>
    <p:sldId id="34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24449-A7CB-481A-95D0-498B86508319}" type="datetimeFigureOut">
              <a:rPr lang="en-US" smtClean="0"/>
              <a:t>8/16/2012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1EE5FC-476D-4051-BE29-426244C8702B}" type="slidenum">
              <a:rPr lang="en-US" smtClean="0"/>
              <a:t>‹#›</a:t>
            </a:fld>
            <a:endParaRPr lang="en-US"/>
          </a:p>
        </p:txBody>
      </p:sp>
    </p:spTree>
    <p:extLst>
      <p:ext uri="{BB962C8B-B14F-4D97-AF65-F5344CB8AC3E}">
        <p14:creationId xmlns:p14="http://schemas.microsoft.com/office/powerpoint/2010/main" val="66307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402AD6-7026-48B8-8C4C-9F004146C1B6}"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of 11:  Li Bi </a:t>
            </a:r>
          </a:p>
          <a:p>
            <a:endParaRPr lang="en-US" dirty="0"/>
          </a:p>
        </p:txBody>
      </p:sp>
      <p:sp>
        <p:nvSpPr>
          <p:cNvPr id="4" name="Slide Number Placeholder 3"/>
          <p:cNvSpPr>
            <a:spLocks noGrp="1"/>
          </p:cNvSpPr>
          <p:nvPr>
            <p:ph type="sldNum" sz="quarter" idx="10"/>
          </p:nvPr>
        </p:nvSpPr>
        <p:spPr/>
        <p:txBody>
          <a:bodyPr/>
          <a:lstStyle/>
          <a:p>
            <a:fld id="{B0402AD6-7026-48B8-8C4C-9F004146C1B6}"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 of 11:  Li Bi </a:t>
            </a:r>
          </a:p>
          <a:p>
            <a:endParaRPr lang="en-US" dirty="0"/>
          </a:p>
        </p:txBody>
      </p:sp>
      <p:sp>
        <p:nvSpPr>
          <p:cNvPr id="4" name="Slide Number Placeholder 3"/>
          <p:cNvSpPr>
            <a:spLocks noGrp="1"/>
          </p:cNvSpPr>
          <p:nvPr>
            <p:ph type="sldNum" sz="quarter" idx="10"/>
          </p:nvPr>
        </p:nvSpPr>
        <p:spPr/>
        <p:txBody>
          <a:bodyPr/>
          <a:lstStyle/>
          <a:p>
            <a:fld id="{B0402AD6-7026-48B8-8C4C-9F004146C1B6}"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rPr>
              <a:t>3 of 3:</a:t>
            </a:r>
            <a:r>
              <a:rPr lang="en-US" sz="1200" b="0" baseline="0" dirty="0" smtClean="0">
                <a:latin typeface="Times New Roman" pitchFamily="18" charset="0"/>
                <a:cs typeface="Times New Roman" pitchFamily="18" charset="0"/>
              </a:rPr>
              <a:t> </a:t>
            </a:r>
            <a:r>
              <a:rPr lang="en-US" sz="1200" b="0" dirty="0" smtClean="0">
                <a:latin typeface="Times New Roman" pitchFamily="18" charset="0"/>
                <a:cs typeface="Times New Roman" pitchFamily="18" charset="0"/>
              </a:rPr>
              <a:t>Tong Zhu</a:t>
            </a:r>
            <a:endParaRPr lang="en-US" b="0" dirty="0" smtClean="0"/>
          </a:p>
          <a:p>
            <a:endParaRPr lang="en-US" dirty="0"/>
          </a:p>
        </p:txBody>
      </p:sp>
      <p:sp>
        <p:nvSpPr>
          <p:cNvPr id="4" name="Slide Number Placeholder 3"/>
          <p:cNvSpPr>
            <a:spLocks noGrp="1"/>
          </p:cNvSpPr>
          <p:nvPr>
            <p:ph type="sldNum" sz="quarter" idx="10"/>
          </p:nvPr>
        </p:nvSpPr>
        <p:spPr/>
        <p:txBody>
          <a:bodyPr/>
          <a:lstStyle/>
          <a:p>
            <a:fld id="{B0402AD6-7026-48B8-8C4C-9F004146C1B6}" type="slidenum">
              <a:rPr lang="en-US" smtClean="0"/>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1 of 1: </a:t>
            </a:r>
            <a:r>
              <a:rPr lang="en-US" sz="1200" dirty="0" smtClean="0">
                <a:latin typeface="Arial"/>
                <a:cs typeface="Arial"/>
              </a:rPr>
              <a:t>Brett Hoover, </a:t>
            </a:r>
            <a:r>
              <a:rPr lang="en-US" dirty="0" smtClean="0"/>
              <a:t>Project</a:t>
            </a:r>
            <a:r>
              <a:rPr lang="en-US" baseline="0" dirty="0" smtClean="0"/>
              <a:t> name listed as: MODIS-and AVHRR-Derived Polar Winds Experiments Using the NCEP</a:t>
            </a:r>
          </a:p>
          <a:p>
            <a:pPr algn="l"/>
            <a:r>
              <a:rPr lang="en-US" sz="1200" dirty="0" smtClean="0">
                <a:latin typeface="Arial"/>
                <a:cs typeface="Arial"/>
              </a:rPr>
              <a:t>Brett Hoover</a:t>
            </a:r>
            <a:r>
              <a:rPr lang="en-US" sz="1200" baseline="30000" dirty="0" smtClean="0">
                <a:latin typeface="Arial"/>
                <a:cs typeface="Arial"/>
              </a:rPr>
              <a:t>1</a:t>
            </a:r>
            <a:r>
              <a:rPr lang="en-US" sz="1200" dirty="0" smtClean="0">
                <a:latin typeface="Arial"/>
                <a:cs typeface="Arial"/>
              </a:rPr>
              <a:t>, Dave Santek</a:t>
            </a:r>
            <a:r>
              <a:rPr lang="en-US" sz="1200" baseline="30000" dirty="0" smtClean="0">
                <a:latin typeface="Arial"/>
                <a:cs typeface="Arial"/>
              </a:rPr>
              <a:t>1</a:t>
            </a:r>
            <a:r>
              <a:rPr lang="en-US" sz="1200" dirty="0" smtClean="0">
                <a:latin typeface="Arial"/>
                <a:cs typeface="Arial"/>
              </a:rPr>
              <a:t>, Matthew Lazzara</a:t>
            </a:r>
            <a:r>
              <a:rPr lang="en-US" sz="1200" baseline="30000" dirty="0" smtClean="0">
                <a:latin typeface="Arial"/>
                <a:cs typeface="Arial"/>
              </a:rPr>
              <a:t>1</a:t>
            </a:r>
            <a:r>
              <a:rPr lang="en-US" sz="1200" dirty="0" smtClean="0">
                <a:latin typeface="Arial"/>
                <a:cs typeface="Arial"/>
              </a:rPr>
              <a:t>, Rich Dworak</a:t>
            </a:r>
            <a:r>
              <a:rPr lang="en-US" sz="1200" baseline="30000" dirty="0" smtClean="0">
                <a:latin typeface="Arial"/>
                <a:cs typeface="Arial"/>
              </a:rPr>
              <a:t>1</a:t>
            </a:r>
            <a:r>
              <a:rPr lang="en-US" sz="1200" dirty="0" smtClean="0">
                <a:latin typeface="Arial"/>
                <a:cs typeface="Arial"/>
              </a:rPr>
              <a:t>, Chris Velden</a:t>
            </a:r>
            <a:r>
              <a:rPr lang="en-US" sz="1200" baseline="30000" dirty="0" smtClean="0">
                <a:latin typeface="Arial"/>
                <a:cs typeface="Arial"/>
              </a:rPr>
              <a:t>1</a:t>
            </a:r>
            <a:r>
              <a:rPr lang="en-US" sz="1200" dirty="0" smtClean="0">
                <a:latin typeface="Arial"/>
                <a:cs typeface="Arial"/>
              </a:rPr>
              <a:t>, Jeff Key</a:t>
            </a:r>
            <a:r>
              <a:rPr lang="en-US" sz="1200" baseline="30000" dirty="0" smtClean="0">
                <a:latin typeface="Arial"/>
                <a:cs typeface="Arial"/>
              </a:rPr>
              <a:t>2</a:t>
            </a:r>
            <a:r>
              <a:rPr lang="en-US" sz="1200" dirty="0" smtClean="0">
                <a:latin typeface="Arial"/>
                <a:cs typeface="Arial"/>
              </a:rPr>
              <a:t>, and Nick Bearson</a:t>
            </a:r>
            <a:r>
              <a:rPr lang="en-US" sz="1200" baseline="30000" dirty="0" smtClean="0">
                <a:latin typeface="Arial"/>
                <a:cs typeface="Arial"/>
              </a:rPr>
              <a:t>1</a:t>
            </a:r>
            <a:br>
              <a:rPr lang="en-US" sz="1200" baseline="30000" dirty="0" smtClean="0">
                <a:latin typeface="Arial"/>
                <a:cs typeface="Arial"/>
              </a:rPr>
            </a:br>
            <a:r>
              <a:rPr lang="en-US" sz="1200" baseline="30000" dirty="0" smtClean="0">
                <a:latin typeface="Arial"/>
                <a:cs typeface="Arial"/>
              </a:rPr>
              <a:t>1</a:t>
            </a:r>
            <a:r>
              <a:rPr lang="en-US" sz="1200" dirty="0" smtClean="0">
                <a:latin typeface="Arial"/>
                <a:cs typeface="Arial"/>
              </a:rPr>
              <a:t>Cooperative Institute for Meteorological Satellite Studies (CIMSS), Space Science and Engineering Center (SSEC), University of Wisconsin – Madison.  1225 W. Dayton St.  Madison, WI, USA</a:t>
            </a:r>
          </a:p>
          <a:p>
            <a:pPr algn="l"/>
            <a:r>
              <a:rPr lang="en-US" sz="1200" baseline="30000" dirty="0" smtClean="0">
                <a:latin typeface="Arial"/>
                <a:cs typeface="Arial"/>
              </a:rPr>
              <a:t>2</a:t>
            </a:r>
            <a:r>
              <a:rPr lang="en-US" sz="1200" dirty="0" smtClean="0">
                <a:latin typeface="Arial"/>
                <a:cs typeface="Arial"/>
              </a:rPr>
              <a:t>National Oceanographic and Atmospheric Administration (NOAA), National Environmental Satellite, Data, and Information Service (NESDIS), Center for Satellite Applications and Research (STAR), Advanced Satellite Products Branch, 1225 W. Dayton St. Madison, WI, USA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B0402AD6-7026-48B8-8C4C-9F004146C1B6}" type="slidenum">
              <a:rPr lang="en-US" smtClean="0"/>
              <a:pPr/>
              <a:t>36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the assimilation experiments, data are assimilated every 6 hours from 06 UTC August 22 to 00 UTC August 24, 2011 followed by 48-hour forecasts, the spatial resolution of WRF is 12 km in these experiments.  Figure 2 shows the track and intensity (central sea level pressure) root mean square error (RMSE) for the forecasts of 00 hour, 06 hour, …., and 48 hours.  The 00 hour forecast is from the analysis after assimilation.  The AIRS and AMSU channels used are the same as that that used in the NCEP global NWP models, and AIRS and AMSU radiances are used in these experiments. It can be seen than when AIRS and all available AMSU (NOAA15, NOAA18, Aqua and </a:t>
            </a:r>
            <a:r>
              <a:rPr lang="en-US" dirty="0" err="1" smtClean="0"/>
              <a:t>Metop</a:t>
            </a:r>
            <a:r>
              <a:rPr lang="en-US" dirty="0" smtClean="0"/>
              <a:t> –A) are used, the track and intensity forecasts have the best accuracy (smallest RMSEs) during the forecast period, indicating that both advanced IR and microwave sounder data are needed for improving the tropical cyclone forecasts.  Since the soundings are ingested into the </a:t>
            </a:r>
            <a:r>
              <a:rPr lang="en-US" dirty="0" err="1" smtClean="0"/>
              <a:t>PrepBUFR</a:t>
            </a:r>
            <a:r>
              <a:rPr lang="en-US" dirty="0" smtClean="0"/>
              <a:t> format, our next work is to compare assimilation of radiances and assimilation of soundings.</a:t>
            </a:r>
            <a:endParaRPr lang="en-US" dirty="0"/>
          </a:p>
        </p:txBody>
      </p:sp>
      <p:sp>
        <p:nvSpPr>
          <p:cNvPr id="4" name="Slide Number Placeholder 3"/>
          <p:cNvSpPr>
            <a:spLocks noGrp="1"/>
          </p:cNvSpPr>
          <p:nvPr>
            <p:ph type="sldNum" sz="quarter" idx="10"/>
          </p:nvPr>
        </p:nvSpPr>
        <p:spPr/>
        <p:txBody>
          <a:bodyPr/>
          <a:lstStyle/>
          <a:p>
            <a:fld id="{84C5C220-9336-4303-A3A4-63373D9F4D40}" type="slidenum">
              <a:rPr lang="en-US" smtClean="0"/>
              <a:t>39</a:t>
            </a:fld>
            <a:endParaRPr lang="en-US"/>
          </a:p>
        </p:txBody>
      </p:sp>
    </p:spTree>
    <p:extLst>
      <p:ext uri="{BB962C8B-B14F-4D97-AF65-F5344CB8AC3E}">
        <p14:creationId xmlns:p14="http://schemas.microsoft.com/office/powerpoint/2010/main" val="281286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of 1: R.</a:t>
            </a:r>
            <a:r>
              <a:rPr lang="en-US" baseline="0" dirty="0" smtClean="0"/>
              <a:t> Bradley Pierce, Todd </a:t>
            </a:r>
            <a:r>
              <a:rPr lang="en-US" baseline="0" dirty="0" err="1" smtClean="0"/>
              <a:t>Schaack</a:t>
            </a:r>
            <a:r>
              <a:rPr lang="en-US" baseline="0" dirty="0" smtClean="0"/>
              <a:t>, Allen </a:t>
            </a:r>
            <a:r>
              <a:rPr lang="en-US" baseline="0" dirty="0" err="1" smtClean="0"/>
              <a:t>Lenzen</a:t>
            </a:r>
            <a:r>
              <a:rPr lang="en-US" baseline="0" dirty="0" smtClean="0"/>
              <a:t>, Craig Long, Chris Barnet, Daniel Jacob and Arlene Fiore</a:t>
            </a:r>
            <a:endParaRPr lang="en-US" dirty="0"/>
          </a:p>
        </p:txBody>
      </p:sp>
      <p:sp>
        <p:nvSpPr>
          <p:cNvPr id="4" name="Slide Number Placeholder 3"/>
          <p:cNvSpPr>
            <a:spLocks noGrp="1"/>
          </p:cNvSpPr>
          <p:nvPr>
            <p:ph type="sldNum" sz="quarter" idx="10"/>
          </p:nvPr>
        </p:nvSpPr>
        <p:spPr/>
        <p:txBody>
          <a:bodyPr/>
          <a:lstStyle/>
          <a:p>
            <a:fld id="{B0402AD6-7026-48B8-8C4C-9F004146C1B6}" type="slidenum">
              <a:rPr lang="en-US" smtClean="0"/>
              <a:pPr/>
              <a:t>41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C7CF06-8531-441C-AD6C-A1151C54BAA6}" type="slidenum">
              <a:rPr lang="en-US" smtClean="0"/>
              <a:pPr/>
              <a:t>42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https://s4-web.ssec.wisc.edu/accounting/perJob_details_month.html</a:t>
            </a:r>
          </a:p>
          <a:p>
            <a:endParaRPr lang="en-US" dirty="0"/>
          </a:p>
        </p:txBody>
      </p:sp>
      <p:sp>
        <p:nvSpPr>
          <p:cNvPr id="4" name="Slide Number Placeholder 3"/>
          <p:cNvSpPr>
            <a:spLocks noGrp="1"/>
          </p:cNvSpPr>
          <p:nvPr>
            <p:ph type="sldNum" sz="quarter" idx="10"/>
          </p:nvPr>
        </p:nvSpPr>
        <p:spPr/>
        <p:txBody>
          <a:bodyPr/>
          <a:lstStyle/>
          <a:p>
            <a:fld id="{B0402AD6-7026-48B8-8C4C-9F004146C1B6}" type="slidenum">
              <a:rPr lang="en-US" smtClean="0"/>
              <a:pPr/>
              <a:t>49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www.jcsda.noaa.gov/vsdb/users/scasey/simperairs/vsdb.php" TargetMode="External"/><Relationship Id="rId2" Type="http://schemas.openxmlformats.org/officeDocument/2006/relationships/hyperlink" Target="http://www.jcsda.noaa.gov/vsdb/users/scasey/realairs/vsdb.php" TargetMode="External"/><Relationship Id="rId1" Type="http://schemas.openxmlformats.org/officeDocument/2006/relationships/slideLayout" Target="../slideLayouts/slideLayout2.xml"/><Relationship Id="rId4" Type="http://schemas.openxmlformats.org/officeDocument/2006/relationships/hyperlink" Target="http://www.jcsda.noaa.gov/vsdb/users/scasey/simerrairs/vsdb.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GSI Review Committee </a:t>
            </a:r>
            <a:br>
              <a:rPr lang="en-US" dirty="0" smtClean="0"/>
            </a:br>
            <a:r>
              <a:rPr lang="en-US" dirty="0" smtClean="0"/>
              <a:t>NESDIS</a:t>
            </a:r>
            <a:endParaRPr lang="en-US" dirty="0"/>
          </a:p>
        </p:txBody>
      </p:sp>
      <p:sp>
        <p:nvSpPr>
          <p:cNvPr id="3" name="Subtitle 2"/>
          <p:cNvSpPr>
            <a:spLocks noGrp="1"/>
          </p:cNvSpPr>
          <p:nvPr>
            <p:ph type="subTitle" idx="1"/>
          </p:nvPr>
        </p:nvSpPr>
        <p:spPr/>
        <p:txBody>
          <a:bodyPr/>
          <a:lstStyle/>
          <a:p>
            <a:r>
              <a:rPr lang="en-US" dirty="0" smtClean="0">
                <a:solidFill>
                  <a:schemeClr val="tx1"/>
                </a:solidFill>
              </a:rPr>
              <a:t>R. Bradley Pierce</a:t>
            </a:r>
          </a:p>
          <a:p>
            <a:r>
              <a:rPr lang="en-US" dirty="0" smtClean="0">
                <a:solidFill>
                  <a:schemeClr val="tx1"/>
                </a:solidFill>
              </a:rPr>
              <a:t>Jim Jung and Kevin Garrett</a:t>
            </a:r>
          </a:p>
        </p:txBody>
      </p:sp>
      <p:sp>
        <p:nvSpPr>
          <p:cNvPr id="4" name="TextBox 3"/>
          <p:cNvSpPr txBox="1"/>
          <p:nvPr/>
        </p:nvSpPr>
        <p:spPr>
          <a:xfrm>
            <a:off x="3771900" y="6324600"/>
            <a:ext cx="2171700" cy="369332"/>
          </a:xfrm>
          <a:prstGeom prst="rect">
            <a:avLst/>
          </a:prstGeom>
          <a:noFill/>
        </p:spPr>
        <p:txBody>
          <a:bodyPr wrap="square" rtlCol="0">
            <a:spAutoFit/>
          </a:bodyPr>
          <a:lstStyle/>
          <a:p>
            <a:r>
              <a:rPr lang="en-US" dirty="0" smtClean="0"/>
              <a:t>20 August 2012</a:t>
            </a:r>
            <a:endParaRPr lang="en-US" dirty="0"/>
          </a:p>
        </p:txBody>
      </p:sp>
    </p:spTree>
    <p:extLst>
      <p:ext uri="{BB962C8B-B14F-4D97-AF65-F5344CB8AC3E}">
        <p14:creationId xmlns:p14="http://schemas.microsoft.com/office/powerpoint/2010/main" val="1719881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Deviations</a:t>
            </a:r>
            <a:endParaRPr lang="en-US" dirty="0"/>
          </a:p>
        </p:txBody>
      </p:sp>
      <p:sp>
        <p:nvSpPr>
          <p:cNvPr id="3" name="Content Placeholder 2"/>
          <p:cNvSpPr>
            <a:spLocks noGrp="1"/>
          </p:cNvSpPr>
          <p:nvPr>
            <p:ph idx="1"/>
          </p:nvPr>
        </p:nvSpPr>
        <p:spPr/>
        <p:txBody>
          <a:bodyPr/>
          <a:lstStyle/>
          <a:p>
            <a:r>
              <a:rPr lang="en-US" dirty="0" smtClean="0"/>
              <a:t>Standard deviation of difference between:</a:t>
            </a:r>
          </a:p>
          <a:p>
            <a:pPr lvl="1"/>
            <a:r>
              <a:rPr lang="en-US" dirty="0" smtClean="0"/>
              <a:t>Analyses </a:t>
            </a:r>
          </a:p>
          <a:p>
            <a:pPr lvl="1"/>
            <a:r>
              <a:rPr lang="en-US" dirty="0" smtClean="0"/>
              <a:t>48 hr forecast</a:t>
            </a:r>
          </a:p>
          <a:p>
            <a:r>
              <a:rPr lang="en-US" dirty="0" smtClean="0"/>
              <a:t>Comparisons between:</a:t>
            </a:r>
          </a:p>
          <a:p>
            <a:pPr lvl="1"/>
            <a:r>
              <a:rPr lang="en-US" dirty="0" smtClean="0"/>
              <a:t>S4 – Vapor</a:t>
            </a:r>
          </a:p>
          <a:p>
            <a:pPr lvl="1"/>
            <a:r>
              <a:rPr lang="en-US" dirty="0" smtClean="0"/>
              <a:t>JIBB – Vapor</a:t>
            </a:r>
          </a:p>
          <a:p>
            <a:pPr lvl="1"/>
            <a:r>
              <a:rPr lang="en-US" dirty="0" smtClean="0"/>
              <a:t>S4 – JIBB</a:t>
            </a:r>
          </a:p>
          <a:p>
            <a:pPr lvl="1"/>
            <a:endParaRPr lang="en-US" dirty="0" smtClean="0"/>
          </a:p>
        </p:txBody>
      </p:sp>
      <p:sp>
        <p:nvSpPr>
          <p:cNvPr id="4" name="Slide Number Placeholder 3"/>
          <p:cNvSpPr>
            <a:spLocks noGrp="1"/>
          </p:cNvSpPr>
          <p:nvPr>
            <p:ph type="sldNum" sz="quarter" idx="12"/>
          </p:nvPr>
        </p:nvSpPr>
        <p:spPr/>
        <p:txBody>
          <a:bodyPr/>
          <a:lstStyle/>
          <a:p>
            <a:fld id="{7BCCFECC-7255-4705-9478-ABB094D47030}" type="slidenum">
              <a:rPr lang="en-US" smtClean="0"/>
              <a:pPr/>
              <a:t>10</a:t>
            </a:fld>
            <a:endParaRPr lang="en-US"/>
          </a:p>
        </p:txBody>
      </p:sp>
    </p:spTree>
    <p:extLst>
      <p:ext uri="{BB962C8B-B14F-4D97-AF65-F5344CB8AC3E}">
        <p14:creationId xmlns:p14="http://schemas.microsoft.com/office/powerpoint/2010/main" val="2570918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N_ST_06.gif"/>
          <p:cNvPicPr>
            <a:picLocks noChangeAspect="1"/>
          </p:cNvPicPr>
          <p:nvPr/>
        </p:nvPicPr>
        <p:blipFill>
          <a:blip r:embed="rId2" cstate="print"/>
          <a:srcRect l="1237" t="11200" r="1237" b="16000"/>
          <a:stretch>
            <a:fillRect/>
          </a:stretch>
        </p:blipFill>
        <p:spPr>
          <a:xfrm>
            <a:off x="1" y="239596"/>
            <a:ext cx="4582748" cy="2645010"/>
          </a:xfrm>
          <a:prstGeom prst="rect">
            <a:avLst/>
          </a:prstGeom>
        </p:spPr>
      </p:pic>
      <p:pic>
        <p:nvPicPr>
          <p:cNvPr id="4" name="Picture 3" descr="RN_ST_06.gif"/>
          <p:cNvPicPr>
            <a:picLocks noChangeAspect="1"/>
          </p:cNvPicPr>
          <p:nvPr/>
        </p:nvPicPr>
        <p:blipFill>
          <a:blip r:embed="rId3" cstate="print"/>
          <a:srcRect l="1237" t="11200" r="1237" b="16000"/>
          <a:stretch>
            <a:fillRect/>
          </a:stretch>
        </p:blipFill>
        <p:spPr>
          <a:xfrm>
            <a:off x="4572000" y="242698"/>
            <a:ext cx="4572000" cy="2638807"/>
          </a:xfrm>
          <a:prstGeom prst="rect">
            <a:avLst/>
          </a:prstGeom>
        </p:spPr>
      </p:pic>
      <p:pic>
        <p:nvPicPr>
          <p:cNvPr id="5" name="Picture 4" descr="RN_ST_06.gif"/>
          <p:cNvPicPr>
            <a:picLocks noChangeAspect="1"/>
          </p:cNvPicPr>
          <p:nvPr/>
        </p:nvPicPr>
        <p:blipFill>
          <a:blip r:embed="rId4" cstate="print"/>
          <a:srcRect l="1237" t="11200" r="1237" b="16000"/>
          <a:stretch>
            <a:fillRect/>
          </a:stretch>
        </p:blipFill>
        <p:spPr>
          <a:xfrm>
            <a:off x="2261634" y="2971801"/>
            <a:ext cx="4620733" cy="2666999"/>
          </a:xfrm>
          <a:prstGeom prst="rect">
            <a:avLst/>
          </a:prstGeom>
        </p:spPr>
      </p:pic>
      <p:sp>
        <p:nvSpPr>
          <p:cNvPr id="6" name="Rectangle 5"/>
          <p:cNvSpPr/>
          <p:nvPr/>
        </p:nvSpPr>
        <p:spPr>
          <a:xfrm>
            <a:off x="685800" y="5715000"/>
            <a:ext cx="7391400" cy="646331"/>
          </a:xfrm>
          <a:prstGeom prst="rect">
            <a:avLst/>
          </a:prstGeom>
        </p:spPr>
        <p:txBody>
          <a:bodyPr wrap="square">
            <a:spAutoFit/>
          </a:bodyPr>
          <a:lstStyle/>
          <a:p>
            <a:r>
              <a:rPr lang="en-US" dirty="0" smtClean="0"/>
              <a:t>Standard Deviation of 6 hr total precipitation  a) S4-Vapor, b) JIBB-Vapor, and c) S4-JIBB </a:t>
            </a:r>
            <a:endParaRPr lang="en-US" dirty="0"/>
          </a:p>
        </p:txBody>
      </p:sp>
      <p:sp>
        <p:nvSpPr>
          <p:cNvPr id="7" name="Slide Number Placeholder 6"/>
          <p:cNvSpPr>
            <a:spLocks noGrp="1"/>
          </p:cNvSpPr>
          <p:nvPr>
            <p:ph type="sldNum" sz="quarter" idx="12"/>
          </p:nvPr>
        </p:nvSpPr>
        <p:spPr/>
        <p:txBody>
          <a:bodyPr/>
          <a:lstStyle/>
          <a:p>
            <a:fld id="{7BCCFECC-7255-4705-9478-ABB094D47030}" type="slidenum">
              <a:rPr lang="en-US" smtClean="0"/>
              <a:pPr/>
              <a:t>11</a:t>
            </a:fld>
            <a:endParaRPr lang="en-US"/>
          </a:p>
        </p:txBody>
      </p:sp>
      <p:sp>
        <p:nvSpPr>
          <p:cNvPr id="8" name="TextBox 7"/>
          <p:cNvSpPr txBox="1"/>
          <p:nvPr/>
        </p:nvSpPr>
        <p:spPr>
          <a:xfrm>
            <a:off x="0" y="0"/>
            <a:ext cx="533400" cy="369332"/>
          </a:xfrm>
          <a:prstGeom prst="rect">
            <a:avLst/>
          </a:prstGeom>
          <a:noFill/>
        </p:spPr>
        <p:txBody>
          <a:bodyPr wrap="square" rtlCol="0">
            <a:spAutoFit/>
          </a:bodyPr>
          <a:lstStyle/>
          <a:p>
            <a:r>
              <a:rPr lang="en-US" dirty="0" smtClean="0"/>
              <a:t>(a)</a:t>
            </a:r>
            <a:endParaRPr lang="en-US" dirty="0"/>
          </a:p>
        </p:txBody>
      </p:sp>
      <p:sp>
        <p:nvSpPr>
          <p:cNvPr id="9" name="TextBox 8"/>
          <p:cNvSpPr txBox="1"/>
          <p:nvPr/>
        </p:nvSpPr>
        <p:spPr>
          <a:xfrm>
            <a:off x="4648200" y="0"/>
            <a:ext cx="457200" cy="381000"/>
          </a:xfrm>
          <a:prstGeom prst="rect">
            <a:avLst/>
          </a:prstGeom>
          <a:noFill/>
        </p:spPr>
        <p:txBody>
          <a:bodyPr wrap="square" rtlCol="0">
            <a:spAutoFit/>
          </a:bodyPr>
          <a:lstStyle/>
          <a:p>
            <a:r>
              <a:rPr lang="en-US" dirty="0" smtClean="0"/>
              <a:t>(b)</a:t>
            </a:r>
            <a:endParaRPr lang="en-US" dirty="0"/>
          </a:p>
        </p:txBody>
      </p:sp>
      <p:sp>
        <p:nvSpPr>
          <p:cNvPr id="10" name="TextBox 9"/>
          <p:cNvSpPr txBox="1"/>
          <p:nvPr/>
        </p:nvSpPr>
        <p:spPr>
          <a:xfrm>
            <a:off x="2286000" y="2743200"/>
            <a:ext cx="533400" cy="369332"/>
          </a:xfrm>
          <a:prstGeom prst="rect">
            <a:avLst/>
          </a:prstGeom>
          <a:noFill/>
        </p:spPr>
        <p:txBody>
          <a:bodyPr wrap="square" rtlCol="0">
            <a:spAutoFit/>
          </a:bodyPr>
          <a:lstStyle/>
          <a:p>
            <a:r>
              <a:rPr lang="en-US" dirty="0" smtClean="0"/>
              <a:t>(c)</a:t>
            </a:r>
            <a:endParaRPr lang="en-US" dirty="0"/>
          </a:p>
        </p:txBody>
      </p:sp>
    </p:spTree>
    <p:extLst>
      <p:ext uri="{BB962C8B-B14F-4D97-AF65-F5344CB8AC3E}">
        <p14:creationId xmlns:p14="http://schemas.microsoft.com/office/powerpoint/2010/main" val="976811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1" y="209646"/>
            <a:ext cx="9067799" cy="2604618"/>
            <a:chOff x="76200" y="24333"/>
            <a:chExt cx="9067799" cy="2604618"/>
          </a:xfrm>
        </p:grpSpPr>
        <p:pic>
          <p:nvPicPr>
            <p:cNvPr id="2" name="Picture 1" descr="PW_ST_00.gif"/>
            <p:cNvPicPr>
              <a:picLocks noChangeAspect="1"/>
            </p:cNvPicPr>
            <p:nvPr/>
          </p:nvPicPr>
          <p:blipFill>
            <a:blip r:embed="rId2" cstate="print"/>
            <a:srcRect l="1237" t="11200" r="1237" b="16000"/>
            <a:stretch>
              <a:fillRect/>
            </a:stretch>
          </p:blipFill>
          <p:spPr>
            <a:xfrm>
              <a:off x="76200" y="31242"/>
              <a:ext cx="4488823" cy="2590800"/>
            </a:xfrm>
            <a:prstGeom prst="rect">
              <a:avLst/>
            </a:prstGeom>
          </p:spPr>
        </p:pic>
        <p:pic>
          <p:nvPicPr>
            <p:cNvPr id="3" name="Picture 2" descr="PW_ST_00.gif"/>
            <p:cNvPicPr>
              <a:picLocks noChangeAspect="1"/>
            </p:cNvPicPr>
            <p:nvPr/>
          </p:nvPicPr>
          <p:blipFill>
            <a:blip r:embed="rId3" cstate="print"/>
            <a:srcRect l="1237" t="9600" r="1237" b="16000"/>
            <a:stretch>
              <a:fillRect/>
            </a:stretch>
          </p:blipFill>
          <p:spPr>
            <a:xfrm>
              <a:off x="4724400" y="24333"/>
              <a:ext cx="4419599" cy="2604618"/>
            </a:xfrm>
            <a:prstGeom prst="rect">
              <a:avLst/>
            </a:prstGeom>
          </p:spPr>
        </p:pic>
      </p:grpSp>
      <p:pic>
        <p:nvPicPr>
          <p:cNvPr id="4" name="Picture 3" descr="PW_ST_00.gif"/>
          <p:cNvPicPr>
            <a:picLocks noChangeAspect="1"/>
          </p:cNvPicPr>
          <p:nvPr/>
        </p:nvPicPr>
        <p:blipFill>
          <a:blip r:embed="rId4" cstate="print"/>
          <a:srcRect l="1237" t="9600" r="1237" b="16000"/>
          <a:stretch>
            <a:fillRect/>
          </a:stretch>
        </p:blipFill>
        <p:spPr>
          <a:xfrm>
            <a:off x="2274570" y="2895600"/>
            <a:ext cx="4594860" cy="2710287"/>
          </a:xfrm>
          <a:prstGeom prst="rect">
            <a:avLst/>
          </a:prstGeom>
        </p:spPr>
      </p:pic>
      <p:sp>
        <p:nvSpPr>
          <p:cNvPr id="6" name="TextBox 5"/>
          <p:cNvSpPr txBox="1"/>
          <p:nvPr/>
        </p:nvSpPr>
        <p:spPr>
          <a:xfrm>
            <a:off x="914400" y="5867400"/>
            <a:ext cx="7620000" cy="646331"/>
          </a:xfrm>
          <a:prstGeom prst="rect">
            <a:avLst/>
          </a:prstGeom>
          <a:noFill/>
        </p:spPr>
        <p:txBody>
          <a:bodyPr wrap="square" rtlCol="0">
            <a:spAutoFit/>
          </a:bodyPr>
          <a:lstStyle/>
          <a:p>
            <a:r>
              <a:rPr lang="en-US" dirty="0" smtClean="0"/>
              <a:t>Standard Deviation for Analysis of </a:t>
            </a:r>
            <a:r>
              <a:rPr lang="en-US" dirty="0" err="1" smtClean="0"/>
              <a:t>Precipitable</a:t>
            </a:r>
            <a:r>
              <a:rPr lang="en-US" dirty="0" smtClean="0"/>
              <a:t> Water  a) S4-Vapor, b) JIBB-Vapor, and c) S4-JIBB </a:t>
            </a:r>
            <a:endParaRPr lang="en-US" dirty="0"/>
          </a:p>
        </p:txBody>
      </p:sp>
      <p:sp>
        <p:nvSpPr>
          <p:cNvPr id="7" name="TextBox 6"/>
          <p:cNvSpPr txBox="1"/>
          <p:nvPr/>
        </p:nvSpPr>
        <p:spPr>
          <a:xfrm>
            <a:off x="0" y="-19456"/>
            <a:ext cx="457200" cy="381000"/>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648200" y="0"/>
            <a:ext cx="533400" cy="369332"/>
          </a:xfrm>
          <a:prstGeom prst="rect">
            <a:avLst/>
          </a:prstGeom>
          <a:noFill/>
        </p:spPr>
        <p:txBody>
          <a:bodyPr wrap="square" rtlCol="0">
            <a:spAutoFit/>
          </a:bodyPr>
          <a:lstStyle/>
          <a:p>
            <a:r>
              <a:rPr lang="en-US" dirty="0" smtClean="0"/>
              <a:t>(b)</a:t>
            </a:r>
            <a:endParaRPr lang="en-US" dirty="0"/>
          </a:p>
        </p:txBody>
      </p:sp>
      <p:sp>
        <p:nvSpPr>
          <p:cNvPr id="9" name="TextBox 8"/>
          <p:cNvSpPr txBox="1"/>
          <p:nvPr/>
        </p:nvSpPr>
        <p:spPr>
          <a:xfrm>
            <a:off x="2209800" y="2743200"/>
            <a:ext cx="457200" cy="381000"/>
          </a:xfrm>
          <a:prstGeom prst="rect">
            <a:avLst/>
          </a:prstGeom>
          <a:noFill/>
        </p:spPr>
        <p:txBody>
          <a:bodyPr wrap="square" rtlCol="0">
            <a:spAutoFit/>
          </a:bodyPr>
          <a:lstStyle/>
          <a:p>
            <a:r>
              <a:rPr lang="en-US" dirty="0" smtClean="0"/>
              <a:t>(c)</a:t>
            </a:r>
            <a:endParaRPr lang="en-US" dirty="0"/>
          </a:p>
        </p:txBody>
      </p:sp>
      <p:sp>
        <p:nvSpPr>
          <p:cNvPr id="10" name="Slide Number Placeholder 9"/>
          <p:cNvSpPr>
            <a:spLocks noGrp="1"/>
          </p:cNvSpPr>
          <p:nvPr>
            <p:ph type="sldNum" sz="quarter" idx="12"/>
          </p:nvPr>
        </p:nvSpPr>
        <p:spPr/>
        <p:txBody>
          <a:bodyPr/>
          <a:lstStyle/>
          <a:p>
            <a:fld id="{7BCCFECC-7255-4705-9478-ABB094D47030}" type="slidenum">
              <a:rPr lang="en-US" smtClean="0"/>
              <a:pPr/>
              <a:t>12</a:t>
            </a:fld>
            <a:endParaRPr lang="en-US"/>
          </a:p>
        </p:txBody>
      </p:sp>
    </p:spTree>
    <p:extLst>
      <p:ext uri="{BB962C8B-B14F-4D97-AF65-F5344CB8AC3E}">
        <p14:creationId xmlns:p14="http://schemas.microsoft.com/office/powerpoint/2010/main" val="1155460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177" y="242164"/>
            <a:ext cx="8977646" cy="5244236"/>
            <a:chOff x="83177" y="0"/>
            <a:chExt cx="8977646" cy="5244236"/>
          </a:xfrm>
        </p:grpSpPr>
        <p:pic>
          <p:nvPicPr>
            <p:cNvPr id="2" name="Picture 1" descr="PW_ST_48.gif"/>
            <p:cNvPicPr>
              <a:picLocks noChangeAspect="1"/>
            </p:cNvPicPr>
            <p:nvPr/>
          </p:nvPicPr>
          <p:blipFill>
            <a:blip r:embed="rId2" cstate="print"/>
            <a:srcRect l="1237" t="11200" r="1237" b="16000"/>
            <a:stretch>
              <a:fillRect/>
            </a:stretch>
          </p:blipFill>
          <p:spPr>
            <a:xfrm>
              <a:off x="2339340" y="2667000"/>
              <a:ext cx="4465321" cy="2577236"/>
            </a:xfrm>
            <a:prstGeom prst="rect">
              <a:avLst/>
            </a:prstGeom>
          </p:spPr>
        </p:pic>
        <p:pic>
          <p:nvPicPr>
            <p:cNvPr id="3" name="Picture 2" descr="PW_ST_48.gif"/>
            <p:cNvPicPr>
              <a:picLocks noChangeAspect="1"/>
            </p:cNvPicPr>
            <p:nvPr/>
          </p:nvPicPr>
          <p:blipFill>
            <a:blip r:embed="rId3" cstate="print"/>
            <a:srcRect l="1237" t="11200" r="1237" b="16000"/>
            <a:stretch>
              <a:fillRect/>
            </a:stretch>
          </p:blipFill>
          <p:spPr>
            <a:xfrm>
              <a:off x="83177" y="0"/>
              <a:ext cx="4488823" cy="2590800"/>
            </a:xfrm>
            <a:prstGeom prst="rect">
              <a:avLst/>
            </a:prstGeom>
          </p:spPr>
        </p:pic>
        <p:pic>
          <p:nvPicPr>
            <p:cNvPr id="4" name="Picture 3" descr="PW_ST_48.gif"/>
            <p:cNvPicPr>
              <a:picLocks noChangeAspect="1"/>
            </p:cNvPicPr>
            <p:nvPr/>
          </p:nvPicPr>
          <p:blipFill>
            <a:blip r:embed="rId4" cstate="print"/>
            <a:srcRect l="1237" t="11200" r="1237" b="16000"/>
            <a:stretch>
              <a:fillRect/>
            </a:stretch>
          </p:blipFill>
          <p:spPr>
            <a:xfrm>
              <a:off x="4572000" y="0"/>
              <a:ext cx="4488823" cy="2590800"/>
            </a:xfrm>
            <a:prstGeom prst="rect">
              <a:avLst/>
            </a:prstGeom>
          </p:spPr>
        </p:pic>
      </p:grpSp>
      <p:sp>
        <p:nvSpPr>
          <p:cNvPr id="6" name="Rectangle 5"/>
          <p:cNvSpPr/>
          <p:nvPr/>
        </p:nvSpPr>
        <p:spPr>
          <a:xfrm>
            <a:off x="685800" y="5602069"/>
            <a:ext cx="7391400" cy="646331"/>
          </a:xfrm>
          <a:prstGeom prst="rect">
            <a:avLst/>
          </a:prstGeom>
        </p:spPr>
        <p:txBody>
          <a:bodyPr wrap="square">
            <a:spAutoFit/>
          </a:bodyPr>
          <a:lstStyle/>
          <a:p>
            <a:r>
              <a:rPr lang="en-US" dirty="0" smtClean="0"/>
              <a:t>Standard Deviation for 48 hr forecast of </a:t>
            </a:r>
            <a:r>
              <a:rPr lang="en-US" dirty="0" err="1" smtClean="0"/>
              <a:t>Precipitable</a:t>
            </a:r>
            <a:r>
              <a:rPr lang="en-US" dirty="0" smtClean="0"/>
              <a:t> Water  a) S4-Vapor, b) JIBB-Vapor, and c) S4-JIBB </a:t>
            </a:r>
            <a:endParaRPr lang="en-US" dirty="0"/>
          </a:p>
        </p:txBody>
      </p:sp>
      <p:sp>
        <p:nvSpPr>
          <p:cNvPr id="7" name="Slide Number Placeholder 6"/>
          <p:cNvSpPr>
            <a:spLocks noGrp="1"/>
          </p:cNvSpPr>
          <p:nvPr>
            <p:ph type="sldNum" sz="quarter" idx="12"/>
          </p:nvPr>
        </p:nvSpPr>
        <p:spPr/>
        <p:txBody>
          <a:bodyPr/>
          <a:lstStyle/>
          <a:p>
            <a:fld id="{7BCCFECC-7255-4705-9478-ABB094D47030}" type="slidenum">
              <a:rPr lang="en-US" smtClean="0"/>
              <a:pPr/>
              <a:t>13</a:t>
            </a:fld>
            <a:endParaRPr lang="en-US"/>
          </a:p>
        </p:txBody>
      </p:sp>
      <p:sp>
        <p:nvSpPr>
          <p:cNvPr id="8" name="TextBox 7"/>
          <p:cNvSpPr txBox="1"/>
          <p:nvPr/>
        </p:nvSpPr>
        <p:spPr>
          <a:xfrm>
            <a:off x="0" y="0"/>
            <a:ext cx="457200" cy="381000"/>
          </a:xfrm>
          <a:prstGeom prst="rect">
            <a:avLst/>
          </a:prstGeom>
          <a:noFill/>
        </p:spPr>
        <p:txBody>
          <a:bodyPr wrap="square" rtlCol="0">
            <a:spAutoFit/>
          </a:bodyPr>
          <a:lstStyle/>
          <a:p>
            <a:r>
              <a:rPr lang="en-US" dirty="0" smtClean="0"/>
              <a:t>(a)</a:t>
            </a:r>
            <a:endParaRPr lang="en-US" dirty="0"/>
          </a:p>
        </p:txBody>
      </p:sp>
      <p:sp>
        <p:nvSpPr>
          <p:cNvPr id="9" name="TextBox 8"/>
          <p:cNvSpPr txBox="1"/>
          <p:nvPr/>
        </p:nvSpPr>
        <p:spPr>
          <a:xfrm>
            <a:off x="4495800" y="0"/>
            <a:ext cx="533400" cy="381000"/>
          </a:xfrm>
          <a:prstGeom prst="rect">
            <a:avLst/>
          </a:prstGeom>
          <a:noFill/>
        </p:spPr>
        <p:txBody>
          <a:bodyPr wrap="square" rtlCol="0">
            <a:spAutoFit/>
          </a:bodyPr>
          <a:lstStyle/>
          <a:p>
            <a:r>
              <a:rPr lang="en-US" dirty="0" smtClean="0"/>
              <a:t>(b)</a:t>
            </a:r>
            <a:endParaRPr lang="en-US" dirty="0"/>
          </a:p>
        </p:txBody>
      </p:sp>
      <p:sp>
        <p:nvSpPr>
          <p:cNvPr id="10" name="TextBox 9"/>
          <p:cNvSpPr txBox="1"/>
          <p:nvPr/>
        </p:nvSpPr>
        <p:spPr>
          <a:xfrm>
            <a:off x="2286000" y="2667000"/>
            <a:ext cx="533400" cy="381000"/>
          </a:xfrm>
          <a:prstGeom prst="rect">
            <a:avLst/>
          </a:prstGeom>
          <a:noFill/>
        </p:spPr>
        <p:txBody>
          <a:bodyPr wrap="square" rtlCol="0">
            <a:spAutoFit/>
          </a:bodyPr>
          <a:lstStyle/>
          <a:p>
            <a:r>
              <a:rPr lang="en-US" dirty="0" smtClean="0"/>
              <a:t>(c)</a:t>
            </a:r>
            <a:endParaRPr lang="en-US" dirty="0"/>
          </a:p>
        </p:txBody>
      </p:sp>
    </p:spTree>
    <p:extLst>
      <p:ext uri="{BB962C8B-B14F-4D97-AF65-F5344CB8AC3E}">
        <p14:creationId xmlns:p14="http://schemas.microsoft.com/office/powerpoint/2010/main" val="2738178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05800" cy="3970318"/>
          </a:xfrm>
          <a:prstGeom prst="rect">
            <a:avLst/>
          </a:prstGeom>
        </p:spPr>
        <p:txBody>
          <a:bodyPr wrap="square">
            <a:spAutoFit/>
          </a:bodyPr>
          <a:lstStyle/>
          <a:p>
            <a:r>
              <a:rPr lang="en-US" dirty="0"/>
              <a:t>Several regions (southern Africa, Australia and northern South America) show local increases in difference standard deviations  in 6hr </a:t>
            </a:r>
            <a:r>
              <a:rPr lang="en-US" dirty="0" smtClean="0"/>
              <a:t>rainfall (and </a:t>
            </a:r>
            <a:r>
              <a:rPr lang="en-US" dirty="0" err="1" smtClean="0"/>
              <a:t>precipitable</a:t>
            </a:r>
            <a:r>
              <a:rPr lang="en-US" dirty="0" smtClean="0"/>
              <a:t> water and </a:t>
            </a:r>
            <a:r>
              <a:rPr lang="en-US" dirty="0"/>
              <a:t>relative </a:t>
            </a:r>
            <a:r>
              <a:rPr lang="en-US" dirty="0" smtClean="0"/>
              <a:t>humidity) </a:t>
            </a:r>
            <a:r>
              <a:rPr lang="en-US" dirty="0"/>
              <a:t>for all three computer </a:t>
            </a:r>
            <a:r>
              <a:rPr lang="en-US" dirty="0" smtClean="0"/>
              <a:t>combinations</a:t>
            </a:r>
          </a:p>
          <a:p>
            <a:endParaRPr lang="en-US" dirty="0" smtClean="0"/>
          </a:p>
          <a:p>
            <a:r>
              <a:rPr lang="en-US" dirty="0" smtClean="0"/>
              <a:t>This translates </a:t>
            </a:r>
            <a:r>
              <a:rPr lang="en-US" dirty="0"/>
              <a:t>into increased difference standard deviations  for the same regions in the 48-hour forecast.  </a:t>
            </a:r>
            <a:endParaRPr lang="en-US" dirty="0" smtClean="0"/>
          </a:p>
          <a:p>
            <a:endParaRPr lang="en-US" dirty="0"/>
          </a:p>
          <a:p>
            <a:r>
              <a:rPr lang="en-US" dirty="0" smtClean="0"/>
              <a:t>We suspect that </a:t>
            </a:r>
            <a:r>
              <a:rPr lang="en-US" dirty="0"/>
              <a:t>the systematic geographical structure is due to the binary/stochastic nature of the convective scheme.  </a:t>
            </a:r>
            <a:endParaRPr lang="en-US" dirty="0" smtClean="0"/>
          </a:p>
          <a:p>
            <a:endParaRPr lang="en-US" dirty="0"/>
          </a:p>
          <a:p>
            <a:r>
              <a:rPr lang="en-US" dirty="0" smtClean="0"/>
              <a:t>The </a:t>
            </a:r>
            <a:r>
              <a:rPr lang="en-US" dirty="0"/>
              <a:t>differences in the behavior of the convective scheme lead to geographically systematic changes in moisture, </a:t>
            </a:r>
            <a:r>
              <a:rPr lang="en-US" dirty="0" err="1"/>
              <a:t>diabatic</a:t>
            </a:r>
            <a:r>
              <a:rPr lang="en-US" dirty="0"/>
              <a:t> heating, and larger scale circulation patterns</a:t>
            </a:r>
            <a:r>
              <a:rPr lang="en-US" dirty="0" smtClean="0"/>
              <a:t>.</a:t>
            </a:r>
          </a:p>
          <a:p>
            <a:endParaRPr lang="en-US" dirty="0"/>
          </a:p>
          <a:p>
            <a:r>
              <a:rPr lang="en-US" dirty="0" smtClean="0"/>
              <a:t>JIBB and S4 are closer to each other than either is to Vapor </a:t>
            </a:r>
            <a:r>
              <a:rPr lang="en-US" dirty="0"/>
              <a:t>(architecture </a:t>
            </a:r>
            <a:r>
              <a:rPr lang="en-US" dirty="0" smtClean="0"/>
              <a:t>differences)</a:t>
            </a:r>
            <a:endParaRPr lang="en-US" dirty="0"/>
          </a:p>
        </p:txBody>
      </p:sp>
    </p:spTree>
    <p:extLst>
      <p:ext uri="{BB962C8B-B14F-4D97-AF65-F5344CB8AC3E}">
        <p14:creationId xmlns:p14="http://schemas.microsoft.com/office/powerpoint/2010/main" val="1226932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86800" cy="1754326"/>
          </a:xfrm>
          <a:prstGeom prst="rect">
            <a:avLst/>
          </a:prstGeom>
        </p:spPr>
        <p:txBody>
          <a:bodyPr wrap="square">
            <a:spAutoFit/>
          </a:bodyPr>
          <a:lstStyle/>
          <a:p>
            <a:r>
              <a:rPr lang="en-US" sz="3600" dirty="0">
                <a:solidFill>
                  <a:srgbClr val="FF0000"/>
                </a:solidFill>
                <a:latin typeface="Times New Roman" pitchFamily="18" charset="0"/>
                <a:cs typeface="Times New Roman" pitchFamily="18" charset="0"/>
              </a:rPr>
              <a:t>Observing System Experiments Using the NCEP Global Data Assimilation </a:t>
            </a:r>
            <a:r>
              <a:rPr lang="en-US" sz="3600" dirty="0" smtClean="0">
                <a:solidFill>
                  <a:srgbClr val="FF0000"/>
                </a:solidFill>
                <a:latin typeface="Times New Roman" pitchFamily="18" charset="0"/>
                <a:cs typeface="Times New Roman" pitchFamily="18" charset="0"/>
              </a:rPr>
              <a:t>System</a:t>
            </a:r>
          </a:p>
          <a:p>
            <a:pPr algn="ctr"/>
            <a:r>
              <a:rPr lang="en-US" sz="3600" dirty="0" smtClean="0">
                <a:solidFill>
                  <a:srgbClr val="FF0000"/>
                </a:solidFill>
                <a:latin typeface="Times New Roman" pitchFamily="18" charset="0"/>
                <a:cs typeface="Times New Roman" pitchFamily="18" charset="0"/>
              </a:rPr>
              <a:t>(Jim Jung)</a:t>
            </a:r>
            <a:endParaRPr lang="en-US" sz="3600" dirty="0">
              <a:solidFill>
                <a:srgbClr val="FF0000"/>
              </a:solidFill>
              <a:latin typeface="Times New Roman" pitchFamily="18" charset="0"/>
              <a:cs typeface="Times New Roman" pitchFamily="18" charset="0"/>
            </a:endParaRPr>
          </a:p>
        </p:txBody>
      </p:sp>
      <p:sp>
        <p:nvSpPr>
          <p:cNvPr id="3" name="Content Placeholder 2" descr="Rectangle: Click to edit Master text styles&#10;Second level&#10;Third level&#10;Fourth level&#10;Fifth level"/>
          <p:cNvSpPr txBox="1">
            <a:spLocks/>
          </p:cNvSpPr>
          <p:nvPr/>
        </p:nvSpPr>
        <p:spPr>
          <a:xfrm>
            <a:off x="676564" y="2057400"/>
            <a:ext cx="7620000"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NCEP Operational GDAS/GFS May 2011 version</a:t>
            </a:r>
          </a:p>
          <a:p>
            <a:r>
              <a:rPr lang="en-US" sz="2400" dirty="0" smtClean="0"/>
              <a:t>T574L64 operational resolution</a:t>
            </a:r>
          </a:p>
          <a:p>
            <a:r>
              <a:rPr lang="en-US" sz="2400" dirty="0" smtClean="0"/>
              <a:t>Two Seasons</a:t>
            </a:r>
          </a:p>
          <a:p>
            <a:pPr lvl="1"/>
            <a:r>
              <a:rPr lang="en-US" sz="2000" dirty="0" smtClean="0"/>
              <a:t>Aug-Sept 2010</a:t>
            </a:r>
          </a:p>
          <a:p>
            <a:pPr lvl="1"/>
            <a:r>
              <a:rPr lang="en-US" sz="2000" dirty="0" smtClean="0"/>
              <a:t>Dec 2010-Jan 2011</a:t>
            </a:r>
          </a:p>
          <a:p>
            <a:r>
              <a:rPr lang="en-US" sz="2400" dirty="0" smtClean="0"/>
              <a:t>Cycled experiments </a:t>
            </a:r>
          </a:p>
          <a:p>
            <a:r>
              <a:rPr lang="en-US" sz="2400" dirty="0" smtClean="0"/>
              <a:t>7 Day forecast at 00Z</a:t>
            </a:r>
          </a:p>
          <a:p>
            <a:r>
              <a:rPr lang="en-US" sz="2400" dirty="0" smtClean="0"/>
              <a:t>Control late analysis (GDAS) used for verification</a:t>
            </a:r>
          </a:p>
          <a:p>
            <a:r>
              <a:rPr lang="en-US" sz="2400" dirty="0" smtClean="0"/>
              <a:t>On JIBB computer</a:t>
            </a:r>
            <a:endParaRPr lang="en-US" sz="2800" dirty="0" smtClean="0"/>
          </a:p>
        </p:txBody>
      </p:sp>
    </p:spTree>
    <p:extLst>
      <p:ext uri="{BB962C8B-B14F-4D97-AF65-F5344CB8AC3E}">
        <p14:creationId xmlns:p14="http://schemas.microsoft.com/office/powerpoint/2010/main" val="3489052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1524000" y="274638"/>
            <a:ext cx="7162800" cy="715962"/>
          </a:xfrm>
        </p:spPr>
        <p:txBody>
          <a:bodyPr>
            <a:normAutofit fontScale="90000"/>
          </a:bodyPr>
          <a:lstStyle/>
          <a:p>
            <a:r>
              <a:rPr lang="en-US" smtClean="0"/>
              <a:t>Experiments</a:t>
            </a:r>
          </a:p>
        </p:txBody>
      </p:sp>
      <p:sp>
        <p:nvSpPr>
          <p:cNvPr id="8195" name="Text Placeholder 5" descr="Rectangle: Click to edit Master text styles&#10;Second level&#10;Third level&#10;Fourth level&#10;Fifth level"/>
          <p:cNvSpPr>
            <a:spLocks noGrp="1"/>
          </p:cNvSpPr>
          <p:nvPr>
            <p:ph type="body" idx="1"/>
          </p:nvPr>
        </p:nvSpPr>
        <p:spPr>
          <a:xfrm>
            <a:off x="989013" y="1219200"/>
            <a:ext cx="4040187" cy="639763"/>
          </a:xfrm>
        </p:spPr>
        <p:txBody>
          <a:bodyPr/>
          <a:lstStyle/>
          <a:p>
            <a:r>
              <a:rPr lang="en-US" dirty="0" smtClean="0"/>
              <a:t>No Satellite Data</a:t>
            </a:r>
          </a:p>
        </p:txBody>
      </p:sp>
      <p:sp>
        <p:nvSpPr>
          <p:cNvPr id="8196" name="Content Placeholder 6" descr="Rectangle: Click to edit Master text styles&#10;Second level&#10;Third level&#10;Fourth level&#10;Fifth level"/>
          <p:cNvSpPr>
            <a:spLocks noGrp="1"/>
          </p:cNvSpPr>
          <p:nvPr>
            <p:ph sz="half" idx="2"/>
          </p:nvPr>
        </p:nvSpPr>
        <p:spPr>
          <a:xfrm>
            <a:off x="989013" y="1858963"/>
            <a:ext cx="4040187" cy="4225925"/>
          </a:xfrm>
        </p:spPr>
        <p:txBody>
          <a:bodyPr/>
          <a:lstStyle/>
          <a:p>
            <a:r>
              <a:rPr lang="en-US" sz="2800" dirty="0" smtClean="0"/>
              <a:t>AMSU-A</a:t>
            </a:r>
          </a:p>
          <a:p>
            <a:r>
              <a:rPr lang="en-US" sz="2800" dirty="0" smtClean="0"/>
              <a:t>MHS</a:t>
            </a:r>
          </a:p>
          <a:p>
            <a:r>
              <a:rPr lang="en-US" sz="2800" dirty="0" smtClean="0"/>
              <a:t>AMVs</a:t>
            </a:r>
          </a:p>
          <a:p>
            <a:r>
              <a:rPr lang="en-US" sz="2800" dirty="0" smtClean="0"/>
              <a:t>GPS-RO </a:t>
            </a:r>
          </a:p>
          <a:p>
            <a:r>
              <a:rPr lang="en-US" sz="2800" dirty="0" err="1" smtClean="0"/>
              <a:t>Hyperspectral</a:t>
            </a:r>
            <a:endParaRPr lang="en-US" sz="2800" dirty="0" smtClean="0"/>
          </a:p>
          <a:p>
            <a:r>
              <a:rPr lang="en-US" sz="2800" dirty="0" smtClean="0"/>
              <a:t>GOES Sounder</a:t>
            </a:r>
          </a:p>
          <a:p>
            <a:r>
              <a:rPr lang="en-US" sz="2800" dirty="0" smtClean="0"/>
              <a:t>HIRS</a:t>
            </a:r>
          </a:p>
          <a:p>
            <a:r>
              <a:rPr lang="en-US" sz="2800" dirty="0" err="1" smtClean="0"/>
              <a:t>WindSat</a:t>
            </a:r>
            <a:endParaRPr lang="en-US" sz="2800" dirty="0" smtClean="0"/>
          </a:p>
          <a:p>
            <a:endParaRPr lang="en-US" dirty="0" smtClean="0"/>
          </a:p>
        </p:txBody>
      </p:sp>
      <p:sp>
        <p:nvSpPr>
          <p:cNvPr id="8197" name="Text Placeholder 7" descr="Rectangle: Click to edit Master text styles&#10;Second level&#10;Third level&#10;Fourth level&#10;Fifth level"/>
          <p:cNvSpPr>
            <a:spLocks noGrp="1"/>
          </p:cNvSpPr>
          <p:nvPr>
            <p:ph type="body" sz="quarter" idx="3"/>
          </p:nvPr>
        </p:nvSpPr>
        <p:spPr>
          <a:xfrm>
            <a:off x="5026025" y="1219200"/>
            <a:ext cx="4041775" cy="639763"/>
          </a:xfrm>
        </p:spPr>
        <p:txBody>
          <a:bodyPr/>
          <a:lstStyle/>
          <a:p>
            <a:r>
              <a:rPr lang="en-US" smtClean="0"/>
              <a:t>No Conventional Data</a:t>
            </a:r>
          </a:p>
        </p:txBody>
      </p:sp>
      <p:sp>
        <p:nvSpPr>
          <p:cNvPr id="8198" name="Content Placeholder 8" descr="Rectangle: Click to edit Master text styles&#10;Second level&#10;Third level&#10;Fourth level&#10;Fifth level"/>
          <p:cNvSpPr>
            <a:spLocks noGrp="1"/>
          </p:cNvSpPr>
          <p:nvPr>
            <p:ph sz="quarter" idx="4"/>
          </p:nvPr>
        </p:nvSpPr>
        <p:spPr>
          <a:xfrm>
            <a:off x="5026025" y="1858963"/>
            <a:ext cx="4041775" cy="3951287"/>
          </a:xfrm>
        </p:spPr>
        <p:txBody>
          <a:bodyPr/>
          <a:lstStyle/>
          <a:p>
            <a:r>
              <a:rPr lang="en-US" sz="2800" smtClean="0"/>
              <a:t>Rawinsondes </a:t>
            </a:r>
          </a:p>
          <a:p>
            <a:r>
              <a:rPr lang="en-US" sz="2800" smtClean="0"/>
              <a:t>Aircraft </a:t>
            </a:r>
          </a:p>
          <a:p>
            <a:r>
              <a:rPr lang="en-US" sz="2800" smtClean="0"/>
              <a:t>Ship / Buoy</a:t>
            </a:r>
          </a:p>
          <a:p>
            <a:r>
              <a:rPr lang="en-US" sz="2800" smtClean="0"/>
              <a:t>Profilers</a:t>
            </a:r>
          </a:p>
          <a:p>
            <a:r>
              <a:rPr lang="en-US" sz="2800" smtClean="0"/>
              <a:t>VAD winds</a:t>
            </a:r>
            <a:endParaRPr lang="en-US" smtClean="0"/>
          </a:p>
        </p:txBody>
      </p:sp>
      <p:sp>
        <p:nvSpPr>
          <p:cNvPr id="81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F5F556FC-3AE9-4BD8-987B-445FBB6467B6}" type="slidenum">
              <a:rPr lang="en-US" sz="1400" smtClean="0">
                <a:solidFill>
                  <a:srgbClr val="0C0D1A"/>
                </a:solidFill>
                <a:latin typeface="Tahoma" pitchFamily="34" charset="0"/>
              </a:rPr>
              <a:pPr eaLnBrk="1" hangingPunct="1"/>
              <a:t>16</a:t>
            </a:fld>
            <a:endParaRPr lang="en-US" sz="1400" smtClean="0">
              <a:solidFill>
                <a:srgbClr val="0C0D1A"/>
              </a:solidFill>
              <a:latin typeface="Tahoma" pitchFamily="34" charset="0"/>
            </a:endParaRPr>
          </a:p>
        </p:txBody>
      </p:sp>
      <p:sp>
        <p:nvSpPr>
          <p:cNvPr id="2" name="TextBox 1"/>
          <p:cNvSpPr txBox="1"/>
          <p:nvPr/>
        </p:nvSpPr>
        <p:spPr>
          <a:xfrm>
            <a:off x="5181600" y="5181600"/>
            <a:ext cx="3651064" cy="646331"/>
          </a:xfrm>
          <a:prstGeom prst="rect">
            <a:avLst/>
          </a:prstGeom>
          <a:noFill/>
        </p:spPr>
        <p:txBody>
          <a:bodyPr wrap="none" rtlCol="0">
            <a:spAutoFit/>
          </a:bodyPr>
          <a:lstStyle/>
          <a:p>
            <a:r>
              <a:rPr lang="en-US" dirty="0" smtClean="0"/>
              <a:t>Also experiments with individual</a:t>
            </a:r>
          </a:p>
          <a:p>
            <a:r>
              <a:rPr lang="en-US" dirty="0" smtClean="0"/>
              <a:t>Sensors/convectional data turned off</a:t>
            </a:r>
            <a:endParaRPr lang="en-US" dirty="0"/>
          </a:p>
        </p:txBody>
      </p:sp>
    </p:spTree>
    <p:extLst>
      <p:ext uri="{BB962C8B-B14F-4D97-AF65-F5344CB8AC3E}">
        <p14:creationId xmlns:p14="http://schemas.microsoft.com/office/powerpoint/2010/main" val="63086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1600200" y="152400"/>
            <a:ext cx="6858000" cy="1066800"/>
          </a:xfrm>
        </p:spPr>
        <p:txBody>
          <a:bodyPr>
            <a:normAutofit fontScale="90000"/>
          </a:bodyPr>
          <a:lstStyle/>
          <a:p>
            <a:r>
              <a:rPr lang="en-US" dirty="0" smtClean="0"/>
              <a:t>500 </a:t>
            </a:r>
            <a:r>
              <a:rPr lang="en-US" dirty="0" err="1" smtClean="0"/>
              <a:t>hPa</a:t>
            </a:r>
            <a:r>
              <a:rPr lang="en-US" dirty="0" smtClean="0"/>
              <a:t>, Day 5, </a:t>
            </a:r>
            <a:br>
              <a:rPr lang="en-US" dirty="0" smtClean="0"/>
            </a:br>
            <a:r>
              <a:rPr lang="en-US" dirty="0" smtClean="0"/>
              <a:t>Instrument Average AC scores</a:t>
            </a: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03BA63F9-2E24-48E5-98DE-91E6FCCF07AB}" type="slidenum">
              <a:rPr lang="en-US" sz="1400" smtClean="0">
                <a:solidFill>
                  <a:srgbClr val="0C0D1A"/>
                </a:solidFill>
                <a:latin typeface="Tahoma" pitchFamily="34" charset="0"/>
              </a:rPr>
              <a:pPr eaLnBrk="1" hangingPunct="1"/>
              <a:t>17</a:t>
            </a:fld>
            <a:endParaRPr lang="en-US" sz="1400" smtClean="0">
              <a:solidFill>
                <a:srgbClr val="0C0D1A"/>
              </a:solidFill>
              <a:latin typeface="Tahoma" pitchFamily="34" charset="0"/>
            </a:endParaRPr>
          </a:p>
        </p:txBody>
      </p:sp>
      <p:pic>
        <p:nvPicPr>
          <p:cNvPr id="174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5974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3403600"/>
            <a:ext cx="45974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42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Anomaly Correlation Conclusions</a:t>
            </a:r>
          </a:p>
        </p:txBody>
      </p:sp>
      <p:sp>
        <p:nvSpPr>
          <p:cNvPr id="194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6470162B-D5A2-4BFB-A280-14EBB8E62F36}" type="slidenum">
              <a:rPr lang="en-US" sz="1400" smtClean="0">
                <a:solidFill>
                  <a:srgbClr val="0C0D1A"/>
                </a:solidFill>
                <a:latin typeface="Tahoma" pitchFamily="34" charset="0"/>
              </a:rPr>
              <a:pPr eaLnBrk="1" hangingPunct="1"/>
              <a:t>18</a:t>
            </a:fld>
            <a:endParaRPr lang="en-US" sz="1400" smtClean="0">
              <a:solidFill>
                <a:srgbClr val="0C0D1A"/>
              </a:solidFill>
              <a:latin typeface="Tahoma" pitchFamily="34" charset="0"/>
            </a:endParaRPr>
          </a:p>
        </p:txBody>
      </p:sp>
      <p:sp>
        <p:nvSpPr>
          <p:cNvPr id="19460" name="Content Placeholder 2" descr="Rectangle: Click to edit Master text styles&#10;Second level&#10;Third level&#10;Fourth level&#10;Fifth level"/>
          <p:cNvSpPr>
            <a:spLocks noGrp="1"/>
          </p:cNvSpPr>
          <p:nvPr>
            <p:ph idx="4294967295"/>
          </p:nvPr>
        </p:nvSpPr>
        <p:spPr>
          <a:xfrm>
            <a:off x="533400" y="1981200"/>
            <a:ext cx="8153400" cy="4267200"/>
          </a:xfrm>
        </p:spPr>
        <p:txBody>
          <a:bodyPr>
            <a:normAutofit fontScale="85000" lnSpcReduction="20000"/>
          </a:bodyPr>
          <a:lstStyle/>
          <a:p>
            <a:r>
              <a:rPr lang="en-US" sz="2400" dirty="0" smtClean="0"/>
              <a:t>No satellite and no conventional data experiments are similar to previous studies.  </a:t>
            </a:r>
          </a:p>
          <a:p>
            <a:pPr lvl="1"/>
            <a:r>
              <a:rPr lang="en-US" sz="2000" dirty="0" smtClean="0"/>
              <a:t>No Satellite has greatest impact, especially in Southern Hemisphere.</a:t>
            </a:r>
          </a:p>
          <a:p>
            <a:endParaRPr lang="en-US" sz="2400" dirty="0" smtClean="0"/>
          </a:p>
          <a:p>
            <a:r>
              <a:rPr lang="en-US" sz="2400" dirty="0" smtClean="0"/>
              <a:t>Single instrument scores are much smaller than entire suite denial </a:t>
            </a:r>
          </a:p>
          <a:p>
            <a:pPr lvl="1"/>
            <a:r>
              <a:rPr lang="en-US" sz="2000" dirty="0" smtClean="0"/>
              <a:t>Both No Satellite and No Conventional experiments are statistically significant for all seasons and hemispheres</a:t>
            </a:r>
          </a:p>
          <a:p>
            <a:endParaRPr lang="en-US" sz="2400" dirty="0" smtClean="0"/>
          </a:p>
          <a:p>
            <a:r>
              <a:rPr lang="en-US" sz="2400" dirty="0" smtClean="0"/>
              <a:t>Few instruments have statistically significant impact at day 5:</a:t>
            </a:r>
          </a:p>
          <a:p>
            <a:pPr lvl="1"/>
            <a:r>
              <a:rPr lang="en-US" sz="2000" dirty="0" err="1" smtClean="0"/>
              <a:t>Rawinsonde</a:t>
            </a:r>
            <a:r>
              <a:rPr lang="en-US" sz="2000" dirty="0" smtClean="0"/>
              <a:t>, Aircraft (Aug-NH)</a:t>
            </a:r>
          </a:p>
          <a:p>
            <a:pPr lvl="1"/>
            <a:r>
              <a:rPr lang="en-US" sz="2000" dirty="0" err="1" smtClean="0"/>
              <a:t>Rawinsonde</a:t>
            </a:r>
            <a:r>
              <a:rPr lang="en-US" sz="2000" dirty="0" smtClean="0"/>
              <a:t>, GPS-RO (Aug-SH)</a:t>
            </a:r>
          </a:p>
          <a:p>
            <a:pPr lvl="1"/>
            <a:r>
              <a:rPr lang="en-US" sz="2000" dirty="0" err="1" smtClean="0"/>
              <a:t>Rawinsonde</a:t>
            </a:r>
            <a:r>
              <a:rPr lang="en-US" sz="2000" dirty="0" smtClean="0"/>
              <a:t>, AMSU-A (Dec-NH)</a:t>
            </a:r>
          </a:p>
          <a:p>
            <a:pPr lvl="1"/>
            <a:r>
              <a:rPr lang="en-US" sz="2000" dirty="0" smtClean="0"/>
              <a:t>AMSU-A, GPS-RO (Dec-SH)</a:t>
            </a:r>
          </a:p>
          <a:p>
            <a:endParaRPr lang="en-US" sz="2400" dirty="0" smtClean="0"/>
          </a:p>
          <a:p>
            <a:r>
              <a:rPr lang="en-US" sz="2400" dirty="0" smtClean="0"/>
              <a:t>Implies robust Observing System (less impact of loss of individual sensor)</a:t>
            </a:r>
          </a:p>
        </p:txBody>
      </p:sp>
      <p:sp>
        <p:nvSpPr>
          <p:cNvPr id="5" name="Title 1"/>
          <p:cNvSpPr txBox="1">
            <a:spLocks/>
          </p:cNvSpPr>
          <p:nvPr/>
        </p:nvSpPr>
        <p:spPr bwMode="auto">
          <a:xfrm>
            <a:off x="1524000" y="914400"/>
            <a:ext cx="6858000" cy="762000"/>
          </a:xfrm>
          <a:prstGeom prst="rect">
            <a:avLst/>
          </a:prstGeom>
          <a:noFill/>
          <a:ln w="9525">
            <a:noFill/>
            <a:miter lim="800000"/>
            <a:headEnd/>
            <a:tailEnd/>
          </a:ln>
        </p:spPr>
        <p:txBody>
          <a:bodyPr anchor="b"/>
          <a:lstStyle/>
          <a:p>
            <a:pPr algn="ctr" eaLnBrk="0" hangingPunct="0">
              <a:defRPr/>
            </a:pPr>
            <a:r>
              <a:rPr lang="en-US" sz="3600" kern="0" dirty="0">
                <a:solidFill>
                  <a:srgbClr val="24020D"/>
                </a:solidFill>
                <a:latin typeface="+mj-lt"/>
                <a:ea typeface="+mj-ea"/>
                <a:cs typeface="+mj-cs"/>
              </a:rPr>
              <a:t>500 </a:t>
            </a:r>
            <a:r>
              <a:rPr lang="en-US" sz="3600" kern="0" dirty="0" err="1">
                <a:solidFill>
                  <a:srgbClr val="24020D"/>
                </a:solidFill>
                <a:latin typeface="+mj-lt"/>
                <a:ea typeface="+mj-ea"/>
                <a:cs typeface="+mj-cs"/>
              </a:rPr>
              <a:t>hPa</a:t>
            </a:r>
            <a:r>
              <a:rPr lang="en-US" sz="3600" kern="0" dirty="0">
                <a:solidFill>
                  <a:srgbClr val="24020D"/>
                </a:solidFill>
                <a:latin typeface="+mj-lt"/>
                <a:ea typeface="+mj-ea"/>
                <a:cs typeface="+mj-cs"/>
              </a:rPr>
              <a:t> Summary</a:t>
            </a:r>
          </a:p>
        </p:txBody>
      </p:sp>
    </p:spTree>
    <p:extLst>
      <p:ext uri="{BB962C8B-B14F-4D97-AF65-F5344CB8AC3E}">
        <p14:creationId xmlns:p14="http://schemas.microsoft.com/office/powerpoint/2010/main" val="213807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p:cNvSpPr txBox="1">
            <a:spLocks noChangeArrowheads="1"/>
          </p:cNvSpPr>
          <p:nvPr/>
        </p:nvSpPr>
        <p:spPr bwMode="auto">
          <a:xfrm>
            <a:off x="175765" y="152400"/>
            <a:ext cx="8792472" cy="1938992"/>
          </a:xfrm>
          <a:prstGeom prst="rect">
            <a:avLst/>
          </a:prstGeom>
          <a:noFill/>
          <a:ln w="9525" algn="ctr">
            <a:noFill/>
            <a:miter lim="800000"/>
            <a:headEnd/>
            <a:tailEnd/>
          </a:ln>
        </p:spPr>
        <p:txBody>
          <a:bodyPr wrap="none">
            <a:spAutoFit/>
          </a:bodyPr>
          <a:lstStyle/>
          <a:p>
            <a:pPr algn="ctr" eaLnBrk="0" hangingPunct="0"/>
            <a:r>
              <a:rPr lang="en-US" altLang="zh-CN" sz="3600" dirty="0" smtClean="0">
                <a:solidFill>
                  <a:srgbClr val="FF0000"/>
                </a:solidFill>
              </a:rPr>
              <a:t>Hybrid/Ensemble ATMS Radiance Assimilation</a:t>
            </a:r>
          </a:p>
          <a:p>
            <a:pPr algn="ctr" eaLnBrk="0" hangingPunct="0"/>
            <a:r>
              <a:rPr lang="en-US" altLang="zh-CN" sz="3600" dirty="0" smtClean="0">
                <a:solidFill>
                  <a:srgbClr val="FF0000"/>
                </a:solidFill>
              </a:rPr>
              <a:t>(Kevin Garrett)</a:t>
            </a:r>
          </a:p>
          <a:p>
            <a:pPr algn="ctr" eaLnBrk="0" hangingPunct="0"/>
            <a:r>
              <a:rPr lang="en-US" altLang="zh-CN" sz="2400" dirty="0" smtClean="0">
                <a:solidFill>
                  <a:srgbClr val="FF0000"/>
                </a:solidFill>
              </a:rPr>
              <a:t>(with </a:t>
            </a:r>
            <a:r>
              <a:rPr lang="en-US" sz="2400" dirty="0" smtClean="0">
                <a:solidFill>
                  <a:srgbClr val="FF0000"/>
                </a:solidFill>
              </a:rPr>
              <a:t>John </a:t>
            </a:r>
            <a:r>
              <a:rPr lang="en-US" sz="2400" dirty="0" err="1">
                <a:solidFill>
                  <a:srgbClr val="FF0000"/>
                </a:solidFill>
              </a:rPr>
              <a:t>Derber</a:t>
            </a:r>
            <a:r>
              <a:rPr lang="en-US" sz="2400" dirty="0">
                <a:solidFill>
                  <a:srgbClr val="FF0000"/>
                </a:solidFill>
              </a:rPr>
              <a:t>, Andrew Collard, Daryl Kleist (NCEP/EMC</a:t>
            </a:r>
            <a:r>
              <a:rPr lang="en-US" sz="2400" dirty="0" smtClean="0">
                <a:solidFill>
                  <a:srgbClr val="FF0000"/>
                </a:solidFill>
              </a:rPr>
              <a:t>))</a:t>
            </a:r>
            <a:endParaRPr lang="en-US" sz="2400" dirty="0">
              <a:solidFill>
                <a:srgbClr val="FF0000"/>
              </a:solidFill>
            </a:endParaRPr>
          </a:p>
          <a:p>
            <a:pPr algn="l" eaLnBrk="0" hangingPunct="0"/>
            <a:endParaRPr lang="en-US" altLang="zh-CN" sz="2400" dirty="0">
              <a:solidFill>
                <a:schemeClr val="accent2">
                  <a:lumMod val="50000"/>
                </a:schemeClr>
              </a:solidFill>
            </a:endParaRPr>
          </a:p>
        </p:txBody>
      </p:sp>
      <p:sp>
        <p:nvSpPr>
          <p:cNvPr id="4" name="Content Placeholder 2"/>
          <p:cNvSpPr txBox="1">
            <a:spLocks/>
          </p:cNvSpPr>
          <p:nvPr/>
        </p:nvSpPr>
        <p:spPr>
          <a:xfrm>
            <a:off x="457200" y="1981200"/>
            <a:ext cx="82296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Goal: Determine the ATMS assimilation impact on forecast</a:t>
            </a:r>
          </a:p>
          <a:p>
            <a:r>
              <a:rPr lang="en-US" sz="2400" dirty="0" smtClean="0"/>
              <a:t>Use updated GFS and GDAS with GSI Hybrid Ensemble </a:t>
            </a:r>
            <a:r>
              <a:rPr lang="en-US" sz="2400" dirty="0" err="1" smtClean="0"/>
              <a:t>Kalman</a:t>
            </a:r>
            <a:r>
              <a:rPr lang="en-US" sz="2400" dirty="0" smtClean="0"/>
              <a:t> Filter (ENKF)/3DVAR</a:t>
            </a:r>
          </a:p>
          <a:p>
            <a:pPr lvl="1"/>
            <a:r>
              <a:rPr lang="en-US" sz="2000" dirty="0" smtClean="0"/>
              <a:t>Control run</a:t>
            </a:r>
          </a:p>
          <a:p>
            <a:pPr lvl="1"/>
            <a:r>
              <a:rPr lang="en-US" sz="2000" dirty="0" smtClean="0"/>
              <a:t>ATMS run</a:t>
            </a:r>
            <a:endParaRPr lang="en-US" sz="2400" dirty="0" smtClean="0"/>
          </a:p>
          <a:p>
            <a:r>
              <a:rPr lang="en-US" sz="2400" dirty="0" smtClean="0"/>
              <a:t>Forecast/analysis model resolution at T574</a:t>
            </a:r>
          </a:p>
          <a:p>
            <a:r>
              <a:rPr lang="en-US" sz="2400" dirty="0" smtClean="0"/>
              <a:t>80 ensemble members during analysis at T254</a:t>
            </a:r>
          </a:p>
          <a:p>
            <a:r>
              <a:rPr lang="en-US" sz="2400" dirty="0" smtClean="0"/>
              <a:t>Begin Dec. 15, 2011</a:t>
            </a:r>
          </a:p>
          <a:p>
            <a:pPr lvl="1"/>
            <a:r>
              <a:rPr lang="en-US" sz="2000" dirty="0" smtClean="0"/>
              <a:t>ATMS bias spun-up by NCEP </a:t>
            </a:r>
          </a:p>
          <a:p>
            <a:pPr lvl="1"/>
            <a:r>
              <a:rPr lang="en-US" sz="2000" dirty="0" smtClean="0"/>
              <a:t>Allow model spin-up on S4 for 1 month of data</a:t>
            </a:r>
          </a:p>
          <a:p>
            <a:pPr lvl="1"/>
            <a:r>
              <a:rPr lang="en-US" sz="2000" dirty="0" smtClean="0"/>
              <a:t>Assessment period Jan. 15, 2012 – Mar. 15, 2012</a:t>
            </a:r>
            <a:endParaRPr lang="en-US" sz="2000" dirty="0"/>
          </a:p>
        </p:txBody>
      </p:sp>
    </p:spTree>
    <p:extLst>
      <p:ext uri="{BB962C8B-B14F-4D97-AF65-F5344CB8AC3E}">
        <p14:creationId xmlns:p14="http://schemas.microsoft.com/office/powerpoint/2010/main" val="935498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563562"/>
          </a:xfrm>
        </p:spPr>
        <p:txBody>
          <a:bodyPr>
            <a:normAutofit fontScale="90000"/>
          </a:bodyPr>
          <a:lstStyle/>
          <a:p>
            <a:pPr algn="r"/>
            <a:r>
              <a:rPr lang="en-US" sz="3600" b="1" dirty="0" smtClean="0">
                <a:cs typeface="Times New Roman" pitchFamily="18" charset="0"/>
              </a:rPr>
              <a:t>List of NESDIS GSI Projects</a:t>
            </a:r>
            <a:r>
              <a:rPr lang="en-US" sz="3200" dirty="0" smtClean="0">
                <a:cs typeface="Times New Roman" pitchFamily="18" charset="0"/>
              </a:rPr>
              <a:t> </a:t>
            </a:r>
            <a:endParaRPr lang="en-US" sz="3200" dirty="0">
              <a:cs typeface="Times New Roman" pitchFamily="18" charset="0"/>
            </a:endParaRPr>
          </a:p>
        </p:txBody>
      </p:sp>
      <p:sp>
        <p:nvSpPr>
          <p:cNvPr id="3" name="Content Placeholder 2"/>
          <p:cNvSpPr>
            <a:spLocks noGrp="1"/>
          </p:cNvSpPr>
          <p:nvPr>
            <p:ph idx="1"/>
          </p:nvPr>
        </p:nvSpPr>
        <p:spPr>
          <a:xfrm>
            <a:off x="304800" y="457200"/>
            <a:ext cx="8458200" cy="5410200"/>
          </a:xfrm>
        </p:spPr>
        <p:txBody>
          <a:bodyPr>
            <a:normAutofit fontScale="25000" lnSpcReduction="20000"/>
          </a:bodyPr>
          <a:lstStyle/>
          <a:p>
            <a:pPr>
              <a:buNone/>
            </a:pPr>
            <a:endParaRPr lang="en-US" sz="5600" dirty="0" smtClean="0">
              <a:latin typeface="Times New Roman" pitchFamily="18" charset="0"/>
              <a:cs typeface="Times New Roman" pitchFamily="18" charset="0"/>
            </a:endParaRPr>
          </a:p>
          <a:p>
            <a:r>
              <a:rPr lang="en-US" sz="7200" b="1" dirty="0" smtClean="0">
                <a:solidFill>
                  <a:srgbClr val="FF0000"/>
                </a:solidFill>
                <a:cs typeface="Times New Roman" pitchFamily="18" charset="0"/>
              </a:rPr>
              <a:t>Kevin Garrett: </a:t>
            </a:r>
          </a:p>
          <a:p>
            <a:pPr marL="0" indent="0">
              <a:buNone/>
            </a:pPr>
            <a:r>
              <a:rPr lang="en-US" sz="7200" b="1" dirty="0">
                <a:solidFill>
                  <a:srgbClr val="FF0000"/>
                </a:solidFill>
                <a:cs typeface="Times New Roman" pitchFamily="18" charset="0"/>
              </a:rPr>
              <a:t> </a:t>
            </a:r>
            <a:r>
              <a:rPr lang="en-US" sz="7200" b="1" dirty="0" smtClean="0">
                <a:solidFill>
                  <a:srgbClr val="FF0000"/>
                </a:solidFill>
                <a:cs typeface="Times New Roman" pitchFamily="18" charset="0"/>
              </a:rPr>
              <a:t>     </a:t>
            </a:r>
            <a:r>
              <a:rPr lang="en-US" sz="7200" dirty="0" smtClean="0">
                <a:solidFill>
                  <a:srgbClr val="FF0000"/>
                </a:solidFill>
                <a:cs typeface="Times New Roman" pitchFamily="18" charset="0"/>
              </a:rPr>
              <a:t> Hybrid/Ensemble </a:t>
            </a:r>
            <a:r>
              <a:rPr lang="en-US" sz="7200" dirty="0" smtClean="0">
                <a:solidFill>
                  <a:srgbClr val="FF0000"/>
                </a:solidFill>
              </a:rPr>
              <a:t>Data </a:t>
            </a:r>
            <a:r>
              <a:rPr lang="en-US" sz="7200" dirty="0">
                <a:solidFill>
                  <a:srgbClr val="FF0000"/>
                </a:solidFill>
              </a:rPr>
              <a:t>Assimilation Experiments for </a:t>
            </a:r>
            <a:r>
              <a:rPr lang="en-US" sz="7200" dirty="0" smtClean="0">
                <a:solidFill>
                  <a:srgbClr val="FF0000"/>
                </a:solidFill>
              </a:rPr>
              <a:t>ATMS and </a:t>
            </a:r>
            <a:r>
              <a:rPr lang="en-US" sz="7200" dirty="0" err="1" smtClean="0">
                <a:solidFill>
                  <a:srgbClr val="FF0000"/>
                </a:solidFill>
              </a:rPr>
              <a:t>CrIS</a:t>
            </a:r>
            <a:r>
              <a:rPr lang="en-US" sz="7200" b="1" dirty="0" smtClean="0">
                <a:solidFill>
                  <a:srgbClr val="FF0000"/>
                </a:solidFill>
                <a:cs typeface="Times New Roman" pitchFamily="18" charset="0"/>
              </a:rPr>
              <a:t/>
            </a:r>
            <a:br>
              <a:rPr lang="en-US" sz="7200" b="1" dirty="0" smtClean="0">
                <a:solidFill>
                  <a:srgbClr val="FF0000"/>
                </a:solidFill>
                <a:cs typeface="Times New Roman" pitchFamily="18" charset="0"/>
              </a:rPr>
            </a:br>
            <a:endParaRPr lang="en-US" sz="7200" dirty="0" smtClean="0">
              <a:solidFill>
                <a:srgbClr val="FF0000"/>
              </a:solidFill>
              <a:cs typeface="Times New Roman" pitchFamily="18" charset="0"/>
            </a:endParaRPr>
          </a:p>
          <a:p>
            <a:r>
              <a:rPr lang="en-US" sz="7200" b="1" dirty="0" smtClean="0">
                <a:solidFill>
                  <a:srgbClr val="FF0000"/>
                </a:solidFill>
                <a:cs typeface="Times New Roman" pitchFamily="18" charset="0"/>
              </a:rPr>
              <a:t>Tong Zhu: </a:t>
            </a:r>
            <a:br>
              <a:rPr lang="en-US" sz="7200" b="1" dirty="0" smtClean="0">
                <a:solidFill>
                  <a:srgbClr val="FF0000"/>
                </a:solidFill>
                <a:cs typeface="Times New Roman" pitchFamily="18" charset="0"/>
              </a:rPr>
            </a:br>
            <a:r>
              <a:rPr lang="en-US" sz="7200" dirty="0" smtClean="0">
                <a:solidFill>
                  <a:srgbClr val="FF0000"/>
                </a:solidFill>
                <a:cs typeface="Times New Roman" pitchFamily="18" charset="0"/>
              </a:rPr>
              <a:t>Joint OSSE Study: </a:t>
            </a:r>
            <a:r>
              <a:rPr lang="en-US" sz="7200" i="1" dirty="0" smtClean="0">
                <a:solidFill>
                  <a:srgbClr val="FF0000"/>
                </a:solidFill>
              </a:rPr>
              <a:t>Radiance </a:t>
            </a:r>
            <a:r>
              <a:rPr lang="en-US" sz="7200" i="1" dirty="0">
                <a:solidFill>
                  <a:srgbClr val="FF0000"/>
                </a:solidFill>
              </a:rPr>
              <a:t>Simulation and Evaluation for a Joint OSSE</a:t>
            </a:r>
            <a:r>
              <a:rPr lang="en-US" sz="7200" b="1" dirty="0">
                <a:solidFill>
                  <a:srgbClr val="FF0000"/>
                </a:solidFill>
              </a:rPr>
              <a:t/>
            </a:r>
            <a:br>
              <a:rPr lang="en-US" sz="7200" b="1" dirty="0">
                <a:solidFill>
                  <a:srgbClr val="FF0000"/>
                </a:solidFill>
              </a:rPr>
            </a:br>
            <a:endParaRPr lang="en-US" sz="7200" dirty="0" smtClean="0">
              <a:cs typeface="Times New Roman" pitchFamily="18" charset="0"/>
            </a:endParaRPr>
          </a:p>
          <a:p>
            <a:r>
              <a:rPr lang="en-US" sz="7200" b="1" dirty="0" smtClean="0">
                <a:cs typeface="Times New Roman" pitchFamily="18" charset="0"/>
              </a:rPr>
              <a:t>R. Bradley Pierce, Todd Schaack, Georg Grell, Martin Stuefer, Mike Pavolonis:</a:t>
            </a:r>
            <a:endParaRPr lang="en-US" sz="7200" dirty="0" smtClean="0">
              <a:cs typeface="Times New Roman" pitchFamily="18" charset="0"/>
            </a:endParaRPr>
          </a:p>
          <a:p>
            <a:pPr>
              <a:buNone/>
            </a:pPr>
            <a:r>
              <a:rPr lang="en-US" sz="7200" dirty="0">
                <a:cs typeface="Times New Roman" pitchFamily="18" charset="0"/>
              </a:rPr>
              <a:t> </a:t>
            </a:r>
            <a:r>
              <a:rPr lang="en-US" sz="7200" dirty="0" smtClean="0">
                <a:cs typeface="Times New Roman" pitchFamily="18" charset="0"/>
              </a:rPr>
              <a:t>      Development of Data Assimilation Capabilities for SEVIRI Volcanic Ash retrievals</a:t>
            </a:r>
            <a:br>
              <a:rPr lang="en-US" sz="7200" dirty="0" smtClean="0">
                <a:cs typeface="Times New Roman" pitchFamily="18" charset="0"/>
              </a:rPr>
            </a:br>
            <a:endParaRPr lang="en-US" sz="7200" dirty="0" smtClean="0">
              <a:cs typeface="Times New Roman" pitchFamily="18" charset="0"/>
            </a:endParaRPr>
          </a:p>
          <a:p>
            <a:r>
              <a:rPr lang="en-US" sz="7200" b="1" dirty="0" smtClean="0">
                <a:cs typeface="Times New Roman" pitchFamily="18" charset="0"/>
              </a:rPr>
              <a:t>R. Bradley Pierce, Todd </a:t>
            </a:r>
            <a:r>
              <a:rPr lang="en-US" sz="7200" b="1" dirty="0" err="1" smtClean="0">
                <a:cs typeface="Times New Roman" pitchFamily="18" charset="0"/>
              </a:rPr>
              <a:t>Schaack</a:t>
            </a:r>
            <a:r>
              <a:rPr lang="en-US" sz="7200" b="1" dirty="0" smtClean="0">
                <a:cs typeface="Times New Roman" pitchFamily="18" charset="0"/>
              </a:rPr>
              <a:t>, Allen </a:t>
            </a:r>
            <a:r>
              <a:rPr lang="en-US" sz="7200" b="1" dirty="0" err="1" smtClean="0">
                <a:cs typeface="Times New Roman" pitchFamily="18" charset="0"/>
              </a:rPr>
              <a:t>Lenzen</a:t>
            </a:r>
            <a:r>
              <a:rPr lang="en-US" sz="7200" b="1" dirty="0" smtClean="0">
                <a:cs typeface="Times New Roman" pitchFamily="18" charset="0"/>
              </a:rPr>
              <a:t> and Pius Lee:</a:t>
            </a:r>
          </a:p>
          <a:p>
            <a:pPr>
              <a:buNone/>
            </a:pPr>
            <a:r>
              <a:rPr lang="en-US" sz="7200" dirty="0">
                <a:cs typeface="Times New Roman" pitchFamily="18" charset="0"/>
              </a:rPr>
              <a:t> </a:t>
            </a:r>
            <a:r>
              <a:rPr lang="en-US" sz="7200" dirty="0" smtClean="0">
                <a:cs typeface="Times New Roman" pitchFamily="18" charset="0"/>
              </a:rPr>
              <a:t>      Implementation of GOES Total Column Ozone Assimilation within NAM-CMAQ to improve Operational  Air Quality Prediction</a:t>
            </a:r>
          </a:p>
          <a:p>
            <a:pPr marL="457200" indent="-457200">
              <a:buFont typeface="+mj-lt"/>
              <a:buAutoNum type="arabicPeriod"/>
            </a:pPr>
            <a:endParaRPr lang="en-US" sz="7200" dirty="0" smtClean="0">
              <a:cs typeface="Times New Roman" pitchFamily="18" charset="0"/>
            </a:endParaRPr>
          </a:p>
          <a:p>
            <a:r>
              <a:rPr lang="en-US" sz="7200" b="1" dirty="0" smtClean="0">
                <a:cs typeface="Times New Roman" pitchFamily="18" charset="0"/>
              </a:rPr>
              <a:t>Sharon </a:t>
            </a:r>
            <a:r>
              <a:rPr lang="en-US" sz="7200" b="1" dirty="0" err="1" smtClean="0">
                <a:cs typeface="Times New Roman" pitchFamily="18" charset="0"/>
              </a:rPr>
              <a:t>Nebuda</a:t>
            </a:r>
            <a:r>
              <a:rPr lang="en-US" sz="7200" b="1" dirty="0" smtClean="0">
                <a:cs typeface="Times New Roman" pitchFamily="18" charset="0"/>
              </a:rPr>
              <a:t>:   </a:t>
            </a:r>
            <a:br>
              <a:rPr lang="en-US" sz="7200" b="1" dirty="0" smtClean="0">
                <a:cs typeface="Times New Roman" pitchFamily="18" charset="0"/>
              </a:rPr>
            </a:br>
            <a:r>
              <a:rPr lang="en-US" sz="7200" dirty="0" smtClean="0">
                <a:cs typeface="Times New Roman" pitchFamily="18" charset="0"/>
              </a:rPr>
              <a:t>GOES-R AMV Assimilation</a:t>
            </a:r>
            <a:br>
              <a:rPr lang="en-US" sz="7200" dirty="0" smtClean="0">
                <a:cs typeface="Times New Roman" pitchFamily="18" charset="0"/>
              </a:rPr>
            </a:br>
            <a:endParaRPr lang="en-US" sz="7200" dirty="0" smtClean="0">
              <a:cs typeface="Times New Roman" pitchFamily="18" charset="0"/>
            </a:endParaRPr>
          </a:p>
          <a:p>
            <a:r>
              <a:rPr lang="en-US" sz="7200" b="1" dirty="0" smtClean="0">
                <a:solidFill>
                  <a:srgbClr val="FF0000"/>
                </a:solidFill>
                <a:cs typeface="Times New Roman" pitchFamily="18" charset="0"/>
              </a:rPr>
              <a:t>Brett Hoover &amp; David </a:t>
            </a:r>
            <a:r>
              <a:rPr lang="en-US" sz="7200" b="1" dirty="0" err="1" smtClean="0">
                <a:solidFill>
                  <a:srgbClr val="FF0000"/>
                </a:solidFill>
                <a:cs typeface="Times New Roman" pitchFamily="18" charset="0"/>
              </a:rPr>
              <a:t>Santek</a:t>
            </a:r>
            <a:r>
              <a:rPr lang="en-US" sz="7200" b="1" dirty="0" smtClean="0">
                <a:solidFill>
                  <a:srgbClr val="FF0000"/>
                </a:solidFill>
                <a:cs typeface="Times New Roman" pitchFamily="18" charset="0"/>
              </a:rPr>
              <a:t>:  </a:t>
            </a:r>
            <a:br>
              <a:rPr lang="en-US" sz="7200" b="1" dirty="0" smtClean="0">
                <a:solidFill>
                  <a:srgbClr val="FF0000"/>
                </a:solidFill>
                <a:cs typeface="Times New Roman" pitchFamily="18" charset="0"/>
              </a:rPr>
            </a:br>
            <a:r>
              <a:rPr lang="en-US" sz="7200" dirty="0" smtClean="0">
                <a:solidFill>
                  <a:srgbClr val="FF0000"/>
                </a:solidFill>
                <a:cs typeface="Times New Roman" pitchFamily="18" charset="0"/>
              </a:rPr>
              <a:t>Forecast Impact of High-Latitude, Mixed-Platform AMVs on </a:t>
            </a:r>
            <a:r>
              <a:rPr lang="en-US" sz="7200" dirty="0" smtClean="0">
                <a:solidFill>
                  <a:srgbClr val="FF0000"/>
                </a:solidFill>
                <a:cs typeface="Times New Roman" pitchFamily="18" charset="0"/>
              </a:rPr>
              <a:t>GDAS/GFS</a:t>
            </a:r>
          </a:p>
          <a:p>
            <a:endParaRPr lang="en-US" sz="7200" dirty="0">
              <a:solidFill>
                <a:srgbClr val="FF0000"/>
              </a:solidFill>
              <a:cs typeface="Times New Roman" pitchFamily="18" charset="0"/>
            </a:endParaRPr>
          </a:p>
          <a:p>
            <a:r>
              <a:rPr lang="en-US" sz="7200" b="1" dirty="0" err="1">
                <a:solidFill>
                  <a:srgbClr val="FF0000"/>
                </a:solidFill>
              </a:rPr>
              <a:t>Marouane</a:t>
            </a:r>
            <a:r>
              <a:rPr lang="en-US" sz="7200" b="1" dirty="0">
                <a:solidFill>
                  <a:srgbClr val="FF0000"/>
                </a:solidFill>
              </a:rPr>
              <a:t> </a:t>
            </a:r>
            <a:r>
              <a:rPr lang="en-US" sz="7200" b="1" dirty="0" err="1">
                <a:solidFill>
                  <a:srgbClr val="FF0000"/>
                </a:solidFill>
              </a:rPr>
              <a:t>Temimi</a:t>
            </a:r>
            <a:r>
              <a:rPr lang="en-US" sz="7200" b="1" dirty="0">
                <a:solidFill>
                  <a:srgbClr val="FF0000"/>
                </a:solidFill>
              </a:rPr>
              <a:t>, </a:t>
            </a:r>
            <a:r>
              <a:rPr lang="en-US" sz="7200" b="1" dirty="0" err="1">
                <a:solidFill>
                  <a:srgbClr val="FF0000"/>
                </a:solidFill>
              </a:rPr>
              <a:t>Kibrewossen</a:t>
            </a:r>
            <a:r>
              <a:rPr lang="en-US" sz="7200" b="1" dirty="0">
                <a:solidFill>
                  <a:srgbClr val="FF0000"/>
                </a:solidFill>
              </a:rPr>
              <a:t> </a:t>
            </a:r>
            <a:r>
              <a:rPr lang="en-US" sz="7200" b="1" dirty="0" err="1">
                <a:solidFill>
                  <a:srgbClr val="FF0000"/>
                </a:solidFill>
              </a:rPr>
              <a:t>Tesfagiorgis</a:t>
            </a:r>
            <a:r>
              <a:rPr lang="en-US" sz="7200" b="1" dirty="0">
                <a:solidFill>
                  <a:srgbClr val="FF0000"/>
                </a:solidFill>
              </a:rPr>
              <a:t>, Sid </a:t>
            </a:r>
            <a:r>
              <a:rPr lang="en-US" sz="7200" b="1" dirty="0" err="1" smtClean="0">
                <a:solidFill>
                  <a:srgbClr val="FF0000"/>
                </a:solidFill>
              </a:rPr>
              <a:t>Boukabara</a:t>
            </a:r>
            <a:r>
              <a:rPr lang="en-US" sz="7200" b="1" dirty="0" smtClean="0">
                <a:solidFill>
                  <a:srgbClr val="FF0000"/>
                </a:solidFill>
              </a:rPr>
              <a:t>:</a:t>
            </a:r>
          </a:p>
          <a:p>
            <a:pPr marL="0" indent="0">
              <a:buNone/>
            </a:pPr>
            <a:r>
              <a:rPr lang="en-US" sz="7200" dirty="0" smtClean="0">
                <a:solidFill>
                  <a:srgbClr val="FF0000"/>
                </a:solidFill>
              </a:rPr>
              <a:t>      Assessment </a:t>
            </a:r>
            <a:r>
              <a:rPr lang="en-US" sz="7200" dirty="0">
                <a:solidFill>
                  <a:srgbClr val="FF0000"/>
                </a:solidFill>
              </a:rPr>
              <a:t>of assimilating ATMS land surface </a:t>
            </a:r>
            <a:r>
              <a:rPr lang="en-US" sz="7200" dirty="0" smtClean="0">
                <a:solidFill>
                  <a:srgbClr val="FF0000"/>
                </a:solidFill>
              </a:rPr>
              <a:t>sensitive </a:t>
            </a:r>
            <a:r>
              <a:rPr lang="en-US" sz="7200" dirty="0">
                <a:solidFill>
                  <a:srgbClr val="FF0000"/>
                </a:solidFill>
              </a:rPr>
              <a:t>observations in the NOAA </a:t>
            </a:r>
            <a:r>
              <a:rPr lang="en-US" sz="7200" dirty="0" smtClean="0">
                <a:solidFill>
                  <a:srgbClr val="FF0000"/>
                </a:solidFill>
              </a:rPr>
              <a:t> </a:t>
            </a:r>
          </a:p>
          <a:p>
            <a:pPr marL="0" indent="0">
              <a:buNone/>
            </a:pPr>
            <a:r>
              <a:rPr lang="en-US" sz="7200" dirty="0">
                <a:solidFill>
                  <a:srgbClr val="FF0000"/>
                </a:solidFill>
              </a:rPr>
              <a:t> </a:t>
            </a:r>
            <a:r>
              <a:rPr lang="en-US" sz="7200" dirty="0" smtClean="0">
                <a:solidFill>
                  <a:srgbClr val="FF0000"/>
                </a:solidFill>
              </a:rPr>
              <a:t>     data </a:t>
            </a:r>
            <a:r>
              <a:rPr lang="en-US" sz="7200" dirty="0">
                <a:solidFill>
                  <a:srgbClr val="FF0000"/>
                </a:solidFill>
              </a:rPr>
              <a:t>assimilation </a:t>
            </a:r>
            <a:r>
              <a:rPr lang="en-US" sz="7200" dirty="0" smtClean="0">
                <a:solidFill>
                  <a:srgbClr val="FF0000"/>
                </a:solidFill>
              </a:rPr>
              <a:t>system</a:t>
            </a:r>
            <a:r>
              <a:rPr lang="en-US" sz="7200" dirty="0" smtClean="0">
                <a:solidFill>
                  <a:srgbClr val="FF0000"/>
                </a:solidFill>
                <a:cs typeface="Times New Roman" pitchFamily="18" charset="0"/>
              </a:rPr>
              <a:t> </a:t>
            </a:r>
            <a:r>
              <a:rPr lang="en-US" sz="7200" dirty="0" smtClean="0">
                <a:solidFill>
                  <a:srgbClr val="FF0000"/>
                </a:solidFill>
                <a:cs typeface="Times New Roman" pitchFamily="18" charset="0"/>
              </a:rPr>
              <a:t/>
            </a:r>
            <a:br>
              <a:rPr lang="en-US" sz="7200" dirty="0" smtClean="0">
                <a:solidFill>
                  <a:srgbClr val="FF0000"/>
                </a:solidFill>
                <a:cs typeface="Times New Roman" pitchFamily="18" charset="0"/>
              </a:rPr>
            </a:br>
            <a:endParaRPr lang="en-US" sz="7200" dirty="0" smtClean="0">
              <a:solidFill>
                <a:srgbClr val="FF0000"/>
              </a:solidFill>
              <a:cs typeface="Times New Roman" pitchFamily="18" charset="0"/>
            </a:endParaRPr>
          </a:p>
        </p:txBody>
      </p:sp>
      <p:sp>
        <p:nvSpPr>
          <p:cNvPr id="4" name="TextBox 3"/>
          <p:cNvSpPr txBox="1"/>
          <p:nvPr/>
        </p:nvSpPr>
        <p:spPr>
          <a:xfrm>
            <a:off x="5383464" y="6513821"/>
            <a:ext cx="3754618" cy="369332"/>
          </a:xfrm>
          <a:prstGeom prst="rect">
            <a:avLst/>
          </a:prstGeom>
          <a:noFill/>
        </p:spPr>
        <p:txBody>
          <a:bodyPr wrap="none" rtlCol="0">
            <a:spAutoFit/>
          </a:bodyPr>
          <a:lstStyle/>
          <a:p>
            <a:r>
              <a:rPr lang="en-US" u="sng" dirty="0" smtClean="0">
                <a:solidFill>
                  <a:srgbClr val="FF0000"/>
                </a:solidFill>
              </a:rPr>
              <a:t>Red Projects will be summarized here</a:t>
            </a:r>
            <a:endParaRPr lang="en-US" u="sng" dirty="0">
              <a:solidFill>
                <a:srgbClr val="FF0000"/>
              </a:solidFill>
            </a:endParaRPr>
          </a:p>
        </p:txBody>
      </p:sp>
    </p:spTree>
    <p:extLst>
      <p:ext uri="{BB962C8B-B14F-4D97-AF65-F5344CB8AC3E}">
        <p14:creationId xmlns:p14="http://schemas.microsoft.com/office/powerpoint/2010/main" val="2878485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Overview</a:t>
            </a:r>
            <a:endParaRPr lang="en-US" dirty="0"/>
          </a:p>
        </p:txBody>
      </p:sp>
      <p:sp>
        <p:nvSpPr>
          <p:cNvPr id="3" name="Content Placeholder 2"/>
          <p:cNvSpPr>
            <a:spLocks noGrp="1"/>
          </p:cNvSpPr>
          <p:nvPr>
            <p:ph idx="1"/>
          </p:nvPr>
        </p:nvSpPr>
        <p:spPr>
          <a:xfrm>
            <a:off x="381000" y="1066800"/>
            <a:ext cx="4114800" cy="5257800"/>
          </a:xfrm>
          <a:solidFill>
            <a:schemeClr val="bg1">
              <a:alpha val="36000"/>
            </a:schemeClr>
          </a:solidFill>
        </p:spPr>
        <p:txBody>
          <a:bodyPr/>
          <a:lstStyle/>
          <a:p>
            <a:r>
              <a:rPr lang="en-US" sz="2400" dirty="0" smtClean="0"/>
              <a:t>Control run</a:t>
            </a:r>
          </a:p>
          <a:p>
            <a:pPr lvl="1"/>
            <a:r>
              <a:rPr lang="en-US" sz="2000" dirty="0" smtClean="0"/>
              <a:t>Conventional data (RAOB, aircraft, ship, buoys), AMVs, surface synoptic</a:t>
            </a:r>
          </a:p>
          <a:p>
            <a:pPr lvl="1"/>
            <a:r>
              <a:rPr lang="en-US" sz="2000" dirty="0" smtClean="0"/>
              <a:t>Satellite data:</a:t>
            </a:r>
          </a:p>
          <a:p>
            <a:pPr lvl="2"/>
            <a:r>
              <a:rPr lang="en-US" sz="1800" dirty="0" smtClean="0">
                <a:solidFill>
                  <a:schemeClr val="tx1">
                    <a:lumMod val="85000"/>
                    <a:lumOff val="15000"/>
                  </a:schemeClr>
                </a:solidFill>
              </a:rPr>
              <a:t>AMSU-A (N15, N18, N19, AQUA)</a:t>
            </a:r>
          </a:p>
          <a:p>
            <a:pPr lvl="2"/>
            <a:r>
              <a:rPr lang="en-US" sz="1800" dirty="0" smtClean="0">
                <a:solidFill>
                  <a:schemeClr val="tx1">
                    <a:lumMod val="85000"/>
                    <a:lumOff val="15000"/>
                  </a:schemeClr>
                </a:solidFill>
              </a:rPr>
              <a:t>MHS (N18, N19, </a:t>
            </a:r>
            <a:r>
              <a:rPr lang="en-US" sz="1800" dirty="0" err="1" smtClean="0">
                <a:solidFill>
                  <a:schemeClr val="tx1">
                    <a:lumMod val="85000"/>
                    <a:lumOff val="15000"/>
                  </a:schemeClr>
                </a:solidFill>
              </a:rPr>
              <a:t>MetOp</a:t>
            </a:r>
            <a:r>
              <a:rPr lang="en-US" sz="1800" dirty="0" smtClean="0">
                <a:solidFill>
                  <a:schemeClr val="tx1">
                    <a:lumMod val="85000"/>
                    <a:lumOff val="15000"/>
                  </a:schemeClr>
                </a:solidFill>
              </a:rPr>
              <a:t>-A)</a:t>
            </a:r>
          </a:p>
          <a:p>
            <a:pPr lvl="2"/>
            <a:r>
              <a:rPr lang="en-US" sz="1800" dirty="0" smtClean="0">
                <a:solidFill>
                  <a:schemeClr val="tx1">
                    <a:lumMod val="85000"/>
                    <a:lumOff val="15000"/>
                  </a:schemeClr>
                </a:solidFill>
              </a:rPr>
              <a:t>HIRS (N19, </a:t>
            </a:r>
            <a:r>
              <a:rPr lang="en-US" sz="1800" dirty="0" err="1" smtClean="0">
                <a:solidFill>
                  <a:schemeClr val="tx1">
                    <a:lumMod val="85000"/>
                    <a:lumOff val="15000"/>
                  </a:schemeClr>
                </a:solidFill>
              </a:rPr>
              <a:t>MetOp</a:t>
            </a:r>
            <a:r>
              <a:rPr lang="en-US" sz="1800" dirty="0" smtClean="0">
                <a:solidFill>
                  <a:schemeClr val="tx1">
                    <a:lumMod val="85000"/>
                    <a:lumOff val="15000"/>
                  </a:schemeClr>
                </a:solidFill>
              </a:rPr>
              <a:t>-A)</a:t>
            </a:r>
          </a:p>
          <a:p>
            <a:pPr lvl="2"/>
            <a:r>
              <a:rPr lang="en-US" sz="1800" dirty="0" smtClean="0">
                <a:solidFill>
                  <a:schemeClr val="tx1">
                    <a:lumMod val="85000"/>
                    <a:lumOff val="15000"/>
                  </a:schemeClr>
                </a:solidFill>
              </a:rPr>
              <a:t>IASI (</a:t>
            </a:r>
            <a:r>
              <a:rPr lang="en-US" sz="1800" dirty="0" err="1" smtClean="0">
                <a:solidFill>
                  <a:schemeClr val="tx1">
                    <a:lumMod val="85000"/>
                    <a:lumOff val="15000"/>
                  </a:schemeClr>
                </a:solidFill>
              </a:rPr>
              <a:t>MetOp</a:t>
            </a:r>
            <a:r>
              <a:rPr lang="en-US" sz="1800" dirty="0" smtClean="0">
                <a:solidFill>
                  <a:schemeClr val="tx1">
                    <a:lumMod val="85000"/>
                    <a:lumOff val="15000"/>
                  </a:schemeClr>
                </a:solidFill>
              </a:rPr>
              <a:t>-A)</a:t>
            </a:r>
          </a:p>
          <a:p>
            <a:pPr lvl="2"/>
            <a:r>
              <a:rPr lang="en-US" sz="1800" dirty="0" smtClean="0">
                <a:solidFill>
                  <a:schemeClr val="tx1">
                    <a:lumMod val="85000"/>
                    <a:lumOff val="15000"/>
                  </a:schemeClr>
                </a:solidFill>
              </a:rPr>
              <a:t>AIRS (AQUA)</a:t>
            </a:r>
          </a:p>
          <a:p>
            <a:pPr lvl="2"/>
            <a:r>
              <a:rPr lang="en-US" sz="1800" dirty="0" smtClean="0">
                <a:solidFill>
                  <a:schemeClr val="tx1">
                    <a:lumMod val="85000"/>
                    <a:lumOff val="15000"/>
                  </a:schemeClr>
                </a:solidFill>
              </a:rPr>
              <a:t>AVHRR (N18, N19, </a:t>
            </a:r>
            <a:r>
              <a:rPr lang="en-US" sz="1800" dirty="0" err="1" smtClean="0">
                <a:solidFill>
                  <a:schemeClr val="tx1">
                    <a:lumMod val="85000"/>
                    <a:lumOff val="15000"/>
                  </a:schemeClr>
                </a:solidFill>
              </a:rPr>
              <a:t>MetOp</a:t>
            </a:r>
            <a:r>
              <a:rPr lang="en-US" sz="1800" dirty="0" smtClean="0">
                <a:solidFill>
                  <a:schemeClr val="tx1">
                    <a:lumMod val="85000"/>
                    <a:lumOff val="15000"/>
                  </a:schemeClr>
                </a:solidFill>
              </a:rPr>
              <a:t>-A)</a:t>
            </a:r>
          </a:p>
          <a:p>
            <a:pPr lvl="2"/>
            <a:r>
              <a:rPr lang="en-US" sz="1800" dirty="0" smtClean="0">
                <a:solidFill>
                  <a:schemeClr val="tx1">
                    <a:lumMod val="85000"/>
                    <a:lumOff val="15000"/>
                  </a:schemeClr>
                </a:solidFill>
              </a:rPr>
              <a:t>GOES Sounder (13)</a:t>
            </a:r>
          </a:p>
          <a:p>
            <a:pPr lvl="2"/>
            <a:r>
              <a:rPr lang="en-US" sz="1800" dirty="0" err="1" smtClean="0">
                <a:solidFill>
                  <a:schemeClr val="tx1">
                    <a:lumMod val="85000"/>
                    <a:lumOff val="15000"/>
                  </a:schemeClr>
                </a:solidFill>
              </a:rPr>
              <a:t>Seviri</a:t>
            </a:r>
            <a:r>
              <a:rPr lang="en-US" sz="1800" dirty="0" smtClean="0">
                <a:solidFill>
                  <a:schemeClr val="tx1">
                    <a:lumMod val="85000"/>
                    <a:lumOff val="15000"/>
                  </a:schemeClr>
                </a:solidFill>
              </a:rPr>
              <a:t> (</a:t>
            </a:r>
            <a:r>
              <a:rPr lang="en-US" sz="1800" dirty="0" err="1" smtClean="0">
                <a:solidFill>
                  <a:schemeClr val="tx1">
                    <a:lumMod val="85000"/>
                    <a:lumOff val="15000"/>
                  </a:schemeClr>
                </a:solidFill>
              </a:rPr>
              <a:t>Meteosat</a:t>
            </a:r>
            <a:r>
              <a:rPr lang="en-US" sz="1800" dirty="0" smtClean="0">
                <a:solidFill>
                  <a:schemeClr val="tx1">
                    <a:lumMod val="85000"/>
                    <a:lumOff val="15000"/>
                  </a:schemeClr>
                </a:solidFill>
              </a:rPr>
              <a:t> 9)</a:t>
            </a:r>
          </a:p>
          <a:p>
            <a:pPr lvl="2"/>
            <a:r>
              <a:rPr lang="en-US" sz="1800" dirty="0" smtClean="0">
                <a:solidFill>
                  <a:schemeClr val="tx1">
                    <a:lumMod val="85000"/>
                    <a:lumOff val="15000"/>
                  </a:schemeClr>
                </a:solidFill>
              </a:rPr>
              <a:t>ASCAT, </a:t>
            </a:r>
            <a:r>
              <a:rPr lang="en-US" sz="1800" dirty="0" err="1" smtClean="0">
                <a:solidFill>
                  <a:schemeClr val="tx1">
                    <a:lumMod val="85000"/>
                    <a:lumOff val="15000"/>
                  </a:schemeClr>
                </a:solidFill>
              </a:rPr>
              <a:t>WindSat</a:t>
            </a:r>
            <a:endParaRPr lang="en-US" sz="1800" dirty="0" smtClean="0">
              <a:solidFill>
                <a:schemeClr val="tx1">
                  <a:lumMod val="85000"/>
                  <a:lumOff val="15000"/>
                </a:schemeClr>
              </a:solidFill>
            </a:endParaRPr>
          </a:p>
          <a:p>
            <a:pPr lvl="1"/>
            <a:endParaRPr lang="en-US" dirty="0" smtClean="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defRPr/>
            </a:pPr>
            <a:fld id="{110305D5-B1B2-4C68-B86E-411F53241308}" type="slidenum">
              <a:rPr lang="en-US" altLang="zh-CN" smtClean="0"/>
              <a:pPr>
                <a:defRPr/>
              </a:pPr>
              <a:t>20</a:t>
            </a:fld>
            <a:endParaRPr lang="en-US" altLang="zh-CN" dirty="0"/>
          </a:p>
        </p:txBody>
      </p:sp>
      <p:sp>
        <p:nvSpPr>
          <p:cNvPr id="6" name="Content Placeholder 2"/>
          <p:cNvSpPr txBox="1">
            <a:spLocks/>
          </p:cNvSpPr>
          <p:nvPr/>
        </p:nvSpPr>
        <p:spPr bwMode="auto">
          <a:xfrm>
            <a:off x="4648200" y="1066800"/>
            <a:ext cx="4114800" cy="5257800"/>
          </a:xfrm>
          <a:prstGeom prst="rect">
            <a:avLst/>
          </a:prstGeom>
          <a:solidFill>
            <a:schemeClr val="bg1">
              <a:alpha val="36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0066"/>
              </a:buClr>
              <a:buSzTx/>
              <a:buFont typeface="Wingdings" pitchFamily="2" charset="2"/>
              <a:buChar char="§"/>
              <a:tabLst/>
              <a:defRPr/>
            </a:pPr>
            <a:r>
              <a:rPr kumimoji="0" lang="en-US" sz="2400" b="0" i="0" u="none" strike="noStrike" kern="0" cap="none" spc="0" normalizeH="0" baseline="0" noProof="0" dirty="0" smtClean="0">
                <a:ln>
                  <a:noFill/>
                </a:ln>
                <a:solidFill>
                  <a:srgbClr val="000066"/>
                </a:solidFill>
                <a:effectLst/>
                <a:uLnTx/>
                <a:uFillTx/>
                <a:latin typeface="+mn-lt"/>
                <a:ea typeface="+mn-ea"/>
                <a:cs typeface="+mn-cs"/>
              </a:rPr>
              <a:t>ATMS run</a:t>
            </a:r>
          </a:p>
          <a:p>
            <a:pPr marL="742950" marR="0" lvl="1" indent="-28575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defRPr/>
            </a:pPr>
            <a:r>
              <a:rPr kumimoji="0" lang="en-US" sz="2000" b="0" i="0" u="none" strike="noStrike" kern="0" cap="none" spc="0" normalizeH="0" baseline="0" noProof="0" dirty="0" smtClean="0">
                <a:ln>
                  <a:noFill/>
                </a:ln>
                <a:solidFill>
                  <a:srgbClr val="000066"/>
                </a:solidFill>
                <a:effectLst/>
                <a:uLnTx/>
                <a:uFillTx/>
                <a:latin typeface="+mn-lt"/>
              </a:rPr>
              <a:t>All </a:t>
            </a:r>
            <a:r>
              <a:rPr lang="en-US" sz="2000" b="0" kern="0" dirty="0" smtClean="0">
                <a:solidFill>
                  <a:srgbClr val="000066"/>
                </a:solidFill>
                <a:latin typeface="+mn-lt"/>
              </a:rPr>
              <a:t>control </a:t>
            </a:r>
            <a:r>
              <a:rPr lang="en-US" sz="2000" b="0" kern="0" dirty="0" err="1" smtClean="0">
                <a:solidFill>
                  <a:srgbClr val="000066"/>
                </a:solidFill>
                <a:latin typeface="+mn-lt"/>
              </a:rPr>
              <a:t>obs</a:t>
            </a:r>
            <a:r>
              <a:rPr kumimoji="0" lang="en-US" sz="2000" b="0" i="0" u="none" strike="noStrike" kern="0" cap="none" spc="0" normalizeH="0" baseline="0" noProof="0" dirty="0" smtClean="0">
                <a:ln>
                  <a:noFill/>
                </a:ln>
                <a:solidFill>
                  <a:srgbClr val="000066"/>
                </a:solidFill>
                <a:effectLst/>
                <a:uLnTx/>
                <a:uFillTx/>
                <a:latin typeface="+mn-lt"/>
              </a:rPr>
              <a:t> plus NPP ATMS TDR (</a:t>
            </a:r>
            <a:r>
              <a:rPr kumimoji="0" lang="en-US" sz="2000" b="0" i="0" u="none" strike="noStrike" kern="0" cap="none" spc="0" normalizeH="0" baseline="0" noProof="0" dirty="0" err="1" smtClean="0">
                <a:ln>
                  <a:noFill/>
                </a:ln>
                <a:solidFill>
                  <a:srgbClr val="000066"/>
                </a:solidFill>
                <a:effectLst/>
                <a:uLnTx/>
                <a:uFillTx/>
                <a:latin typeface="+mn-lt"/>
              </a:rPr>
              <a:t>Antena</a:t>
            </a:r>
            <a:r>
              <a:rPr kumimoji="0" lang="en-US" sz="2000" b="0" i="0" u="none" strike="noStrike" kern="0" cap="none" spc="0" normalizeH="0" noProof="0" dirty="0" smtClean="0">
                <a:ln>
                  <a:noFill/>
                </a:ln>
                <a:solidFill>
                  <a:srgbClr val="000066"/>
                </a:solidFill>
                <a:effectLst/>
                <a:uLnTx/>
                <a:uFillTx/>
                <a:latin typeface="+mn-lt"/>
              </a:rPr>
              <a:t> temperatures) </a:t>
            </a:r>
            <a:endParaRPr kumimoji="0" lang="en-US" sz="2000" b="0" i="0" u="none" strike="noStrike" kern="0" cap="none" spc="0" normalizeH="0" baseline="0" noProof="0" dirty="0" smtClean="0">
              <a:ln>
                <a:noFill/>
              </a:ln>
              <a:solidFill>
                <a:srgbClr val="000066"/>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defRPr/>
            </a:pPr>
            <a:r>
              <a:rPr lang="en-US" sz="2000" b="0" kern="0" noProof="0" dirty="0" smtClean="0">
                <a:solidFill>
                  <a:srgbClr val="000066"/>
                </a:solidFill>
                <a:latin typeface="+mn-lt"/>
              </a:rPr>
              <a:t>FOVs 1-3 and 94-96 not assimilated</a:t>
            </a:r>
          </a:p>
          <a:p>
            <a:pPr marL="742950" marR="0" lvl="1" indent="-28575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defRPr/>
            </a:pPr>
            <a:r>
              <a:rPr kumimoji="0" lang="en-US" sz="2000" b="0" i="0" u="none" strike="noStrike" kern="0" cap="none" spc="0" normalizeH="0" baseline="0" dirty="0" smtClean="0">
                <a:ln>
                  <a:noFill/>
                </a:ln>
                <a:solidFill>
                  <a:srgbClr val="000066"/>
                </a:solidFill>
                <a:effectLst/>
                <a:uLnTx/>
                <a:uFillTx/>
                <a:latin typeface="+mn-lt"/>
              </a:rPr>
              <a:t>All</a:t>
            </a:r>
            <a:r>
              <a:rPr kumimoji="0" lang="en-US" sz="2000" b="0" i="0" u="none" strike="noStrike" kern="0" cap="none" spc="0" normalizeH="0" dirty="0" smtClean="0">
                <a:ln>
                  <a:noFill/>
                </a:ln>
                <a:solidFill>
                  <a:srgbClr val="000066"/>
                </a:solidFill>
                <a:effectLst/>
                <a:uLnTx/>
                <a:uFillTx/>
                <a:latin typeface="+mn-lt"/>
              </a:rPr>
              <a:t> channels except for 15 (57 GHz)</a:t>
            </a:r>
          </a:p>
          <a:p>
            <a:pPr marL="742950" marR="0" lvl="1" indent="-28575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defRPr/>
            </a:pPr>
            <a:r>
              <a:rPr lang="en-US" sz="2000" b="0" kern="0" baseline="0" noProof="0" dirty="0" smtClean="0">
                <a:solidFill>
                  <a:srgbClr val="000066"/>
                </a:solidFill>
                <a:latin typeface="+mn-lt"/>
              </a:rPr>
              <a:t>All channels averaged to 3.3 beam</a:t>
            </a:r>
            <a:r>
              <a:rPr lang="en-US" sz="2000" b="0" kern="0" noProof="0" dirty="0" smtClean="0">
                <a:solidFill>
                  <a:srgbClr val="000066"/>
                </a:solidFill>
                <a:latin typeface="+mn-lt"/>
              </a:rPr>
              <a:t> resolution (AAPP)</a:t>
            </a:r>
            <a:endParaRPr kumimoji="0" lang="en-US" sz="2000" b="0" i="0" u="none" strike="noStrike" kern="0" cap="none" spc="0" normalizeH="0" baseline="0" noProof="0" dirty="0" smtClean="0">
              <a:ln>
                <a:noFill/>
              </a:ln>
              <a:solidFill>
                <a:srgbClr val="000066"/>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defRPr/>
            </a:pPr>
            <a:endParaRPr kumimoji="0" lang="en-US" sz="2600" b="0" i="0" u="none" strike="noStrike" kern="0" cap="none" spc="0" normalizeH="0" baseline="0" noProof="0" dirty="0" smtClean="0">
              <a:ln>
                <a:noFill/>
              </a:ln>
              <a:solidFill>
                <a:srgbClr val="000066"/>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defRPr/>
            </a:pPr>
            <a:endParaRPr kumimoji="0" lang="en-US" sz="2600" b="0" i="0" u="none" strike="noStrike" kern="0" cap="none" spc="0" normalizeH="0" baseline="0" noProof="0" dirty="0" smtClean="0">
              <a:ln>
                <a:noFill/>
              </a:ln>
              <a:solidFill>
                <a:srgbClr val="000066"/>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defRPr/>
            </a:pPr>
            <a:endParaRPr kumimoji="0" lang="en-US" sz="2600" b="0" i="0" u="none" strike="noStrike" kern="0" cap="none" spc="0" normalizeH="0" baseline="0" noProof="0" dirty="0" smtClean="0">
              <a:ln>
                <a:noFill/>
              </a:ln>
              <a:solidFill>
                <a:srgbClr val="000066"/>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chemeClr val="accent1"/>
              </a:buClr>
              <a:buSzTx/>
              <a:buFont typeface="Wingdings" pitchFamily="2" charset="2"/>
              <a:buChar char="§"/>
              <a:tabLst/>
              <a:defRPr/>
            </a:pPr>
            <a:endParaRPr kumimoji="0" lang="en-US" sz="2600" b="0" i="0" u="none" strike="noStrike" kern="0" cap="none" spc="0" normalizeH="0" baseline="0" noProof="0" dirty="0">
              <a:ln>
                <a:noFill/>
              </a:ln>
              <a:solidFill>
                <a:srgbClr val="000066"/>
              </a:solidFill>
              <a:effectLst/>
              <a:uLnTx/>
              <a:uFillTx/>
              <a:latin typeface="+mn-lt"/>
            </a:endParaRPr>
          </a:p>
        </p:txBody>
      </p:sp>
    </p:spTree>
    <p:extLst>
      <p:ext uri="{BB962C8B-B14F-4D97-AF65-F5344CB8AC3E}">
        <p14:creationId xmlns:p14="http://schemas.microsoft.com/office/powerpoint/2010/main" val="1460465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ATMS Coverage</a:t>
            </a:r>
            <a:endParaRPr lang="en-US" dirty="0"/>
          </a:p>
        </p:txBody>
      </p:sp>
      <p:sp>
        <p:nvSpPr>
          <p:cNvPr id="4" name="Footer Placeholder 3"/>
          <p:cNvSpPr>
            <a:spLocks noGrp="1"/>
          </p:cNvSpPr>
          <p:nvPr>
            <p:ph type="ftr" sz="quarter" idx="11"/>
          </p:nvPr>
        </p:nvSpPr>
        <p:spPr/>
        <p:txBody>
          <a:bodyPr/>
          <a:lstStyle/>
          <a:p>
            <a:pPr>
              <a:defRPr/>
            </a:pPr>
            <a:r>
              <a:rPr lang="en-US" altLang="zh-CN" smtClean="0"/>
              <a:t>NOAA Satellite Science Week Meeting</a:t>
            </a:r>
            <a:endParaRPr lang="en-US" altLang="zh-CN" dirty="0"/>
          </a:p>
        </p:txBody>
      </p:sp>
      <p:sp>
        <p:nvSpPr>
          <p:cNvPr id="5" name="Slide Number Placeholder 4"/>
          <p:cNvSpPr>
            <a:spLocks noGrp="1"/>
          </p:cNvSpPr>
          <p:nvPr>
            <p:ph type="sldNum" sz="quarter" idx="12"/>
          </p:nvPr>
        </p:nvSpPr>
        <p:spPr/>
        <p:txBody>
          <a:bodyPr/>
          <a:lstStyle/>
          <a:p>
            <a:pPr>
              <a:defRPr/>
            </a:pPr>
            <a:fld id="{110305D5-B1B2-4C68-B86E-411F53241308}" type="slidenum">
              <a:rPr lang="en-US" altLang="zh-CN" smtClean="0"/>
              <a:pPr>
                <a:defRPr/>
              </a:pPr>
              <a:t>21</a:t>
            </a:fld>
            <a:endParaRPr lang="en-US" altLang="zh-CN" dirty="0"/>
          </a:p>
        </p:txBody>
      </p:sp>
      <p:pic>
        <p:nvPicPr>
          <p:cNvPr id="7" name="Picture 6" descr="amsua_n18.obs_1.png"/>
          <p:cNvPicPr>
            <a:picLocks noChangeAspect="1"/>
          </p:cNvPicPr>
          <p:nvPr/>
        </p:nvPicPr>
        <p:blipFill>
          <a:blip r:embed="rId2" cstate="print"/>
          <a:srcRect b="48078"/>
          <a:stretch>
            <a:fillRect/>
          </a:stretch>
        </p:blipFill>
        <p:spPr>
          <a:xfrm>
            <a:off x="1367695" y="889420"/>
            <a:ext cx="6709505" cy="2691980"/>
          </a:xfrm>
          <a:prstGeom prst="rect">
            <a:avLst/>
          </a:prstGeom>
        </p:spPr>
      </p:pic>
      <p:pic>
        <p:nvPicPr>
          <p:cNvPr id="10" name="Picture 9" descr="atms_npp.obs_1.png"/>
          <p:cNvPicPr>
            <a:picLocks noChangeAspect="1"/>
          </p:cNvPicPr>
          <p:nvPr/>
        </p:nvPicPr>
        <p:blipFill>
          <a:blip r:embed="rId3" cstate="print"/>
          <a:srcRect b="47778"/>
          <a:stretch>
            <a:fillRect/>
          </a:stretch>
        </p:blipFill>
        <p:spPr>
          <a:xfrm>
            <a:off x="1371600" y="3733800"/>
            <a:ext cx="6705600" cy="2705946"/>
          </a:xfrm>
          <a:prstGeom prst="rect">
            <a:avLst/>
          </a:prstGeom>
        </p:spPr>
      </p:pic>
      <p:sp>
        <p:nvSpPr>
          <p:cNvPr id="11" name="TextBox 10"/>
          <p:cNvSpPr txBox="1"/>
          <p:nvPr/>
        </p:nvSpPr>
        <p:spPr>
          <a:xfrm>
            <a:off x="152400" y="1752600"/>
            <a:ext cx="1219200" cy="923330"/>
          </a:xfrm>
          <a:prstGeom prst="rect">
            <a:avLst/>
          </a:prstGeom>
          <a:noFill/>
        </p:spPr>
        <p:txBody>
          <a:bodyPr wrap="square" rtlCol="0">
            <a:spAutoFit/>
          </a:bodyPr>
          <a:lstStyle/>
          <a:p>
            <a:r>
              <a:rPr lang="en-US" dirty="0" smtClean="0"/>
              <a:t>N18 AMSU-A 23 GHz</a:t>
            </a:r>
            <a:endParaRPr lang="en-US" dirty="0"/>
          </a:p>
        </p:txBody>
      </p:sp>
      <p:sp>
        <p:nvSpPr>
          <p:cNvPr id="12" name="TextBox 11"/>
          <p:cNvSpPr txBox="1"/>
          <p:nvPr/>
        </p:nvSpPr>
        <p:spPr>
          <a:xfrm>
            <a:off x="152400" y="4495800"/>
            <a:ext cx="1219200" cy="923330"/>
          </a:xfrm>
          <a:prstGeom prst="rect">
            <a:avLst/>
          </a:prstGeom>
          <a:noFill/>
        </p:spPr>
        <p:txBody>
          <a:bodyPr wrap="square" rtlCol="0">
            <a:spAutoFit/>
          </a:bodyPr>
          <a:lstStyle/>
          <a:p>
            <a:r>
              <a:rPr lang="en-US" dirty="0" smtClean="0"/>
              <a:t>NPP ATMS</a:t>
            </a:r>
          </a:p>
          <a:p>
            <a:r>
              <a:rPr lang="en-US" dirty="0" smtClean="0"/>
              <a:t>23 GHz</a:t>
            </a:r>
            <a:endParaRPr lang="en-US" dirty="0"/>
          </a:p>
        </p:txBody>
      </p:sp>
    </p:spTree>
    <p:extLst>
      <p:ext uri="{BB962C8B-B14F-4D97-AF65-F5344CB8AC3E}">
        <p14:creationId xmlns:p14="http://schemas.microsoft.com/office/powerpoint/2010/main" val="27573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Anomaly Correlation</a:t>
            </a:r>
            <a:endParaRPr lang="en-US" dirty="0"/>
          </a:p>
        </p:txBody>
      </p:sp>
      <p:sp>
        <p:nvSpPr>
          <p:cNvPr id="5" name="Slide Number Placeholder 4"/>
          <p:cNvSpPr>
            <a:spLocks noGrp="1"/>
          </p:cNvSpPr>
          <p:nvPr>
            <p:ph type="sldNum" sz="quarter" idx="12"/>
          </p:nvPr>
        </p:nvSpPr>
        <p:spPr/>
        <p:txBody>
          <a:bodyPr/>
          <a:lstStyle/>
          <a:p>
            <a:pPr>
              <a:defRPr/>
            </a:pPr>
            <a:fld id="{110305D5-B1B2-4C68-B86E-411F53241308}" type="slidenum">
              <a:rPr lang="en-US" altLang="zh-CN" smtClean="0"/>
              <a:pPr>
                <a:defRPr/>
              </a:pPr>
              <a:t>22</a:t>
            </a:fld>
            <a:endParaRPr lang="en-US" altLang="zh-CN" dirty="0"/>
          </a:p>
        </p:txBody>
      </p:sp>
      <p:pic>
        <p:nvPicPr>
          <p:cNvPr id="6" name="Picture 5" descr="cor_dieoff_HGT_P500_G2_00Z.png"/>
          <p:cNvPicPr>
            <a:picLocks noChangeAspect="1"/>
          </p:cNvPicPr>
          <p:nvPr/>
        </p:nvPicPr>
        <p:blipFill>
          <a:blip r:embed="rId2" cstate="print"/>
          <a:srcRect l="48889" t="2222" r="2222" b="51111"/>
          <a:stretch>
            <a:fillRect/>
          </a:stretch>
        </p:blipFill>
        <p:spPr>
          <a:xfrm>
            <a:off x="381000" y="1423554"/>
            <a:ext cx="4495800" cy="4291446"/>
          </a:xfrm>
          <a:prstGeom prst="rect">
            <a:avLst/>
          </a:prstGeom>
        </p:spPr>
      </p:pic>
      <p:pic>
        <p:nvPicPr>
          <p:cNvPr id="7" name="Picture 6" descr="cor_dieoff_HGT_P500_G2SHX_00Z.png"/>
          <p:cNvPicPr>
            <a:picLocks noChangeAspect="1"/>
          </p:cNvPicPr>
          <p:nvPr/>
        </p:nvPicPr>
        <p:blipFill>
          <a:blip r:embed="rId3" cstate="print"/>
          <a:srcRect l="48889" t="2222" r="2222" b="51111"/>
          <a:stretch>
            <a:fillRect/>
          </a:stretch>
        </p:blipFill>
        <p:spPr>
          <a:xfrm>
            <a:off x="5562600" y="3733800"/>
            <a:ext cx="2971800" cy="2836718"/>
          </a:xfrm>
          <a:prstGeom prst="rect">
            <a:avLst/>
          </a:prstGeom>
        </p:spPr>
      </p:pic>
      <p:pic>
        <p:nvPicPr>
          <p:cNvPr id="8" name="Picture 7" descr="cor_dieoff_HGT_P500_G2TRO_00Z.png"/>
          <p:cNvPicPr>
            <a:picLocks noChangeAspect="1"/>
          </p:cNvPicPr>
          <p:nvPr/>
        </p:nvPicPr>
        <p:blipFill>
          <a:blip r:embed="rId4" cstate="print"/>
          <a:srcRect l="48889" t="2222" r="2222" b="51111"/>
          <a:stretch>
            <a:fillRect/>
          </a:stretch>
        </p:blipFill>
        <p:spPr>
          <a:xfrm>
            <a:off x="5562600" y="838200"/>
            <a:ext cx="2971800" cy="2836718"/>
          </a:xfrm>
          <a:prstGeom prst="rect">
            <a:avLst/>
          </a:prstGeom>
        </p:spPr>
      </p:pic>
      <p:sp>
        <p:nvSpPr>
          <p:cNvPr id="3" name="TextBox 2"/>
          <p:cNvSpPr txBox="1"/>
          <p:nvPr/>
        </p:nvSpPr>
        <p:spPr>
          <a:xfrm>
            <a:off x="1066800" y="6172200"/>
            <a:ext cx="1588961" cy="369332"/>
          </a:xfrm>
          <a:prstGeom prst="rect">
            <a:avLst/>
          </a:prstGeom>
          <a:noFill/>
        </p:spPr>
        <p:txBody>
          <a:bodyPr wrap="none" rtlCol="0">
            <a:spAutoFit/>
          </a:bodyPr>
          <a:lstStyle/>
          <a:p>
            <a:r>
              <a:rPr lang="en-US" dirty="0" smtClean="0"/>
              <a:t>Neutral Impact</a:t>
            </a:r>
            <a:endParaRPr lang="en-US" dirty="0"/>
          </a:p>
        </p:txBody>
      </p:sp>
    </p:spTree>
    <p:extLst>
      <p:ext uri="{BB962C8B-B14F-4D97-AF65-F5344CB8AC3E}">
        <p14:creationId xmlns:p14="http://schemas.microsoft.com/office/powerpoint/2010/main" val="1903722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sz="2000" dirty="0" smtClean="0"/>
              <a:t>Finalize assessment of ATMS impact from data denial experiment</a:t>
            </a:r>
          </a:p>
          <a:p>
            <a:r>
              <a:rPr lang="en-US" sz="2000" dirty="0" smtClean="0"/>
              <a:t>Work on alignment of control runs between s4 and CCS (benchmark)</a:t>
            </a:r>
          </a:p>
          <a:p>
            <a:r>
              <a:rPr lang="en-US" sz="2000" dirty="0" smtClean="0"/>
              <a:t>Assess impact of ATMS replacement of POES/</a:t>
            </a:r>
            <a:r>
              <a:rPr lang="en-US" sz="2000" dirty="0" err="1" smtClean="0"/>
              <a:t>Metop</a:t>
            </a:r>
            <a:r>
              <a:rPr lang="en-US" sz="2000" dirty="0" smtClean="0"/>
              <a:t> (remove redundancy)</a:t>
            </a:r>
          </a:p>
          <a:p>
            <a:r>
              <a:rPr lang="en-US" sz="2000" smtClean="0"/>
              <a:t>Coordinate </a:t>
            </a:r>
            <a:r>
              <a:rPr lang="en-US" sz="2000" dirty="0" smtClean="0"/>
              <a:t>with parallel efforts to assess the overall global observing system and how ATMS fits in</a:t>
            </a:r>
          </a:p>
          <a:p>
            <a:r>
              <a:rPr lang="en-US" sz="2000" dirty="0" smtClean="0"/>
              <a:t>Coordinate efforts to begin impact assessment of assimilation NOAA products into NOAA models, in collaboration with CIRA (water vapor), CIMSS (temperature sounding), and CREST (surface products)</a:t>
            </a:r>
          </a:p>
          <a:p>
            <a:endParaRPr lang="en-US" sz="2000" dirty="0"/>
          </a:p>
          <a:p>
            <a:pPr marL="0" indent="0">
              <a:buNone/>
            </a:pPr>
            <a:r>
              <a:rPr lang="en-US" sz="2000" b="1" i="1" dirty="0" smtClean="0"/>
              <a:t>Port and Benchmark of Hybrid Ensemble on S4 is being aligned with Zeus and CCS (Jim Jung, Lead)</a:t>
            </a:r>
          </a:p>
          <a:p>
            <a:pPr>
              <a:buNone/>
            </a:pPr>
            <a:endParaRPr lang="en-US" sz="2000" dirty="0" smtClean="0"/>
          </a:p>
          <a:p>
            <a:endParaRPr lang="en-US" sz="2000" dirty="0"/>
          </a:p>
        </p:txBody>
      </p:sp>
      <p:sp>
        <p:nvSpPr>
          <p:cNvPr id="5" name="Slide Number Placeholder 4"/>
          <p:cNvSpPr>
            <a:spLocks noGrp="1"/>
          </p:cNvSpPr>
          <p:nvPr>
            <p:ph type="sldNum" sz="quarter" idx="12"/>
          </p:nvPr>
        </p:nvSpPr>
        <p:spPr/>
        <p:txBody>
          <a:bodyPr/>
          <a:lstStyle/>
          <a:p>
            <a:pPr>
              <a:defRPr/>
            </a:pPr>
            <a:fld id="{110305D5-B1B2-4C68-B86E-411F53241308}" type="slidenum">
              <a:rPr lang="en-US" altLang="zh-CN" smtClean="0"/>
              <a:pPr>
                <a:defRPr/>
              </a:pPr>
              <a:t>23</a:t>
            </a:fld>
            <a:endParaRPr lang="en-US" altLang="zh-CN" dirty="0"/>
          </a:p>
        </p:txBody>
      </p:sp>
    </p:spTree>
    <p:extLst>
      <p:ext uri="{BB962C8B-B14F-4D97-AF65-F5344CB8AC3E}">
        <p14:creationId xmlns:p14="http://schemas.microsoft.com/office/powerpoint/2010/main" val="821548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722531"/>
            <a:ext cx="7010400" cy="1752600"/>
          </a:xfrm>
        </p:spPr>
        <p:txBody>
          <a:bodyPr>
            <a:normAutofit/>
          </a:bodyPr>
          <a:lstStyle/>
          <a:p>
            <a:r>
              <a:rPr lang="en-US" sz="2800" dirty="0" smtClean="0">
                <a:solidFill>
                  <a:srgbClr val="FF0000"/>
                </a:solidFill>
              </a:rPr>
              <a:t>(Tong Zhu, </a:t>
            </a:r>
            <a:r>
              <a:rPr lang="en-US" sz="2800" dirty="0" err="1">
                <a:solidFill>
                  <a:srgbClr val="FF0000"/>
                </a:solidFill>
              </a:rPr>
              <a:t>Fuzhong</a:t>
            </a:r>
            <a:r>
              <a:rPr lang="en-US" sz="2800" dirty="0">
                <a:solidFill>
                  <a:srgbClr val="FF0000"/>
                </a:solidFill>
              </a:rPr>
              <a:t> </a:t>
            </a:r>
            <a:r>
              <a:rPr lang="en-US" sz="2800" dirty="0" err="1" smtClean="0">
                <a:solidFill>
                  <a:srgbClr val="FF0000"/>
                </a:solidFill>
              </a:rPr>
              <a:t>Weng</a:t>
            </a:r>
            <a:endParaRPr lang="en-US" sz="2800" dirty="0">
              <a:solidFill>
                <a:srgbClr val="FF0000"/>
              </a:solidFill>
            </a:endParaRPr>
          </a:p>
          <a:p>
            <a:r>
              <a:rPr lang="en-US" sz="2800" dirty="0">
                <a:solidFill>
                  <a:srgbClr val="FF0000"/>
                </a:solidFill>
              </a:rPr>
              <a:t>Michiko </a:t>
            </a:r>
            <a:r>
              <a:rPr lang="en-US" sz="2800" dirty="0" err="1" smtClean="0">
                <a:solidFill>
                  <a:srgbClr val="FF0000"/>
                </a:solidFill>
              </a:rPr>
              <a:t>Masutani</a:t>
            </a:r>
            <a:r>
              <a:rPr lang="en-US" sz="2800" dirty="0" smtClean="0">
                <a:solidFill>
                  <a:srgbClr val="FF0000"/>
                </a:solidFill>
              </a:rPr>
              <a:t> </a:t>
            </a:r>
            <a:r>
              <a:rPr lang="en-US" sz="2800" dirty="0">
                <a:solidFill>
                  <a:srgbClr val="FF0000"/>
                </a:solidFill>
              </a:rPr>
              <a:t>and Jack S. </a:t>
            </a:r>
            <a:r>
              <a:rPr lang="en-US" sz="2800" dirty="0" err="1" smtClean="0">
                <a:solidFill>
                  <a:srgbClr val="FF0000"/>
                </a:solidFill>
              </a:rPr>
              <a:t>Woollen</a:t>
            </a:r>
            <a:r>
              <a:rPr lang="en-US" sz="2800" dirty="0" smtClean="0">
                <a:solidFill>
                  <a:srgbClr val="FF0000"/>
                </a:solidFill>
              </a:rPr>
              <a:t>)</a:t>
            </a:r>
            <a:endParaRPr lang="en-US" sz="2800" dirty="0">
              <a:solidFill>
                <a:srgbClr val="FF0000"/>
              </a:solidFill>
            </a:endParaRPr>
          </a:p>
        </p:txBody>
      </p:sp>
      <p:sp>
        <p:nvSpPr>
          <p:cNvPr id="4" name="Rectangle 3"/>
          <p:cNvSpPr txBox="1">
            <a:spLocks noChangeArrowheads="1"/>
          </p:cNvSpPr>
          <p:nvPr/>
        </p:nvSpPr>
        <p:spPr>
          <a:xfrm>
            <a:off x="735737" y="2286000"/>
            <a:ext cx="7696200" cy="39703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schemeClr val="tx1"/>
                </a:solidFill>
              </a:rPr>
              <a:t>Satellite data simulated:</a:t>
            </a:r>
          </a:p>
          <a:p>
            <a:r>
              <a:rPr lang="en-US" sz="2400" dirty="0">
                <a:solidFill>
                  <a:schemeClr val="tx1"/>
                </a:solidFill>
              </a:rPr>
              <a:t>Current sensors: 13 months data for AMSU-A/B on NOAA 15, 16 and 17; GOES-10/12 Sounder, HIRS2, HIRS3, AIRS, and MSU;</a:t>
            </a:r>
          </a:p>
          <a:p>
            <a:r>
              <a:rPr lang="en-US" sz="2400" dirty="0">
                <a:solidFill>
                  <a:schemeClr val="tx1"/>
                </a:solidFill>
              </a:rPr>
              <a:t>Future sensors: 1 week GOES-R ABI, 5 weeks ATMS.</a:t>
            </a:r>
          </a:p>
          <a:p>
            <a:endParaRPr lang="en-US" sz="2400" dirty="0" smtClean="0">
              <a:solidFill>
                <a:schemeClr val="tx1"/>
              </a:solidFill>
            </a:endParaRPr>
          </a:p>
          <a:p>
            <a:r>
              <a:rPr lang="en-US" sz="2400" dirty="0" smtClean="0">
                <a:solidFill>
                  <a:schemeClr val="tx1"/>
                </a:solidFill>
              </a:rPr>
              <a:t>Satellite data examined:</a:t>
            </a:r>
          </a:p>
          <a:p>
            <a:r>
              <a:rPr lang="en-US" sz="2400" dirty="0" smtClean="0">
                <a:solidFill>
                  <a:schemeClr val="tx1"/>
                </a:solidFill>
              </a:rPr>
              <a:t>NOAA-15 AMSU-A/B, GOES-12 Sounder;</a:t>
            </a:r>
          </a:p>
          <a:p>
            <a:r>
              <a:rPr lang="en-US" sz="2400" dirty="0" smtClean="0">
                <a:solidFill>
                  <a:schemeClr val="tx1"/>
                </a:solidFill>
              </a:rPr>
              <a:t>HIRS3, GOES-12 Imager;</a:t>
            </a:r>
          </a:p>
          <a:p>
            <a:endParaRPr lang="en-US" sz="2400" dirty="0" smtClean="0">
              <a:solidFill>
                <a:schemeClr val="tx1"/>
              </a:solidFill>
            </a:endParaRPr>
          </a:p>
        </p:txBody>
      </p:sp>
      <p:sp>
        <p:nvSpPr>
          <p:cNvPr id="6" name="Rectangle 5"/>
          <p:cNvSpPr/>
          <p:nvPr/>
        </p:nvSpPr>
        <p:spPr>
          <a:xfrm>
            <a:off x="11837" y="76200"/>
            <a:ext cx="9144000" cy="646331"/>
          </a:xfrm>
          <a:prstGeom prst="rect">
            <a:avLst/>
          </a:prstGeom>
        </p:spPr>
        <p:txBody>
          <a:bodyPr wrap="square">
            <a:spAutoFit/>
          </a:bodyPr>
          <a:lstStyle/>
          <a:p>
            <a:r>
              <a:rPr lang="en-US" sz="3600" dirty="0">
                <a:solidFill>
                  <a:srgbClr val="FF0000"/>
                </a:solidFill>
                <a:latin typeface="+mj-lt"/>
              </a:rPr>
              <a:t>Joint OSSE: Radiance Simulation and Evaluation</a:t>
            </a:r>
          </a:p>
        </p:txBody>
      </p:sp>
    </p:spTree>
    <p:extLst>
      <p:ext uri="{BB962C8B-B14F-4D97-AF65-F5344CB8AC3E}">
        <p14:creationId xmlns:p14="http://schemas.microsoft.com/office/powerpoint/2010/main" val="2655519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GOES-12 Sounder 18 IR channels </a:t>
            </a:r>
            <a:br>
              <a:rPr lang="en-US" sz="3200" dirty="0"/>
            </a:br>
            <a:r>
              <a:rPr lang="en-US" sz="3200" dirty="0" smtClean="0"/>
              <a:t>over </a:t>
            </a:r>
            <a:r>
              <a:rPr lang="en-US" sz="3200" dirty="0"/>
              <a:t>North Atlantic </a:t>
            </a:r>
            <a:r>
              <a:rPr lang="en-US" sz="3200" dirty="0" smtClean="0"/>
              <a:t>region</a:t>
            </a:r>
            <a:endParaRPr lang="en-US" sz="3200" dirty="0"/>
          </a:p>
        </p:txBody>
      </p:sp>
      <p:pic>
        <p:nvPicPr>
          <p:cNvPr id="4" name="Picture 3" descr="sndr.obs.18ir.png"/>
          <p:cNvPicPr/>
          <p:nvPr/>
        </p:nvPicPr>
        <p:blipFill>
          <a:blip r:embed="rId2" cstate="print"/>
          <a:stretch>
            <a:fillRect/>
          </a:stretch>
        </p:blipFill>
        <p:spPr>
          <a:xfrm>
            <a:off x="2895600" y="1600200"/>
            <a:ext cx="5334000" cy="2477946"/>
          </a:xfrm>
          <a:prstGeom prst="rect">
            <a:avLst/>
          </a:prstGeom>
        </p:spPr>
      </p:pic>
      <p:pic>
        <p:nvPicPr>
          <p:cNvPr id="5" name="Picture 4" descr="sndr.nr2obs.18ir.png"/>
          <p:cNvPicPr/>
          <p:nvPr/>
        </p:nvPicPr>
        <p:blipFill>
          <a:blip r:embed="rId3" cstate="print"/>
          <a:stretch>
            <a:fillRect/>
          </a:stretch>
        </p:blipFill>
        <p:spPr>
          <a:xfrm>
            <a:off x="2895601" y="4191000"/>
            <a:ext cx="5410199" cy="2390303"/>
          </a:xfrm>
          <a:prstGeom prst="rect">
            <a:avLst/>
          </a:prstGeom>
        </p:spPr>
      </p:pic>
      <p:sp>
        <p:nvSpPr>
          <p:cNvPr id="6" name="TextBox 5"/>
          <p:cNvSpPr txBox="1"/>
          <p:nvPr/>
        </p:nvSpPr>
        <p:spPr>
          <a:xfrm>
            <a:off x="228600" y="2477869"/>
            <a:ext cx="2649508" cy="646331"/>
          </a:xfrm>
          <a:prstGeom prst="rect">
            <a:avLst/>
          </a:prstGeom>
          <a:noFill/>
        </p:spPr>
        <p:txBody>
          <a:bodyPr wrap="none" rtlCol="0">
            <a:spAutoFit/>
          </a:bodyPr>
          <a:lstStyle/>
          <a:p>
            <a:pPr algn="ctr"/>
            <a:r>
              <a:rPr lang="en-US" dirty="0" smtClean="0"/>
              <a:t>Observation</a:t>
            </a:r>
          </a:p>
          <a:p>
            <a:pPr algn="ctr"/>
            <a:r>
              <a:rPr lang="en-US" dirty="0" smtClean="0"/>
              <a:t>1200 UTC October 1, 2005</a:t>
            </a:r>
            <a:endParaRPr lang="en-US" dirty="0"/>
          </a:p>
        </p:txBody>
      </p:sp>
      <p:sp>
        <p:nvSpPr>
          <p:cNvPr id="7" name="TextBox 6"/>
          <p:cNvSpPr txBox="1"/>
          <p:nvPr/>
        </p:nvSpPr>
        <p:spPr>
          <a:xfrm>
            <a:off x="152400" y="4191000"/>
            <a:ext cx="2649508" cy="646331"/>
          </a:xfrm>
          <a:prstGeom prst="rect">
            <a:avLst/>
          </a:prstGeom>
          <a:noFill/>
        </p:spPr>
        <p:txBody>
          <a:bodyPr wrap="none" rtlCol="0">
            <a:spAutoFit/>
          </a:bodyPr>
          <a:lstStyle/>
          <a:p>
            <a:pPr algn="ctr"/>
            <a:r>
              <a:rPr lang="en-US" dirty="0" smtClean="0"/>
              <a:t>NR Simulation</a:t>
            </a:r>
          </a:p>
          <a:p>
            <a:pPr algn="ctr"/>
            <a:r>
              <a:rPr lang="en-US" dirty="0" smtClean="0"/>
              <a:t>1200 UTC October 1, 2005</a:t>
            </a:r>
            <a:endParaRPr lang="en-US" dirty="0"/>
          </a:p>
        </p:txBody>
      </p:sp>
      <p:cxnSp>
        <p:nvCxnSpPr>
          <p:cNvPr id="9" name="Straight Connector 8"/>
          <p:cNvCxnSpPr/>
          <p:nvPr/>
        </p:nvCxnSpPr>
        <p:spPr>
          <a:xfrm>
            <a:off x="381000" y="41148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19600" y="3276600"/>
            <a:ext cx="1066800" cy="838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5800" y="5791200"/>
            <a:ext cx="1066800" cy="83820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 y="4826675"/>
            <a:ext cx="2590800" cy="1754326"/>
          </a:xfrm>
          <a:prstGeom prst="rect">
            <a:avLst/>
          </a:prstGeom>
          <a:noFill/>
        </p:spPr>
        <p:txBody>
          <a:bodyPr wrap="square" rtlCol="0">
            <a:spAutoFit/>
          </a:bodyPr>
          <a:lstStyle/>
          <a:p>
            <a:pPr>
              <a:buFont typeface="Arial" pitchFamily="34" charset="0"/>
              <a:buChar char="•"/>
            </a:pPr>
            <a:r>
              <a:rPr lang="en-US" dirty="0" smtClean="0"/>
              <a:t>Less fine moisture and cloud structures;</a:t>
            </a:r>
          </a:p>
          <a:p>
            <a:pPr>
              <a:buFont typeface="Arial" pitchFamily="34" charset="0"/>
              <a:buChar char="•"/>
            </a:pPr>
            <a:r>
              <a:rPr lang="en-US" dirty="0" smtClean="0"/>
              <a:t>Large difference at Ch-15, </a:t>
            </a:r>
            <a:r>
              <a:rPr lang="en-US" dirty="0" smtClean="0">
                <a:latin typeface="Times New Roman" pitchFamily="48" charset="0"/>
              </a:rPr>
              <a:t>due largely to the shifting of SRF for about +8.4 cm</a:t>
            </a:r>
            <a:r>
              <a:rPr lang="en-US" baseline="30000" dirty="0" smtClean="0">
                <a:latin typeface="Times New Roman" pitchFamily="48" charset="0"/>
              </a:rPr>
              <a:t>-1</a:t>
            </a:r>
            <a:r>
              <a:rPr lang="en-US" dirty="0" smtClean="0">
                <a:latin typeface="Times New Roman" pitchFamily="48" charset="0"/>
              </a:rPr>
              <a:t>. </a:t>
            </a:r>
            <a:endParaRPr lang="en-US" dirty="0"/>
          </a:p>
        </p:txBody>
      </p:sp>
    </p:spTree>
    <p:extLst>
      <p:ext uri="{BB962C8B-B14F-4D97-AF65-F5344CB8AC3E}">
        <p14:creationId xmlns:p14="http://schemas.microsoft.com/office/powerpoint/2010/main" val="1266017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lot_diff_nr_obs_v4std_v2005.bias.png"/>
          <p:cNvPicPr>
            <a:picLocks noChangeAspect="1"/>
          </p:cNvPicPr>
          <p:nvPr/>
        </p:nvPicPr>
        <p:blipFill>
          <a:blip r:embed="rId2" cstate="print"/>
          <a:stretch>
            <a:fillRect/>
          </a:stretch>
        </p:blipFill>
        <p:spPr>
          <a:xfrm>
            <a:off x="1295400" y="906560"/>
            <a:ext cx="6781800" cy="4427442"/>
          </a:xfrm>
          <a:prstGeom prst="rect">
            <a:avLst/>
          </a:prstGeom>
        </p:spPr>
      </p:pic>
      <p:sp>
        <p:nvSpPr>
          <p:cNvPr id="9" name="Oval 8"/>
          <p:cNvSpPr/>
          <p:nvPr/>
        </p:nvSpPr>
        <p:spPr>
          <a:xfrm>
            <a:off x="4983480" y="2133600"/>
            <a:ext cx="914400" cy="8382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228600"/>
            <a:ext cx="8229600" cy="715962"/>
          </a:xfrm>
        </p:spPr>
        <p:txBody>
          <a:bodyPr>
            <a:normAutofit/>
          </a:bodyPr>
          <a:lstStyle/>
          <a:p>
            <a:r>
              <a:rPr lang="en-US" sz="3200" dirty="0" smtClean="0"/>
              <a:t>Comparison of GOES-12 Sounder O-B Biases</a:t>
            </a:r>
            <a:endParaRPr lang="en-US" sz="3200" dirty="0"/>
          </a:p>
        </p:txBody>
      </p:sp>
      <p:sp>
        <p:nvSpPr>
          <p:cNvPr id="6" name="Rectangle 5"/>
          <p:cNvSpPr/>
          <p:nvPr/>
        </p:nvSpPr>
        <p:spPr>
          <a:xfrm>
            <a:off x="381000" y="5181600"/>
            <a:ext cx="8382000" cy="1384995"/>
          </a:xfrm>
          <a:prstGeom prst="rect">
            <a:avLst/>
          </a:prstGeom>
        </p:spPr>
        <p:txBody>
          <a:bodyPr wrap="square">
            <a:spAutoFit/>
          </a:bodyPr>
          <a:lstStyle/>
          <a:p>
            <a:pPr marL="11430" indent="-285750">
              <a:buFont typeface="Wingdings" pitchFamily="2" charset="2"/>
              <a:buChar char="q"/>
            </a:pPr>
            <a:r>
              <a:rPr lang="en-US" sz="1400" dirty="0" smtClean="0">
                <a:latin typeface="Times New Roman" pitchFamily="48" charset="0"/>
              </a:rPr>
              <a:t>Biases of OBS-NR and OBS-GFS have similar sign and magnitude at most channels, except following bands:</a:t>
            </a:r>
          </a:p>
          <a:p>
            <a:pPr marL="468630" lvl="1" indent="-285750">
              <a:buFont typeface="Wingdings" pitchFamily="2" charset="2"/>
              <a:buChar char="§"/>
            </a:pPr>
            <a:r>
              <a:rPr lang="en-US" sz="1400" dirty="0">
                <a:latin typeface="Times New Roman" pitchFamily="48" charset="0"/>
              </a:rPr>
              <a:t>L</a:t>
            </a:r>
            <a:r>
              <a:rPr lang="en-US" sz="1400" dirty="0" smtClean="0">
                <a:latin typeface="Times New Roman" pitchFamily="48" charset="0"/>
              </a:rPr>
              <a:t>arge differences in O-B can be found at Ch10-12, atmospheric moisture bands (NR field is more moist than GFS field)</a:t>
            </a:r>
          </a:p>
          <a:p>
            <a:pPr marL="468630" lvl="1" indent="-285750">
              <a:buFont typeface="Wingdings" pitchFamily="2" charset="2"/>
              <a:buChar char="§"/>
            </a:pPr>
            <a:r>
              <a:rPr lang="en-US" sz="1400" dirty="0" smtClean="0">
                <a:latin typeface="Times New Roman" pitchFamily="48" charset="0"/>
              </a:rPr>
              <a:t>Compared with GFS Tb, there is about 1 K – 2 K cold bias of NR simulated Tb at Ch7-8, ch13, Ch16-18 (PBL and surface temperature bands). </a:t>
            </a:r>
          </a:p>
          <a:p>
            <a:pPr marL="468630" lvl="1" indent="-285750">
              <a:buFont typeface="Wingdings" pitchFamily="2" charset="2"/>
              <a:buChar char="§"/>
            </a:pPr>
            <a:r>
              <a:rPr lang="en-US" sz="1400" dirty="0" smtClean="0">
                <a:latin typeface="Times New Roman" pitchFamily="48" charset="0"/>
              </a:rPr>
              <a:t>At short wave window bands, NR Tb is close to OBS, while GFS Tb is close to OBS at </a:t>
            </a:r>
            <a:r>
              <a:rPr lang="en-US" sz="1400" dirty="0" err="1" smtClean="0">
                <a:latin typeface="Times New Roman" pitchFamily="48" charset="0"/>
              </a:rPr>
              <a:t>longwave</a:t>
            </a:r>
            <a:r>
              <a:rPr lang="en-US" sz="1400" dirty="0" smtClean="0">
                <a:latin typeface="Times New Roman" pitchFamily="48" charset="0"/>
              </a:rPr>
              <a:t> window.</a:t>
            </a:r>
          </a:p>
        </p:txBody>
      </p:sp>
      <p:cxnSp>
        <p:nvCxnSpPr>
          <p:cNvPr id="8" name="Straight Connector 7"/>
          <p:cNvCxnSpPr/>
          <p:nvPr/>
        </p:nvCxnSpPr>
        <p:spPr>
          <a:xfrm flipV="1">
            <a:off x="5175504" y="1143000"/>
            <a:ext cx="0" cy="358140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757416" y="2133600"/>
            <a:ext cx="1014984" cy="914400"/>
          </a:xfrm>
          <a:prstGeom prst="ellipse">
            <a:avLst/>
          </a:prstGeom>
          <a:noFill/>
          <a:ln>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14800" y="2286000"/>
            <a:ext cx="609600" cy="762000"/>
          </a:xfrm>
          <a:prstGeom prst="ellipse">
            <a:avLst/>
          </a:prstGeom>
          <a:noFill/>
          <a:ln>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67400" y="2362200"/>
            <a:ext cx="381000" cy="762000"/>
          </a:xfrm>
          <a:prstGeom prst="ellipse">
            <a:avLst/>
          </a:prstGeom>
          <a:noFill/>
          <a:ln>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97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470025"/>
          </a:xfrm>
        </p:spPr>
        <p:txBody>
          <a:bodyPr>
            <a:noAutofit/>
          </a:bodyPr>
          <a:lstStyle/>
          <a:p>
            <a:r>
              <a:rPr lang="en-US" sz="3600" dirty="0" smtClean="0">
                <a:solidFill>
                  <a:srgbClr val="FF0000"/>
                </a:solidFill>
              </a:rPr>
              <a:t>Joint OSSE: Forecast Impact studies</a:t>
            </a:r>
            <a:r>
              <a:rPr lang="en-US" sz="3600" dirty="0">
                <a:solidFill>
                  <a:srgbClr val="FF0000"/>
                </a:solidFill>
              </a:rPr>
              <a:t/>
            </a:r>
            <a:br>
              <a:rPr lang="en-US" sz="3600" dirty="0">
                <a:solidFill>
                  <a:srgbClr val="FF0000"/>
                </a:solidFill>
              </a:rPr>
            </a:br>
            <a:r>
              <a:rPr lang="en-US" sz="3600" dirty="0" smtClean="0">
                <a:solidFill>
                  <a:srgbClr val="FF0000"/>
                </a:solidFill>
              </a:rPr>
              <a:t>Simulated vs. Real AIRS Data</a:t>
            </a:r>
            <a:br>
              <a:rPr lang="en-US" sz="3600" dirty="0" smtClean="0">
                <a:solidFill>
                  <a:srgbClr val="FF0000"/>
                </a:solidFill>
              </a:rPr>
            </a:br>
            <a:endParaRPr lang="en-US" sz="3600" dirty="0">
              <a:solidFill>
                <a:srgbClr val="FF0000"/>
              </a:solidFill>
            </a:endParaRPr>
          </a:p>
        </p:txBody>
      </p:sp>
      <p:sp>
        <p:nvSpPr>
          <p:cNvPr id="3" name="Subtitle 2"/>
          <p:cNvSpPr>
            <a:spLocks noGrp="1"/>
          </p:cNvSpPr>
          <p:nvPr>
            <p:ph type="subTitle" idx="1"/>
          </p:nvPr>
        </p:nvSpPr>
        <p:spPr>
          <a:xfrm>
            <a:off x="304800" y="1143000"/>
            <a:ext cx="8610600" cy="1752600"/>
          </a:xfrm>
        </p:spPr>
        <p:txBody>
          <a:bodyPr>
            <a:normAutofit/>
          </a:bodyPr>
          <a:lstStyle/>
          <a:p>
            <a:r>
              <a:rPr lang="en-US" sz="2800" dirty="0" smtClean="0">
                <a:solidFill>
                  <a:srgbClr val="FF0000"/>
                </a:solidFill>
              </a:rPr>
              <a:t>(Sean Casey, Michiko </a:t>
            </a:r>
            <a:r>
              <a:rPr lang="en-US" sz="2800" dirty="0" err="1" smtClean="0">
                <a:solidFill>
                  <a:srgbClr val="FF0000"/>
                </a:solidFill>
              </a:rPr>
              <a:t>Masutani</a:t>
            </a:r>
            <a:r>
              <a:rPr lang="en-US" sz="2800" dirty="0" smtClean="0">
                <a:solidFill>
                  <a:srgbClr val="FF0000"/>
                </a:solidFill>
              </a:rPr>
              <a:t>, Jack </a:t>
            </a:r>
            <a:r>
              <a:rPr lang="en-US" sz="2800" dirty="0" err="1" smtClean="0">
                <a:solidFill>
                  <a:srgbClr val="FF0000"/>
                </a:solidFill>
              </a:rPr>
              <a:t>Woollen</a:t>
            </a:r>
            <a:r>
              <a:rPr lang="en-US" sz="2800" dirty="0" smtClean="0">
                <a:solidFill>
                  <a:srgbClr val="FF0000"/>
                </a:solidFill>
              </a:rPr>
              <a:t>, </a:t>
            </a:r>
            <a:r>
              <a:rPr lang="en-US" sz="2800" dirty="0" err="1" smtClean="0">
                <a:solidFill>
                  <a:srgbClr val="FF0000"/>
                </a:solidFill>
              </a:rPr>
              <a:t>Zaizhong</a:t>
            </a:r>
            <a:r>
              <a:rPr lang="en-US" sz="2800" dirty="0" smtClean="0">
                <a:solidFill>
                  <a:srgbClr val="FF0000"/>
                </a:solidFill>
              </a:rPr>
              <a:t> Ma, Lars Peter </a:t>
            </a:r>
            <a:r>
              <a:rPr lang="en-US" sz="2800" dirty="0" err="1" smtClean="0">
                <a:solidFill>
                  <a:srgbClr val="FF0000"/>
                </a:solidFill>
              </a:rPr>
              <a:t>Riishojgaard</a:t>
            </a:r>
            <a:r>
              <a:rPr lang="en-US" sz="2800" dirty="0" smtClean="0">
                <a:solidFill>
                  <a:srgbClr val="FF0000"/>
                </a:solidFill>
              </a:rPr>
              <a:t>)</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C639BE92-5778-4729-BBDD-F8ABCD8D839B}" type="slidenum">
              <a:rPr lang="en-US" smtClean="0"/>
              <a:pPr/>
              <a:t>27</a:t>
            </a:fld>
            <a:endParaRPr lang="en-US"/>
          </a:p>
        </p:txBody>
      </p:sp>
      <p:sp>
        <p:nvSpPr>
          <p:cNvPr id="5" name="Content Placeholder 2"/>
          <p:cNvSpPr txBox="1">
            <a:spLocks/>
          </p:cNvSpPr>
          <p:nvPr/>
        </p:nvSpPr>
        <p:spPr>
          <a:xfrm>
            <a:off x="423169" y="2438400"/>
            <a:ext cx="8229600" cy="45259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en-US" sz="2400" dirty="0" smtClean="0">
                <a:solidFill>
                  <a:schemeClr val="tx1"/>
                </a:solidFill>
              </a:rPr>
              <a:t>For all experiments:</a:t>
            </a:r>
          </a:p>
          <a:p>
            <a:pPr marL="914400" lvl="1" indent="-457200" algn="l">
              <a:buFont typeface="Wingdings" pitchFamily="2" charset="2"/>
              <a:buChar char="§"/>
            </a:pPr>
            <a:r>
              <a:rPr lang="en-US" sz="2400" dirty="0" smtClean="0">
                <a:solidFill>
                  <a:schemeClr val="tx1"/>
                </a:solidFill>
              </a:rPr>
              <a:t>July 15 – August 31</a:t>
            </a:r>
            <a:r>
              <a:rPr lang="en-US" sz="2400" baseline="30000" dirty="0" smtClean="0">
                <a:solidFill>
                  <a:schemeClr val="tx1"/>
                </a:solidFill>
              </a:rPr>
              <a:t>st</a:t>
            </a:r>
            <a:r>
              <a:rPr lang="en-US" sz="2400" dirty="0" smtClean="0">
                <a:solidFill>
                  <a:schemeClr val="tx1"/>
                </a:solidFill>
              </a:rPr>
              <a:t> 2005 (two-week spin-up)</a:t>
            </a:r>
          </a:p>
          <a:p>
            <a:pPr marL="914400" lvl="1" indent="-457200" algn="l">
              <a:buFont typeface="Wingdings" pitchFamily="2" charset="2"/>
              <a:buChar char="§"/>
            </a:pPr>
            <a:r>
              <a:rPr lang="en-US" sz="2400" dirty="0" smtClean="0">
                <a:solidFill>
                  <a:schemeClr val="tx1"/>
                </a:solidFill>
              </a:rPr>
              <a:t>“Control” (black curve): no AIRS</a:t>
            </a:r>
          </a:p>
          <a:p>
            <a:pPr marL="914400" lvl="1" indent="-457200" algn="l">
              <a:buFont typeface="Wingdings" pitchFamily="2" charset="2"/>
              <a:buChar char="§"/>
            </a:pPr>
            <a:r>
              <a:rPr lang="en-US" sz="2400" dirty="0" smtClean="0">
                <a:solidFill>
                  <a:schemeClr val="tx1"/>
                </a:solidFill>
              </a:rPr>
              <a:t>“Experiment” (red curve): AIRS included</a:t>
            </a:r>
          </a:p>
          <a:p>
            <a:pPr marL="457200" indent="-457200" algn="l">
              <a:buFont typeface="Wingdings" pitchFamily="2" charset="2"/>
              <a:buChar char="§"/>
            </a:pPr>
            <a:r>
              <a:rPr lang="en-US" sz="2400" dirty="0" smtClean="0">
                <a:solidFill>
                  <a:schemeClr val="tx1"/>
                </a:solidFill>
              </a:rPr>
              <a:t>Differences between experiments:</a:t>
            </a:r>
          </a:p>
          <a:p>
            <a:pPr marL="914400" lvl="1" indent="-457200" algn="l">
              <a:buFont typeface="Wingdings" pitchFamily="2" charset="2"/>
              <a:buChar char="§"/>
            </a:pPr>
            <a:r>
              <a:rPr lang="en-US" sz="2400" dirty="0" smtClean="0">
                <a:solidFill>
                  <a:schemeClr val="tx1"/>
                </a:solidFill>
              </a:rPr>
              <a:t>Top figures:  Real observations</a:t>
            </a:r>
          </a:p>
          <a:p>
            <a:pPr marL="914400" lvl="1" indent="-457200" algn="l">
              <a:buFont typeface="Wingdings" pitchFamily="2" charset="2"/>
              <a:buChar char="§"/>
            </a:pPr>
            <a:r>
              <a:rPr lang="en-US" sz="2400" dirty="0" smtClean="0">
                <a:solidFill>
                  <a:schemeClr val="tx1"/>
                </a:solidFill>
              </a:rPr>
              <a:t>Lower left:  Simulated observations, no error added</a:t>
            </a:r>
          </a:p>
          <a:p>
            <a:pPr marL="914400" lvl="1" indent="-457200" algn="l">
              <a:buFont typeface="Wingdings" pitchFamily="2" charset="2"/>
              <a:buChar char="§"/>
            </a:pPr>
            <a:r>
              <a:rPr lang="en-US" sz="2400" dirty="0" smtClean="0">
                <a:solidFill>
                  <a:schemeClr val="tx1"/>
                </a:solidFill>
              </a:rPr>
              <a:t>Lower right: Simulated observations, random error added</a:t>
            </a:r>
            <a:endParaRPr lang="en-US" sz="2400" dirty="0">
              <a:solidFill>
                <a:schemeClr val="tx1"/>
              </a:solidFill>
            </a:endParaRPr>
          </a:p>
        </p:txBody>
      </p:sp>
    </p:spTree>
    <p:extLst>
      <p:ext uri="{BB962C8B-B14F-4D97-AF65-F5344CB8AC3E}">
        <p14:creationId xmlns:p14="http://schemas.microsoft.com/office/powerpoint/2010/main" val="3571342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105400" y="3352800"/>
            <a:ext cx="3200400" cy="320040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609600" y="3352800"/>
            <a:ext cx="3164840" cy="3200400"/>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2971800" y="0"/>
            <a:ext cx="3259003" cy="327355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639BE92-5778-4729-BBDD-F8ABCD8D839B}" type="slidenum">
              <a:rPr lang="en-US" smtClean="0"/>
              <a:pPr/>
              <a:t>28</a:t>
            </a:fld>
            <a:endParaRPr lang="en-US"/>
          </a:p>
        </p:txBody>
      </p:sp>
    </p:spTree>
    <p:extLst>
      <p:ext uri="{BB962C8B-B14F-4D97-AF65-F5344CB8AC3E}">
        <p14:creationId xmlns:p14="http://schemas.microsoft.com/office/powerpoint/2010/main" val="2189791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066800"/>
            <a:ext cx="8229600" cy="4525963"/>
          </a:xfrm>
        </p:spPr>
        <p:txBody>
          <a:bodyPr>
            <a:normAutofit fontScale="70000" lnSpcReduction="20000"/>
          </a:bodyPr>
          <a:lstStyle/>
          <a:p>
            <a:r>
              <a:rPr lang="en-US" dirty="0" smtClean="0"/>
              <a:t>Lower biases, RMSE, higher AC scores seen with simulated data than with real data</a:t>
            </a:r>
          </a:p>
          <a:p>
            <a:r>
              <a:rPr lang="en-US" dirty="0" smtClean="0"/>
              <a:t>Lower AC scores, higher RMSE with simulated data + random error than with just simulated data</a:t>
            </a:r>
          </a:p>
          <a:p>
            <a:r>
              <a:rPr lang="en-US" dirty="0" smtClean="0"/>
              <a:t>Magnitude of differences between AIRS vs. NOAIRS changes among experiments; not enough to change results (positive vs. negative impact), but might effect significance of impact</a:t>
            </a:r>
          </a:p>
          <a:p>
            <a:r>
              <a:rPr lang="en-US" dirty="0" smtClean="0"/>
              <a:t>Online archives of VSDB results:</a:t>
            </a:r>
          </a:p>
          <a:p>
            <a:pPr lvl="1"/>
            <a:r>
              <a:rPr lang="en-US" dirty="0" smtClean="0"/>
              <a:t>Real:  </a:t>
            </a:r>
            <a:r>
              <a:rPr lang="en-US" dirty="0" smtClean="0">
                <a:hlinkClick r:id="rId2"/>
              </a:rPr>
              <a:t>http://www.jcsda.noaa.gov/vsdb/users/scasey/realairs/vsdb.php</a:t>
            </a:r>
            <a:endParaRPr lang="en-US" dirty="0" smtClean="0"/>
          </a:p>
          <a:p>
            <a:pPr lvl="1"/>
            <a:r>
              <a:rPr lang="en-US" dirty="0" smtClean="0"/>
              <a:t>Simulated, no error:  </a:t>
            </a:r>
            <a:r>
              <a:rPr lang="en-US" dirty="0" smtClean="0">
                <a:hlinkClick r:id="rId3"/>
              </a:rPr>
              <a:t>http://www.jcsda.noaa.gov/vsdb/users/scasey/simperairs/vsdb.php</a:t>
            </a:r>
            <a:endParaRPr lang="en-US" dirty="0" smtClean="0"/>
          </a:p>
          <a:p>
            <a:pPr lvl="1"/>
            <a:r>
              <a:rPr lang="en-US" dirty="0" smtClean="0"/>
              <a:t>Simulated, random error:  </a:t>
            </a:r>
            <a:r>
              <a:rPr lang="en-US" dirty="0" smtClean="0">
                <a:hlinkClick r:id="rId4"/>
              </a:rPr>
              <a:t>http://www.jcsda.noaa.gov/vsdb/users/scasey/simerrairs/vsdb.php</a:t>
            </a:r>
            <a:r>
              <a:rPr lang="en-US" dirty="0" smtClean="0"/>
              <a:t> </a:t>
            </a:r>
          </a:p>
        </p:txBody>
      </p:sp>
      <p:sp>
        <p:nvSpPr>
          <p:cNvPr id="4" name="Slide Number Placeholder 3"/>
          <p:cNvSpPr>
            <a:spLocks noGrp="1"/>
          </p:cNvSpPr>
          <p:nvPr>
            <p:ph type="sldNum" sz="quarter" idx="12"/>
          </p:nvPr>
        </p:nvSpPr>
        <p:spPr/>
        <p:txBody>
          <a:bodyPr/>
          <a:lstStyle/>
          <a:p>
            <a:fld id="{C639BE92-5778-4729-BBDD-F8ABCD8D839B}" type="slidenum">
              <a:rPr lang="en-US" smtClean="0"/>
              <a:pPr/>
              <a:t>29</a:t>
            </a:fld>
            <a:endParaRPr lang="en-US"/>
          </a:p>
        </p:txBody>
      </p:sp>
    </p:spTree>
    <p:extLst>
      <p:ext uri="{BB962C8B-B14F-4D97-AF65-F5344CB8AC3E}">
        <p14:creationId xmlns:p14="http://schemas.microsoft.com/office/powerpoint/2010/main" val="1097444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5486400"/>
          </a:xfrm>
        </p:spPr>
        <p:txBody>
          <a:bodyPr>
            <a:normAutofit fontScale="25000" lnSpcReduction="20000"/>
          </a:bodyPr>
          <a:lstStyle/>
          <a:p>
            <a:pPr>
              <a:buNone/>
            </a:pPr>
            <a:endParaRPr lang="en-US" sz="5600" dirty="0" smtClean="0">
              <a:latin typeface="Times New Roman" pitchFamily="18" charset="0"/>
              <a:cs typeface="Times New Roman" pitchFamily="18" charset="0"/>
            </a:endParaRPr>
          </a:p>
          <a:p>
            <a:r>
              <a:rPr lang="en-US" sz="7200" b="1" dirty="0" smtClean="0">
                <a:solidFill>
                  <a:srgbClr val="FF0000"/>
                </a:solidFill>
                <a:cs typeface="Times New Roman" pitchFamily="18" charset="0"/>
              </a:rPr>
              <a:t>Li Bi:  </a:t>
            </a:r>
            <a:br>
              <a:rPr lang="en-US" sz="7200" b="1" dirty="0" smtClean="0">
                <a:solidFill>
                  <a:srgbClr val="FF0000"/>
                </a:solidFill>
                <a:cs typeface="Times New Roman" pitchFamily="18" charset="0"/>
              </a:rPr>
            </a:br>
            <a:r>
              <a:rPr lang="en-US" sz="7200" dirty="0" smtClean="0">
                <a:solidFill>
                  <a:srgbClr val="FF0000"/>
                </a:solidFill>
                <a:cs typeface="Times New Roman" pitchFamily="18" charset="0"/>
              </a:rPr>
              <a:t>OSCAT Assimilation</a:t>
            </a:r>
            <a:br>
              <a:rPr lang="en-US" sz="7200" dirty="0" smtClean="0">
                <a:solidFill>
                  <a:srgbClr val="FF0000"/>
                </a:solidFill>
                <a:cs typeface="Times New Roman" pitchFamily="18" charset="0"/>
              </a:rPr>
            </a:br>
            <a:endParaRPr lang="en-US" sz="7200" dirty="0" smtClean="0">
              <a:solidFill>
                <a:srgbClr val="FF0000"/>
              </a:solidFill>
              <a:cs typeface="Times New Roman" pitchFamily="18" charset="0"/>
            </a:endParaRPr>
          </a:p>
          <a:p>
            <a:pPr>
              <a:spcAft>
                <a:spcPts val="525"/>
              </a:spcAft>
            </a:pPr>
            <a:r>
              <a:rPr lang="en-US" sz="7200" b="1" dirty="0" smtClean="0">
                <a:cs typeface="Times New Roman" pitchFamily="18" charset="0"/>
              </a:rPr>
              <a:t>Man Zhang, </a:t>
            </a:r>
            <a:r>
              <a:rPr lang="en-US" sz="7200" b="1" dirty="0" err="1" smtClean="0">
                <a:cs typeface="Times New Roman" pitchFamily="18" charset="0"/>
              </a:rPr>
              <a:t>Milija</a:t>
            </a:r>
            <a:r>
              <a:rPr lang="en-US" sz="7200" b="1" dirty="0" smtClean="0">
                <a:cs typeface="Times New Roman" pitchFamily="18" charset="0"/>
              </a:rPr>
              <a:t> </a:t>
            </a:r>
            <a:r>
              <a:rPr lang="en-US" sz="7200" b="1" dirty="0" err="1" smtClean="0">
                <a:cs typeface="Times New Roman" pitchFamily="18" charset="0"/>
              </a:rPr>
              <a:t>Zupanski</a:t>
            </a:r>
            <a:r>
              <a:rPr lang="en-US" sz="7200" b="1" dirty="0" smtClean="0">
                <a:cs typeface="Times New Roman" pitchFamily="18" charset="0"/>
              </a:rPr>
              <a:t> :</a:t>
            </a:r>
            <a:r>
              <a:rPr lang="en-US" sz="7200" dirty="0" smtClean="0">
                <a:cs typeface="Times New Roman" pitchFamily="18" charset="0"/>
              </a:rPr>
              <a:t/>
            </a:r>
            <a:br>
              <a:rPr lang="en-US" sz="7200" dirty="0" smtClean="0">
                <a:cs typeface="Times New Roman" pitchFamily="18" charset="0"/>
              </a:rPr>
            </a:br>
            <a:r>
              <a:rPr lang="en-US" sz="7200" dirty="0" smtClean="0">
                <a:cs typeface="Times New Roman" pitchFamily="18" charset="0"/>
              </a:rPr>
              <a:t>Satellite Radiance Assimilation in TC Inner Core Using  HWRF and a Regional Hybrid Data Assimilation System</a:t>
            </a:r>
            <a:br>
              <a:rPr lang="en-US" sz="7200" dirty="0" smtClean="0">
                <a:cs typeface="Times New Roman" pitchFamily="18" charset="0"/>
              </a:rPr>
            </a:br>
            <a:endParaRPr lang="en-US" sz="7200" dirty="0" smtClean="0">
              <a:cs typeface="Times New Roman" pitchFamily="18" charset="0"/>
            </a:endParaRPr>
          </a:p>
          <a:p>
            <a:r>
              <a:rPr lang="en-US" sz="7200" b="1" dirty="0" err="1" smtClean="0">
                <a:cs typeface="Times New Roman" pitchFamily="18" charset="0"/>
              </a:rPr>
              <a:t>Banglin</a:t>
            </a:r>
            <a:r>
              <a:rPr lang="en-US" sz="7200" b="1" dirty="0" smtClean="0">
                <a:cs typeface="Times New Roman" pitchFamily="18" charset="0"/>
              </a:rPr>
              <a:t> Zhang: </a:t>
            </a:r>
            <a:br>
              <a:rPr lang="en-US" sz="7200" b="1" dirty="0" smtClean="0">
                <a:cs typeface="Times New Roman" pitchFamily="18" charset="0"/>
              </a:rPr>
            </a:br>
            <a:r>
              <a:rPr lang="en-US" sz="7200" dirty="0" smtClean="0">
                <a:cs typeface="Times New Roman" pitchFamily="18" charset="0"/>
              </a:rPr>
              <a:t>The Impacts of Raising HWRF Model Top and increasing vertical resolution on Hurricane Forecasts</a:t>
            </a:r>
          </a:p>
          <a:p>
            <a:pPr>
              <a:buNone/>
            </a:pPr>
            <a:endParaRPr lang="en-US" sz="7200" dirty="0" smtClean="0">
              <a:cs typeface="Times New Roman" pitchFamily="18" charset="0"/>
            </a:endParaRPr>
          </a:p>
          <a:p>
            <a:r>
              <a:rPr lang="en-US" sz="7200" b="1" dirty="0" smtClean="0">
                <a:solidFill>
                  <a:srgbClr val="FF0000"/>
                </a:solidFill>
                <a:cs typeface="Times New Roman" pitchFamily="18" charset="0"/>
              </a:rPr>
              <a:t>Jim Jung:  </a:t>
            </a:r>
            <a:br>
              <a:rPr lang="en-US" sz="7200" b="1" dirty="0" smtClean="0">
                <a:solidFill>
                  <a:srgbClr val="FF0000"/>
                </a:solidFill>
                <a:cs typeface="Times New Roman" pitchFamily="18" charset="0"/>
              </a:rPr>
            </a:br>
            <a:r>
              <a:rPr lang="en-US" sz="7200" dirty="0" smtClean="0">
                <a:solidFill>
                  <a:srgbClr val="FF0000"/>
                </a:solidFill>
                <a:cs typeface="Times New Roman" pitchFamily="18" charset="0"/>
              </a:rPr>
              <a:t> S4/JIBB/Vapor Benchmark Experiments, JIBB Data Denial Experiments</a:t>
            </a:r>
          </a:p>
          <a:p>
            <a:endParaRPr lang="en-US" sz="7200" b="1" dirty="0" smtClean="0">
              <a:solidFill>
                <a:srgbClr val="FF0000"/>
              </a:solidFill>
              <a:cs typeface="Times New Roman" pitchFamily="18" charset="0"/>
            </a:endParaRPr>
          </a:p>
          <a:p>
            <a:r>
              <a:rPr lang="en-US" sz="7200" b="1" dirty="0" smtClean="0">
                <a:cs typeface="Times New Roman" pitchFamily="18" charset="0"/>
              </a:rPr>
              <a:t>Gregory </a:t>
            </a:r>
            <a:r>
              <a:rPr lang="en-US" sz="7200" b="1" dirty="0" err="1" smtClean="0">
                <a:cs typeface="Times New Roman" pitchFamily="18" charset="0"/>
              </a:rPr>
              <a:t>Krasowski</a:t>
            </a:r>
            <a:r>
              <a:rPr lang="en-US" sz="7200" b="1" dirty="0" smtClean="0">
                <a:cs typeface="Times New Roman" pitchFamily="18" charset="0"/>
              </a:rPr>
              <a:t>: </a:t>
            </a:r>
            <a:r>
              <a:rPr lang="en-US" sz="7200" dirty="0" smtClean="0">
                <a:cs typeface="Times New Roman" pitchFamily="18" charset="0"/>
              </a:rPr>
              <a:t>Migration of Data for Experimental Use </a:t>
            </a:r>
            <a:endParaRPr lang="en-US" sz="7200" b="1" dirty="0" smtClean="0">
              <a:cs typeface="Times New Roman" pitchFamily="18" charset="0"/>
            </a:endParaRPr>
          </a:p>
          <a:p>
            <a:endParaRPr lang="en-US" sz="7200" b="1" dirty="0" smtClean="0">
              <a:cs typeface="Times New Roman" pitchFamily="18" charset="0"/>
            </a:endParaRPr>
          </a:p>
          <a:p>
            <a:r>
              <a:rPr lang="en-US" sz="7200" b="1" dirty="0" err="1" smtClean="0">
                <a:cs typeface="Times New Roman" pitchFamily="18" charset="0"/>
              </a:rPr>
              <a:t>Jianjun</a:t>
            </a:r>
            <a:r>
              <a:rPr lang="en-US" sz="7200" b="1" dirty="0" smtClean="0">
                <a:cs typeface="Times New Roman" pitchFamily="18" charset="0"/>
              </a:rPr>
              <a:t> </a:t>
            </a:r>
            <a:r>
              <a:rPr lang="en-US" sz="7200" b="1" dirty="0" err="1" smtClean="0">
                <a:cs typeface="Times New Roman" pitchFamily="18" charset="0"/>
              </a:rPr>
              <a:t>Xu</a:t>
            </a:r>
            <a:r>
              <a:rPr lang="en-US" sz="7200" b="1" dirty="0" smtClean="0">
                <a:cs typeface="Times New Roman" pitchFamily="18" charset="0"/>
              </a:rPr>
              <a:t>: </a:t>
            </a:r>
            <a:br>
              <a:rPr lang="en-US" sz="7200" b="1" dirty="0" smtClean="0">
                <a:cs typeface="Times New Roman" pitchFamily="18" charset="0"/>
              </a:rPr>
            </a:br>
            <a:r>
              <a:rPr lang="en-US" sz="7200" dirty="0" smtClean="0">
                <a:cs typeface="Times New Roman" pitchFamily="18" charset="0"/>
              </a:rPr>
              <a:t>Application of hyper-spectral satellite data (AIRS, IASI, CRIS, FY3) in weather forecasts with GSI/WRF regional data assimilation system</a:t>
            </a:r>
          </a:p>
          <a:p>
            <a:endParaRPr lang="en-US" sz="7200" dirty="0" smtClean="0">
              <a:cs typeface="Times New Roman" pitchFamily="18" charset="0"/>
            </a:endParaRPr>
          </a:p>
          <a:p>
            <a:r>
              <a:rPr lang="en-US" sz="7200" b="1" dirty="0" err="1" smtClean="0">
                <a:solidFill>
                  <a:srgbClr val="FF0000"/>
                </a:solidFill>
                <a:cs typeface="Times New Roman" pitchFamily="18" charset="0"/>
              </a:rPr>
              <a:t>Shobha</a:t>
            </a:r>
            <a:r>
              <a:rPr lang="en-US" sz="7200" b="1" dirty="0" smtClean="0">
                <a:solidFill>
                  <a:srgbClr val="FF0000"/>
                </a:solidFill>
                <a:cs typeface="Times New Roman" pitchFamily="18" charset="0"/>
              </a:rPr>
              <a:t> </a:t>
            </a:r>
            <a:r>
              <a:rPr lang="en-US" sz="7200" b="1" dirty="0" err="1" smtClean="0">
                <a:solidFill>
                  <a:srgbClr val="FF0000"/>
                </a:solidFill>
                <a:cs typeface="Times New Roman" pitchFamily="18" charset="0"/>
              </a:rPr>
              <a:t>Kondragunta</a:t>
            </a:r>
            <a:r>
              <a:rPr lang="en-US" sz="7200" b="1" dirty="0" smtClean="0">
                <a:solidFill>
                  <a:srgbClr val="FF0000"/>
                </a:solidFill>
                <a:cs typeface="Times New Roman" pitchFamily="18" charset="0"/>
              </a:rPr>
              <a:t>:</a:t>
            </a:r>
          </a:p>
          <a:p>
            <a:pPr marL="0" indent="0">
              <a:buNone/>
            </a:pPr>
            <a:r>
              <a:rPr lang="en-US" sz="7200" dirty="0" smtClean="0">
                <a:solidFill>
                  <a:srgbClr val="FF0000"/>
                </a:solidFill>
              </a:rPr>
              <a:t>       Assimilation </a:t>
            </a:r>
            <a:r>
              <a:rPr lang="en-US" sz="7200" dirty="0">
                <a:solidFill>
                  <a:srgbClr val="FF0000"/>
                </a:solidFill>
              </a:rPr>
              <a:t>of Aerosol Optical Depth (AOD) in CMAQ Model to Improve Surface </a:t>
            </a:r>
            <a:r>
              <a:rPr lang="en-US" sz="7200" dirty="0" smtClean="0">
                <a:solidFill>
                  <a:srgbClr val="FF0000"/>
                </a:solidFill>
              </a:rPr>
              <a:t>   </a:t>
            </a:r>
          </a:p>
          <a:p>
            <a:pPr marL="0" indent="0">
              <a:buNone/>
            </a:pPr>
            <a:r>
              <a:rPr lang="en-US" sz="7200" dirty="0">
                <a:solidFill>
                  <a:srgbClr val="FF0000"/>
                </a:solidFill>
              </a:rPr>
              <a:t> </a:t>
            </a:r>
            <a:r>
              <a:rPr lang="en-US" sz="7200" dirty="0" smtClean="0">
                <a:solidFill>
                  <a:srgbClr val="FF0000"/>
                </a:solidFill>
              </a:rPr>
              <a:t>      PM2.5 </a:t>
            </a:r>
            <a:r>
              <a:rPr lang="en-US" sz="7200" dirty="0">
                <a:solidFill>
                  <a:srgbClr val="FF0000"/>
                </a:solidFill>
              </a:rPr>
              <a:t>Forecasts</a:t>
            </a:r>
            <a:endParaRPr lang="en-US" sz="7200" dirty="0" smtClean="0">
              <a:solidFill>
                <a:srgbClr val="FF0000"/>
              </a:solidFill>
              <a:cs typeface="Times New Roman" pitchFamily="18" charset="0"/>
            </a:endParaRPr>
          </a:p>
          <a:p>
            <a:pPr>
              <a:buNone/>
            </a:pPr>
            <a:endParaRPr lang="en-US" sz="7200" dirty="0" smtClean="0">
              <a:cs typeface="Times New Roman" pitchFamily="18" charset="0"/>
            </a:endParaRPr>
          </a:p>
          <a:p>
            <a:pPr>
              <a:buNone/>
            </a:pPr>
            <a:r>
              <a:rPr lang="en-US" sz="7200" dirty="0" smtClean="0">
                <a:cs typeface="Times New Roman" pitchFamily="18" charset="0"/>
              </a:rPr>
              <a:t/>
            </a:r>
            <a:br>
              <a:rPr lang="en-US" sz="7200" dirty="0" smtClean="0">
                <a:cs typeface="Times New Roman" pitchFamily="18" charset="0"/>
              </a:rPr>
            </a:br>
            <a:r>
              <a:rPr lang="en-US" sz="5600" dirty="0" smtClean="0">
                <a:latin typeface="Times New Roman" pitchFamily="18" charset="0"/>
                <a:cs typeface="Times New Roman" pitchFamily="18" charset="0"/>
              </a:rPr>
              <a:t/>
            </a:r>
            <a:br>
              <a:rPr lang="en-US" sz="5600" dirty="0" smtClean="0">
                <a:latin typeface="Times New Roman" pitchFamily="18" charset="0"/>
                <a:cs typeface="Times New Roman" pitchFamily="18" charset="0"/>
              </a:rPr>
            </a:br>
            <a:endParaRPr lang="en-US" sz="5600" dirty="0" smtClean="0">
              <a:latin typeface="Times New Roman" pitchFamily="18" charset="0"/>
              <a:cs typeface="Times New Roman" pitchFamily="18" charset="0"/>
            </a:endParaRPr>
          </a:p>
          <a:p>
            <a:pPr>
              <a:buNone/>
            </a:pPr>
            <a:endParaRPr lang="en-US" sz="2900" dirty="0" smtClean="0">
              <a:latin typeface="Times New Roman" pitchFamily="18" charset="0"/>
              <a:cs typeface="Times New Roman" pitchFamily="18" charset="0"/>
            </a:endParaRPr>
          </a:p>
          <a:p>
            <a:pPr>
              <a:buNone/>
            </a:pPr>
            <a:r>
              <a:rPr lang="en-US" sz="2500" dirty="0" smtClean="0">
                <a:latin typeface="Times New Roman" pitchFamily="18" charset="0"/>
                <a:cs typeface="Times New Roman" pitchFamily="18" charset="0"/>
              </a:rPr>
              <a:t/>
            </a:r>
            <a:br>
              <a:rPr lang="en-US" sz="2500" dirty="0" smtClean="0">
                <a:latin typeface="Times New Roman" pitchFamily="18" charset="0"/>
                <a:cs typeface="Times New Roman" pitchFamily="18" charset="0"/>
              </a:rPr>
            </a:br>
            <a:endParaRPr lang="en-US" sz="25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p>
        </p:txBody>
      </p:sp>
      <p:sp>
        <p:nvSpPr>
          <p:cNvPr id="6" name="Title 1"/>
          <p:cNvSpPr>
            <a:spLocks noGrp="1"/>
          </p:cNvSpPr>
          <p:nvPr>
            <p:ph type="title"/>
          </p:nvPr>
        </p:nvSpPr>
        <p:spPr>
          <a:xfrm>
            <a:off x="914400" y="0"/>
            <a:ext cx="8229600" cy="563562"/>
          </a:xfrm>
        </p:spPr>
        <p:txBody>
          <a:bodyPr>
            <a:normAutofit fontScale="90000"/>
          </a:bodyPr>
          <a:lstStyle/>
          <a:p>
            <a:pPr algn="r"/>
            <a:r>
              <a:rPr lang="en-US" sz="3600" b="1" dirty="0" smtClean="0">
                <a:cs typeface="Times New Roman" pitchFamily="18" charset="0"/>
              </a:rPr>
              <a:t>List of NESDIS GSI Projects</a:t>
            </a:r>
            <a:r>
              <a:rPr lang="en-US" sz="3200" dirty="0" smtClean="0">
                <a:cs typeface="Times New Roman" pitchFamily="18" charset="0"/>
              </a:rPr>
              <a:t> </a:t>
            </a:r>
            <a:endParaRPr lang="en-US" sz="3200" dirty="0">
              <a:cs typeface="Times New Roman" pitchFamily="18" charset="0"/>
            </a:endParaRPr>
          </a:p>
        </p:txBody>
      </p:sp>
    </p:spTree>
    <p:extLst>
      <p:ext uri="{BB962C8B-B14F-4D97-AF65-F5344CB8AC3E}">
        <p14:creationId xmlns:p14="http://schemas.microsoft.com/office/powerpoint/2010/main" val="221920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4076" y="1447800"/>
            <a:ext cx="6512680" cy="4801314"/>
          </a:xfrm>
          <a:prstGeom prst="rect">
            <a:avLst/>
          </a:prstGeom>
          <a:noFill/>
        </p:spPr>
        <p:txBody>
          <a:bodyPr wrap="none" rtlCol="0">
            <a:spAutoFit/>
          </a:bodyPr>
          <a:lstStyle/>
          <a:p>
            <a:pPr algn="ctr"/>
            <a:r>
              <a:rPr lang="en-US" sz="3600" dirty="0" smtClean="0">
                <a:solidFill>
                  <a:srgbClr val="FF0000"/>
                </a:solidFill>
                <a:latin typeface="+mj-lt"/>
              </a:rPr>
              <a:t>Work in Progress and future work</a:t>
            </a:r>
          </a:p>
          <a:p>
            <a:pPr algn="ctr"/>
            <a:endParaRPr lang="en-US" sz="3600" dirty="0">
              <a:latin typeface="+mj-lt"/>
            </a:endParaRPr>
          </a:p>
          <a:p>
            <a:pPr algn="ctr"/>
            <a:r>
              <a:rPr lang="en-US" sz="3600" dirty="0" smtClean="0">
                <a:latin typeface="+mj-lt"/>
              </a:rPr>
              <a:t>OSCAT Assimilation</a:t>
            </a:r>
          </a:p>
          <a:p>
            <a:pPr algn="ctr"/>
            <a:r>
              <a:rPr lang="en-US" sz="3600" dirty="0" smtClean="0">
                <a:latin typeface="+mj-lt"/>
              </a:rPr>
              <a:t>Surface IR/MW Emissivity</a:t>
            </a:r>
          </a:p>
          <a:p>
            <a:pPr algn="ctr"/>
            <a:r>
              <a:rPr lang="en-US" sz="3600" dirty="0" smtClean="0">
                <a:latin typeface="+mj-lt"/>
              </a:rPr>
              <a:t>LEO/GEO AMV</a:t>
            </a:r>
          </a:p>
          <a:p>
            <a:pPr algn="ctr"/>
            <a:r>
              <a:rPr lang="en-US" sz="3600" dirty="0" smtClean="0">
                <a:latin typeface="+mj-lt"/>
              </a:rPr>
              <a:t>Regional DA</a:t>
            </a:r>
          </a:p>
          <a:p>
            <a:pPr algn="ctr"/>
            <a:r>
              <a:rPr lang="en-US" sz="3600" dirty="0" smtClean="0">
                <a:latin typeface="+mj-lt"/>
              </a:rPr>
              <a:t>GDAS Chemical DA</a:t>
            </a:r>
          </a:p>
          <a:p>
            <a:pPr algn="ctr"/>
            <a:r>
              <a:rPr lang="en-US" sz="3600" dirty="0" smtClean="0">
                <a:latin typeface="+mj-lt"/>
              </a:rPr>
              <a:t>CMAQ Aerosol DA</a:t>
            </a:r>
          </a:p>
          <a:p>
            <a:endParaRPr lang="en-US" dirty="0"/>
          </a:p>
        </p:txBody>
      </p:sp>
    </p:spTree>
    <p:extLst>
      <p:ext uri="{BB962C8B-B14F-4D97-AF65-F5344CB8AC3E}">
        <p14:creationId xmlns:p14="http://schemas.microsoft.com/office/powerpoint/2010/main" val="3222995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001000" cy="1200329"/>
          </a:xfrm>
          <a:prstGeom prst="rect">
            <a:avLst/>
          </a:prstGeom>
        </p:spPr>
        <p:txBody>
          <a:bodyPr wrap="square">
            <a:spAutoFit/>
          </a:bodyPr>
          <a:lstStyle/>
          <a:p>
            <a:pPr algn="ctr"/>
            <a:r>
              <a:rPr lang="en-US" sz="3600" dirty="0">
                <a:solidFill>
                  <a:srgbClr val="FF0000"/>
                </a:solidFill>
                <a:latin typeface="+mj-lt"/>
              </a:rPr>
              <a:t>Status </a:t>
            </a:r>
            <a:r>
              <a:rPr lang="en-US" sz="3600" dirty="0" smtClean="0">
                <a:solidFill>
                  <a:srgbClr val="FF0000"/>
                </a:solidFill>
                <a:latin typeface="+mj-lt"/>
              </a:rPr>
              <a:t>of OSCAT assimilation</a:t>
            </a:r>
            <a:endParaRPr lang="en-US" sz="3600" dirty="0">
              <a:solidFill>
                <a:srgbClr val="FF0000"/>
              </a:solidFill>
              <a:latin typeface="+mj-lt"/>
            </a:endParaRPr>
          </a:p>
          <a:p>
            <a:pPr algn="ctr"/>
            <a:r>
              <a:rPr lang="en-US" sz="3600" dirty="0" smtClean="0">
                <a:solidFill>
                  <a:srgbClr val="FF0000"/>
                </a:solidFill>
                <a:latin typeface="+mj-lt"/>
              </a:rPr>
              <a:t>(Li Bi)</a:t>
            </a:r>
            <a:endParaRPr lang="en-US" sz="3600" dirty="0">
              <a:solidFill>
                <a:srgbClr val="FF0000"/>
              </a:solidFill>
              <a:latin typeface="+mj-lt"/>
            </a:endParaRPr>
          </a:p>
        </p:txBody>
      </p:sp>
      <p:graphicFrame>
        <p:nvGraphicFramePr>
          <p:cNvPr id="5" name="Table 4"/>
          <p:cNvGraphicFramePr>
            <a:graphicFrameLocks noGrp="1"/>
          </p:cNvGraphicFramePr>
          <p:nvPr/>
        </p:nvGraphicFramePr>
        <p:xfrm>
          <a:off x="609600" y="1981202"/>
          <a:ext cx="8077201" cy="4456673"/>
        </p:xfrm>
        <a:graphic>
          <a:graphicData uri="http://schemas.openxmlformats.org/drawingml/2006/table">
            <a:tbl>
              <a:tblPr>
                <a:tableStyleId>{3C2FFA5D-87B4-456A-9821-1D502468CF0F}</a:tableStyleId>
              </a:tblPr>
              <a:tblGrid>
                <a:gridCol w="1143981"/>
                <a:gridCol w="4073267"/>
                <a:gridCol w="1646640"/>
                <a:gridCol w="1213313"/>
              </a:tblGrid>
              <a:tr h="570101">
                <a:tc>
                  <a:txBody>
                    <a:bodyPr/>
                    <a:lstStyle/>
                    <a:p>
                      <a:pPr marL="0" marR="0">
                        <a:spcBef>
                          <a:spcPts val="0"/>
                        </a:spcBef>
                        <a:spcAft>
                          <a:spcPts val="0"/>
                        </a:spcAft>
                      </a:pPr>
                      <a:r>
                        <a:rPr lang="en-US" sz="1800" b="1" dirty="0" smtClean="0"/>
                        <a:t>Number</a:t>
                      </a:r>
                    </a:p>
                    <a:p>
                      <a:pPr marL="0" marR="0">
                        <a:spcBef>
                          <a:spcPts val="0"/>
                        </a:spcBef>
                        <a:spcAft>
                          <a:spcPts val="0"/>
                        </a:spcAft>
                      </a:pPr>
                      <a:endParaRPr lang="en-US" sz="1800" b="1" dirty="0">
                        <a:solidFill>
                          <a:srgbClr val="000000"/>
                        </a:solidFill>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smtClean="0"/>
                        <a:t>Action</a:t>
                      </a:r>
                    </a:p>
                    <a:p>
                      <a:pPr marL="0" marR="0">
                        <a:spcBef>
                          <a:spcPts val="0"/>
                        </a:spcBef>
                        <a:spcAft>
                          <a:spcPts val="0"/>
                        </a:spcAft>
                      </a:pPr>
                      <a:endParaRPr lang="en-US" sz="1800" b="1" dirty="0">
                        <a:solidFill>
                          <a:srgbClr val="000000"/>
                        </a:solidFill>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smtClean="0"/>
                        <a:t>Computer</a:t>
                      </a:r>
                      <a:r>
                        <a:rPr lang="en-US" sz="1800" b="1" baseline="0" dirty="0" smtClean="0"/>
                        <a:t> Resources</a:t>
                      </a:r>
                      <a:endParaRPr lang="en-US" sz="1800" b="1" dirty="0">
                        <a:solidFill>
                          <a:srgbClr val="000000"/>
                        </a:solidFill>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smtClean="0"/>
                        <a:t>Status</a:t>
                      </a:r>
                    </a:p>
                    <a:p>
                      <a:pPr marL="0" marR="0">
                        <a:spcBef>
                          <a:spcPts val="0"/>
                        </a:spcBef>
                        <a:spcAft>
                          <a:spcPts val="0"/>
                        </a:spcAft>
                      </a:pPr>
                      <a:endParaRPr lang="en-US" sz="1800" b="1" dirty="0">
                        <a:solidFill>
                          <a:srgbClr val="000000"/>
                        </a:solidFill>
                        <a:latin typeface="Times New Roman"/>
                        <a:ea typeface="Times New Roman"/>
                      </a:endParaRPr>
                    </a:p>
                  </a:txBody>
                  <a:tcPr marL="68580" marR="68580" marT="0" marB="0"/>
                </a:tc>
              </a:tr>
              <a:tr h="601842">
                <a:tc>
                  <a:txBody>
                    <a:bodyPr/>
                    <a:lstStyle/>
                    <a:p>
                      <a:pPr marL="0" marR="0">
                        <a:spcBef>
                          <a:spcPts val="0"/>
                        </a:spcBef>
                        <a:spcAft>
                          <a:spcPts val="0"/>
                        </a:spcAft>
                      </a:pPr>
                      <a:r>
                        <a:rPr lang="en-US" sz="1600" b="1" dirty="0" smtClean="0"/>
                        <a:t>I</a:t>
                      </a:r>
                      <a:endParaRPr lang="en-US" sz="1600" b="1" dirty="0">
                        <a:solidFill>
                          <a:srgbClr val="000000"/>
                        </a:solidFill>
                        <a:latin typeface="Times New Roman"/>
                        <a:ea typeface="Times New Roman"/>
                      </a:endParaRPr>
                    </a:p>
                  </a:txBody>
                  <a:tcPr marL="68580" marR="68580" marT="0" marB="0"/>
                </a:tc>
                <a:tc>
                  <a:txBody>
                    <a:bodyPr/>
                    <a:lstStyle/>
                    <a:p>
                      <a:pPr marL="0" marR="0" algn="l">
                        <a:spcBef>
                          <a:spcPts val="0"/>
                        </a:spcBef>
                        <a:spcAft>
                          <a:spcPts val="0"/>
                        </a:spcAft>
                      </a:pPr>
                      <a:r>
                        <a:rPr lang="en-US" sz="1800" dirty="0" smtClean="0"/>
                        <a:t>Receive</a:t>
                      </a:r>
                      <a:r>
                        <a:rPr lang="en-US" sz="1800" baseline="0" dirty="0" smtClean="0"/>
                        <a:t> and archive OSCAT BUFR data</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S4</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baseline="0" dirty="0" smtClean="0"/>
                        <a:t>Closed</a:t>
                      </a:r>
                      <a:endParaRPr lang="en-US" sz="1800" baseline="0" dirty="0">
                        <a:solidFill>
                          <a:schemeClr val="tx1"/>
                        </a:solidFill>
                        <a:latin typeface="Times New Roman"/>
                        <a:ea typeface="Times New Roman"/>
                      </a:endParaRPr>
                    </a:p>
                  </a:txBody>
                  <a:tcPr marL="68580" marR="68580" marT="0" marB="0"/>
                </a:tc>
              </a:tr>
              <a:tr h="656946">
                <a:tc>
                  <a:txBody>
                    <a:bodyPr/>
                    <a:lstStyle/>
                    <a:p>
                      <a:pPr marL="0" marR="0">
                        <a:spcBef>
                          <a:spcPts val="0"/>
                        </a:spcBef>
                        <a:spcAft>
                          <a:spcPts val="0"/>
                        </a:spcAft>
                      </a:pPr>
                      <a:r>
                        <a:rPr lang="en-US" sz="1600" b="1" dirty="0" smtClean="0"/>
                        <a:t>II</a:t>
                      </a:r>
                      <a:endParaRPr lang="en-US" sz="1600" b="1"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Dump</a:t>
                      </a:r>
                      <a:r>
                        <a:rPr lang="en-US" sz="1800" baseline="0" dirty="0" smtClean="0"/>
                        <a:t> OSCAT data to EMC tanks</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S4</a:t>
                      </a:r>
                      <a:r>
                        <a:rPr lang="en-US" sz="1800" baseline="0" dirty="0" smtClean="0"/>
                        <a:t> and Zeus</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baseline="0" dirty="0" smtClean="0">
                          <a:solidFill>
                            <a:srgbClr val="C00000"/>
                          </a:solidFill>
                        </a:rPr>
                        <a:t>Open</a:t>
                      </a:r>
                      <a:endParaRPr lang="en-US" sz="1800" baseline="0" dirty="0">
                        <a:solidFill>
                          <a:srgbClr val="C00000"/>
                        </a:solidFill>
                        <a:latin typeface="Times New Roman"/>
                        <a:ea typeface="Times New Roman"/>
                      </a:endParaRPr>
                    </a:p>
                  </a:txBody>
                  <a:tcPr marL="68580" marR="68580" marT="0" marB="0"/>
                </a:tc>
              </a:tr>
              <a:tr h="656946">
                <a:tc>
                  <a:txBody>
                    <a:bodyPr/>
                    <a:lstStyle/>
                    <a:p>
                      <a:pPr marL="0" marR="0">
                        <a:spcBef>
                          <a:spcPts val="0"/>
                        </a:spcBef>
                        <a:spcAft>
                          <a:spcPts val="0"/>
                        </a:spcAft>
                      </a:pPr>
                      <a:r>
                        <a:rPr lang="en-US" sz="1600" b="1" dirty="0" smtClean="0"/>
                        <a:t>III </a:t>
                      </a:r>
                      <a:endParaRPr lang="en-US" sz="1600" b="1"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Benchmark GSI on Zeus</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Zeus</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baseline="0" dirty="0" smtClean="0"/>
                        <a:t>Closed</a:t>
                      </a:r>
                      <a:endParaRPr lang="en-US" sz="1800" baseline="0" dirty="0">
                        <a:solidFill>
                          <a:schemeClr val="tx1"/>
                        </a:solidFill>
                        <a:latin typeface="Times New Roman"/>
                        <a:ea typeface="Times New Roman"/>
                      </a:endParaRPr>
                    </a:p>
                  </a:txBody>
                  <a:tcPr marL="68580" marR="68580" marT="0" marB="0"/>
                </a:tc>
              </a:tr>
              <a:tr h="656946">
                <a:tc>
                  <a:txBody>
                    <a:bodyPr/>
                    <a:lstStyle/>
                    <a:p>
                      <a:pPr marL="0" marR="0">
                        <a:spcBef>
                          <a:spcPts val="0"/>
                        </a:spcBef>
                        <a:spcAft>
                          <a:spcPts val="0"/>
                        </a:spcAft>
                      </a:pPr>
                      <a:r>
                        <a:rPr lang="en-US" sz="1600" b="1" dirty="0" smtClean="0"/>
                        <a:t>IV</a:t>
                      </a:r>
                      <a:endParaRPr lang="en-US" sz="1600" b="1"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Run</a:t>
                      </a:r>
                      <a:r>
                        <a:rPr lang="en-US" sz="1800" baseline="0" dirty="0" smtClean="0"/>
                        <a:t> PREP and GFS on Zeus</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Zeus</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baseline="0" dirty="0" smtClean="0">
                          <a:solidFill>
                            <a:srgbClr val="C00000"/>
                          </a:solidFill>
                        </a:rPr>
                        <a:t>Open</a:t>
                      </a:r>
                      <a:endParaRPr lang="en-US" sz="1800" baseline="0" dirty="0">
                        <a:solidFill>
                          <a:srgbClr val="C00000"/>
                        </a:solidFill>
                        <a:latin typeface="Times New Roman"/>
                        <a:ea typeface="Times New Roman"/>
                      </a:endParaRPr>
                    </a:p>
                  </a:txBody>
                  <a:tcPr marL="68580" marR="68580" marT="0" marB="0"/>
                </a:tc>
              </a:tr>
              <a:tr h="656946">
                <a:tc>
                  <a:txBody>
                    <a:bodyPr/>
                    <a:lstStyle/>
                    <a:p>
                      <a:pPr marL="0" marR="0">
                        <a:spcBef>
                          <a:spcPts val="0"/>
                        </a:spcBef>
                        <a:spcAft>
                          <a:spcPts val="0"/>
                        </a:spcAft>
                      </a:pPr>
                      <a:r>
                        <a:rPr lang="en-US" sz="1600" b="1" dirty="0" smtClean="0"/>
                        <a:t>V</a:t>
                      </a:r>
                      <a:endParaRPr lang="en-US" sz="1600" b="1"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Start</a:t>
                      </a:r>
                      <a:r>
                        <a:rPr lang="en-US" sz="1800" baseline="0" dirty="0" smtClean="0"/>
                        <a:t> OSCAT assimilation and optimal current thinning algorithm </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Zeus</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baseline="0" dirty="0" smtClean="0">
                          <a:solidFill>
                            <a:srgbClr val="C00000"/>
                          </a:solidFill>
                        </a:rPr>
                        <a:t>Open</a:t>
                      </a:r>
                      <a:endParaRPr lang="en-US" sz="1800" baseline="0" dirty="0">
                        <a:solidFill>
                          <a:srgbClr val="C00000"/>
                        </a:solidFill>
                        <a:latin typeface="Times New Roman"/>
                        <a:ea typeface="Times New Roman"/>
                      </a:endParaRPr>
                    </a:p>
                  </a:txBody>
                  <a:tcPr marL="68580" marR="68580" marT="0" marB="0"/>
                </a:tc>
              </a:tr>
              <a:tr h="656946">
                <a:tc>
                  <a:txBody>
                    <a:bodyPr/>
                    <a:lstStyle/>
                    <a:p>
                      <a:pPr marL="0" marR="0">
                        <a:spcBef>
                          <a:spcPts val="0"/>
                        </a:spcBef>
                        <a:spcAft>
                          <a:spcPts val="0"/>
                        </a:spcAft>
                      </a:pPr>
                      <a:r>
                        <a:rPr lang="en-US" sz="1600" b="1" dirty="0" smtClean="0"/>
                        <a:t>VI</a:t>
                      </a:r>
                      <a:endParaRPr lang="en-US" sz="1600" b="1"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Demonstrate ASCAT assimilation</a:t>
                      </a:r>
                      <a:r>
                        <a:rPr lang="en-US" sz="1800" baseline="0" dirty="0" smtClean="0"/>
                        <a:t> on S4</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S4</a:t>
                      </a:r>
                      <a:endParaRPr lang="en-US" sz="1800" dirty="0">
                        <a:solidFill>
                          <a:srgbClr val="000000"/>
                        </a:solidFill>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t>Closed</a:t>
                      </a:r>
                      <a:endParaRPr lang="en-US" sz="1800" dirty="0">
                        <a:solidFill>
                          <a:srgbClr val="000000"/>
                        </a:solidFill>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22836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lbi\My Documents\Li_temp\VSDB\cordieoff_HGT_P1000_G2_00Z.png"/>
          <p:cNvPicPr>
            <a:picLocks noChangeAspect="1" noChangeArrowheads="1"/>
          </p:cNvPicPr>
          <p:nvPr/>
        </p:nvPicPr>
        <p:blipFill>
          <a:blip r:embed="rId3" cstate="print"/>
          <a:srcRect/>
          <a:stretch>
            <a:fillRect/>
          </a:stretch>
        </p:blipFill>
        <p:spPr bwMode="auto">
          <a:xfrm>
            <a:off x="2019300" y="95250"/>
            <a:ext cx="6667500" cy="6667500"/>
          </a:xfrm>
          <a:prstGeom prst="rect">
            <a:avLst/>
          </a:prstGeom>
          <a:noFill/>
        </p:spPr>
      </p:pic>
      <p:sp>
        <p:nvSpPr>
          <p:cNvPr id="3" name="TextBox 2"/>
          <p:cNvSpPr txBox="1"/>
          <p:nvPr/>
        </p:nvSpPr>
        <p:spPr>
          <a:xfrm>
            <a:off x="0" y="1219200"/>
            <a:ext cx="2743200" cy="553998"/>
          </a:xfrm>
          <a:prstGeom prst="rect">
            <a:avLst/>
          </a:prstGeom>
          <a:noFill/>
        </p:spPr>
        <p:txBody>
          <a:bodyPr wrap="square" rtlCol="0">
            <a:spAutoFit/>
          </a:bodyPr>
          <a:lstStyle/>
          <a:p>
            <a:r>
              <a:rPr lang="en-US" dirty="0" smtClean="0"/>
              <a:t>CNTL: </a:t>
            </a:r>
          </a:p>
          <a:p>
            <a:r>
              <a:rPr lang="en-US" sz="1200" dirty="0" smtClean="0"/>
              <a:t>Same setup as operation</a:t>
            </a:r>
            <a:endParaRPr lang="en-US" sz="1200" dirty="0"/>
          </a:p>
        </p:txBody>
      </p:sp>
      <p:sp>
        <p:nvSpPr>
          <p:cNvPr id="4" name="TextBox 3"/>
          <p:cNvSpPr txBox="1"/>
          <p:nvPr/>
        </p:nvSpPr>
        <p:spPr>
          <a:xfrm>
            <a:off x="0" y="2057400"/>
            <a:ext cx="2743200" cy="553998"/>
          </a:xfrm>
          <a:prstGeom prst="rect">
            <a:avLst/>
          </a:prstGeom>
          <a:noFill/>
        </p:spPr>
        <p:txBody>
          <a:bodyPr wrap="square" rtlCol="0">
            <a:spAutoFit/>
          </a:bodyPr>
          <a:lstStyle/>
          <a:p>
            <a:r>
              <a:rPr lang="en-US" dirty="0" smtClean="0">
                <a:solidFill>
                  <a:srgbClr val="C00000"/>
                </a:solidFill>
              </a:rPr>
              <a:t>DENIAL: </a:t>
            </a:r>
          </a:p>
          <a:p>
            <a:r>
              <a:rPr lang="en-US" sz="1200" dirty="0" smtClean="0">
                <a:solidFill>
                  <a:srgbClr val="C00000"/>
                </a:solidFill>
              </a:rPr>
              <a:t>Turn off ASCAT </a:t>
            </a:r>
            <a:r>
              <a:rPr lang="en-US" sz="1200" dirty="0" err="1" smtClean="0">
                <a:solidFill>
                  <a:srgbClr val="C00000"/>
                </a:solidFill>
              </a:rPr>
              <a:t>obs</a:t>
            </a:r>
            <a:endParaRPr lang="en-US" sz="1200" dirty="0">
              <a:solidFill>
                <a:srgbClr val="C00000"/>
              </a:solidFill>
            </a:endParaRPr>
          </a:p>
        </p:txBody>
      </p:sp>
      <p:sp>
        <p:nvSpPr>
          <p:cNvPr id="5" name="TextBox 4"/>
          <p:cNvSpPr txBox="1"/>
          <p:nvPr/>
        </p:nvSpPr>
        <p:spPr>
          <a:xfrm>
            <a:off x="76200" y="42446"/>
            <a:ext cx="4191000" cy="338554"/>
          </a:xfrm>
          <a:prstGeom prst="rect">
            <a:avLst/>
          </a:prstGeom>
          <a:solidFill>
            <a:schemeClr val="tx2">
              <a:lumMod val="40000"/>
              <a:lumOff val="60000"/>
            </a:schemeClr>
          </a:solidFill>
        </p:spPr>
        <p:txBody>
          <a:bodyPr wrap="square" rtlCol="0">
            <a:spAutoFit/>
          </a:bodyPr>
          <a:lstStyle/>
          <a:p>
            <a:r>
              <a:rPr lang="en-US" sz="1600" b="1" dirty="0" smtClean="0">
                <a:solidFill>
                  <a:srgbClr val="C00000"/>
                </a:solidFill>
              </a:rPr>
              <a:t>Results from ASCAT denial experiment on S4 </a:t>
            </a:r>
            <a:endParaRPr lang="en-US" sz="1600" b="1" dirty="0">
              <a:solidFill>
                <a:srgbClr val="C00000"/>
              </a:solidFill>
            </a:endParaRPr>
          </a:p>
        </p:txBody>
      </p:sp>
    </p:spTree>
    <p:extLst>
      <p:ext uri="{BB962C8B-B14F-4D97-AF65-F5344CB8AC3E}">
        <p14:creationId xmlns:p14="http://schemas.microsoft.com/office/powerpoint/2010/main" val="551714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and Future Work</a:t>
            </a:r>
            <a:endParaRPr lang="en-US" dirty="0"/>
          </a:p>
        </p:txBody>
      </p:sp>
      <p:sp>
        <p:nvSpPr>
          <p:cNvPr id="4" name="Content Placeholder 3"/>
          <p:cNvSpPr>
            <a:spLocks noGrp="1"/>
          </p:cNvSpPr>
          <p:nvPr>
            <p:ph idx="1"/>
          </p:nvPr>
        </p:nvSpPr>
        <p:spPr/>
        <p:txBody>
          <a:bodyPr>
            <a:normAutofit lnSpcReduction="10000"/>
          </a:bodyPr>
          <a:lstStyle/>
          <a:p>
            <a:r>
              <a:rPr lang="en-US" dirty="0" smtClean="0"/>
              <a:t>Resolve Tanking/Dumping issue* as the 1</a:t>
            </a:r>
            <a:r>
              <a:rPr lang="en-US" baseline="30000" dirty="0" smtClean="0"/>
              <a:t>st</a:t>
            </a:r>
            <a:r>
              <a:rPr lang="en-US" dirty="0" smtClean="0"/>
              <a:t> priority. (JSDI POC: </a:t>
            </a:r>
            <a:r>
              <a:rPr lang="en-US" dirty="0" err="1" smtClean="0"/>
              <a:t>Wanchun</a:t>
            </a:r>
            <a:r>
              <a:rPr lang="en-US" dirty="0" smtClean="0"/>
              <a:t> Chen)</a:t>
            </a:r>
          </a:p>
          <a:p>
            <a:r>
              <a:rPr lang="en-US" dirty="0" smtClean="0"/>
              <a:t>Start test PREP on Zeus and work with the various thinning techniques.</a:t>
            </a:r>
          </a:p>
          <a:p>
            <a:r>
              <a:rPr lang="en-US" dirty="0" smtClean="0"/>
              <a:t>Demonstrated ASCAT denial experiment on S4, waiting for PREP to be ported. </a:t>
            </a:r>
          </a:p>
          <a:p>
            <a:r>
              <a:rPr lang="en-US" dirty="0" smtClean="0"/>
              <a:t>Working progress of OSCAT project is on track and will focus on the remaining open action items. </a:t>
            </a:r>
          </a:p>
          <a:p>
            <a:endParaRPr lang="en-US" dirty="0"/>
          </a:p>
        </p:txBody>
      </p:sp>
      <p:sp>
        <p:nvSpPr>
          <p:cNvPr id="2" name="Rectangle 1"/>
          <p:cNvSpPr/>
          <p:nvPr/>
        </p:nvSpPr>
        <p:spPr>
          <a:xfrm>
            <a:off x="457200" y="6096000"/>
            <a:ext cx="7924800" cy="646331"/>
          </a:xfrm>
          <a:prstGeom prst="rect">
            <a:avLst/>
          </a:prstGeom>
        </p:spPr>
        <p:txBody>
          <a:bodyPr wrap="square">
            <a:spAutoFit/>
          </a:bodyPr>
          <a:lstStyle/>
          <a:p>
            <a:r>
              <a:rPr lang="en-US" dirty="0" smtClean="0"/>
              <a:t>*Difficulty </a:t>
            </a:r>
            <a:r>
              <a:rPr lang="en-US" dirty="0"/>
              <a:t>reading sample BUFR file due to UNIX/AIX and GNU/Linux environment difference</a:t>
            </a:r>
          </a:p>
        </p:txBody>
      </p:sp>
    </p:spTree>
    <p:extLst>
      <p:ext uri="{BB962C8B-B14F-4D97-AF65-F5344CB8AC3E}">
        <p14:creationId xmlns:p14="http://schemas.microsoft.com/office/powerpoint/2010/main" val="1356837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143000"/>
          </a:xfrm>
        </p:spPr>
        <p:txBody>
          <a:bodyPr>
            <a:normAutofit fontScale="90000"/>
          </a:bodyPr>
          <a:lstStyle/>
          <a:p>
            <a:r>
              <a:rPr lang="en-US" sz="3200" dirty="0" smtClean="0">
                <a:solidFill>
                  <a:srgbClr val="FF0000"/>
                </a:solidFill>
              </a:rPr>
              <a:t>Evaluation of new IR land surface emissivity </a:t>
            </a:r>
            <a:r>
              <a:rPr lang="en-US" sz="3200" dirty="0">
                <a:solidFill>
                  <a:srgbClr val="FF0000"/>
                </a:solidFill>
              </a:rPr>
              <a:t/>
            </a:r>
            <a:br>
              <a:rPr lang="en-US" sz="3200" dirty="0">
                <a:solidFill>
                  <a:srgbClr val="FF0000"/>
                </a:solidFill>
              </a:rPr>
            </a:br>
            <a:r>
              <a:rPr lang="en-US" sz="3200" dirty="0" smtClean="0">
                <a:solidFill>
                  <a:srgbClr val="FF0000"/>
                </a:solidFill>
              </a:rPr>
              <a:t>data base in GDAS</a:t>
            </a:r>
            <a:br>
              <a:rPr lang="en-US" sz="3200" dirty="0" smtClean="0">
                <a:solidFill>
                  <a:srgbClr val="FF0000"/>
                </a:solidFill>
              </a:rPr>
            </a:br>
            <a:r>
              <a:rPr lang="en-US" sz="3200" dirty="0" smtClean="0">
                <a:solidFill>
                  <a:srgbClr val="FF0000"/>
                </a:solidFill>
              </a:rPr>
              <a:t>(</a:t>
            </a:r>
            <a:r>
              <a:rPr lang="en-US" sz="3200" dirty="0">
                <a:solidFill>
                  <a:srgbClr val="FF0000"/>
                </a:solidFill>
              </a:rPr>
              <a:t>Tong </a:t>
            </a:r>
            <a:r>
              <a:rPr lang="en-US" sz="3200" dirty="0" smtClean="0">
                <a:solidFill>
                  <a:srgbClr val="FF0000"/>
                </a:solidFill>
              </a:rPr>
              <a:t>Zhu) </a:t>
            </a:r>
            <a:endParaRPr lang="en-US" sz="3200" dirty="0">
              <a:solidFill>
                <a:srgbClr val="FF0000"/>
              </a:solidFill>
            </a:endParaRPr>
          </a:p>
        </p:txBody>
      </p:sp>
      <p:sp>
        <p:nvSpPr>
          <p:cNvPr id="4" name="TextBox 3"/>
          <p:cNvSpPr txBox="1"/>
          <p:nvPr/>
        </p:nvSpPr>
        <p:spPr>
          <a:xfrm>
            <a:off x="381000" y="1600200"/>
            <a:ext cx="4114800" cy="4278094"/>
          </a:xfrm>
          <a:prstGeom prst="rect">
            <a:avLst/>
          </a:prstGeom>
          <a:noFill/>
        </p:spPr>
        <p:txBody>
          <a:bodyPr wrap="square" rtlCol="0">
            <a:spAutoFit/>
          </a:bodyPr>
          <a:lstStyle/>
          <a:p>
            <a:r>
              <a:rPr lang="en-US" sz="1600" b="1" dirty="0" smtClean="0">
                <a:cs typeface="Times New Roman" pitchFamily="18" charset="0"/>
              </a:rPr>
              <a:t>Evaluation of IASI and </a:t>
            </a:r>
            <a:r>
              <a:rPr lang="en-US" sz="1600" b="1" dirty="0" err="1" smtClean="0">
                <a:cs typeface="Times New Roman" pitchFamily="18" charset="0"/>
              </a:rPr>
              <a:t>UWir</a:t>
            </a:r>
            <a:r>
              <a:rPr lang="en-US" sz="1600" b="1" dirty="0" smtClean="0">
                <a:cs typeface="Times New Roman" pitchFamily="18" charset="0"/>
              </a:rPr>
              <a:t> emissivity data:</a:t>
            </a:r>
          </a:p>
          <a:p>
            <a:endParaRPr lang="en-US" sz="1600" b="1" dirty="0" smtClean="0">
              <a:cs typeface="Times New Roman" pitchFamily="18" charset="0"/>
            </a:endParaRPr>
          </a:p>
          <a:p>
            <a:pPr indent="-182880">
              <a:buFont typeface="Arial" pitchFamily="34" charset="0"/>
              <a:buChar char="•"/>
            </a:pPr>
            <a:r>
              <a:rPr lang="en-US" sz="1600" dirty="0" smtClean="0">
                <a:cs typeface="Times New Roman" pitchFamily="18" charset="0"/>
              </a:rPr>
              <a:t>The major difference of the two emissivity models is over desert regions. Over North Africa UW emissivity is smaller than IASI for about 0.01 – 0.02.</a:t>
            </a:r>
          </a:p>
          <a:p>
            <a:pPr indent="-182880">
              <a:buFont typeface="Arial" pitchFamily="34" charset="0"/>
              <a:buChar char="•"/>
            </a:pPr>
            <a:endParaRPr lang="en-US" sz="1600" dirty="0" smtClean="0">
              <a:cs typeface="Times New Roman" pitchFamily="18" charset="0"/>
            </a:endParaRPr>
          </a:p>
          <a:p>
            <a:pPr indent="-182880">
              <a:buFont typeface="Arial" pitchFamily="34" charset="0"/>
              <a:buChar char="•"/>
            </a:pPr>
            <a:r>
              <a:rPr lang="en-US" sz="1600" kern="0" dirty="0" smtClean="0">
                <a:cs typeface="Times New Roman" pitchFamily="18" charset="0"/>
              </a:rPr>
              <a:t>The GSI assimilated observation numbers are increased over atmospheric window bands for IR sensors, such as IASI and HIRS sensors.</a:t>
            </a:r>
          </a:p>
          <a:p>
            <a:pPr indent="-182880">
              <a:buFont typeface="Arial" pitchFamily="34" charset="0"/>
              <a:buChar char="•"/>
            </a:pPr>
            <a:endParaRPr lang="en-US" sz="1600" dirty="0" smtClean="0">
              <a:cs typeface="Times New Roman" pitchFamily="18" charset="0"/>
            </a:endParaRPr>
          </a:p>
          <a:p>
            <a:pPr indent="-182880">
              <a:buFont typeface="Arial" pitchFamily="34" charset="0"/>
              <a:buChar char="•"/>
            </a:pPr>
            <a:r>
              <a:rPr lang="en-US" sz="1600" dirty="0" smtClean="0">
                <a:cs typeface="Times New Roman" pitchFamily="18" charset="0"/>
              </a:rPr>
              <a:t>GSI analysis with </a:t>
            </a:r>
            <a:r>
              <a:rPr lang="en-US" sz="1600" dirty="0" err="1" smtClean="0">
                <a:cs typeface="Times New Roman" pitchFamily="18" charset="0"/>
              </a:rPr>
              <a:t>UWir</a:t>
            </a:r>
            <a:r>
              <a:rPr lang="en-US" sz="1600" dirty="0" smtClean="0">
                <a:cs typeface="Times New Roman" pitchFamily="18" charset="0"/>
              </a:rPr>
              <a:t> emissivity model results in warm temperature and dry moisture fields over lower atmospheric levels over Sahara desert region as compared with IASI emissivity model.</a:t>
            </a:r>
          </a:p>
          <a:p>
            <a:pPr indent="-182880">
              <a:buFont typeface="Arial" pitchFamily="34" charset="0"/>
              <a:buChar char="•"/>
            </a:pPr>
            <a:endParaRPr lang="en-US" sz="1600" dirty="0" smtClean="0">
              <a:cs typeface="Times New Roman" pitchFamily="18" charset="0"/>
            </a:endParaRPr>
          </a:p>
        </p:txBody>
      </p:sp>
      <p:pic>
        <p:nvPicPr>
          <p:cNvPr id="5" name="Picture 4" descr="pt_assimi_num.uwir.png"/>
          <p:cNvPicPr>
            <a:picLocks noChangeAspect="1"/>
          </p:cNvPicPr>
          <p:nvPr/>
        </p:nvPicPr>
        <p:blipFill>
          <a:blip r:embed="rId3" cstate="print"/>
          <a:stretch>
            <a:fillRect/>
          </a:stretch>
        </p:blipFill>
        <p:spPr>
          <a:xfrm>
            <a:off x="4876800" y="4113509"/>
            <a:ext cx="4114800" cy="2744491"/>
          </a:xfrm>
          <a:prstGeom prst="rect">
            <a:avLst/>
          </a:prstGeom>
        </p:spPr>
      </p:pic>
      <p:pic>
        <p:nvPicPr>
          <p:cNvPr id="6" name="Picture 5" descr="ddab2.iasi-uwir.2010110100.T850mb.jpg"/>
          <p:cNvPicPr>
            <a:picLocks noChangeAspect="1"/>
          </p:cNvPicPr>
          <p:nvPr/>
        </p:nvPicPr>
        <p:blipFill>
          <a:blip r:embed="rId4" cstate="print"/>
          <a:srcRect l="11186" t="23226" r="14237" b="11060"/>
          <a:stretch>
            <a:fillRect/>
          </a:stretch>
        </p:blipFill>
        <p:spPr>
          <a:xfrm>
            <a:off x="5333999" y="1136764"/>
            <a:ext cx="3581401" cy="2901836"/>
          </a:xfrm>
          <a:prstGeom prst="rect">
            <a:avLst/>
          </a:prstGeom>
        </p:spPr>
      </p:pic>
    </p:spTree>
    <p:extLst>
      <p:ext uri="{BB962C8B-B14F-4D97-AF65-F5344CB8AC3E}">
        <p14:creationId xmlns:p14="http://schemas.microsoft.com/office/powerpoint/2010/main" val="2447288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7850"/>
          <a:stretch/>
        </p:blipFill>
        <p:spPr bwMode="auto">
          <a:xfrm>
            <a:off x="6732973" y="-6"/>
            <a:ext cx="2411026" cy="145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omposite37H200505.jpg"/>
          <p:cNvPicPr>
            <a:picLocks noChangeAspect="1"/>
          </p:cNvPicPr>
          <p:nvPr/>
        </p:nvPicPr>
        <p:blipFill rotWithShape="1">
          <a:blip r:embed="rId3" cstate="print">
            <a:extLst>
              <a:ext uri="{28A0092B-C50C-407E-A947-70E740481C1C}">
                <a14:useLocalDpi xmlns:a14="http://schemas.microsoft.com/office/drawing/2010/main" val="0"/>
              </a:ext>
            </a:extLst>
          </a:blip>
          <a:srcRect l="9853" t="9972" r="5268" b="4868"/>
          <a:stretch/>
        </p:blipFill>
        <p:spPr>
          <a:xfrm>
            <a:off x="4974596" y="2765431"/>
            <a:ext cx="4115128" cy="3096571"/>
          </a:xfrm>
          <a:prstGeom prst="rect">
            <a:avLst/>
          </a:prstGeom>
        </p:spPr>
      </p:pic>
      <p:sp>
        <p:nvSpPr>
          <p:cNvPr id="5" name="TextBox 4"/>
          <p:cNvSpPr txBox="1"/>
          <p:nvPr/>
        </p:nvSpPr>
        <p:spPr>
          <a:xfrm>
            <a:off x="76200" y="275272"/>
            <a:ext cx="8846841" cy="1477328"/>
          </a:xfrm>
          <a:prstGeom prst="rect">
            <a:avLst/>
          </a:prstGeom>
          <a:noFill/>
          <a:ln>
            <a:noFill/>
          </a:ln>
        </p:spPr>
        <p:txBody>
          <a:bodyPr wrap="square" rtlCol="0">
            <a:spAutoFit/>
          </a:bodyPr>
          <a:lstStyle/>
          <a:p>
            <a:pPr algn="ctr"/>
            <a:r>
              <a:rPr lang="en-US" sz="2800" dirty="0">
                <a:solidFill>
                  <a:srgbClr val="FF0000"/>
                </a:solidFill>
                <a:latin typeface="+mj-lt"/>
              </a:rPr>
              <a:t>A</a:t>
            </a:r>
            <a:r>
              <a:rPr lang="en-US" sz="2800" dirty="0" smtClean="0">
                <a:solidFill>
                  <a:srgbClr val="FF0000"/>
                </a:solidFill>
                <a:latin typeface="+mj-lt"/>
              </a:rPr>
              <a:t>ssessment of assimilating ATMS land surface </a:t>
            </a:r>
          </a:p>
          <a:p>
            <a:r>
              <a:rPr lang="en-US" sz="2800" dirty="0" smtClean="0">
                <a:solidFill>
                  <a:srgbClr val="FF0000"/>
                </a:solidFill>
                <a:latin typeface="+mj-lt"/>
              </a:rPr>
              <a:t>sensitive observations in the NOAA data assimilation system</a:t>
            </a:r>
          </a:p>
          <a:p>
            <a:endParaRPr lang="en-US" sz="1000" b="1" u="sng" dirty="0" smtClean="0"/>
          </a:p>
          <a:p>
            <a:pPr algn="ctr"/>
            <a:r>
              <a:rPr lang="en-US" sz="2400" dirty="0" smtClean="0">
                <a:solidFill>
                  <a:srgbClr val="FF0000"/>
                </a:solidFill>
              </a:rPr>
              <a:t>(</a:t>
            </a:r>
            <a:r>
              <a:rPr lang="en-US" sz="2400" dirty="0" err="1" smtClean="0">
                <a:solidFill>
                  <a:srgbClr val="FF0000"/>
                </a:solidFill>
              </a:rPr>
              <a:t>Marouane</a:t>
            </a:r>
            <a:r>
              <a:rPr lang="en-US" sz="2400" dirty="0" smtClean="0">
                <a:solidFill>
                  <a:srgbClr val="FF0000"/>
                </a:solidFill>
              </a:rPr>
              <a:t> </a:t>
            </a:r>
            <a:r>
              <a:rPr lang="en-US" sz="2400" dirty="0" err="1" smtClean="0">
                <a:solidFill>
                  <a:srgbClr val="FF0000"/>
                </a:solidFill>
              </a:rPr>
              <a:t>Temimi</a:t>
            </a:r>
            <a:r>
              <a:rPr lang="en-US" sz="2400" dirty="0" smtClean="0">
                <a:solidFill>
                  <a:srgbClr val="FF0000"/>
                </a:solidFill>
              </a:rPr>
              <a:t>, </a:t>
            </a:r>
            <a:r>
              <a:rPr lang="en-US" sz="2400" dirty="0" err="1" smtClean="0">
                <a:solidFill>
                  <a:srgbClr val="FF0000"/>
                </a:solidFill>
              </a:rPr>
              <a:t>Kibrewossen</a:t>
            </a:r>
            <a:r>
              <a:rPr lang="en-US" sz="2400" dirty="0" smtClean="0">
                <a:solidFill>
                  <a:srgbClr val="FF0000"/>
                </a:solidFill>
              </a:rPr>
              <a:t> Tesfagiorgis, Sid </a:t>
            </a:r>
            <a:r>
              <a:rPr lang="en-US" sz="2400" dirty="0" err="1" smtClean="0">
                <a:solidFill>
                  <a:srgbClr val="FF0000"/>
                </a:solidFill>
              </a:rPr>
              <a:t>Boukabara</a:t>
            </a:r>
            <a:r>
              <a:rPr lang="en-US" sz="2400" dirty="0" smtClean="0">
                <a:solidFill>
                  <a:srgbClr val="FF0000"/>
                </a:solidFill>
              </a:rPr>
              <a:t>)</a:t>
            </a:r>
            <a:endParaRPr lang="en-US" sz="2400" dirty="0">
              <a:solidFill>
                <a:srgbClr val="FF0000"/>
              </a:solidFill>
            </a:endParaRPr>
          </a:p>
        </p:txBody>
      </p:sp>
      <p:sp>
        <p:nvSpPr>
          <p:cNvPr id="6" name="TextBox 5"/>
          <p:cNvSpPr txBox="1"/>
          <p:nvPr/>
        </p:nvSpPr>
        <p:spPr>
          <a:xfrm>
            <a:off x="15306" y="1821726"/>
            <a:ext cx="8846842" cy="1277273"/>
          </a:xfrm>
          <a:prstGeom prst="rect">
            <a:avLst/>
          </a:prstGeom>
          <a:noFill/>
        </p:spPr>
        <p:txBody>
          <a:bodyPr wrap="square" rtlCol="0">
            <a:spAutoFit/>
          </a:bodyPr>
          <a:lstStyle/>
          <a:p>
            <a:pPr marL="285750" indent="-285750">
              <a:spcAft>
                <a:spcPts val="600"/>
              </a:spcAft>
              <a:buFont typeface="Arial"/>
              <a:buChar char="•"/>
            </a:pPr>
            <a:r>
              <a:rPr lang="en-US" dirty="0" smtClean="0"/>
              <a:t>Currently NOAA operational forecast system does not account for radiances observed in window channels which are highly sensitive to surface parameters.</a:t>
            </a:r>
          </a:p>
          <a:p>
            <a:pPr marL="285750" indent="-285750">
              <a:spcAft>
                <a:spcPts val="600"/>
              </a:spcAft>
              <a:buFont typeface="Arial"/>
              <a:buChar char="•"/>
            </a:pPr>
            <a:r>
              <a:rPr lang="en-US" dirty="0" smtClean="0"/>
              <a:t>Assimilating dynamic land surface emissivity values has positive impact on weather prediction (e.g. </a:t>
            </a:r>
            <a:r>
              <a:rPr lang="en-US" dirty="0" err="1" smtClean="0"/>
              <a:t>Karbou</a:t>
            </a:r>
            <a:r>
              <a:rPr lang="en-US" dirty="0" smtClean="0"/>
              <a:t> et al., 2010).</a:t>
            </a:r>
          </a:p>
        </p:txBody>
      </p:sp>
      <p:sp>
        <p:nvSpPr>
          <p:cNvPr id="7" name="TextBox 6"/>
          <p:cNvSpPr txBox="1"/>
          <p:nvPr/>
        </p:nvSpPr>
        <p:spPr>
          <a:xfrm>
            <a:off x="404844" y="3581400"/>
            <a:ext cx="4432267" cy="3170099"/>
          </a:xfrm>
          <a:prstGeom prst="rect">
            <a:avLst/>
          </a:prstGeom>
          <a:noFill/>
        </p:spPr>
        <p:txBody>
          <a:bodyPr wrap="square" rtlCol="0">
            <a:spAutoFit/>
          </a:bodyPr>
          <a:lstStyle/>
          <a:p>
            <a:pPr marL="285750" indent="-285750">
              <a:buFont typeface="Arial"/>
              <a:buChar char="•"/>
            </a:pPr>
            <a:r>
              <a:rPr lang="en-US" dirty="0" smtClean="0"/>
              <a:t>Land surface emissivity will be assimilated into the Hybrid version of GSI (</a:t>
            </a:r>
            <a:r>
              <a:rPr lang="en-US" dirty="0" err="1" smtClean="0"/>
              <a:t>EnKF</a:t>
            </a:r>
            <a:r>
              <a:rPr lang="en-US" dirty="0" smtClean="0"/>
              <a:t>/VAR)</a:t>
            </a:r>
          </a:p>
          <a:p>
            <a:pPr marL="285750" indent="-285750">
              <a:buFont typeface="Arial"/>
              <a:buChar char="•"/>
            </a:pPr>
            <a:r>
              <a:rPr lang="en-US" dirty="0" smtClean="0"/>
              <a:t>We intend to make use of ATMS microwave observations</a:t>
            </a:r>
          </a:p>
          <a:p>
            <a:pPr marL="285750" indent="-285750">
              <a:buFont typeface="Arial"/>
              <a:buChar char="•"/>
            </a:pPr>
            <a:r>
              <a:rPr lang="en-US" dirty="0" smtClean="0"/>
              <a:t>Cloud free/thin cloud observations will be assimilated</a:t>
            </a:r>
          </a:p>
          <a:p>
            <a:pPr marL="285750" indent="-285750">
              <a:buFont typeface="Arial"/>
              <a:buChar char="•"/>
            </a:pPr>
            <a:r>
              <a:rPr lang="en-US" dirty="0" smtClean="0"/>
              <a:t>We will assess the improvement in the forecast of extreme event like major hurricane and the prediction of their tracks.</a:t>
            </a:r>
          </a:p>
          <a:p>
            <a:endParaRPr lang="en-US" sz="2000" b="1" dirty="0"/>
          </a:p>
        </p:txBody>
      </p:sp>
      <p:sp>
        <p:nvSpPr>
          <p:cNvPr id="8" name="TextBox 7"/>
          <p:cNvSpPr txBox="1"/>
          <p:nvPr/>
        </p:nvSpPr>
        <p:spPr>
          <a:xfrm>
            <a:off x="151971" y="3119735"/>
            <a:ext cx="2008179" cy="461665"/>
          </a:xfrm>
          <a:prstGeom prst="rect">
            <a:avLst/>
          </a:prstGeom>
          <a:noFill/>
        </p:spPr>
        <p:txBody>
          <a:bodyPr wrap="square" rtlCol="0">
            <a:spAutoFit/>
          </a:bodyPr>
          <a:lstStyle/>
          <a:p>
            <a:r>
              <a:rPr lang="en-US" sz="2400" u="sng" dirty="0" smtClean="0"/>
              <a:t>In this study:</a:t>
            </a:r>
            <a:endParaRPr lang="en-US" sz="2400" u="sng" dirty="0"/>
          </a:p>
        </p:txBody>
      </p:sp>
      <p:sp>
        <p:nvSpPr>
          <p:cNvPr id="2" name="TextBox 1"/>
          <p:cNvSpPr txBox="1"/>
          <p:nvPr/>
        </p:nvSpPr>
        <p:spPr>
          <a:xfrm>
            <a:off x="5356630" y="5813279"/>
            <a:ext cx="3936230" cy="276999"/>
          </a:xfrm>
          <a:prstGeom prst="rect">
            <a:avLst/>
          </a:prstGeom>
          <a:noFill/>
        </p:spPr>
        <p:txBody>
          <a:bodyPr wrap="square" rtlCol="0">
            <a:spAutoFit/>
          </a:bodyPr>
          <a:lstStyle/>
          <a:p>
            <a:r>
              <a:rPr lang="en-US" sz="1200" b="1" dirty="0" smtClean="0"/>
              <a:t>Example of CREST microwave land emissivity product</a:t>
            </a:r>
            <a:endParaRPr lang="en-US" sz="1200" b="1" dirty="0"/>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1"/>
            <a:ext cx="814127" cy="79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20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1200329"/>
          </a:xfrm>
          <a:prstGeom prst="rect">
            <a:avLst/>
          </a:prstGeom>
          <a:noFill/>
        </p:spPr>
        <p:txBody>
          <a:bodyPr wrap="square" rtlCol="0">
            <a:spAutoFit/>
          </a:bodyPr>
          <a:lstStyle/>
          <a:p>
            <a:pPr algn="ctr"/>
            <a:r>
              <a:rPr lang="en-US" sz="3600" dirty="0" smtClean="0">
                <a:solidFill>
                  <a:srgbClr val="FF0000"/>
                </a:solidFill>
                <a:latin typeface="+mj-lt"/>
                <a:cs typeface="Arial"/>
              </a:rPr>
              <a:t>Forecast Impact of High-Latitude, Mixed-Platform AMVs on GDAS/GFS</a:t>
            </a:r>
            <a:endParaRPr lang="en-US" sz="3600" dirty="0">
              <a:solidFill>
                <a:srgbClr val="FF0000"/>
              </a:solidFill>
              <a:latin typeface="+mj-lt"/>
              <a:cs typeface="Arial"/>
            </a:endParaRPr>
          </a:p>
        </p:txBody>
      </p:sp>
      <p:sp>
        <p:nvSpPr>
          <p:cNvPr id="6" name="TextBox 5"/>
          <p:cNvSpPr txBox="1"/>
          <p:nvPr/>
        </p:nvSpPr>
        <p:spPr>
          <a:xfrm>
            <a:off x="157546" y="1262390"/>
            <a:ext cx="8458200" cy="523220"/>
          </a:xfrm>
          <a:prstGeom prst="rect">
            <a:avLst/>
          </a:prstGeom>
          <a:noFill/>
        </p:spPr>
        <p:txBody>
          <a:bodyPr wrap="square" rtlCol="0">
            <a:spAutoFit/>
          </a:bodyPr>
          <a:lstStyle/>
          <a:p>
            <a:pPr algn="ctr"/>
            <a:r>
              <a:rPr lang="en-US" sz="2800" dirty="0" smtClean="0">
                <a:solidFill>
                  <a:srgbClr val="FF0000"/>
                </a:solidFill>
                <a:latin typeface="+mj-lt"/>
                <a:cs typeface="Arial"/>
              </a:rPr>
              <a:t>(Brett Hoover and Dave </a:t>
            </a:r>
            <a:r>
              <a:rPr lang="en-US" sz="2800" dirty="0" err="1" smtClean="0">
                <a:solidFill>
                  <a:srgbClr val="FF0000"/>
                </a:solidFill>
                <a:latin typeface="+mj-lt"/>
                <a:cs typeface="Arial"/>
              </a:rPr>
              <a:t>Santek</a:t>
            </a:r>
            <a:r>
              <a:rPr lang="en-US" sz="2800" dirty="0" smtClean="0">
                <a:solidFill>
                  <a:srgbClr val="FF0000"/>
                </a:solidFill>
                <a:latin typeface="+mj-lt"/>
                <a:cs typeface="Arial"/>
              </a:rPr>
              <a:t>)</a:t>
            </a:r>
          </a:p>
        </p:txBody>
      </p:sp>
      <p:sp>
        <p:nvSpPr>
          <p:cNvPr id="2" name="Rectangle 1"/>
          <p:cNvSpPr/>
          <p:nvPr/>
        </p:nvSpPr>
        <p:spPr>
          <a:xfrm>
            <a:off x="259091" y="2286000"/>
            <a:ext cx="8255110" cy="4247317"/>
          </a:xfrm>
          <a:prstGeom prst="rect">
            <a:avLst/>
          </a:prstGeom>
        </p:spPr>
        <p:txBody>
          <a:bodyPr wrap="square">
            <a:spAutoFit/>
          </a:bodyPr>
          <a:lstStyle/>
          <a:p>
            <a:pPr marL="285750" indent="-285750">
              <a:buFont typeface="Wingdings" pitchFamily="2" charset="2"/>
              <a:buChar char="q"/>
            </a:pPr>
            <a:r>
              <a:rPr lang="en-US" dirty="0"/>
              <a:t>E</a:t>
            </a:r>
            <a:r>
              <a:rPr lang="en-US" dirty="0" smtClean="0"/>
              <a:t>xperiments use May 2011 GDAS/GFS</a:t>
            </a:r>
          </a:p>
          <a:p>
            <a:pPr marL="742950" lvl="1" indent="-285750">
              <a:buFont typeface="Wingdings" pitchFamily="2" charset="2"/>
              <a:buChar char="§"/>
            </a:pPr>
            <a:r>
              <a:rPr lang="en-US" dirty="0" smtClean="0"/>
              <a:t>northern </a:t>
            </a:r>
            <a:r>
              <a:rPr lang="en-US" dirty="0"/>
              <a:t>hemisphere warm season (02 May – 24 July </a:t>
            </a:r>
            <a:r>
              <a:rPr lang="en-US" dirty="0" smtClean="0"/>
              <a:t>2011)</a:t>
            </a:r>
          </a:p>
          <a:p>
            <a:pPr marL="742950" lvl="1" indent="-285750">
              <a:buFont typeface="Wingdings" pitchFamily="2" charset="2"/>
              <a:buChar char="§"/>
            </a:pPr>
            <a:r>
              <a:rPr lang="en-US" dirty="0" smtClean="0"/>
              <a:t>northern </a:t>
            </a:r>
            <a:r>
              <a:rPr lang="en-US" dirty="0"/>
              <a:t>hemisphere cold season (23 November 2011 – 09 February 2012).  </a:t>
            </a:r>
            <a:endParaRPr lang="en-US" dirty="0" smtClean="0"/>
          </a:p>
          <a:p>
            <a:pPr marL="285750" indent="-285750">
              <a:buFont typeface="Wingdings" pitchFamily="2" charset="2"/>
              <a:buChar char="§"/>
            </a:pPr>
            <a:endParaRPr lang="en-US" dirty="0"/>
          </a:p>
          <a:p>
            <a:pPr marL="285750" indent="-285750">
              <a:buFont typeface="Wingdings" pitchFamily="2" charset="2"/>
              <a:buChar char="q"/>
            </a:pPr>
            <a:r>
              <a:rPr lang="en-US" dirty="0">
                <a:latin typeface="Arial"/>
                <a:cs typeface="Arial"/>
              </a:rPr>
              <a:t>10-week experiment is run assimilating mixed-platform low-earth-orbiting (LEO) and geostationary-earth-orbiting (GEO) satellite AMVs in every 6-hr cycle, producing a 7-day forecast every day at 0000 UTC.</a:t>
            </a:r>
            <a:endParaRPr lang="en-US" dirty="0"/>
          </a:p>
          <a:p>
            <a:pPr marL="285750" indent="-285750">
              <a:buFont typeface="Wingdings" pitchFamily="2" charset="2"/>
              <a:buChar char="§"/>
            </a:pPr>
            <a:endParaRPr lang="en-US" dirty="0" smtClean="0"/>
          </a:p>
          <a:p>
            <a:pPr marL="742950" lvl="1" indent="-285750">
              <a:buFont typeface="Wingdings" pitchFamily="2" charset="2"/>
              <a:buChar char="§"/>
            </a:pPr>
            <a:r>
              <a:rPr lang="en-US" dirty="0" smtClean="0"/>
              <a:t>LEO/GEO </a:t>
            </a:r>
            <a:r>
              <a:rPr lang="en-US" dirty="0"/>
              <a:t>AMVs were read into the GDAS from a separate archive at the same time that conventional AMVs were read in from the </a:t>
            </a:r>
            <a:r>
              <a:rPr lang="en-US" dirty="0" err="1"/>
              <a:t>prepBUFr</a:t>
            </a:r>
            <a:r>
              <a:rPr lang="en-US" dirty="0"/>
              <a:t> file.  </a:t>
            </a:r>
            <a:endParaRPr lang="en-US" dirty="0" smtClean="0"/>
          </a:p>
          <a:p>
            <a:pPr marL="742950" lvl="1" indent="-285750">
              <a:buFont typeface="Wingdings" pitchFamily="2" charset="2"/>
              <a:buChar char="§"/>
            </a:pPr>
            <a:endParaRPr lang="en-US" dirty="0"/>
          </a:p>
          <a:p>
            <a:pPr marL="742950" lvl="1" indent="-285750">
              <a:buFont typeface="Wingdings" pitchFamily="2" charset="2"/>
              <a:buChar char="§"/>
            </a:pPr>
            <a:r>
              <a:rPr lang="en-US" dirty="0" smtClean="0"/>
              <a:t>LEO/GEO </a:t>
            </a:r>
            <a:r>
              <a:rPr lang="en-US" dirty="0"/>
              <a:t>AMVs were screened with a simple quality control to reject any observation with a QI value below 0.75 but to otherwise let the GDAS perform quality control on them as if they were conventional MODIS AMVs</a:t>
            </a:r>
            <a:r>
              <a:rPr lang="en-US" dirty="0" smtClean="0"/>
              <a:t>.</a:t>
            </a:r>
          </a:p>
          <a:p>
            <a:pPr marL="285750" indent="-285750">
              <a:buFont typeface="Wingdings" pitchFamily="2" charset="2"/>
              <a:buChar char="§"/>
            </a:pPr>
            <a:endParaRPr lang="en-US" dirty="0"/>
          </a:p>
        </p:txBody>
      </p:sp>
    </p:spTree>
    <p:extLst>
      <p:ext uri="{BB962C8B-B14F-4D97-AF65-F5344CB8AC3E}">
        <p14:creationId xmlns:p14="http://schemas.microsoft.com/office/powerpoint/2010/main" val="3708211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_scores.png"/>
          <p:cNvPicPr>
            <a:picLocks noChangeAspect="1"/>
          </p:cNvPicPr>
          <p:nvPr/>
        </p:nvPicPr>
        <p:blipFill>
          <a:blip r:embed="rId2"/>
          <a:stretch>
            <a:fillRect/>
          </a:stretch>
        </p:blipFill>
        <p:spPr>
          <a:xfrm>
            <a:off x="3794977" y="0"/>
            <a:ext cx="5349023" cy="6858000"/>
          </a:xfrm>
          <a:prstGeom prst="rect">
            <a:avLst/>
          </a:prstGeom>
        </p:spPr>
      </p:pic>
      <p:sp>
        <p:nvSpPr>
          <p:cNvPr id="5" name="TextBox 4"/>
          <p:cNvSpPr txBox="1"/>
          <p:nvPr/>
        </p:nvSpPr>
        <p:spPr>
          <a:xfrm>
            <a:off x="122621" y="838200"/>
            <a:ext cx="3564758" cy="5632312"/>
          </a:xfrm>
          <a:prstGeom prst="rect">
            <a:avLst/>
          </a:prstGeom>
          <a:noFill/>
        </p:spPr>
        <p:txBody>
          <a:bodyPr wrap="square" rtlCol="0">
            <a:spAutoFit/>
          </a:bodyPr>
          <a:lstStyle/>
          <a:p>
            <a:pPr algn="just"/>
            <a:r>
              <a:rPr lang="en-US" dirty="0" smtClean="0"/>
              <a:t>12-week LEO/GEO experiments (red) conducted in both warm and cold seasons are compared to controls (blue) with only conventional data.</a:t>
            </a:r>
          </a:p>
          <a:p>
            <a:pPr algn="just"/>
            <a:endParaRPr lang="en-US" dirty="0" smtClean="0"/>
          </a:p>
          <a:p>
            <a:pPr algn="just"/>
            <a:r>
              <a:rPr lang="en-US" dirty="0" smtClean="0"/>
              <a:t>Assimilation of LEO/GEO AMVs into the GDAS/GFS produces a negligible impact on </a:t>
            </a:r>
            <a:r>
              <a:rPr lang="en-US" i="1" dirty="0" smtClean="0"/>
              <a:t>mean</a:t>
            </a:r>
            <a:r>
              <a:rPr lang="en-US" dirty="0" smtClean="0"/>
              <a:t> scores in the northern hemisphere (a, b), and a positive impact in the southern hemisphere beyond four days (c, d).</a:t>
            </a:r>
          </a:p>
          <a:p>
            <a:pPr algn="just"/>
            <a:endParaRPr lang="en-US" dirty="0" smtClean="0"/>
          </a:p>
          <a:p>
            <a:pPr algn="just"/>
            <a:r>
              <a:rPr lang="en-US" dirty="0" smtClean="0"/>
              <a:t>Impact is relegated largely to dropout events (e); while dropouts in the northern hemisphere occur, they are rare enough that their mitigation has a neutral impact on the mean anomaly correlation scores. </a:t>
            </a:r>
            <a:endParaRPr lang="en-US" dirty="0"/>
          </a:p>
        </p:txBody>
      </p:sp>
      <p:sp>
        <p:nvSpPr>
          <p:cNvPr id="6" name="TextBox 5"/>
          <p:cNvSpPr txBox="1"/>
          <p:nvPr/>
        </p:nvSpPr>
        <p:spPr>
          <a:xfrm>
            <a:off x="4107793" y="2329793"/>
            <a:ext cx="1231095" cy="323165"/>
          </a:xfrm>
          <a:prstGeom prst="rect">
            <a:avLst/>
          </a:prstGeom>
          <a:noFill/>
        </p:spPr>
        <p:txBody>
          <a:bodyPr wrap="none" rtlCol="0">
            <a:spAutoFit/>
          </a:bodyPr>
          <a:lstStyle/>
          <a:p>
            <a:r>
              <a:rPr lang="en-US" sz="1500" b="1" dirty="0" smtClean="0"/>
              <a:t>NH SUMMER</a:t>
            </a:r>
            <a:endParaRPr lang="en-US" sz="1500" b="1" dirty="0"/>
          </a:p>
        </p:txBody>
      </p:sp>
      <p:sp>
        <p:nvSpPr>
          <p:cNvPr id="7" name="TextBox 6"/>
          <p:cNvSpPr txBox="1"/>
          <p:nvPr/>
        </p:nvSpPr>
        <p:spPr>
          <a:xfrm>
            <a:off x="6935443" y="2329793"/>
            <a:ext cx="1125898" cy="323165"/>
          </a:xfrm>
          <a:prstGeom prst="rect">
            <a:avLst/>
          </a:prstGeom>
          <a:noFill/>
        </p:spPr>
        <p:txBody>
          <a:bodyPr wrap="none" rtlCol="0">
            <a:spAutoFit/>
          </a:bodyPr>
          <a:lstStyle/>
          <a:p>
            <a:r>
              <a:rPr lang="en-US" sz="1500" b="1" dirty="0" smtClean="0"/>
              <a:t>NH WINTER</a:t>
            </a:r>
            <a:endParaRPr lang="en-US" sz="1500" b="1" dirty="0"/>
          </a:p>
        </p:txBody>
      </p:sp>
      <p:sp>
        <p:nvSpPr>
          <p:cNvPr id="8" name="TextBox 7"/>
          <p:cNvSpPr txBox="1"/>
          <p:nvPr/>
        </p:nvSpPr>
        <p:spPr>
          <a:xfrm>
            <a:off x="4107793" y="5211379"/>
            <a:ext cx="1090112" cy="323165"/>
          </a:xfrm>
          <a:prstGeom prst="rect">
            <a:avLst/>
          </a:prstGeom>
          <a:noFill/>
        </p:spPr>
        <p:txBody>
          <a:bodyPr wrap="none" rtlCol="0">
            <a:spAutoFit/>
          </a:bodyPr>
          <a:lstStyle/>
          <a:p>
            <a:r>
              <a:rPr lang="en-US" sz="1500" b="1" dirty="0"/>
              <a:t>S</a:t>
            </a:r>
            <a:r>
              <a:rPr lang="en-US" sz="1500" b="1" dirty="0" smtClean="0"/>
              <a:t>H WINTER</a:t>
            </a:r>
            <a:endParaRPr lang="en-US" sz="1500" b="1" dirty="0"/>
          </a:p>
        </p:txBody>
      </p:sp>
      <p:sp>
        <p:nvSpPr>
          <p:cNvPr id="9" name="TextBox 8"/>
          <p:cNvSpPr txBox="1"/>
          <p:nvPr/>
        </p:nvSpPr>
        <p:spPr>
          <a:xfrm>
            <a:off x="6971229" y="5211379"/>
            <a:ext cx="1195309" cy="323165"/>
          </a:xfrm>
          <a:prstGeom prst="rect">
            <a:avLst/>
          </a:prstGeom>
          <a:noFill/>
        </p:spPr>
        <p:txBody>
          <a:bodyPr wrap="none" rtlCol="0">
            <a:spAutoFit/>
          </a:bodyPr>
          <a:lstStyle/>
          <a:p>
            <a:r>
              <a:rPr lang="en-US" sz="1500" b="1" dirty="0"/>
              <a:t>S</a:t>
            </a:r>
            <a:r>
              <a:rPr lang="en-US" sz="1500" b="1" dirty="0" smtClean="0"/>
              <a:t>H SUMMER</a:t>
            </a:r>
            <a:endParaRPr lang="en-US" sz="1500" b="1" dirty="0"/>
          </a:p>
        </p:txBody>
      </p:sp>
      <p:sp>
        <p:nvSpPr>
          <p:cNvPr id="10" name="Oval 9"/>
          <p:cNvSpPr/>
          <p:nvPr/>
        </p:nvSpPr>
        <p:spPr>
          <a:xfrm>
            <a:off x="5955862" y="6192345"/>
            <a:ext cx="350345" cy="446689"/>
          </a:xfrm>
          <a:prstGeom prst="ellipse">
            <a:avLst/>
          </a:prstGeom>
          <a:noFill/>
          <a:ln w="317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376279" y="6274673"/>
            <a:ext cx="350345" cy="446689"/>
          </a:xfrm>
          <a:prstGeom prst="ellipse">
            <a:avLst/>
          </a:prstGeom>
          <a:noFill/>
          <a:ln w="317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856612" y="6192345"/>
            <a:ext cx="350345" cy="446689"/>
          </a:xfrm>
          <a:prstGeom prst="ellipse">
            <a:avLst/>
          </a:prstGeom>
          <a:noFill/>
          <a:ln w="317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22621" y="76200"/>
            <a:ext cx="3564758" cy="646331"/>
          </a:xfrm>
          <a:prstGeom prst="rect">
            <a:avLst/>
          </a:prstGeom>
          <a:noFill/>
        </p:spPr>
        <p:txBody>
          <a:bodyPr wrap="square" rtlCol="0">
            <a:spAutoFit/>
          </a:bodyPr>
          <a:lstStyle/>
          <a:p>
            <a:pPr algn="ctr"/>
            <a:r>
              <a:rPr lang="en-US" b="1" u="sng" dirty="0" smtClean="0"/>
              <a:t>Forecast Impact of LEO/GEO </a:t>
            </a:r>
            <a:r>
              <a:rPr lang="en-US" b="1" u="sng" dirty="0" err="1" smtClean="0"/>
              <a:t>AMVs</a:t>
            </a:r>
            <a:r>
              <a:rPr lang="en-US" b="1" u="sng" dirty="0" smtClean="0"/>
              <a:t> in the GFS Model</a:t>
            </a:r>
            <a:endParaRPr lang="en-US" b="1" u="sng" dirty="0"/>
          </a:p>
        </p:txBody>
      </p:sp>
      <p:sp>
        <p:nvSpPr>
          <p:cNvPr id="2" name="Rectangle 1"/>
          <p:cNvSpPr/>
          <p:nvPr/>
        </p:nvSpPr>
        <p:spPr>
          <a:xfrm>
            <a:off x="0" y="6582587"/>
            <a:ext cx="4572000" cy="276999"/>
          </a:xfrm>
          <a:prstGeom prst="rect">
            <a:avLst/>
          </a:prstGeom>
        </p:spPr>
        <p:txBody>
          <a:bodyPr>
            <a:spAutoFit/>
          </a:bodyPr>
          <a:lstStyle/>
          <a:p>
            <a:r>
              <a:rPr lang="en-US" sz="1200" b="1" dirty="0"/>
              <a:t>NOAA GOES-R Risk Reduction Program: NA06NES4400002</a:t>
            </a:r>
            <a:endParaRPr lang="en-US" sz="1200" dirty="0"/>
          </a:p>
        </p:txBody>
      </p:sp>
      <p:sp>
        <p:nvSpPr>
          <p:cNvPr id="3" name="TextBox 2"/>
          <p:cNvSpPr txBox="1"/>
          <p:nvPr/>
        </p:nvSpPr>
        <p:spPr>
          <a:xfrm>
            <a:off x="4107793" y="2129738"/>
            <a:ext cx="918841" cy="338554"/>
          </a:xfrm>
          <a:prstGeom prst="rect">
            <a:avLst/>
          </a:prstGeom>
          <a:noFill/>
        </p:spPr>
        <p:txBody>
          <a:bodyPr wrap="none" rtlCol="0">
            <a:spAutoFit/>
          </a:bodyPr>
          <a:lstStyle/>
          <a:p>
            <a:r>
              <a:rPr lang="en-US" sz="1600" b="1" dirty="0" smtClean="0"/>
              <a:t>500mb Z</a:t>
            </a:r>
          </a:p>
        </p:txBody>
      </p:sp>
      <p:sp>
        <p:nvSpPr>
          <p:cNvPr id="14" name="TextBox 13"/>
          <p:cNvSpPr txBox="1"/>
          <p:nvPr/>
        </p:nvSpPr>
        <p:spPr>
          <a:xfrm>
            <a:off x="6920061" y="2133600"/>
            <a:ext cx="918841" cy="338554"/>
          </a:xfrm>
          <a:prstGeom prst="rect">
            <a:avLst/>
          </a:prstGeom>
          <a:noFill/>
        </p:spPr>
        <p:txBody>
          <a:bodyPr wrap="none" rtlCol="0">
            <a:spAutoFit/>
          </a:bodyPr>
          <a:lstStyle/>
          <a:p>
            <a:r>
              <a:rPr lang="en-US" sz="1600" b="1" dirty="0" smtClean="0"/>
              <a:t>500mb Z</a:t>
            </a:r>
          </a:p>
        </p:txBody>
      </p:sp>
      <p:sp>
        <p:nvSpPr>
          <p:cNvPr id="15" name="TextBox 14"/>
          <p:cNvSpPr txBox="1"/>
          <p:nvPr/>
        </p:nvSpPr>
        <p:spPr>
          <a:xfrm>
            <a:off x="4114800" y="5029200"/>
            <a:ext cx="918841" cy="338554"/>
          </a:xfrm>
          <a:prstGeom prst="rect">
            <a:avLst/>
          </a:prstGeom>
          <a:noFill/>
        </p:spPr>
        <p:txBody>
          <a:bodyPr wrap="none" rtlCol="0">
            <a:spAutoFit/>
          </a:bodyPr>
          <a:lstStyle/>
          <a:p>
            <a:r>
              <a:rPr lang="en-US" sz="1600" b="1" dirty="0" smtClean="0"/>
              <a:t>500mb Z</a:t>
            </a:r>
          </a:p>
        </p:txBody>
      </p:sp>
      <p:sp>
        <p:nvSpPr>
          <p:cNvPr id="16" name="TextBox 15"/>
          <p:cNvSpPr txBox="1"/>
          <p:nvPr/>
        </p:nvSpPr>
        <p:spPr>
          <a:xfrm>
            <a:off x="6978505" y="5033062"/>
            <a:ext cx="918841" cy="338554"/>
          </a:xfrm>
          <a:prstGeom prst="rect">
            <a:avLst/>
          </a:prstGeom>
          <a:noFill/>
        </p:spPr>
        <p:txBody>
          <a:bodyPr wrap="none" rtlCol="0">
            <a:spAutoFit/>
          </a:bodyPr>
          <a:lstStyle/>
          <a:p>
            <a:r>
              <a:rPr lang="en-US" sz="1600" b="1" dirty="0" smtClean="0"/>
              <a:t>500mb Z</a:t>
            </a:r>
          </a:p>
        </p:txBody>
      </p:sp>
      <p:sp>
        <p:nvSpPr>
          <p:cNvPr id="17" name="TextBox 16"/>
          <p:cNvSpPr txBox="1"/>
          <p:nvPr/>
        </p:nvSpPr>
        <p:spPr>
          <a:xfrm>
            <a:off x="4056356" y="6491779"/>
            <a:ext cx="1908279" cy="276999"/>
          </a:xfrm>
          <a:prstGeom prst="rect">
            <a:avLst/>
          </a:prstGeom>
          <a:noFill/>
        </p:spPr>
        <p:txBody>
          <a:bodyPr wrap="none" rtlCol="0">
            <a:spAutoFit/>
          </a:bodyPr>
          <a:lstStyle/>
          <a:p>
            <a:r>
              <a:rPr lang="en-US" sz="1200" b="1" dirty="0" smtClean="0"/>
              <a:t>500mb Z SH Winter (Day 5)</a:t>
            </a:r>
            <a:endParaRPr lang="en-US" sz="1200" b="1" dirty="0"/>
          </a:p>
        </p:txBody>
      </p:sp>
    </p:spTree>
    <p:extLst>
      <p:ext uri="{BB962C8B-B14F-4D97-AF65-F5344CB8AC3E}">
        <p14:creationId xmlns:p14="http://schemas.microsoft.com/office/powerpoint/2010/main" val="3704608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34975"/>
            <a:ext cx="7772400" cy="1470025"/>
          </a:xfrm>
        </p:spPr>
        <p:txBody>
          <a:bodyPr>
            <a:normAutofit fontScale="90000"/>
          </a:bodyPr>
          <a:lstStyle/>
          <a:p>
            <a:r>
              <a:rPr lang="en-US" sz="4000" dirty="0" smtClean="0">
                <a:solidFill>
                  <a:srgbClr val="FF0000"/>
                </a:solidFill>
              </a:rPr>
              <a:t>Progress on regional assimilation experiments using GSI</a:t>
            </a:r>
            <a:br>
              <a:rPr lang="en-US" sz="4000" dirty="0" smtClean="0">
                <a:solidFill>
                  <a:srgbClr val="FF0000"/>
                </a:solidFill>
              </a:rPr>
            </a:br>
            <a:r>
              <a:rPr lang="en-US" sz="3600" dirty="0">
                <a:solidFill>
                  <a:srgbClr val="FF0000"/>
                </a:solidFill>
              </a:rPr>
              <a:t>(Jun Li, Pei Wang, </a:t>
            </a:r>
            <a:r>
              <a:rPr lang="en-US" sz="3600" dirty="0" err="1">
                <a:solidFill>
                  <a:srgbClr val="FF0000"/>
                </a:solidFill>
              </a:rPr>
              <a:t>Jinlong</a:t>
            </a:r>
            <a:r>
              <a:rPr lang="en-US" sz="3600" dirty="0">
                <a:solidFill>
                  <a:srgbClr val="FF0000"/>
                </a:solidFill>
              </a:rPr>
              <a:t> Li)</a:t>
            </a:r>
            <a:br>
              <a:rPr lang="en-US" sz="3600" dirty="0">
                <a:solidFill>
                  <a:srgbClr val="FF0000"/>
                </a:solidFill>
              </a:rPr>
            </a:br>
            <a:endParaRPr lang="en-US" sz="4000" dirty="0">
              <a:solidFill>
                <a:srgbClr val="FF0000"/>
              </a:solidFill>
            </a:endParaRPr>
          </a:p>
        </p:txBody>
      </p:sp>
      <p:sp>
        <p:nvSpPr>
          <p:cNvPr id="5" name="Content Placeholder 2"/>
          <p:cNvSpPr txBox="1">
            <a:spLocks/>
          </p:cNvSpPr>
          <p:nvPr/>
        </p:nvSpPr>
        <p:spPr>
          <a:xfrm>
            <a:off x="14796" y="2325379"/>
            <a:ext cx="8915400" cy="45259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
            </a:pPr>
            <a:r>
              <a:rPr lang="en-US" sz="3000" dirty="0" smtClean="0">
                <a:solidFill>
                  <a:schemeClr val="tx1"/>
                </a:solidFill>
              </a:rPr>
              <a:t>GSI has been implemented for experiments with WRF-ARW on S4;</a:t>
            </a:r>
          </a:p>
          <a:p>
            <a:pPr marL="457200" indent="-457200" algn="l">
              <a:buFont typeface="Wingdings" pitchFamily="2" charset="2"/>
              <a:buChar char="§"/>
            </a:pPr>
            <a:r>
              <a:rPr lang="en-US" sz="3000" dirty="0" smtClean="0">
                <a:solidFill>
                  <a:schemeClr val="tx1"/>
                </a:solidFill>
              </a:rPr>
              <a:t>Conducted experiments on microwave sounders (4 AMSU) and IR sounder (AIRS) radiance measurements on tropical cyclone (Irene 2011) forecasts, GTS (conventional data)</a:t>
            </a:r>
          </a:p>
          <a:p>
            <a:pPr marL="914400" lvl="1" indent="-457200" algn="l">
              <a:buFont typeface="Wingdings" pitchFamily="2" charset="2"/>
              <a:buChar char="§"/>
            </a:pPr>
            <a:r>
              <a:rPr lang="en-US" sz="3000" dirty="0" smtClean="0">
                <a:solidFill>
                  <a:schemeClr val="tx1"/>
                </a:solidFill>
              </a:rPr>
              <a:t>GTS+AIRS</a:t>
            </a:r>
          </a:p>
          <a:p>
            <a:pPr marL="914400" lvl="1" indent="-457200" algn="l">
              <a:buFont typeface="Wingdings" pitchFamily="2" charset="2"/>
              <a:buChar char="§"/>
            </a:pPr>
            <a:r>
              <a:rPr lang="en-US" sz="3000" dirty="0" smtClean="0">
                <a:solidFill>
                  <a:schemeClr val="tx1"/>
                </a:solidFill>
              </a:rPr>
              <a:t>GTS+AIRS+AQUA(1AMSU from Aqua)</a:t>
            </a:r>
          </a:p>
          <a:p>
            <a:pPr marL="914400" lvl="1" indent="-457200" algn="l">
              <a:buFont typeface="Wingdings" pitchFamily="2" charset="2"/>
              <a:buChar char="§"/>
            </a:pPr>
            <a:r>
              <a:rPr lang="en-US" sz="3000" dirty="0" smtClean="0">
                <a:solidFill>
                  <a:schemeClr val="tx1"/>
                </a:solidFill>
              </a:rPr>
              <a:t>GTS+AIRS+4AMSUA (NOAA 15, NOAA18, </a:t>
            </a:r>
            <a:r>
              <a:rPr lang="en-US" sz="3000" dirty="0" err="1" smtClean="0">
                <a:solidFill>
                  <a:schemeClr val="tx1"/>
                </a:solidFill>
              </a:rPr>
              <a:t>Metop</a:t>
            </a:r>
            <a:r>
              <a:rPr lang="en-US" sz="3000" dirty="0" smtClean="0">
                <a:solidFill>
                  <a:schemeClr val="tx1"/>
                </a:solidFill>
              </a:rPr>
              <a:t>-A and Aqua)</a:t>
            </a:r>
          </a:p>
          <a:p>
            <a:pPr lvl="1"/>
            <a:endParaRPr lang="en-US" dirty="0" smtClean="0"/>
          </a:p>
          <a:p>
            <a:pPr lvl="1"/>
            <a:endParaRPr lang="en-US" dirty="0"/>
          </a:p>
        </p:txBody>
      </p:sp>
    </p:spTree>
    <p:extLst>
      <p:ext uri="{BB962C8B-B14F-4D97-AF65-F5344CB8AC3E}">
        <p14:creationId xmlns:p14="http://schemas.microsoft.com/office/powerpoint/2010/main" val="3571312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8983845" cy="527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934670"/>
            <a:ext cx="914400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b="1" dirty="0" smtClean="0">
                <a:solidFill>
                  <a:schemeClr val="bg1"/>
                </a:solidFill>
              </a:rPr>
              <a:t>Data are assimilated every 6 hours from 06 UTC August 22 to 00 UTC August 24, 2011 followed by 48-hour forecasts (WRF regional NWP model with 12 km resolution).  Hurricane track (HT) (left) and central sea level pressure (SLP) root mean square error (RMSE) are calculated </a:t>
            </a:r>
            <a:endParaRPr lang="en-US" b="1" dirty="0">
              <a:solidFill>
                <a:schemeClr val="bg1"/>
              </a:solidFill>
            </a:endParaRPr>
          </a:p>
        </p:txBody>
      </p:sp>
      <p:sp>
        <p:nvSpPr>
          <p:cNvPr id="5" name="TextBox 4"/>
          <p:cNvSpPr txBox="1"/>
          <p:nvPr/>
        </p:nvSpPr>
        <p:spPr>
          <a:xfrm>
            <a:off x="1321763" y="164068"/>
            <a:ext cx="6374437" cy="369332"/>
          </a:xfrm>
          <a:prstGeom prst="rect">
            <a:avLst/>
          </a:prstGeom>
          <a:noFill/>
        </p:spPr>
        <p:txBody>
          <a:bodyPr wrap="none" rtlCol="0">
            <a:spAutoFit/>
          </a:bodyPr>
          <a:lstStyle/>
          <a:p>
            <a:r>
              <a:rPr lang="en-US" b="1" dirty="0" smtClean="0">
                <a:solidFill>
                  <a:srgbClr val="000066"/>
                </a:solidFill>
              </a:rPr>
              <a:t>Assimilation and forecast experiments for Hurricane Irene (2011)</a:t>
            </a:r>
            <a:endParaRPr lang="en-US" b="1" dirty="0">
              <a:solidFill>
                <a:srgbClr val="000066"/>
              </a:solidFill>
            </a:endParaRPr>
          </a:p>
        </p:txBody>
      </p:sp>
    </p:spTree>
    <p:extLst>
      <p:ext uri="{BB962C8B-B14F-4D97-AF65-F5344CB8AC3E}">
        <p14:creationId xmlns:p14="http://schemas.microsoft.com/office/powerpoint/2010/main" val="1160580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5486400"/>
          </a:xfrm>
        </p:spPr>
        <p:txBody>
          <a:bodyPr>
            <a:normAutofit fontScale="25000" lnSpcReduction="20000"/>
          </a:bodyPr>
          <a:lstStyle/>
          <a:p>
            <a:pPr>
              <a:buNone/>
            </a:pPr>
            <a:endParaRPr lang="en-US" sz="1500" b="1" dirty="0" smtClean="0">
              <a:latin typeface="Times New Roman" pitchFamily="18" charset="0"/>
              <a:cs typeface="Times New Roman" pitchFamily="18" charset="0"/>
            </a:endParaRPr>
          </a:p>
          <a:p>
            <a:r>
              <a:rPr lang="en-US" sz="7200" b="1" dirty="0" smtClean="0">
                <a:solidFill>
                  <a:srgbClr val="FF0000"/>
                </a:solidFill>
                <a:latin typeface="+mj-lt"/>
                <a:cs typeface="Times New Roman" pitchFamily="18" charset="0"/>
              </a:rPr>
              <a:t>R. Bradley Pierce, Todd </a:t>
            </a:r>
            <a:r>
              <a:rPr lang="en-US" sz="7200" b="1" dirty="0" err="1" smtClean="0">
                <a:solidFill>
                  <a:srgbClr val="FF0000"/>
                </a:solidFill>
                <a:latin typeface="+mj-lt"/>
                <a:cs typeface="Times New Roman" pitchFamily="18" charset="0"/>
              </a:rPr>
              <a:t>Schaack</a:t>
            </a:r>
            <a:r>
              <a:rPr lang="en-US" sz="7200" b="1" dirty="0" smtClean="0">
                <a:solidFill>
                  <a:srgbClr val="FF0000"/>
                </a:solidFill>
                <a:latin typeface="+mj-lt"/>
                <a:cs typeface="Times New Roman" pitchFamily="18" charset="0"/>
              </a:rPr>
              <a:t>, Allen </a:t>
            </a:r>
            <a:r>
              <a:rPr lang="en-US" sz="7200" b="1" dirty="0" err="1" smtClean="0">
                <a:solidFill>
                  <a:srgbClr val="FF0000"/>
                </a:solidFill>
                <a:latin typeface="+mj-lt"/>
                <a:cs typeface="Times New Roman" pitchFamily="18" charset="0"/>
              </a:rPr>
              <a:t>Lenzen</a:t>
            </a:r>
            <a:r>
              <a:rPr lang="en-US" sz="7200" b="1" dirty="0" smtClean="0">
                <a:solidFill>
                  <a:srgbClr val="FF0000"/>
                </a:solidFill>
                <a:latin typeface="+mj-lt"/>
                <a:cs typeface="Times New Roman" pitchFamily="18" charset="0"/>
              </a:rPr>
              <a:t>, Craig Long, Chris Barnet, Daniel Jacob &amp;Arlene Fiore: </a:t>
            </a:r>
            <a:r>
              <a:rPr lang="en-US" sz="7200" dirty="0" smtClean="0">
                <a:solidFill>
                  <a:srgbClr val="FF0000"/>
                </a:solidFill>
                <a:latin typeface="+mj-lt"/>
                <a:cs typeface="Times New Roman" pitchFamily="18" charset="0"/>
              </a:rPr>
              <a:t>Improved Lateral Boundary Conditions for NAQFC NAM-CMAQ AQ Forecasts</a:t>
            </a:r>
            <a:br>
              <a:rPr lang="en-US" sz="7200" dirty="0" smtClean="0">
                <a:solidFill>
                  <a:srgbClr val="FF0000"/>
                </a:solidFill>
                <a:latin typeface="+mj-lt"/>
                <a:cs typeface="Times New Roman" pitchFamily="18" charset="0"/>
              </a:rPr>
            </a:br>
            <a:endParaRPr lang="en-US" sz="7200" dirty="0" smtClean="0">
              <a:solidFill>
                <a:srgbClr val="FF0000"/>
              </a:solidFill>
              <a:latin typeface="+mj-lt"/>
              <a:cs typeface="Times New Roman" pitchFamily="18" charset="0"/>
            </a:endParaRPr>
          </a:p>
          <a:p>
            <a:r>
              <a:rPr lang="en-US" sz="7200" b="1" dirty="0" smtClean="0">
                <a:latin typeface="+mj-lt"/>
                <a:cs typeface="Times New Roman" pitchFamily="18" charset="0"/>
              </a:rPr>
              <a:t>Karina </a:t>
            </a:r>
            <a:r>
              <a:rPr lang="en-US" sz="7200" b="1" dirty="0" err="1" smtClean="0">
                <a:latin typeface="+mj-lt"/>
                <a:cs typeface="Times New Roman" pitchFamily="18" charset="0"/>
              </a:rPr>
              <a:t>Apodaca</a:t>
            </a:r>
            <a:r>
              <a:rPr lang="en-US" sz="7200" b="1" dirty="0" smtClean="0">
                <a:latin typeface="+mj-lt"/>
                <a:cs typeface="Times New Roman" pitchFamily="18" charset="0"/>
              </a:rPr>
              <a:t>, Man Zhang &amp; </a:t>
            </a:r>
            <a:r>
              <a:rPr lang="en-US" sz="7200" b="1" dirty="0" err="1" smtClean="0">
                <a:latin typeface="+mj-lt"/>
                <a:cs typeface="Times New Roman" pitchFamily="18" charset="0"/>
              </a:rPr>
              <a:t>Milija</a:t>
            </a:r>
            <a:r>
              <a:rPr lang="en-US" sz="7200" b="1" dirty="0" smtClean="0">
                <a:latin typeface="+mj-lt"/>
                <a:cs typeface="Times New Roman" pitchFamily="18" charset="0"/>
              </a:rPr>
              <a:t> </a:t>
            </a:r>
            <a:r>
              <a:rPr lang="en-US" sz="7200" b="1" dirty="0" err="1" smtClean="0">
                <a:latin typeface="+mj-lt"/>
                <a:cs typeface="Times New Roman" pitchFamily="18" charset="0"/>
              </a:rPr>
              <a:t>Zupanski</a:t>
            </a:r>
            <a:r>
              <a:rPr lang="en-US" sz="7200" b="1" dirty="0" smtClean="0">
                <a:latin typeface="+mj-lt"/>
                <a:cs typeface="Times New Roman" pitchFamily="18" charset="0"/>
              </a:rPr>
              <a:t>:  </a:t>
            </a:r>
            <a:r>
              <a:rPr lang="en-US" sz="7200" dirty="0" smtClean="0">
                <a:latin typeface="+mj-lt"/>
                <a:cs typeface="Times New Roman" pitchFamily="18" charset="0"/>
              </a:rPr>
              <a:t/>
            </a:r>
            <a:br>
              <a:rPr lang="en-US" sz="7200" dirty="0" smtClean="0">
                <a:latin typeface="+mj-lt"/>
                <a:cs typeface="Times New Roman" pitchFamily="18" charset="0"/>
              </a:rPr>
            </a:br>
            <a:r>
              <a:rPr lang="en-US" sz="7200" dirty="0" smtClean="0">
                <a:latin typeface="+mj-lt"/>
                <a:cs typeface="Times New Roman" pitchFamily="18" charset="0"/>
              </a:rPr>
              <a:t>Regional Hybrid </a:t>
            </a:r>
            <a:r>
              <a:rPr lang="en-US" sz="7200" dirty="0" err="1" smtClean="0">
                <a:latin typeface="+mj-lt"/>
                <a:cs typeface="Times New Roman" pitchFamily="18" charset="0"/>
              </a:rPr>
              <a:t>Variational</a:t>
            </a:r>
            <a:r>
              <a:rPr lang="en-US" sz="7200" dirty="0" smtClean="0">
                <a:latin typeface="+mj-lt"/>
                <a:cs typeface="Times New Roman" pitchFamily="18" charset="0"/>
              </a:rPr>
              <a:t>-Ensemble  Data Assimilation Development and Applications </a:t>
            </a:r>
            <a:endParaRPr lang="en-US" sz="7200" b="1" dirty="0" smtClean="0">
              <a:latin typeface="+mj-lt"/>
              <a:cs typeface="Times New Roman" pitchFamily="18" charset="0"/>
            </a:endParaRPr>
          </a:p>
          <a:p>
            <a:endParaRPr lang="en-US" sz="7200" dirty="0" smtClean="0">
              <a:latin typeface="+mj-lt"/>
              <a:cs typeface="Times New Roman" pitchFamily="18" charset="0"/>
            </a:endParaRPr>
          </a:p>
          <a:p>
            <a:r>
              <a:rPr lang="en-US" sz="7200" b="1" dirty="0" smtClean="0">
                <a:latin typeface="+mj-lt"/>
                <a:cs typeface="Times New Roman" pitchFamily="18" charset="0"/>
              </a:rPr>
              <a:t>Bin Li:  </a:t>
            </a:r>
            <a:br>
              <a:rPr lang="en-US" sz="7200" b="1" dirty="0" smtClean="0">
                <a:latin typeface="+mj-lt"/>
                <a:cs typeface="Times New Roman" pitchFamily="18" charset="0"/>
              </a:rPr>
            </a:br>
            <a:r>
              <a:rPr lang="en-US" sz="7200" dirty="0" smtClean="0">
                <a:latin typeface="+mj-lt"/>
                <a:cs typeface="Times New Roman" pitchFamily="18" charset="0"/>
              </a:rPr>
              <a:t>Satellite Ocean Data Assimilation Capability </a:t>
            </a:r>
            <a:br>
              <a:rPr lang="en-US" sz="7200" dirty="0" smtClean="0">
                <a:latin typeface="+mj-lt"/>
                <a:cs typeface="Times New Roman" pitchFamily="18" charset="0"/>
              </a:rPr>
            </a:br>
            <a:endParaRPr lang="en-US" sz="7200" dirty="0" smtClean="0">
              <a:latin typeface="+mj-lt"/>
              <a:cs typeface="Times New Roman" pitchFamily="18" charset="0"/>
            </a:endParaRPr>
          </a:p>
          <a:p>
            <a:r>
              <a:rPr lang="en-US" sz="7200" b="1" dirty="0" err="1" smtClean="0">
                <a:latin typeface="+mj-lt"/>
                <a:cs typeface="Times New Roman" pitchFamily="18" charset="0"/>
              </a:rPr>
              <a:t>Xiaoyan</a:t>
            </a:r>
            <a:r>
              <a:rPr lang="en-US" sz="7200" b="1" dirty="0" smtClean="0">
                <a:latin typeface="+mj-lt"/>
                <a:cs typeface="Times New Roman" pitchFamily="18" charset="0"/>
              </a:rPr>
              <a:t> Zhang:  </a:t>
            </a:r>
            <a:br>
              <a:rPr lang="en-US" sz="7200" b="1" dirty="0" smtClean="0">
                <a:latin typeface="+mj-lt"/>
                <a:cs typeface="Times New Roman" pitchFamily="18" charset="0"/>
              </a:rPr>
            </a:br>
            <a:r>
              <a:rPr lang="en-US" sz="7200" dirty="0" err="1" smtClean="0">
                <a:latin typeface="+mj-lt"/>
                <a:cs typeface="Times New Roman" pitchFamily="18" charset="0"/>
              </a:rPr>
              <a:t>CrIS</a:t>
            </a:r>
            <a:r>
              <a:rPr lang="en-US" sz="7200" dirty="0" smtClean="0">
                <a:latin typeface="+mj-lt"/>
                <a:cs typeface="Times New Roman" pitchFamily="18" charset="0"/>
              </a:rPr>
              <a:t> data assimilation activity (NPP)</a:t>
            </a:r>
            <a:br>
              <a:rPr lang="en-US" sz="7200" dirty="0" smtClean="0">
                <a:latin typeface="+mj-lt"/>
                <a:cs typeface="Times New Roman" pitchFamily="18" charset="0"/>
              </a:rPr>
            </a:br>
            <a:endParaRPr lang="en-US" sz="7200" dirty="0" smtClean="0">
              <a:latin typeface="+mj-lt"/>
              <a:cs typeface="Times New Roman" pitchFamily="18" charset="0"/>
            </a:endParaRPr>
          </a:p>
          <a:p>
            <a:r>
              <a:rPr lang="en-US" sz="7200" b="1" dirty="0" err="1" smtClean="0">
                <a:solidFill>
                  <a:srgbClr val="FF0000"/>
                </a:solidFill>
                <a:latin typeface="+mj-lt"/>
                <a:cs typeface="Times New Roman" pitchFamily="18" charset="0"/>
              </a:rPr>
              <a:t>Jinlong</a:t>
            </a:r>
            <a:r>
              <a:rPr lang="en-US" sz="7200" b="1" dirty="0" smtClean="0">
                <a:solidFill>
                  <a:srgbClr val="FF0000"/>
                </a:solidFill>
                <a:latin typeface="+mj-lt"/>
                <a:cs typeface="Times New Roman" pitchFamily="18" charset="0"/>
              </a:rPr>
              <a:t> Li: </a:t>
            </a:r>
          </a:p>
          <a:p>
            <a:pPr marL="0" indent="0">
              <a:buNone/>
            </a:pPr>
            <a:r>
              <a:rPr lang="en-US" sz="7200" b="1" dirty="0" smtClean="0">
                <a:solidFill>
                  <a:srgbClr val="FF0000"/>
                </a:solidFill>
                <a:latin typeface="+mj-lt"/>
                <a:cs typeface="Times New Roman" pitchFamily="18" charset="0"/>
              </a:rPr>
              <a:t>       </a:t>
            </a:r>
            <a:r>
              <a:rPr lang="en-US" sz="7200" dirty="0" smtClean="0">
                <a:solidFill>
                  <a:srgbClr val="FF0000"/>
                </a:solidFill>
                <a:latin typeface="+mj-lt"/>
                <a:cs typeface="Times New Roman" pitchFamily="18" charset="0"/>
              </a:rPr>
              <a:t>High impact weather study w/combined GEO &amp; LEO data</a:t>
            </a:r>
            <a:br>
              <a:rPr lang="en-US" sz="7200" dirty="0" smtClean="0">
                <a:solidFill>
                  <a:srgbClr val="FF0000"/>
                </a:solidFill>
                <a:latin typeface="+mj-lt"/>
                <a:cs typeface="Times New Roman" pitchFamily="18" charset="0"/>
              </a:rPr>
            </a:br>
            <a:endParaRPr lang="en-US" sz="7200" dirty="0" smtClean="0">
              <a:solidFill>
                <a:srgbClr val="FF0000"/>
              </a:solidFill>
              <a:latin typeface="+mj-lt"/>
              <a:cs typeface="Times New Roman" pitchFamily="18" charset="0"/>
            </a:endParaRPr>
          </a:p>
          <a:p>
            <a:r>
              <a:rPr lang="en-US" sz="7200" b="1" dirty="0" smtClean="0">
                <a:solidFill>
                  <a:srgbClr val="FF0000"/>
                </a:solidFill>
                <a:latin typeface="+mj-lt"/>
                <a:cs typeface="Times New Roman" pitchFamily="18" charset="0"/>
              </a:rPr>
              <a:t>Sean Casey: </a:t>
            </a:r>
            <a:endParaRPr lang="en-US" sz="7200" b="1" dirty="0">
              <a:solidFill>
                <a:srgbClr val="FF0000"/>
              </a:solidFill>
              <a:latin typeface="+mj-lt"/>
              <a:cs typeface="Times New Roman" pitchFamily="18" charset="0"/>
            </a:endParaRPr>
          </a:p>
          <a:p>
            <a:pPr marL="0" indent="0">
              <a:buNone/>
            </a:pPr>
            <a:r>
              <a:rPr lang="en-US" sz="7200" b="1" dirty="0" smtClean="0">
                <a:solidFill>
                  <a:srgbClr val="FF0000"/>
                </a:solidFill>
                <a:latin typeface="+mj-lt"/>
                <a:cs typeface="Times New Roman" pitchFamily="18" charset="0"/>
              </a:rPr>
              <a:t>      </a:t>
            </a:r>
            <a:r>
              <a:rPr lang="en-US" sz="7200" dirty="0" smtClean="0">
                <a:solidFill>
                  <a:srgbClr val="FF0000"/>
                </a:solidFill>
                <a:latin typeface="+mj-lt"/>
                <a:cs typeface="Times New Roman" pitchFamily="18" charset="0"/>
              </a:rPr>
              <a:t>Joint OSSE Study: Real </a:t>
            </a:r>
            <a:r>
              <a:rPr lang="en-US" sz="7200" dirty="0" err="1" smtClean="0">
                <a:solidFill>
                  <a:srgbClr val="FF0000"/>
                </a:solidFill>
                <a:latin typeface="+mj-lt"/>
                <a:cs typeface="Times New Roman" pitchFamily="18" charset="0"/>
              </a:rPr>
              <a:t>vs</a:t>
            </a:r>
            <a:r>
              <a:rPr lang="en-US" sz="7200" dirty="0" smtClean="0">
                <a:solidFill>
                  <a:srgbClr val="FF0000"/>
                </a:solidFill>
                <a:latin typeface="+mj-lt"/>
                <a:cs typeface="Times New Roman" pitchFamily="18" charset="0"/>
              </a:rPr>
              <a:t> Synthetic AIRS </a:t>
            </a:r>
            <a:r>
              <a:rPr lang="en-US" sz="7200" dirty="0" err="1" smtClean="0">
                <a:solidFill>
                  <a:srgbClr val="FF0000"/>
                </a:solidFill>
                <a:latin typeface="+mj-lt"/>
                <a:cs typeface="Times New Roman" pitchFamily="18" charset="0"/>
              </a:rPr>
              <a:t>radianced</a:t>
            </a:r>
            <a:r>
              <a:rPr lang="en-US" sz="7200" dirty="0" smtClean="0">
                <a:solidFill>
                  <a:srgbClr val="FF0000"/>
                </a:solidFill>
                <a:latin typeface="+mj-lt"/>
                <a:cs typeface="Times New Roman" pitchFamily="18" charset="0"/>
              </a:rPr>
              <a:t/>
            </a:r>
            <a:br>
              <a:rPr lang="en-US" sz="7200" dirty="0" smtClean="0">
                <a:solidFill>
                  <a:srgbClr val="FF0000"/>
                </a:solidFill>
                <a:latin typeface="+mj-lt"/>
                <a:cs typeface="Times New Roman" pitchFamily="18" charset="0"/>
              </a:rPr>
            </a:br>
            <a:endParaRPr lang="en-US" sz="7200" dirty="0" smtClean="0">
              <a:solidFill>
                <a:srgbClr val="FF0000"/>
              </a:solidFill>
              <a:latin typeface="+mj-lt"/>
              <a:cs typeface="Times New Roman" pitchFamily="18" charset="0"/>
            </a:endParaRPr>
          </a:p>
          <a:p>
            <a:r>
              <a:rPr lang="en-US" sz="7200" b="1" dirty="0" err="1" smtClean="0">
                <a:latin typeface="+mj-lt"/>
                <a:cs typeface="Times New Roman" pitchFamily="18" charset="0"/>
              </a:rPr>
              <a:t>Zaizhong</a:t>
            </a:r>
            <a:r>
              <a:rPr lang="en-US" sz="7200" b="1" dirty="0" smtClean="0">
                <a:latin typeface="+mj-lt"/>
                <a:cs typeface="Times New Roman" pitchFamily="18" charset="0"/>
              </a:rPr>
              <a:t> MA:  </a:t>
            </a:r>
            <a:br>
              <a:rPr lang="en-US" sz="7200" b="1" dirty="0" smtClean="0">
                <a:latin typeface="+mj-lt"/>
                <a:cs typeface="Times New Roman" pitchFamily="18" charset="0"/>
              </a:rPr>
            </a:br>
            <a:r>
              <a:rPr lang="en-US" sz="7200" dirty="0" smtClean="0">
                <a:latin typeface="+mj-lt"/>
                <a:cs typeface="Times New Roman" pitchFamily="18" charset="0"/>
              </a:rPr>
              <a:t>NPP Cal Val</a:t>
            </a:r>
          </a:p>
          <a:p>
            <a:endParaRPr lang="en-US" sz="6400" dirty="0">
              <a:latin typeface="+mj-lt"/>
            </a:endParaRPr>
          </a:p>
        </p:txBody>
      </p:sp>
      <p:sp>
        <p:nvSpPr>
          <p:cNvPr id="6" name="Title 1"/>
          <p:cNvSpPr>
            <a:spLocks noGrp="1"/>
          </p:cNvSpPr>
          <p:nvPr>
            <p:ph type="title"/>
          </p:nvPr>
        </p:nvSpPr>
        <p:spPr>
          <a:xfrm>
            <a:off x="914400" y="0"/>
            <a:ext cx="8229600" cy="563562"/>
          </a:xfrm>
        </p:spPr>
        <p:txBody>
          <a:bodyPr>
            <a:normAutofit fontScale="90000"/>
          </a:bodyPr>
          <a:lstStyle/>
          <a:p>
            <a:pPr algn="r"/>
            <a:r>
              <a:rPr lang="en-US" sz="3600" b="1" dirty="0" smtClean="0">
                <a:cs typeface="Times New Roman" pitchFamily="18" charset="0"/>
              </a:rPr>
              <a:t>List of NESDIS GSI Projects</a:t>
            </a:r>
            <a:r>
              <a:rPr lang="en-US" sz="3200" dirty="0" smtClean="0">
                <a:cs typeface="Times New Roman" pitchFamily="18" charset="0"/>
              </a:rPr>
              <a:t> </a:t>
            </a:r>
            <a:endParaRPr lang="en-US" sz="3200" dirty="0">
              <a:cs typeface="Times New Roman" pitchFamily="18" charset="0"/>
            </a:endParaRPr>
          </a:p>
        </p:txBody>
      </p:sp>
    </p:spTree>
    <p:extLst>
      <p:ext uri="{BB962C8B-B14F-4D97-AF65-F5344CB8AC3E}">
        <p14:creationId xmlns:p14="http://schemas.microsoft.com/office/powerpoint/2010/main" val="2397567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Future </a:t>
            </a:r>
            <a:r>
              <a:rPr lang="en-US" sz="4000" dirty="0"/>
              <a:t>P</a:t>
            </a:r>
            <a:r>
              <a:rPr lang="en-US" sz="4000" dirty="0" smtClean="0"/>
              <a:t>lans</a:t>
            </a:r>
            <a:endParaRPr lang="en-US" sz="4000" dirty="0"/>
          </a:p>
        </p:txBody>
      </p:sp>
      <p:sp>
        <p:nvSpPr>
          <p:cNvPr id="3" name="Content Placeholder 2"/>
          <p:cNvSpPr>
            <a:spLocks noGrp="1"/>
          </p:cNvSpPr>
          <p:nvPr>
            <p:ph idx="1"/>
          </p:nvPr>
        </p:nvSpPr>
        <p:spPr>
          <a:xfrm>
            <a:off x="152400" y="1600200"/>
            <a:ext cx="8839200" cy="4525963"/>
          </a:xfrm>
        </p:spPr>
        <p:txBody>
          <a:bodyPr>
            <a:normAutofit fontScale="92500"/>
          </a:bodyPr>
          <a:lstStyle/>
          <a:p>
            <a:r>
              <a:rPr lang="en-US" dirty="0" smtClean="0"/>
              <a:t>Test and use the newer GSI (May 2012) which includes NPP ATMS data</a:t>
            </a:r>
          </a:p>
          <a:p>
            <a:r>
              <a:rPr lang="en-US" dirty="0" smtClean="0"/>
              <a:t>Compare GSI regional assimilation of  AIRS radiances versus soundings, find pros and cons</a:t>
            </a:r>
          </a:p>
          <a:p>
            <a:r>
              <a:rPr lang="en-US" dirty="0" smtClean="0"/>
              <a:t>Ingest total </a:t>
            </a:r>
            <a:r>
              <a:rPr lang="en-US" dirty="0" err="1" smtClean="0"/>
              <a:t>precipitable</a:t>
            </a:r>
            <a:r>
              <a:rPr lang="en-US" dirty="0" smtClean="0"/>
              <a:t> water (TPW) into </a:t>
            </a:r>
            <a:r>
              <a:rPr lang="en-US" dirty="0" err="1" smtClean="0"/>
              <a:t>PrepBUFR</a:t>
            </a:r>
            <a:r>
              <a:rPr lang="en-US" dirty="0" smtClean="0"/>
              <a:t> format for GSI, prepare for regional assimilation of TPW from GOES-R, ATMS, GCOM AMSR-2 </a:t>
            </a:r>
          </a:p>
          <a:p>
            <a:r>
              <a:rPr lang="en-US" dirty="0" smtClean="0"/>
              <a:t>Conduct regional experiments on assimilating NPP ATMS data with GSI.</a:t>
            </a:r>
          </a:p>
          <a:p>
            <a:endParaRPr lang="en-US" dirty="0" smtClean="0"/>
          </a:p>
        </p:txBody>
      </p:sp>
    </p:spTree>
    <p:extLst>
      <p:ext uri="{BB962C8B-B14F-4D97-AF65-F5344CB8AC3E}">
        <p14:creationId xmlns:p14="http://schemas.microsoft.com/office/powerpoint/2010/main" val="3499385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90" y="2057400"/>
            <a:ext cx="8915400" cy="4708981"/>
          </a:xfrm>
          <a:prstGeom prst="rect">
            <a:avLst/>
          </a:prstGeom>
        </p:spPr>
        <p:txBody>
          <a:bodyPr wrap="square">
            <a:spAutoFit/>
          </a:bodyPr>
          <a:lstStyle/>
          <a:p>
            <a:r>
              <a:rPr lang="en-US" sz="2000" dirty="0" smtClean="0">
                <a:cs typeface="Times New Roman" pitchFamily="18" charset="0"/>
              </a:rPr>
              <a:t>Using </a:t>
            </a:r>
            <a:r>
              <a:rPr lang="en-US" sz="2000" dirty="0">
                <a:cs typeface="Times New Roman" pitchFamily="18" charset="0"/>
              </a:rPr>
              <a:t>climatological 3-dimensional (3D) tropospheric P-L distributions to predict background ozone concentrations within </a:t>
            </a:r>
            <a:r>
              <a:rPr lang="en-US" sz="2000" dirty="0" smtClean="0">
                <a:cs typeface="Times New Roman" pitchFamily="18" charset="0"/>
              </a:rPr>
              <a:t>GFS </a:t>
            </a:r>
            <a:r>
              <a:rPr lang="en-US" sz="2000" dirty="0">
                <a:cs typeface="Times New Roman" pitchFamily="18" charset="0"/>
              </a:rPr>
              <a:t>provides a cost effective means of improving background ozone predictions within National Air Quality Forecast Guidance Capability (NAQFC) NAM-CMAQ</a:t>
            </a:r>
            <a:r>
              <a:rPr lang="en-US" sz="2000" dirty="0" smtClean="0">
                <a:cs typeface="Times New Roman" pitchFamily="18" charset="0"/>
              </a:rPr>
              <a:t>.</a:t>
            </a:r>
          </a:p>
          <a:p>
            <a:endParaRPr lang="en-US" sz="2000" dirty="0">
              <a:cs typeface="Times New Roman" pitchFamily="18" charset="0"/>
            </a:endParaRPr>
          </a:p>
          <a:p>
            <a:pPr marL="285750" indent="-285750">
              <a:buFont typeface="Wingdings" pitchFamily="2" charset="2"/>
              <a:buChar char="§"/>
            </a:pPr>
            <a:r>
              <a:rPr lang="en-US" sz="2000" dirty="0">
                <a:cs typeface="Times New Roman" pitchFamily="18" charset="0"/>
              </a:rPr>
              <a:t>F</a:t>
            </a:r>
            <a:r>
              <a:rPr lang="en-US" sz="2000" dirty="0" smtClean="0">
                <a:cs typeface="Times New Roman" pitchFamily="18" charset="0"/>
              </a:rPr>
              <a:t>unded </a:t>
            </a:r>
            <a:r>
              <a:rPr lang="en-US" sz="2000" dirty="0">
                <a:cs typeface="Times New Roman" pitchFamily="18" charset="0"/>
              </a:rPr>
              <a:t>by the NASA Air Quality Applied Science Team (AQAST) </a:t>
            </a:r>
            <a:r>
              <a:rPr lang="en-US" sz="2000" dirty="0" smtClean="0">
                <a:cs typeface="Times New Roman" pitchFamily="18" charset="0"/>
              </a:rPr>
              <a:t>to support assimilation </a:t>
            </a:r>
            <a:r>
              <a:rPr lang="en-US" sz="2000" dirty="0">
                <a:cs typeface="Times New Roman" pitchFamily="18" charset="0"/>
              </a:rPr>
              <a:t>of </a:t>
            </a:r>
            <a:r>
              <a:rPr lang="en-US" sz="2000" dirty="0" smtClean="0">
                <a:cs typeface="Times New Roman" pitchFamily="18" charset="0"/>
              </a:rPr>
              <a:t>IASI/</a:t>
            </a:r>
            <a:r>
              <a:rPr lang="en-US" sz="2000" dirty="0" err="1" smtClean="0">
                <a:cs typeface="Times New Roman" pitchFamily="18" charset="0"/>
              </a:rPr>
              <a:t>CrIS</a:t>
            </a:r>
            <a:r>
              <a:rPr lang="en-US" sz="2000" dirty="0" smtClean="0">
                <a:cs typeface="Times New Roman" pitchFamily="18" charset="0"/>
              </a:rPr>
              <a:t> ozone </a:t>
            </a:r>
            <a:r>
              <a:rPr lang="en-US" sz="2000" dirty="0">
                <a:cs typeface="Times New Roman" pitchFamily="18" charset="0"/>
              </a:rPr>
              <a:t>profile retrievals </a:t>
            </a:r>
            <a:r>
              <a:rPr lang="en-US" sz="2000" dirty="0" smtClean="0">
                <a:cs typeface="Times New Roman" pitchFamily="18" charset="0"/>
              </a:rPr>
              <a:t>within GDAS </a:t>
            </a:r>
            <a:r>
              <a:rPr lang="en-US" sz="2000" dirty="0">
                <a:cs typeface="Times New Roman" pitchFamily="18" charset="0"/>
              </a:rPr>
              <a:t>under </a:t>
            </a:r>
            <a:r>
              <a:rPr lang="en-US" sz="2000" dirty="0" smtClean="0">
                <a:cs typeface="Times New Roman" pitchFamily="18" charset="0"/>
              </a:rPr>
              <a:t>JSDI</a:t>
            </a:r>
          </a:p>
          <a:p>
            <a:pPr marL="285750" lvl="1" indent="-285750">
              <a:buFont typeface="Wingdings" pitchFamily="2" charset="2"/>
              <a:buChar char="§"/>
            </a:pPr>
            <a:endParaRPr lang="en-US" sz="2000" dirty="0" smtClean="0"/>
          </a:p>
          <a:p>
            <a:pPr marL="285750" lvl="1" indent="-285750">
              <a:buFont typeface="Wingdings" pitchFamily="2" charset="2"/>
              <a:buChar char="§"/>
            </a:pPr>
            <a:r>
              <a:rPr lang="en-US" sz="2000" dirty="0" smtClean="0"/>
              <a:t>Have conducted </a:t>
            </a:r>
            <a:r>
              <a:rPr lang="en-US" sz="2000" dirty="0"/>
              <a:t>GDAS/GFS cycling experiments with GEOS-CHEM monthly mean POX, LOX during July 2011 to assess impact on GFS meteorological forecast </a:t>
            </a:r>
            <a:r>
              <a:rPr lang="en-US" sz="2000" dirty="0" smtClean="0"/>
              <a:t>skill</a:t>
            </a:r>
          </a:p>
          <a:p>
            <a:pPr marL="285750" lvl="1" indent="-285750">
              <a:buFont typeface="Wingdings" pitchFamily="2" charset="2"/>
              <a:buChar char="§"/>
            </a:pPr>
            <a:endParaRPr lang="en-US" sz="2000" dirty="0" smtClean="0"/>
          </a:p>
          <a:p>
            <a:pPr marL="742950" lvl="2" indent="-285750">
              <a:buFont typeface="Wingdings" pitchFamily="2" charset="2"/>
              <a:buChar char="§"/>
            </a:pPr>
            <a:r>
              <a:rPr lang="en-US" sz="2000" u="sng" dirty="0" smtClean="0"/>
              <a:t>Positive </a:t>
            </a:r>
            <a:r>
              <a:rPr lang="en-US" sz="2000" u="sng" dirty="0"/>
              <a:t>or neutral impact needed </a:t>
            </a:r>
            <a:r>
              <a:rPr lang="en-US" sz="2000" dirty="0"/>
              <a:t>to move forward with development </a:t>
            </a:r>
            <a:endParaRPr lang="en-US" sz="2000" dirty="0" smtClean="0"/>
          </a:p>
          <a:p>
            <a:pPr marL="285750" lvl="1" indent="-285750">
              <a:buFont typeface="Wingdings" pitchFamily="2" charset="2"/>
              <a:buChar char="§"/>
            </a:pPr>
            <a:endParaRPr lang="en-US" sz="2000" dirty="0" smtClean="0"/>
          </a:p>
          <a:p>
            <a:pPr marL="285750" lvl="1" indent="-285750">
              <a:buFont typeface="Wingdings" pitchFamily="2" charset="2"/>
              <a:buChar char="§"/>
            </a:pPr>
            <a:r>
              <a:rPr lang="en-US" sz="2000" dirty="0" smtClean="0"/>
              <a:t>Next step: Generate </a:t>
            </a:r>
            <a:r>
              <a:rPr lang="en-US" sz="2000" dirty="0"/>
              <a:t>full year (or multi year) AM3 POX, LOX </a:t>
            </a:r>
            <a:r>
              <a:rPr lang="en-US" sz="2000" dirty="0" err="1"/>
              <a:t>climatologies</a:t>
            </a:r>
            <a:r>
              <a:rPr lang="en-US" sz="2000" dirty="0"/>
              <a:t> for use in </a:t>
            </a:r>
            <a:r>
              <a:rPr lang="en-US" sz="2000" dirty="0" smtClean="0"/>
              <a:t>GDAS/GFS</a:t>
            </a:r>
            <a:endParaRPr lang="en-US" sz="2000" dirty="0"/>
          </a:p>
        </p:txBody>
      </p:sp>
      <p:sp>
        <p:nvSpPr>
          <p:cNvPr id="5" name="Rectangle 4"/>
          <p:cNvSpPr/>
          <p:nvPr/>
        </p:nvSpPr>
        <p:spPr>
          <a:xfrm>
            <a:off x="247835" y="76200"/>
            <a:ext cx="8591365" cy="1077218"/>
          </a:xfrm>
          <a:prstGeom prst="rect">
            <a:avLst/>
          </a:prstGeom>
        </p:spPr>
        <p:txBody>
          <a:bodyPr wrap="square">
            <a:spAutoFit/>
          </a:bodyPr>
          <a:lstStyle/>
          <a:p>
            <a:pPr algn="ctr"/>
            <a:r>
              <a:rPr lang="en-US" sz="3200" dirty="0">
                <a:solidFill>
                  <a:srgbClr val="FF0000"/>
                </a:solidFill>
                <a:latin typeface="+mj-lt"/>
                <a:cs typeface="Times New Roman" pitchFamily="18" charset="0"/>
              </a:rPr>
              <a:t>Improved Lateral Boundary Conditions for  </a:t>
            </a:r>
            <a:r>
              <a:rPr lang="en-US" sz="3200" dirty="0" smtClean="0">
                <a:solidFill>
                  <a:srgbClr val="FF0000"/>
                </a:solidFill>
                <a:latin typeface="+mj-lt"/>
                <a:cs typeface="Times New Roman" pitchFamily="18" charset="0"/>
              </a:rPr>
              <a:t>NAQFC </a:t>
            </a:r>
            <a:r>
              <a:rPr lang="en-US" sz="3200" dirty="0">
                <a:solidFill>
                  <a:srgbClr val="FF0000"/>
                </a:solidFill>
                <a:latin typeface="+mj-lt"/>
                <a:cs typeface="Times New Roman" pitchFamily="18" charset="0"/>
              </a:rPr>
              <a:t>NAM-CMAQ AQ Forecasts</a:t>
            </a:r>
          </a:p>
        </p:txBody>
      </p:sp>
      <p:sp>
        <p:nvSpPr>
          <p:cNvPr id="6" name="Rectangle 5"/>
          <p:cNvSpPr/>
          <p:nvPr/>
        </p:nvSpPr>
        <p:spPr>
          <a:xfrm>
            <a:off x="85817" y="1235514"/>
            <a:ext cx="8915399" cy="461665"/>
          </a:xfrm>
          <a:prstGeom prst="rect">
            <a:avLst/>
          </a:prstGeom>
        </p:spPr>
        <p:txBody>
          <a:bodyPr wrap="square">
            <a:spAutoFit/>
          </a:bodyPr>
          <a:lstStyle/>
          <a:p>
            <a:pPr algn="ctr"/>
            <a:r>
              <a:rPr lang="en-US" sz="2400" dirty="0">
                <a:solidFill>
                  <a:srgbClr val="FF0000"/>
                </a:solidFill>
                <a:cs typeface="Times New Roman" pitchFamily="18" charset="0"/>
              </a:rPr>
              <a:t>(</a:t>
            </a:r>
            <a:r>
              <a:rPr lang="en-US" sz="2400" dirty="0" smtClean="0">
                <a:solidFill>
                  <a:srgbClr val="FF0000"/>
                </a:solidFill>
                <a:cs typeface="Times New Roman" pitchFamily="18" charset="0"/>
              </a:rPr>
              <a:t>Brad Pierce, Todd </a:t>
            </a:r>
            <a:r>
              <a:rPr lang="en-US" sz="2400" dirty="0" err="1" smtClean="0">
                <a:solidFill>
                  <a:srgbClr val="FF0000"/>
                </a:solidFill>
                <a:cs typeface="Times New Roman" pitchFamily="18" charset="0"/>
              </a:rPr>
              <a:t>Schaack</a:t>
            </a:r>
            <a:r>
              <a:rPr lang="en-US" sz="2400" dirty="0" smtClean="0">
                <a:solidFill>
                  <a:srgbClr val="FF0000"/>
                </a:solidFill>
                <a:cs typeface="Times New Roman" pitchFamily="18" charset="0"/>
              </a:rPr>
              <a:t> and Allen </a:t>
            </a:r>
            <a:r>
              <a:rPr lang="en-US" sz="2400" dirty="0" err="1" smtClean="0">
                <a:solidFill>
                  <a:srgbClr val="FF0000"/>
                </a:solidFill>
                <a:cs typeface="Times New Roman" pitchFamily="18" charset="0"/>
              </a:rPr>
              <a:t>Lenzen</a:t>
            </a:r>
            <a:r>
              <a:rPr lang="en-US" sz="2400" dirty="0" smtClean="0">
                <a:solidFill>
                  <a:srgbClr val="FF0000"/>
                </a:solidFill>
                <a:cs typeface="Times New Roman" pitchFamily="18" charset="0"/>
              </a:rPr>
              <a:t>)</a:t>
            </a:r>
            <a:endParaRPr lang="en-US" sz="2400" dirty="0">
              <a:solidFill>
                <a:srgbClr val="FF0000"/>
              </a:solidFill>
              <a:cs typeface="Times New Roman" pitchFamily="18" charset="0"/>
            </a:endParaRPr>
          </a:p>
        </p:txBody>
      </p:sp>
    </p:spTree>
    <p:extLst>
      <p:ext uri="{BB962C8B-B14F-4D97-AF65-F5344CB8AC3E}">
        <p14:creationId xmlns:p14="http://schemas.microsoft.com/office/powerpoint/2010/main" val="393584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4504"/>
            <a:ext cx="41148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Default GFS July O3 PL </a:t>
            </a:r>
            <a:endParaRPr lang="en-US" sz="2400" b="1" dirty="0">
              <a:latin typeface="Times New Roman" pitchFamily="18" charset="0"/>
              <a:cs typeface="Times New Roman" pitchFamily="18" charset="0"/>
            </a:endParaRPr>
          </a:p>
        </p:txBody>
      </p:sp>
      <p:pic>
        <p:nvPicPr>
          <p:cNvPr id="100354" name="Picture 2" descr="C:\Documents and Settings\Brad Pierce\My Documents\AQAST3\Talk\gfs_discoveraq.zonal.mean.pox.linp.png"/>
          <p:cNvPicPr>
            <a:picLocks noChangeAspect="1" noChangeArrowheads="1"/>
          </p:cNvPicPr>
          <p:nvPr/>
        </p:nvPicPr>
        <p:blipFill>
          <a:blip r:embed="rId3"/>
          <a:srcRect/>
          <a:stretch>
            <a:fillRect/>
          </a:stretch>
        </p:blipFill>
        <p:spPr bwMode="auto">
          <a:xfrm>
            <a:off x="76200" y="882585"/>
            <a:ext cx="4495800" cy="2911566"/>
          </a:xfrm>
          <a:prstGeom prst="rect">
            <a:avLst/>
          </a:prstGeom>
          <a:noFill/>
        </p:spPr>
      </p:pic>
      <p:pic>
        <p:nvPicPr>
          <p:cNvPr id="100355" name="Picture 3" descr="C:\Documents and Settings\Brad Pierce\My Documents\AQAST3\Talk\gfs_discoveraq.zonal.mean.lox.linp.png"/>
          <p:cNvPicPr>
            <a:picLocks noChangeAspect="1" noChangeArrowheads="1"/>
          </p:cNvPicPr>
          <p:nvPr/>
        </p:nvPicPr>
        <p:blipFill>
          <a:blip r:embed="rId4"/>
          <a:srcRect/>
          <a:stretch>
            <a:fillRect/>
          </a:stretch>
        </p:blipFill>
        <p:spPr bwMode="auto">
          <a:xfrm>
            <a:off x="76200" y="3793425"/>
            <a:ext cx="4495800" cy="2911566"/>
          </a:xfrm>
          <a:prstGeom prst="rect">
            <a:avLst/>
          </a:prstGeom>
          <a:noFill/>
        </p:spPr>
      </p:pic>
      <p:pic>
        <p:nvPicPr>
          <p:cNvPr id="5" name="Picture 2" descr="C:\Documents and Settings\Brad Pierce\My Documents\AQAST3\Talk\blended_gfs_geos-chem_discoveraq.zonal.mean.pox.linp.png"/>
          <p:cNvPicPr>
            <a:picLocks noChangeAspect="1" noChangeArrowheads="1"/>
          </p:cNvPicPr>
          <p:nvPr/>
        </p:nvPicPr>
        <p:blipFill>
          <a:blip r:embed="rId5"/>
          <a:srcRect/>
          <a:stretch>
            <a:fillRect/>
          </a:stretch>
        </p:blipFill>
        <p:spPr bwMode="auto">
          <a:xfrm>
            <a:off x="4572000" y="876169"/>
            <a:ext cx="4495800" cy="2933831"/>
          </a:xfrm>
          <a:prstGeom prst="rect">
            <a:avLst/>
          </a:prstGeom>
          <a:noFill/>
        </p:spPr>
      </p:pic>
      <p:pic>
        <p:nvPicPr>
          <p:cNvPr id="6" name="Picture 3" descr="C:\Documents and Settings\Brad Pierce\My Documents\AQAST3\Talk\blended_gfs_geos-chem_discoveraq.zonal.mean.lox.linp.png"/>
          <p:cNvPicPr>
            <a:picLocks noChangeAspect="1" noChangeArrowheads="1"/>
          </p:cNvPicPr>
          <p:nvPr/>
        </p:nvPicPr>
        <p:blipFill>
          <a:blip r:embed="rId6"/>
          <a:srcRect/>
          <a:stretch>
            <a:fillRect/>
          </a:stretch>
        </p:blipFill>
        <p:spPr bwMode="auto">
          <a:xfrm>
            <a:off x="4572000" y="3771769"/>
            <a:ext cx="4495800" cy="2933831"/>
          </a:xfrm>
          <a:prstGeom prst="rect">
            <a:avLst/>
          </a:prstGeom>
          <a:noFill/>
        </p:spPr>
      </p:pic>
      <p:sp>
        <p:nvSpPr>
          <p:cNvPr id="7" name="Rectangle 6"/>
          <p:cNvSpPr/>
          <p:nvPr/>
        </p:nvSpPr>
        <p:spPr>
          <a:xfrm>
            <a:off x="5029200" y="45172"/>
            <a:ext cx="3733800" cy="830997"/>
          </a:xfrm>
          <a:prstGeom prst="rect">
            <a:avLst/>
          </a:prstGeom>
        </p:spPr>
        <p:txBody>
          <a:bodyPr wrap="square">
            <a:spAutoFit/>
          </a:bodyPr>
          <a:lstStyle/>
          <a:p>
            <a:pPr algn="ctr"/>
            <a:r>
              <a:rPr lang="en-US" sz="2400" b="1" dirty="0" smtClean="0">
                <a:latin typeface="Times New Roman" pitchFamily="18" charset="0"/>
                <a:cs typeface="Times New Roman" pitchFamily="18" charset="0"/>
              </a:rPr>
              <a:t>July 2011 3D merged </a:t>
            </a:r>
          </a:p>
          <a:p>
            <a:pPr algn="ctr"/>
            <a:r>
              <a:rPr lang="en-US" sz="2400" b="1" dirty="0" smtClean="0">
                <a:latin typeface="Times New Roman" pitchFamily="18" charset="0"/>
                <a:cs typeface="Times New Roman" pitchFamily="18" charset="0"/>
              </a:rPr>
              <a:t>GFS + GEOS-CHEM O3 L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02110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911874"/>
            <a:ext cx="40005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198" t="75225" r="52023" b="19615"/>
          <a:stretch/>
        </p:blipFill>
        <p:spPr bwMode="auto">
          <a:xfrm>
            <a:off x="457200" y="4112274"/>
            <a:ext cx="3303715" cy="38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013" y="533400"/>
            <a:ext cx="4414735" cy="369332"/>
          </a:xfrm>
          <a:prstGeom prst="rect">
            <a:avLst/>
          </a:prstGeom>
          <a:noFill/>
        </p:spPr>
        <p:txBody>
          <a:bodyPr wrap="none" rtlCol="0">
            <a:spAutoFit/>
          </a:bodyPr>
          <a:lstStyle/>
          <a:p>
            <a:r>
              <a:rPr lang="en-US" dirty="0" smtClean="0"/>
              <a:t>July 02, 2011 Observed Daily Peak Ozone AQI</a:t>
            </a:r>
            <a:endParaRPr lang="en-US" dirty="0"/>
          </a:p>
        </p:txBody>
      </p:sp>
      <p:pic>
        <p:nvPicPr>
          <p:cNvPr id="1026" name="Picture 2" descr="\\bean\home\bpierce\My Documents\Attachments\aug_15\gdas.2011070300Z_SFC_O3.gdas.3d.diurnal.sep.drydep.png"/>
          <p:cNvPicPr>
            <a:picLocks noChangeAspect="1" noChangeArrowheads="1"/>
          </p:cNvPicPr>
          <p:nvPr/>
        </p:nvPicPr>
        <p:blipFill rotWithShape="1">
          <a:blip r:embed="rId4">
            <a:extLst>
              <a:ext uri="{28A0092B-C50C-407E-A947-70E740481C1C}">
                <a14:useLocalDpi xmlns:a14="http://schemas.microsoft.com/office/drawing/2010/main" val="0"/>
              </a:ext>
            </a:extLst>
          </a:blip>
          <a:srcRect b="10553"/>
          <a:stretch/>
        </p:blipFill>
        <p:spPr bwMode="auto">
          <a:xfrm>
            <a:off x="5140516" y="3285478"/>
            <a:ext cx="4003483" cy="35809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ean\home\bpierce\My Documents\Attachments\aug_15\gdas.2011070300Z_SFC_O3.gdas.3d.diurnal.png"/>
          <p:cNvPicPr>
            <a:picLocks noChangeAspect="1" noChangeArrowheads="1"/>
          </p:cNvPicPr>
          <p:nvPr/>
        </p:nvPicPr>
        <p:blipFill rotWithShape="1">
          <a:blip r:embed="rId5">
            <a:extLst>
              <a:ext uri="{28A0092B-C50C-407E-A947-70E740481C1C}">
                <a14:useLocalDpi xmlns:a14="http://schemas.microsoft.com/office/drawing/2010/main" val="0"/>
              </a:ext>
            </a:extLst>
          </a:blip>
          <a:srcRect t="3992" b="10428"/>
          <a:stretch/>
        </p:blipFill>
        <p:spPr bwMode="auto">
          <a:xfrm>
            <a:off x="5140518" y="0"/>
            <a:ext cx="4003482" cy="342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732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bean\home\bpierce\My Documents\Attachments\aug_14\cordieoff_HGT_P500_G2NHX_00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4235573" cy="423557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ean\home\bpierce\My Documents\Attachments\aug_14\cordieoff_HGT_P500_G2SHX_00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1371600"/>
            <a:ext cx="4235573" cy="42355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6800" y="381000"/>
            <a:ext cx="7824706" cy="523220"/>
          </a:xfrm>
          <a:prstGeom prst="rect">
            <a:avLst/>
          </a:prstGeom>
        </p:spPr>
        <p:txBody>
          <a:bodyPr wrap="none">
            <a:spAutoFit/>
          </a:bodyPr>
          <a:lstStyle/>
          <a:p>
            <a:r>
              <a:rPr lang="en-US" sz="2800" dirty="0">
                <a:latin typeface="+mj-lt"/>
              </a:rPr>
              <a:t>July </a:t>
            </a:r>
            <a:r>
              <a:rPr lang="en-US" sz="2800" dirty="0" smtClean="0">
                <a:latin typeface="+mj-lt"/>
              </a:rPr>
              <a:t>2011 GDAS/GFS 3D O3 PL Forecast Experiments </a:t>
            </a:r>
            <a:endParaRPr lang="en-US" sz="2800" dirty="0">
              <a:latin typeface="+mj-lt"/>
            </a:endParaRPr>
          </a:p>
        </p:txBody>
      </p:sp>
      <p:sp>
        <p:nvSpPr>
          <p:cNvPr id="3" name="TextBox 2"/>
          <p:cNvSpPr txBox="1"/>
          <p:nvPr/>
        </p:nvSpPr>
        <p:spPr>
          <a:xfrm>
            <a:off x="1752600" y="5943600"/>
            <a:ext cx="5983689" cy="369332"/>
          </a:xfrm>
          <a:prstGeom prst="rect">
            <a:avLst/>
          </a:prstGeom>
          <a:noFill/>
        </p:spPr>
        <p:txBody>
          <a:bodyPr wrap="none" rtlCol="0">
            <a:spAutoFit/>
          </a:bodyPr>
          <a:lstStyle/>
          <a:p>
            <a:r>
              <a:rPr lang="en-US" dirty="0" smtClean="0"/>
              <a:t>Neutral Impact (slightly positive in NH, </a:t>
            </a:r>
            <a:r>
              <a:rPr lang="en-US" dirty="0"/>
              <a:t>s</a:t>
            </a:r>
            <a:r>
              <a:rPr lang="en-US" dirty="0" smtClean="0"/>
              <a:t>lightly negative in SH)</a:t>
            </a:r>
            <a:endParaRPr lang="en-US" dirty="0"/>
          </a:p>
        </p:txBody>
      </p:sp>
    </p:spTree>
    <p:extLst>
      <p:ext uri="{BB962C8B-B14F-4D97-AF65-F5344CB8AC3E}">
        <p14:creationId xmlns:p14="http://schemas.microsoft.com/office/powerpoint/2010/main" val="15945271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2000"/>
          </a:xfrm>
        </p:spPr>
        <p:txBody>
          <a:bodyPr>
            <a:noAutofit/>
          </a:bodyPr>
          <a:lstStyle/>
          <a:p>
            <a:r>
              <a:rPr lang="en-US" sz="2800" b="1" dirty="0" smtClean="0"/>
              <a:t>Assimilation of Aerosol Optical Depth (AOD) in CMAQ Model to Improve Surface PM2.5 Forecasts</a:t>
            </a:r>
            <a:endParaRPr lang="en-US" sz="2800" b="1" dirty="0"/>
          </a:p>
        </p:txBody>
      </p:sp>
      <p:sp>
        <p:nvSpPr>
          <p:cNvPr id="3" name="Subtitle 2"/>
          <p:cNvSpPr>
            <a:spLocks noGrp="1"/>
          </p:cNvSpPr>
          <p:nvPr>
            <p:ph type="subTitle" idx="1"/>
          </p:nvPr>
        </p:nvSpPr>
        <p:spPr>
          <a:xfrm>
            <a:off x="457200" y="1159907"/>
            <a:ext cx="8229600" cy="1071062"/>
          </a:xfrm>
        </p:spPr>
        <p:txBody>
          <a:bodyPr wrap="square">
            <a:spAutoFit/>
          </a:bodyPr>
          <a:lstStyle/>
          <a:p>
            <a:pPr algn="l"/>
            <a:r>
              <a:rPr lang="en-US" sz="2200" b="1" u="sng" dirty="0" smtClean="0">
                <a:solidFill>
                  <a:schemeClr val="tx1"/>
                </a:solidFill>
              </a:rPr>
              <a:t>Objective</a:t>
            </a:r>
          </a:p>
          <a:p>
            <a:pPr lvl="1" algn="l"/>
            <a:r>
              <a:rPr lang="en-US" sz="1800" dirty="0" smtClean="0">
                <a:solidFill>
                  <a:schemeClr val="tx1"/>
                </a:solidFill>
              </a:rPr>
              <a:t>Develop GSI capability to assimilate operational AOD products in a regional air quality model to improve surface PM2.5 forecasts</a:t>
            </a:r>
            <a:endParaRPr lang="en-US" sz="1800" dirty="0">
              <a:solidFill>
                <a:schemeClr val="tx1"/>
              </a:solidFill>
            </a:endParaRPr>
          </a:p>
        </p:txBody>
      </p:sp>
      <p:sp>
        <p:nvSpPr>
          <p:cNvPr id="4" name="Subtitle 2"/>
          <p:cNvSpPr txBox="1">
            <a:spLocks/>
          </p:cNvSpPr>
          <p:nvPr/>
        </p:nvSpPr>
        <p:spPr>
          <a:xfrm>
            <a:off x="457200" y="2209800"/>
            <a:ext cx="8229600" cy="4616648"/>
          </a:xfrm>
          <a:prstGeom prst="rect">
            <a:avLst/>
          </a:prstGeom>
        </p:spPr>
        <p:txBody>
          <a:bodyPr vert="horz" wrap="square" lIns="91440" tIns="45720" rIns="91440" bIns="45720" rtlCol="0">
            <a:spAutoFit/>
          </a:bodyPr>
          <a:lstStyle/>
          <a:p>
            <a:pPr>
              <a:defRPr/>
            </a:pPr>
            <a:r>
              <a:rPr lang="en-US" sz="2200" b="1" u="sng" dirty="0" smtClean="0"/>
              <a:t>Accomplishments</a:t>
            </a:r>
          </a:p>
          <a:p>
            <a:pPr marL="457200" indent="-457200" algn="just" defTabSz="8702675">
              <a:buFont typeface="Wingdings" pitchFamily="2" charset="2"/>
              <a:buChar char="ü"/>
            </a:pPr>
            <a:r>
              <a:rPr lang="en-US" b="1" dirty="0" smtClean="0">
                <a:solidFill>
                  <a:srgbClr val="0000FF"/>
                </a:solidFill>
              </a:rPr>
              <a:t>GOES AOD to BUFR format</a:t>
            </a:r>
            <a:r>
              <a:rPr lang="en-US" dirty="0" smtClean="0">
                <a:solidFill>
                  <a:srgbClr val="0000FF"/>
                </a:solidFill>
              </a:rPr>
              <a:t> </a:t>
            </a:r>
            <a:r>
              <a:rPr lang="en-US" b="1" dirty="0" smtClean="0">
                <a:solidFill>
                  <a:srgbClr val="0000FF"/>
                </a:solidFill>
              </a:rPr>
              <a:t>converter </a:t>
            </a:r>
            <a:r>
              <a:rPr lang="en-US" dirty="0" smtClean="0"/>
              <a:t>– To satisfy NCEP’s requirement for observational inputs in BUFR format. Currently works for GOES-11, -12 and -13 satellites and can be easily adaptable for other satellites</a:t>
            </a:r>
          </a:p>
          <a:p>
            <a:pPr marL="457200" indent="-457200" algn="just" defTabSz="8702675">
              <a:buFont typeface="Wingdings" pitchFamily="2" charset="2"/>
              <a:buChar char="ü"/>
            </a:pPr>
            <a:r>
              <a:rPr lang="en-US" b="1" dirty="0" smtClean="0">
                <a:solidFill>
                  <a:srgbClr val="0000FF"/>
                </a:solidFill>
              </a:rPr>
              <a:t>CMAQ IOAPI to NEMSIO format converter</a:t>
            </a:r>
            <a:r>
              <a:rPr lang="en-US" dirty="0" smtClean="0"/>
              <a:t> – To satisfy NCEP’s requirement for model I/O data. Combines data from multiple CMAQ IOAPI files into a single NEMSIO data file</a:t>
            </a:r>
          </a:p>
          <a:p>
            <a:pPr marL="457200" indent="-457200" algn="just" defTabSz="8702675">
              <a:buFont typeface="Wingdings" pitchFamily="2" charset="2"/>
              <a:buChar char="ü"/>
            </a:pPr>
            <a:r>
              <a:rPr lang="en-US" b="1" dirty="0" smtClean="0">
                <a:solidFill>
                  <a:srgbClr val="0000FF"/>
                </a:solidFill>
              </a:rPr>
              <a:t>GOES AOD read module </a:t>
            </a:r>
            <a:r>
              <a:rPr lang="en-US" dirty="0" smtClean="0"/>
              <a:t>–</a:t>
            </a:r>
            <a:r>
              <a:rPr lang="en-US" b="1" dirty="0" smtClean="0">
                <a:solidFill>
                  <a:srgbClr val="0000FF"/>
                </a:solidFill>
              </a:rPr>
              <a:t> </a:t>
            </a:r>
            <a:r>
              <a:rPr lang="en-US" dirty="0" smtClean="0"/>
              <a:t>A section of code to read GOES AOD BUFR data</a:t>
            </a:r>
          </a:p>
          <a:p>
            <a:pPr marL="457200" indent="-457200" algn="just" defTabSz="8702675">
              <a:buFont typeface="Wingdings" pitchFamily="2" charset="2"/>
              <a:buChar char="ü"/>
            </a:pPr>
            <a:r>
              <a:rPr lang="en-US" b="1" dirty="0" smtClean="0">
                <a:solidFill>
                  <a:srgbClr val="0000FF"/>
                </a:solidFill>
              </a:rPr>
              <a:t>CMAQ first guess input module </a:t>
            </a:r>
            <a:r>
              <a:rPr lang="en-US" dirty="0" smtClean="0"/>
              <a:t>– A collection of subroutines to read CMAQ model first guess fields in NEMSIO format and to convert from CMAQ’s C-grid to analysis grid (A-grid)</a:t>
            </a:r>
          </a:p>
          <a:p>
            <a:pPr marL="457200" indent="-457200" algn="just" defTabSz="8702675">
              <a:buFont typeface="Wingdings" pitchFamily="2" charset="2"/>
              <a:buChar char="ü"/>
            </a:pPr>
            <a:r>
              <a:rPr lang="en-US" b="1" dirty="0" smtClean="0">
                <a:solidFill>
                  <a:srgbClr val="0000FF"/>
                </a:solidFill>
              </a:rPr>
              <a:t>CMAQ aerosol property module </a:t>
            </a:r>
            <a:r>
              <a:rPr lang="en-US" dirty="0" smtClean="0"/>
              <a:t>– To define aerosol data type holding CMAQ aerosol related variables. Options to compute model AOD from the CMAQ aerosol fields </a:t>
            </a:r>
            <a:r>
              <a:rPr lang="en-US" dirty="0" smtClean="0">
                <a:solidFill>
                  <a:srgbClr val="C00000"/>
                </a:solidFill>
              </a:rPr>
              <a:t>with or without</a:t>
            </a:r>
            <a:r>
              <a:rPr lang="en-US" dirty="0" smtClean="0"/>
              <a:t> </a:t>
            </a:r>
            <a:r>
              <a:rPr lang="en-US" dirty="0" smtClean="0">
                <a:solidFill>
                  <a:srgbClr val="C00000"/>
                </a:solidFill>
              </a:rPr>
              <a:t>CRTM</a:t>
            </a:r>
            <a:r>
              <a:rPr lang="en-US" dirty="0" smtClean="0"/>
              <a:t> </a:t>
            </a:r>
            <a:endParaRPr lang="en-US" dirty="0"/>
          </a:p>
          <a:p>
            <a:pPr marL="457200" indent="-457200" algn="just" defTabSz="8702675">
              <a:buFont typeface="Wingdings" pitchFamily="2" charset="2"/>
              <a:buChar char="ü"/>
            </a:pPr>
            <a:r>
              <a:rPr lang="en-US" b="1" dirty="0" smtClean="0">
                <a:solidFill>
                  <a:srgbClr val="0000FF"/>
                </a:solidFill>
              </a:rPr>
              <a:t>Model AOD background error statistics </a:t>
            </a:r>
            <a:r>
              <a:rPr lang="en-US" dirty="0" smtClean="0"/>
              <a:t>– The AOD background error standard deviations  and correlation length scales were estimated with </a:t>
            </a:r>
            <a:r>
              <a:rPr lang="en-US" smtClean="0"/>
              <a:t>different methods.</a:t>
            </a:r>
            <a:endParaRPr lang="en-US" dirty="0" smtClean="0"/>
          </a:p>
        </p:txBody>
      </p:sp>
    </p:spTree>
    <p:extLst>
      <p:ext uri="{BB962C8B-B14F-4D97-AF65-F5344CB8AC3E}">
        <p14:creationId xmlns:p14="http://schemas.microsoft.com/office/powerpoint/2010/main" val="2877461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602" y="0"/>
            <a:ext cx="8802705" cy="5293757"/>
          </a:xfrm>
          <a:prstGeom prst="rect">
            <a:avLst/>
          </a:prstGeom>
          <a:noFill/>
        </p:spPr>
        <p:txBody>
          <a:bodyPr wrap="square" rtlCol="0">
            <a:spAutoFit/>
          </a:bodyPr>
          <a:lstStyle/>
          <a:p>
            <a:pPr algn="ctr"/>
            <a:r>
              <a:rPr lang="en-US" sz="3200" dirty="0" smtClean="0">
                <a:solidFill>
                  <a:srgbClr val="FF0000"/>
                </a:solidFill>
                <a:latin typeface="+mj-lt"/>
              </a:rPr>
              <a:t>Summary</a:t>
            </a:r>
          </a:p>
          <a:p>
            <a:endParaRPr lang="en-US" dirty="0"/>
          </a:p>
          <a:p>
            <a:pPr marL="285750" indent="-285750">
              <a:buFont typeface="Arial" pitchFamily="34" charset="0"/>
              <a:buChar char="•"/>
            </a:pPr>
            <a:r>
              <a:rPr lang="en-US" dirty="0" smtClean="0"/>
              <a:t>Significant resources invested in porting and benchmarking GDAS/GSI on S4 and JIBB</a:t>
            </a:r>
          </a:p>
          <a:p>
            <a:pPr marL="742950" lvl="1" indent="-285750">
              <a:buFont typeface="Arial" pitchFamily="34" charset="0"/>
              <a:buChar char="•"/>
            </a:pPr>
            <a:r>
              <a:rPr lang="en-US" dirty="0" smtClean="0"/>
              <a:t>GDAS/GSI Data Denial Experiments completed on JIBB</a:t>
            </a:r>
          </a:p>
          <a:p>
            <a:pPr marL="742950" lvl="1" indent="-285750">
              <a:buFont typeface="Arial" pitchFamily="34" charset="0"/>
              <a:buChar char="•"/>
            </a:pPr>
            <a:r>
              <a:rPr lang="en-US" dirty="0" smtClean="0"/>
              <a:t>Hybrid Ensemble ATMS Experiments completed on S4</a:t>
            </a:r>
          </a:p>
          <a:p>
            <a:pPr marL="742950" lvl="1" indent="-285750">
              <a:buFont typeface="Arial" pitchFamily="34" charset="0"/>
              <a:buChar char="•"/>
            </a:pPr>
            <a:endParaRPr lang="en-US" dirty="0" smtClean="0"/>
          </a:p>
          <a:p>
            <a:pPr marL="285750" indent="-285750">
              <a:buFont typeface="Arial" pitchFamily="34" charset="0"/>
              <a:buChar char="•"/>
            </a:pPr>
            <a:r>
              <a:rPr lang="en-US" dirty="0"/>
              <a:t>E</a:t>
            </a:r>
            <a:r>
              <a:rPr lang="en-US" dirty="0" smtClean="0"/>
              <a:t>stablished protocol for validating port to new systems (Jung et al., 2012)</a:t>
            </a:r>
          </a:p>
          <a:p>
            <a:pPr marL="742950" lvl="1" indent="-285750">
              <a:buFont typeface="Arial" pitchFamily="34" charset="0"/>
              <a:buChar char="•"/>
            </a:pPr>
            <a:r>
              <a:rPr lang="en-US" dirty="0" smtClean="0"/>
              <a:t>Used for GDAS/GSI port to S4</a:t>
            </a:r>
          </a:p>
          <a:p>
            <a:pPr marL="742950" lvl="1" indent="-285750">
              <a:buFont typeface="Arial" pitchFamily="34" charset="0"/>
              <a:buChar char="•"/>
            </a:pPr>
            <a:r>
              <a:rPr lang="en-US" dirty="0" smtClean="0"/>
              <a:t>Will be applied to current effort aligning port of Hybrid/Ensemble on S4 and Zeus </a:t>
            </a:r>
          </a:p>
          <a:p>
            <a:pPr marL="742950" lvl="1" indent="-285750">
              <a:buFont typeface="Arial" pitchFamily="34" charset="0"/>
              <a:buChar char="•"/>
            </a:pPr>
            <a:endParaRPr lang="en-US" dirty="0"/>
          </a:p>
          <a:p>
            <a:pPr marL="285750" indent="-285750">
              <a:buFont typeface="Arial" pitchFamily="34" charset="0"/>
              <a:buChar char="•"/>
            </a:pPr>
            <a:r>
              <a:rPr lang="en-US" dirty="0" smtClean="0"/>
              <a:t>Have established stronger ties with NCEP GDAS/GSI development team </a:t>
            </a:r>
          </a:p>
          <a:p>
            <a:pPr marL="742950" lvl="1" indent="-285750">
              <a:buFont typeface="Arial" pitchFamily="34" charset="0"/>
              <a:buChar char="•"/>
            </a:pPr>
            <a:r>
              <a:rPr lang="en-US" dirty="0" smtClean="0"/>
              <a:t>NCEP participation in NESDIS DA meetings (GAADA) appreciated and welcome</a:t>
            </a:r>
          </a:p>
          <a:p>
            <a:pPr marL="742950" lvl="1" indent="-285750">
              <a:buFont typeface="Arial" pitchFamily="34" charset="0"/>
              <a:buChar char="•"/>
            </a:pPr>
            <a:r>
              <a:rPr lang="en-US" dirty="0" smtClean="0"/>
              <a:t>NESDIS participation in NCEP GSI meetings has been very informative </a:t>
            </a:r>
            <a:r>
              <a:rPr lang="en-US" smtClean="0"/>
              <a:t>and helpful</a:t>
            </a:r>
            <a:endParaRPr lang="en-US" dirty="0" smtClean="0"/>
          </a:p>
          <a:p>
            <a:pPr marL="742950" lvl="1" indent="-285750">
              <a:buFont typeface="Arial" pitchFamily="34" charset="0"/>
              <a:buChar char="•"/>
            </a:pPr>
            <a:endParaRPr lang="en-US" dirty="0"/>
          </a:p>
          <a:p>
            <a:pPr marL="285750" indent="-285750">
              <a:buFont typeface="Arial" pitchFamily="34" charset="0"/>
              <a:buChar char="•"/>
            </a:pPr>
            <a:r>
              <a:rPr lang="en-US" dirty="0" smtClean="0"/>
              <a:t>Continuing to work towards alignment of new development with Operational weather models (Hybrid/Ensemble, HWRF, NMMB)</a:t>
            </a:r>
          </a:p>
          <a:p>
            <a:pPr marL="742950" lvl="1" indent="-285750">
              <a:buFont typeface="Arial" pitchFamily="34" charset="0"/>
              <a:buChar char="•"/>
            </a:pPr>
            <a:r>
              <a:rPr lang="en-US" dirty="0" smtClean="0"/>
              <a:t>Currently NESDIS development is passed onto NCEP for review</a:t>
            </a:r>
          </a:p>
          <a:p>
            <a:pPr marL="742950" lvl="1" indent="-285750">
              <a:buFont typeface="Arial" pitchFamily="34" charset="0"/>
              <a:buChar char="•"/>
            </a:pPr>
            <a:r>
              <a:rPr lang="en-US" dirty="0" smtClean="0"/>
              <a:t>NESDIS internal review process may be necessary   </a:t>
            </a:r>
          </a:p>
        </p:txBody>
      </p:sp>
      <p:sp>
        <p:nvSpPr>
          <p:cNvPr id="3" name="Rectangle 2"/>
          <p:cNvSpPr/>
          <p:nvPr/>
        </p:nvSpPr>
        <p:spPr>
          <a:xfrm>
            <a:off x="0" y="6396335"/>
            <a:ext cx="9108649" cy="461665"/>
          </a:xfrm>
          <a:prstGeom prst="rect">
            <a:avLst/>
          </a:prstGeom>
        </p:spPr>
        <p:txBody>
          <a:bodyPr wrap="square">
            <a:spAutoFit/>
          </a:bodyPr>
          <a:lstStyle/>
          <a:p>
            <a:r>
              <a:rPr lang="en-US" sz="1200" dirty="0"/>
              <a:t>James A. </a:t>
            </a:r>
            <a:r>
              <a:rPr lang="en-US" sz="1200" dirty="0" smtClean="0"/>
              <a:t>Jung</a:t>
            </a:r>
            <a:r>
              <a:rPr lang="en-US" sz="1200" baseline="-25000" dirty="0" smtClean="0"/>
              <a:t>, </a:t>
            </a:r>
            <a:r>
              <a:rPr lang="en-US" sz="1200" dirty="0"/>
              <a:t>R. Bradley </a:t>
            </a:r>
            <a:r>
              <a:rPr lang="en-US" sz="1200" dirty="0" smtClean="0"/>
              <a:t>Pierce, </a:t>
            </a:r>
            <a:r>
              <a:rPr lang="en-US" sz="1200" dirty="0"/>
              <a:t>Dave </a:t>
            </a:r>
            <a:r>
              <a:rPr lang="en-US" sz="1200" dirty="0" err="1" smtClean="0"/>
              <a:t>Santek</a:t>
            </a:r>
            <a:r>
              <a:rPr lang="en-US" sz="1200" dirty="0" smtClean="0"/>
              <a:t>, </a:t>
            </a:r>
            <a:r>
              <a:rPr lang="en-US" sz="1200" dirty="0"/>
              <a:t>Allen </a:t>
            </a:r>
            <a:r>
              <a:rPr lang="en-US" sz="1200" dirty="0" err="1" smtClean="0"/>
              <a:t>Lenzen</a:t>
            </a:r>
            <a:r>
              <a:rPr lang="en-US" sz="1200" dirty="0" smtClean="0"/>
              <a:t>, “The </a:t>
            </a:r>
            <a:r>
              <a:rPr lang="en-US" sz="1200" dirty="0"/>
              <a:t>NCEP GDAS/GFS porting procedures, verification metrics and benchmarking results between the NOAA R&amp;D (Vapor), JCSDA-NASA (JIBB), and JCSDA-NESDIS (S4) </a:t>
            </a:r>
            <a:r>
              <a:rPr lang="en-US" sz="1200" dirty="0" smtClean="0"/>
              <a:t>computers”, NOAA Tech Report (under internal review)</a:t>
            </a:r>
            <a:endParaRPr lang="en-US" sz="1200" dirty="0"/>
          </a:p>
        </p:txBody>
      </p:sp>
    </p:spTree>
    <p:extLst>
      <p:ext uri="{BB962C8B-B14F-4D97-AF65-F5344CB8AC3E}">
        <p14:creationId xmlns:p14="http://schemas.microsoft.com/office/powerpoint/2010/main" val="3803154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4696" y="1828800"/>
            <a:ext cx="2085058" cy="584775"/>
          </a:xfrm>
          <a:prstGeom prst="rect">
            <a:avLst/>
          </a:prstGeom>
          <a:noFill/>
        </p:spPr>
        <p:txBody>
          <a:bodyPr wrap="none" rtlCol="0">
            <a:spAutoFit/>
          </a:bodyPr>
          <a:lstStyle/>
          <a:p>
            <a:r>
              <a:rPr lang="en-US" sz="3200" dirty="0" smtClean="0">
                <a:solidFill>
                  <a:srgbClr val="FF0000"/>
                </a:solidFill>
                <a:latin typeface="+mj-lt"/>
              </a:rPr>
              <a:t>Extra Slides</a:t>
            </a:r>
            <a:endParaRPr lang="en-US" sz="3200" dirty="0">
              <a:solidFill>
                <a:srgbClr val="FF0000"/>
              </a:solidFill>
              <a:latin typeface="+mj-lt"/>
            </a:endParaRPr>
          </a:p>
        </p:txBody>
      </p:sp>
    </p:spTree>
    <p:extLst>
      <p:ext uri="{BB962C8B-B14F-4D97-AF65-F5344CB8AC3E}">
        <p14:creationId xmlns:p14="http://schemas.microsoft.com/office/powerpoint/2010/main" val="4223938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S4 Overview</a:t>
            </a:r>
            <a:endParaRPr lang="en-US" dirty="0"/>
          </a:p>
        </p:txBody>
      </p:sp>
      <p:sp>
        <p:nvSpPr>
          <p:cNvPr id="3" name="Content Placeholder 2"/>
          <p:cNvSpPr>
            <a:spLocks noGrp="1"/>
          </p:cNvSpPr>
          <p:nvPr>
            <p:ph idx="1"/>
          </p:nvPr>
        </p:nvSpPr>
        <p:spPr>
          <a:xfrm>
            <a:off x="76200" y="914400"/>
            <a:ext cx="4572000" cy="4038600"/>
          </a:xfrm>
        </p:spPr>
        <p:txBody>
          <a:bodyPr/>
          <a:lstStyle/>
          <a:p>
            <a:r>
              <a:rPr lang="en-US" sz="2000" b="1" dirty="0" smtClean="0"/>
              <a:t>Brief Technical Description</a:t>
            </a:r>
          </a:p>
          <a:p>
            <a:pPr marL="635000" lvl="1">
              <a:lnSpc>
                <a:spcPct val="80000"/>
              </a:lnSpc>
            </a:pPr>
            <a:r>
              <a:rPr lang="en-US" sz="1800" dirty="0" smtClean="0"/>
              <a:t>The S4 system is a Linux cluster (Dell hardware)</a:t>
            </a:r>
          </a:p>
          <a:p>
            <a:pPr marL="635000" lvl="1">
              <a:lnSpc>
                <a:spcPct val="80000"/>
              </a:lnSpc>
            </a:pPr>
            <a:r>
              <a:rPr lang="en-US" sz="1800" dirty="0" smtClean="0"/>
              <a:t>3072 CPU cores in 64 compute nodes with 8TB of total RAM</a:t>
            </a:r>
          </a:p>
          <a:p>
            <a:pPr marL="635000" lvl="1">
              <a:lnSpc>
                <a:spcPct val="80000"/>
              </a:lnSpc>
            </a:pPr>
            <a:r>
              <a:rPr lang="en-US" sz="1800" dirty="0" smtClean="0"/>
              <a:t>520 TB in 26 storage nodes</a:t>
            </a:r>
          </a:p>
          <a:p>
            <a:pPr marL="635000" lvl="1">
              <a:lnSpc>
                <a:spcPct val="80000"/>
              </a:lnSpc>
            </a:pPr>
            <a:r>
              <a:rPr lang="en-US" sz="1800" dirty="0" smtClean="0"/>
              <a:t>Quad data rate (40 </a:t>
            </a:r>
            <a:r>
              <a:rPr lang="en-US" sz="1800" dirty="0" err="1" smtClean="0"/>
              <a:t>Gbps</a:t>
            </a:r>
            <a:r>
              <a:rPr lang="en-US" sz="1800" dirty="0" smtClean="0"/>
              <a:t>) </a:t>
            </a:r>
            <a:r>
              <a:rPr lang="en-US" sz="1800" dirty="0" err="1" smtClean="0"/>
              <a:t>Infiniband</a:t>
            </a:r>
            <a:r>
              <a:rPr lang="en-US" sz="1800" dirty="0" smtClean="0"/>
              <a:t> interconnects between all compute and storage nodes </a:t>
            </a:r>
          </a:p>
          <a:p>
            <a:pPr marL="635000" lvl="1">
              <a:lnSpc>
                <a:spcPct val="80000"/>
              </a:lnSpc>
            </a:pPr>
            <a:r>
              <a:rPr lang="en-US" sz="1800" dirty="0" err="1" smtClean="0"/>
              <a:t>Lustre</a:t>
            </a:r>
            <a:r>
              <a:rPr lang="en-US" sz="1800" dirty="0" smtClean="0"/>
              <a:t> high performance </a:t>
            </a:r>
            <a:r>
              <a:rPr lang="en-US" sz="1800" dirty="0" err="1" smtClean="0"/>
              <a:t>filesystem</a:t>
            </a:r>
            <a:r>
              <a:rPr lang="en-US" sz="1800" dirty="0" smtClean="0"/>
              <a:t> for scratch space (4 x 80TB) and data storage (200 TB)</a:t>
            </a:r>
          </a:p>
          <a:p>
            <a:pPr marL="635000" lvl="1">
              <a:lnSpc>
                <a:spcPct val="80000"/>
              </a:lnSpc>
            </a:pPr>
            <a:r>
              <a:rPr lang="en-US" sz="1800" dirty="0" smtClean="0"/>
              <a:t>Hosted in the UW/SSEC Data Center (with UPS)</a:t>
            </a:r>
          </a:p>
          <a:p>
            <a:endParaRPr lang="en-US" dirty="0"/>
          </a:p>
        </p:txBody>
      </p:sp>
      <p:sp>
        <p:nvSpPr>
          <p:cNvPr id="6" name="Text Box 14"/>
          <p:cNvSpPr txBox="1">
            <a:spLocks noChangeArrowheads="1"/>
          </p:cNvSpPr>
          <p:nvPr/>
        </p:nvSpPr>
        <p:spPr bwMode="auto">
          <a:xfrm>
            <a:off x="838200" y="6096000"/>
            <a:ext cx="1905000" cy="584775"/>
          </a:xfrm>
          <a:prstGeom prst="rect">
            <a:avLst/>
          </a:prstGeom>
          <a:noFill/>
          <a:ln w="9525">
            <a:noFill/>
            <a:miter lim="800000"/>
            <a:headEnd/>
            <a:tailEnd/>
          </a:ln>
        </p:spPr>
        <p:txBody>
          <a:bodyPr wrap="square">
            <a:spAutoFit/>
          </a:bodyPr>
          <a:lstStyle/>
          <a:p>
            <a:r>
              <a:rPr lang="en-US" sz="800" i="1" dirty="0" smtClean="0"/>
              <a:t>Supercomputer for Satellite Simulations and data assimilation Studies (S4)</a:t>
            </a:r>
            <a:r>
              <a:rPr lang="en-US" sz="800" b="1" i="1" dirty="0" smtClean="0"/>
              <a:t>, </a:t>
            </a:r>
            <a:r>
              <a:rPr lang="en-US" sz="800" b="1" i="1" dirty="0"/>
              <a:t>hosted by University of Wisconsin.</a:t>
            </a:r>
          </a:p>
        </p:txBody>
      </p:sp>
      <p:pic>
        <p:nvPicPr>
          <p:cNvPr id="7" name="Picture 13" descr="NOAA Supercomputer picture_S4.jpg"/>
          <p:cNvPicPr>
            <a:picLocks noChangeAspect="1"/>
          </p:cNvPicPr>
          <p:nvPr/>
        </p:nvPicPr>
        <p:blipFill>
          <a:blip r:embed="rId2" cstate="print"/>
          <a:srcRect/>
          <a:stretch>
            <a:fillRect/>
          </a:stretch>
        </p:blipFill>
        <p:spPr bwMode="auto">
          <a:xfrm>
            <a:off x="762000" y="4648200"/>
            <a:ext cx="2057400" cy="1370832"/>
          </a:xfrm>
          <a:prstGeom prst="rect">
            <a:avLst/>
          </a:prstGeom>
          <a:noFill/>
          <a:ln w="9525">
            <a:noFill/>
            <a:miter lim="800000"/>
            <a:headEnd/>
            <a:tailEnd/>
          </a:ln>
        </p:spPr>
      </p:pic>
      <p:sp>
        <p:nvSpPr>
          <p:cNvPr id="8" name="Content Placeholder 2"/>
          <p:cNvSpPr txBox="1">
            <a:spLocks/>
          </p:cNvSpPr>
          <p:nvPr/>
        </p:nvSpPr>
        <p:spPr bwMode="auto">
          <a:xfrm>
            <a:off x="4419600" y="914400"/>
            <a:ext cx="45720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buClr>
                <a:srgbClr val="000066"/>
              </a:buClr>
              <a:buFont typeface="Wingdings" pitchFamily="2" charset="2"/>
              <a:buChar char="§"/>
            </a:pPr>
            <a:r>
              <a:rPr lang="en-US" sz="2000" dirty="0" smtClean="0">
                <a:solidFill>
                  <a:srgbClr val="000066"/>
                </a:solidFill>
              </a:rPr>
              <a:t>  Major activities</a:t>
            </a:r>
          </a:p>
          <a:p>
            <a:pPr marL="576263" lvl="1" indent="-282575" algn="l">
              <a:buClr>
                <a:schemeClr val="accent1"/>
              </a:buClr>
              <a:buFont typeface="Wingdings" pitchFamily="2" charset="2"/>
              <a:buChar char="§"/>
            </a:pPr>
            <a:r>
              <a:rPr lang="en-US" b="0" dirty="0" smtClean="0">
                <a:solidFill>
                  <a:srgbClr val="000066"/>
                </a:solidFill>
              </a:rPr>
              <a:t>(1) Undertake satellite data assimilation experiments at global and/or regional scales and the assessment of their impacts on forecast models skills, using currently flying satellite sensors and allowing scientists to test new science/methodology and</a:t>
            </a:r>
          </a:p>
          <a:p>
            <a:pPr marL="576263" lvl="1" indent="-282575" algn="l">
              <a:buClr>
                <a:schemeClr val="accent1"/>
              </a:buClr>
              <a:buFont typeface="Wingdings" pitchFamily="2" charset="2"/>
              <a:buChar char="§"/>
            </a:pPr>
            <a:r>
              <a:rPr lang="en-US" b="0" dirty="0" smtClean="0">
                <a:solidFill>
                  <a:srgbClr val="000066"/>
                </a:solidFill>
              </a:rPr>
              <a:t>(2) In support of the activity above, undertake all necessary satellite data simulations, calibration, algorithms development/improvement, </a:t>
            </a:r>
            <a:r>
              <a:rPr lang="en-US" b="0" dirty="0" err="1" smtClean="0">
                <a:solidFill>
                  <a:srgbClr val="000066"/>
                </a:solidFill>
              </a:rPr>
              <a:t>radiative</a:t>
            </a:r>
            <a:r>
              <a:rPr lang="en-US" b="0" dirty="0" smtClean="0">
                <a:solidFill>
                  <a:srgbClr val="000066"/>
                </a:solidFill>
              </a:rPr>
              <a:t> transfer modeling and validation, quality control (QC) procedures, etc</a:t>
            </a:r>
          </a:p>
          <a:p>
            <a:pPr marL="576263" lvl="1" indent="-282575" algn="l">
              <a:buClr>
                <a:schemeClr val="accent1"/>
              </a:buClr>
              <a:buFont typeface="Wingdings" pitchFamily="2" charset="2"/>
              <a:buChar char="§"/>
            </a:pPr>
            <a:r>
              <a:rPr lang="en-US" b="0" dirty="0" smtClean="0">
                <a:solidFill>
                  <a:srgbClr val="000066"/>
                </a:solidFill>
              </a:rPr>
              <a:t>(3) Perform Observing System Simulation Experiments (OSSEs) for new sensors (such as GOES-R and JPSS). </a:t>
            </a:r>
          </a:p>
          <a:p>
            <a:pPr marL="342900" marR="0" lvl="0" indent="-342900" algn="l" defTabSz="914400" rtl="0" eaLnBrk="0" fontAlgn="base" latinLnBrk="0" hangingPunct="0">
              <a:lnSpc>
                <a:spcPct val="100000"/>
              </a:lnSpc>
              <a:spcBef>
                <a:spcPct val="20000"/>
              </a:spcBef>
              <a:spcAft>
                <a:spcPct val="0"/>
              </a:spcAft>
              <a:buClr>
                <a:srgbClr val="000066"/>
              </a:buClr>
              <a:buSzTx/>
              <a:buFont typeface="Wingdings" pitchFamily="2" charset="2"/>
              <a:buChar char="§"/>
              <a:tabLst/>
              <a:defRPr/>
            </a:pPr>
            <a:endParaRPr kumimoji="0" lang="en-US" sz="2800" b="0" i="0" u="none" strike="noStrike" kern="0" cap="none" spc="0" normalizeH="0" baseline="0" noProof="0" dirty="0">
              <a:ln>
                <a:noFill/>
              </a:ln>
              <a:solidFill>
                <a:srgbClr val="000066"/>
              </a:solidFill>
              <a:effectLst/>
              <a:uLnTx/>
              <a:uFillTx/>
              <a:latin typeface="+mn-lt"/>
              <a:ea typeface="+mn-ea"/>
              <a:cs typeface="+mn-cs"/>
            </a:endParaRPr>
          </a:p>
        </p:txBody>
      </p:sp>
    </p:spTree>
    <p:extLst>
      <p:ext uri="{BB962C8B-B14F-4D97-AF65-F5344CB8AC3E}">
        <p14:creationId xmlns:p14="http://schemas.microsoft.com/office/powerpoint/2010/main" val="3669917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l"/>
            <a:r>
              <a:rPr lang="en-US" dirty="0" smtClean="0"/>
              <a:t> </a:t>
            </a:r>
            <a:endParaRPr lang="en-US" dirty="0"/>
          </a:p>
        </p:txBody>
      </p:sp>
      <p:pic>
        <p:nvPicPr>
          <p:cNvPr id="93186" name="Picture 2"/>
          <p:cNvPicPr>
            <a:picLocks noGrp="1" noChangeAspect="1" noChangeArrowheads="1"/>
          </p:cNvPicPr>
          <p:nvPr>
            <p:ph sz="half" idx="1"/>
          </p:nvPr>
        </p:nvPicPr>
        <p:blipFill>
          <a:blip r:embed="rId3" cstate="print"/>
          <a:srcRect/>
          <a:stretch>
            <a:fillRect/>
          </a:stretch>
        </p:blipFill>
        <p:spPr bwMode="auto">
          <a:xfrm>
            <a:off x="76200" y="2209800"/>
            <a:ext cx="4419600" cy="4017232"/>
          </a:xfrm>
          <a:prstGeom prst="rect">
            <a:avLst/>
          </a:prstGeom>
          <a:noFill/>
          <a:ln w="9525">
            <a:noFill/>
            <a:miter lim="800000"/>
            <a:headEnd/>
            <a:tailEnd/>
          </a:ln>
        </p:spPr>
      </p:pic>
      <p:sp>
        <p:nvSpPr>
          <p:cNvPr id="6" name="Content Placeholder 3"/>
          <p:cNvSpPr>
            <a:spLocks noGrp="1"/>
          </p:cNvSpPr>
          <p:nvPr>
            <p:ph sz="half" idx="2"/>
          </p:nvPr>
        </p:nvSpPr>
        <p:spPr>
          <a:xfrm>
            <a:off x="11543" y="-13855"/>
            <a:ext cx="9132455" cy="471055"/>
          </a:xfrm>
        </p:spPr>
        <p:txBody>
          <a:bodyPr>
            <a:normAutofit fontScale="92500" lnSpcReduction="10000"/>
          </a:bodyPr>
          <a:lstStyle/>
          <a:p>
            <a:pPr algn="ctr">
              <a:buNone/>
            </a:pPr>
            <a:r>
              <a:rPr lang="en-US" dirty="0" smtClean="0"/>
              <a:t>S4 Usage</a:t>
            </a:r>
            <a:endParaRPr lang="en-US" dirty="0"/>
          </a:p>
        </p:txBody>
      </p:sp>
      <p:sp>
        <p:nvSpPr>
          <p:cNvPr id="7" name="Rectangle 6"/>
          <p:cNvSpPr/>
          <p:nvPr/>
        </p:nvSpPr>
        <p:spPr>
          <a:xfrm>
            <a:off x="609599" y="1302052"/>
            <a:ext cx="3505201" cy="830997"/>
          </a:xfrm>
          <a:prstGeom prst="rect">
            <a:avLst/>
          </a:prstGeom>
        </p:spPr>
        <p:txBody>
          <a:bodyPr wrap="square">
            <a:spAutoFit/>
          </a:bodyPr>
          <a:lstStyle/>
          <a:p>
            <a:r>
              <a:rPr lang="en-US" sz="2400" b="1" dirty="0" smtClean="0">
                <a:latin typeface="Times New Roman" pitchFamily="18" charset="0"/>
                <a:cs typeface="Times New Roman" pitchFamily="18" charset="0"/>
              </a:rPr>
              <a:t>Per Application Statistics</a:t>
            </a:r>
            <a:br>
              <a:rPr lang="en-US" sz="2400" b="1" dirty="0" smtClean="0">
                <a:latin typeface="Times New Roman" pitchFamily="18" charset="0"/>
                <a:cs typeface="Times New Roman" pitchFamily="18" charset="0"/>
              </a:rPr>
            </a:br>
            <a:endParaRPr lang="en-US" sz="2400" dirty="0"/>
          </a:p>
        </p:txBody>
      </p:sp>
      <p:sp>
        <p:nvSpPr>
          <p:cNvPr id="3" name="Rectangle 2"/>
          <p:cNvSpPr/>
          <p:nvPr/>
        </p:nvSpPr>
        <p:spPr>
          <a:xfrm>
            <a:off x="11544" y="6488668"/>
            <a:ext cx="9132455" cy="369332"/>
          </a:xfrm>
          <a:prstGeom prst="rect">
            <a:avLst/>
          </a:prstGeom>
        </p:spPr>
        <p:txBody>
          <a:bodyPr wrap="square">
            <a:spAutoFit/>
          </a:bodyPr>
          <a:lstStyle/>
          <a:p>
            <a:r>
              <a:rPr lang="en-US" dirty="0">
                <a:latin typeface="Times New Roman" pitchFamily="18" charset="0"/>
                <a:cs typeface="Times New Roman" pitchFamily="18" charset="0"/>
              </a:rPr>
              <a:t>From Sun Mar 4 00:00:00 2012  UTC to Wed Apr 4 00:00:00 </a:t>
            </a:r>
            <a:r>
              <a:rPr lang="en-US" dirty="0" smtClean="0">
                <a:latin typeface="Times New Roman" pitchFamily="18" charset="0"/>
                <a:cs typeface="Times New Roman" pitchFamily="18" charset="0"/>
              </a:rPr>
              <a:t>2012 UTC</a:t>
            </a:r>
            <a:endParaRPr lang="en-US" dirty="0"/>
          </a:p>
        </p:txBody>
      </p:sp>
      <p:pic>
        <p:nvPicPr>
          <p:cNvPr id="8" name="Picture 2"/>
          <p:cNvPicPr>
            <a:picLocks noChangeAspect="1" noChangeArrowheads="1"/>
          </p:cNvPicPr>
          <p:nvPr/>
        </p:nvPicPr>
        <p:blipFill>
          <a:blip r:embed="rId4" cstate="print"/>
          <a:srcRect/>
          <a:stretch>
            <a:fillRect/>
          </a:stretch>
        </p:blipFill>
        <p:spPr bwMode="auto">
          <a:xfrm>
            <a:off x="4495800" y="2328069"/>
            <a:ext cx="4648200" cy="3920331"/>
          </a:xfrm>
          <a:prstGeom prst="rect">
            <a:avLst/>
          </a:prstGeom>
          <a:noFill/>
          <a:ln w="9525">
            <a:noFill/>
            <a:miter lim="800000"/>
            <a:headEnd/>
            <a:tailEnd/>
          </a:ln>
        </p:spPr>
      </p:pic>
      <p:sp>
        <p:nvSpPr>
          <p:cNvPr id="9" name="Title 1"/>
          <p:cNvSpPr txBox="1">
            <a:spLocks/>
          </p:cNvSpPr>
          <p:nvPr/>
        </p:nvSpPr>
        <p:spPr>
          <a:xfrm>
            <a:off x="5181601" y="1304636"/>
            <a:ext cx="3962400" cy="762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atin typeface="Times New Roman" pitchFamily="18" charset="0"/>
                <a:cs typeface="Times New Roman" pitchFamily="18" charset="0"/>
              </a:rPr>
              <a:t>Per Funding Statistics</a:t>
            </a:r>
            <a:br>
              <a:rPr lang="en-US" sz="2400" b="1" dirty="0" smtClean="0">
                <a:latin typeface="Times New Roman" pitchFamily="18" charset="0"/>
                <a:cs typeface="Times New Roman" pitchFamily="18" charset="0"/>
              </a:rPr>
            </a:br>
            <a:endParaRPr lang="en-US" sz="2400" dirty="0"/>
          </a:p>
        </p:txBody>
      </p:sp>
    </p:spTree>
    <p:extLst>
      <p:ext uri="{BB962C8B-B14F-4D97-AF65-F5344CB8AC3E}">
        <p14:creationId xmlns:p14="http://schemas.microsoft.com/office/powerpoint/2010/main" val="35676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0000"/>
                </a:solidFill>
              </a:rPr>
              <a:t>JIBB – S4 – Vapor inter-comparison</a:t>
            </a:r>
            <a:br>
              <a:rPr lang="en-US" dirty="0" smtClean="0">
                <a:solidFill>
                  <a:srgbClr val="FF0000"/>
                </a:solidFill>
              </a:rPr>
            </a:br>
            <a:r>
              <a:rPr lang="en-US" dirty="0" smtClean="0">
                <a:solidFill>
                  <a:srgbClr val="FF0000"/>
                </a:solidFill>
              </a:rPr>
              <a:t>(Jim Jung)</a:t>
            </a:r>
            <a:endParaRPr lang="en-US" dirty="0">
              <a:solidFill>
                <a:srgbClr val="FF0000"/>
              </a:solidFill>
            </a:endParaRPr>
          </a:p>
        </p:txBody>
      </p:sp>
      <p:sp>
        <p:nvSpPr>
          <p:cNvPr id="5" name="Content Placeholder 4"/>
          <p:cNvSpPr>
            <a:spLocks noGrp="1"/>
          </p:cNvSpPr>
          <p:nvPr>
            <p:ph idx="1"/>
          </p:nvPr>
        </p:nvSpPr>
        <p:spPr/>
        <p:txBody>
          <a:bodyPr>
            <a:normAutofit fontScale="92500" lnSpcReduction="20000"/>
          </a:bodyPr>
          <a:lstStyle/>
          <a:p>
            <a:r>
              <a:rPr lang="en-US" dirty="0" smtClean="0"/>
              <a:t>May 2011 version (NWPROD executables)</a:t>
            </a:r>
          </a:p>
          <a:p>
            <a:r>
              <a:rPr lang="en-US" dirty="0" smtClean="0"/>
              <a:t>No restricted data</a:t>
            </a:r>
          </a:p>
          <a:p>
            <a:pPr lvl="1"/>
            <a:r>
              <a:rPr lang="en-US" dirty="0" smtClean="0"/>
              <a:t>Aircraft data may be added </a:t>
            </a:r>
          </a:p>
          <a:p>
            <a:r>
              <a:rPr lang="en-US" dirty="0" smtClean="0"/>
              <a:t>No prep step</a:t>
            </a:r>
          </a:p>
          <a:p>
            <a:pPr lvl="1"/>
            <a:r>
              <a:rPr lang="en-US" dirty="0" smtClean="0"/>
              <a:t>Use non-restricted </a:t>
            </a:r>
            <a:r>
              <a:rPr lang="en-US" dirty="0" err="1" smtClean="0"/>
              <a:t>prepbufr</a:t>
            </a:r>
            <a:r>
              <a:rPr lang="en-US" dirty="0" smtClean="0"/>
              <a:t> files from NCEP operational run</a:t>
            </a:r>
          </a:p>
          <a:p>
            <a:r>
              <a:rPr lang="en-US" dirty="0" smtClean="0"/>
              <a:t>Two month – two season comparison</a:t>
            </a:r>
          </a:p>
          <a:p>
            <a:pPr lvl="1"/>
            <a:r>
              <a:rPr lang="en-US" dirty="0" smtClean="0"/>
              <a:t>Dec-Jan and Aug – Sep</a:t>
            </a:r>
          </a:p>
          <a:p>
            <a:pPr lvl="1"/>
            <a:r>
              <a:rPr lang="en-US" dirty="0" smtClean="0"/>
              <a:t>T382</a:t>
            </a:r>
          </a:p>
          <a:p>
            <a:pPr lvl="1"/>
            <a:r>
              <a:rPr lang="en-US" dirty="0" smtClean="0"/>
              <a:t>Identical input files</a:t>
            </a:r>
          </a:p>
          <a:p>
            <a:pPr lvl="1"/>
            <a:endParaRPr lang="en-US" dirty="0"/>
          </a:p>
        </p:txBody>
      </p:sp>
      <p:sp>
        <p:nvSpPr>
          <p:cNvPr id="6" name="Slide Number Placeholder 5"/>
          <p:cNvSpPr>
            <a:spLocks noGrp="1"/>
          </p:cNvSpPr>
          <p:nvPr>
            <p:ph type="sldNum" sz="quarter" idx="12"/>
          </p:nvPr>
        </p:nvSpPr>
        <p:spPr/>
        <p:txBody>
          <a:bodyPr/>
          <a:lstStyle/>
          <a:p>
            <a:fld id="{7BCCFECC-7255-4705-9478-ABB094D47030}" type="slidenum">
              <a:rPr lang="en-US" smtClean="0"/>
              <a:pPr/>
              <a:t>5</a:t>
            </a:fld>
            <a:endParaRPr lang="en-US"/>
          </a:p>
        </p:txBody>
      </p:sp>
    </p:spTree>
    <p:extLst>
      <p:ext uri="{BB962C8B-B14F-4D97-AF65-F5344CB8AC3E}">
        <p14:creationId xmlns:p14="http://schemas.microsoft.com/office/powerpoint/2010/main" val="3915047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GDAS/GFS Ensemble Port to S4</a:t>
            </a:r>
            <a:br>
              <a:rPr lang="en-US" dirty="0" smtClean="0"/>
            </a:br>
            <a:r>
              <a:rPr lang="en-US" dirty="0" smtClean="0"/>
              <a:t>(Jim Jung)</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Libraries (w3, sp, </a:t>
            </a:r>
            <a:r>
              <a:rPr lang="en-US" dirty="0" err="1" smtClean="0"/>
              <a:t>ip</a:t>
            </a:r>
            <a:r>
              <a:rPr lang="en-US" dirty="0" smtClean="0"/>
              <a:t>, </a:t>
            </a:r>
            <a:r>
              <a:rPr lang="en-US" dirty="0" err="1" smtClean="0"/>
              <a:t>bacio</a:t>
            </a:r>
            <a:r>
              <a:rPr lang="en-US" dirty="0" smtClean="0"/>
              <a:t>, </a:t>
            </a:r>
            <a:r>
              <a:rPr lang="en-US" dirty="0" err="1" smtClean="0"/>
              <a:t>bufr</a:t>
            </a:r>
            <a:r>
              <a:rPr lang="en-US" dirty="0" smtClean="0"/>
              <a:t>, etc.)  </a:t>
            </a:r>
          </a:p>
          <a:p>
            <a:pPr lvl="1"/>
            <a:r>
              <a:rPr lang="en-US" dirty="0"/>
              <a:t>S</a:t>
            </a:r>
            <a:r>
              <a:rPr lang="en-US" dirty="0" smtClean="0"/>
              <a:t>ubversion library trunk</a:t>
            </a:r>
          </a:p>
          <a:p>
            <a:r>
              <a:rPr lang="en-US" dirty="0" smtClean="0"/>
              <a:t>CRTM 2.0.5 is used by the GSI and POST</a:t>
            </a:r>
          </a:p>
          <a:p>
            <a:pPr lvl="1"/>
            <a:r>
              <a:rPr lang="en-US" dirty="0" smtClean="0"/>
              <a:t>Subversion CRTM trunk</a:t>
            </a:r>
          </a:p>
          <a:p>
            <a:r>
              <a:rPr lang="en-US" dirty="0" smtClean="0"/>
              <a:t>Global Forecast Model</a:t>
            </a:r>
          </a:p>
          <a:p>
            <a:pPr lvl="1"/>
            <a:r>
              <a:rPr lang="en-US" dirty="0" smtClean="0"/>
              <a:t>Subversion </a:t>
            </a:r>
            <a:r>
              <a:rPr lang="en-US" dirty="0" err="1" smtClean="0"/>
              <a:t>gfs</a:t>
            </a:r>
            <a:r>
              <a:rPr lang="en-US" dirty="0" smtClean="0"/>
              <a:t> trunk</a:t>
            </a:r>
          </a:p>
          <a:p>
            <a:r>
              <a:rPr lang="en-US" dirty="0" err="1" smtClean="0"/>
              <a:t>Utils</a:t>
            </a:r>
            <a:r>
              <a:rPr lang="en-US" dirty="0" smtClean="0"/>
              <a:t> directory and NCEPPOST </a:t>
            </a:r>
          </a:p>
          <a:p>
            <a:pPr lvl="1"/>
            <a:r>
              <a:rPr lang="en-US" dirty="0" smtClean="0"/>
              <a:t>Copied from Zeus</a:t>
            </a:r>
          </a:p>
          <a:p>
            <a:r>
              <a:rPr lang="en-US" dirty="0" smtClean="0"/>
              <a:t>ENKF pieces (for EUPD, ECEN, EPOS, etc.)</a:t>
            </a:r>
          </a:p>
          <a:p>
            <a:pPr lvl="1"/>
            <a:r>
              <a:rPr lang="en-US" dirty="0" smtClean="0"/>
              <a:t>Subversion trunk</a:t>
            </a:r>
            <a:endParaRPr lang="en-US" dirty="0"/>
          </a:p>
        </p:txBody>
      </p:sp>
    </p:spTree>
    <p:extLst>
      <p:ext uri="{BB962C8B-B14F-4D97-AF65-F5344CB8AC3E}">
        <p14:creationId xmlns:p14="http://schemas.microsoft.com/office/powerpoint/2010/main" val="29064352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Intel-12.1 compiler used </a:t>
            </a:r>
            <a:r>
              <a:rPr lang="en-US" smtClean="0"/>
              <a:t>vice Intel-11.0</a:t>
            </a:r>
            <a:endParaRPr lang="en-US" dirty="0" smtClean="0"/>
          </a:p>
          <a:p>
            <a:r>
              <a:rPr lang="en-US" dirty="0" smtClean="0"/>
              <a:t>All source code is compiled for the libraries and executables.</a:t>
            </a:r>
          </a:p>
          <a:p>
            <a:pPr lvl="1"/>
            <a:r>
              <a:rPr lang="en-US" dirty="0" smtClean="0"/>
              <a:t>Anal, </a:t>
            </a:r>
            <a:r>
              <a:rPr lang="en-US" dirty="0" err="1" smtClean="0"/>
              <a:t>angu</a:t>
            </a:r>
            <a:r>
              <a:rPr lang="en-US" dirty="0" smtClean="0"/>
              <a:t>, </a:t>
            </a:r>
            <a:r>
              <a:rPr lang="en-US" dirty="0" err="1" smtClean="0"/>
              <a:t>fcst</a:t>
            </a:r>
            <a:r>
              <a:rPr lang="en-US" dirty="0" smtClean="0"/>
              <a:t>, post, </a:t>
            </a:r>
            <a:r>
              <a:rPr lang="en-US" dirty="0" err="1" smtClean="0"/>
              <a:t>vrfy</a:t>
            </a:r>
            <a:r>
              <a:rPr lang="en-US" dirty="0" smtClean="0"/>
              <a:t>, and arch are working</a:t>
            </a:r>
          </a:p>
          <a:p>
            <a:r>
              <a:rPr lang="en-US" dirty="0" smtClean="0"/>
              <a:t>Initial tests and tuning are underway.</a:t>
            </a:r>
          </a:p>
          <a:p>
            <a:pPr lvl="1"/>
            <a:r>
              <a:rPr lang="en-US" dirty="0" smtClean="0"/>
              <a:t>Hope to start the next inter-comparison  in Sep.</a:t>
            </a:r>
          </a:p>
          <a:p>
            <a:r>
              <a:rPr lang="en-US" dirty="0" smtClean="0"/>
              <a:t>Prep step is still work in progress</a:t>
            </a:r>
          </a:p>
          <a:p>
            <a:pPr lvl="1"/>
            <a:r>
              <a:rPr lang="en-US" dirty="0" smtClean="0"/>
              <a:t>Most pieces are working but not verified</a:t>
            </a:r>
          </a:p>
          <a:p>
            <a:pPr lvl="1"/>
            <a:r>
              <a:rPr lang="en-US" dirty="0" smtClean="0"/>
              <a:t>Separate inter-comparison will be conducted when the prep step is completed.</a:t>
            </a:r>
          </a:p>
          <a:p>
            <a:endParaRPr lang="en-US" dirty="0"/>
          </a:p>
          <a:p>
            <a:pPr>
              <a:buNone/>
            </a:pPr>
            <a:endParaRPr lang="en-US" dirty="0"/>
          </a:p>
        </p:txBody>
      </p:sp>
    </p:spTree>
    <p:extLst>
      <p:ext uri="{BB962C8B-B14F-4D97-AF65-F5344CB8AC3E}">
        <p14:creationId xmlns:p14="http://schemas.microsoft.com/office/powerpoint/2010/main" val="4094352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164" y="1321563"/>
            <a:ext cx="2971800" cy="461665"/>
          </a:xfrm>
          <a:prstGeom prst="rect">
            <a:avLst/>
          </a:prstGeom>
          <a:noFill/>
        </p:spPr>
        <p:txBody>
          <a:bodyPr wrap="square" rtlCol="0">
            <a:spAutoFit/>
          </a:bodyPr>
          <a:lstStyle/>
          <a:p>
            <a:pPr algn="ctr"/>
            <a:r>
              <a:rPr lang="en-US" sz="2400" dirty="0" smtClean="0"/>
              <a:t>Northern Hemisphere</a:t>
            </a:r>
            <a:endParaRPr lang="en-US" sz="2400" dirty="0"/>
          </a:p>
        </p:txBody>
      </p:sp>
      <p:pic>
        <p:nvPicPr>
          <p:cNvPr id="4" name="Picture 3" descr="cordieoff_HGT_P500_G2NHX_00Z.png"/>
          <p:cNvPicPr>
            <a:picLocks noChangeAspect="1"/>
          </p:cNvPicPr>
          <p:nvPr/>
        </p:nvPicPr>
        <p:blipFill>
          <a:blip r:embed="rId2" cstate="print"/>
          <a:srcRect l="1371" t="5486" r="6857" b="2743"/>
          <a:stretch>
            <a:fillRect/>
          </a:stretch>
        </p:blipFill>
        <p:spPr>
          <a:xfrm>
            <a:off x="228600" y="1794535"/>
            <a:ext cx="4202402" cy="3768065"/>
          </a:xfrm>
          <a:prstGeom prst="rect">
            <a:avLst/>
          </a:prstGeom>
        </p:spPr>
      </p:pic>
      <p:sp>
        <p:nvSpPr>
          <p:cNvPr id="5" name="Slide Number Placeholder 4"/>
          <p:cNvSpPr>
            <a:spLocks noGrp="1"/>
          </p:cNvSpPr>
          <p:nvPr>
            <p:ph type="sldNum" sz="quarter" idx="12"/>
          </p:nvPr>
        </p:nvSpPr>
        <p:spPr/>
        <p:txBody>
          <a:bodyPr/>
          <a:lstStyle/>
          <a:p>
            <a:fld id="{7BCCFECC-7255-4705-9478-ABB094D47030}" type="slidenum">
              <a:rPr lang="en-US" smtClean="0"/>
              <a:pPr/>
              <a:t>6</a:t>
            </a:fld>
            <a:endParaRPr lang="en-US"/>
          </a:p>
        </p:txBody>
      </p:sp>
      <p:pic>
        <p:nvPicPr>
          <p:cNvPr id="6" name="Picture 5" descr="cordieoff_HGT_P500_G2SHX_00Z.png"/>
          <p:cNvPicPr>
            <a:picLocks noChangeAspect="1"/>
          </p:cNvPicPr>
          <p:nvPr/>
        </p:nvPicPr>
        <p:blipFill>
          <a:blip r:embed="rId3" cstate="print"/>
          <a:srcRect l="1371" t="5486" r="6857" b="2743"/>
          <a:stretch>
            <a:fillRect/>
          </a:stretch>
        </p:blipFill>
        <p:spPr>
          <a:xfrm>
            <a:off x="4572000" y="1783228"/>
            <a:ext cx="4210174" cy="3790677"/>
          </a:xfrm>
          <a:prstGeom prst="rect">
            <a:avLst/>
          </a:prstGeom>
        </p:spPr>
      </p:pic>
      <p:sp>
        <p:nvSpPr>
          <p:cNvPr id="2" name="Rectangle 1"/>
          <p:cNvSpPr/>
          <p:nvPr/>
        </p:nvSpPr>
        <p:spPr>
          <a:xfrm>
            <a:off x="2590800" y="381000"/>
            <a:ext cx="4572000" cy="646331"/>
          </a:xfrm>
          <a:prstGeom prst="rect">
            <a:avLst/>
          </a:prstGeom>
        </p:spPr>
        <p:txBody>
          <a:bodyPr>
            <a:spAutoFit/>
          </a:bodyPr>
          <a:lstStyle/>
          <a:p>
            <a:pPr algn="ctr"/>
            <a:r>
              <a:rPr lang="en-US" dirty="0"/>
              <a:t>Anomaly Correlation die off curve at 500 </a:t>
            </a:r>
            <a:r>
              <a:rPr lang="en-US" dirty="0" err="1"/>
              <a:t>hPa</a:t>
            </a:r>
            <a:r>
              <a:rPr lang="en-US" dirty="0"/>
              <a:t> for 1 Dec 2010 – 31 Jan 2011</a:t>
            </a:r>
          </a:p>
        </p:txBody>
      </p:sp>
      <p:sp>
        <p:nvSpPr>
          <p:cNvPr id="7" name="Rectangle 6"/>
          <p:cNvSpPr/>
          <p:nvPr/>
        </p:nvSpPr>
        <p:spPr>
          <a:xfrm>
            <a:off x="5410200" y="1321563"/>
            <a:ext cx="2294411" cy="369332"/>
          </a:xfrm>
          <a:prstGeom prst="rect">
            <a:avLst/>
          </a:prstGeom>
        </p:spPr>
        <p:txBody>
          <a:bodyPr wrap="none">
            <a:spAutoFit/>
          </a:bodyPr>
          <a:lstStyle/>
          <a:p>
            <a:r>
              <a:rPr lang="en-US" dirty="0"/>
              <a:t>Southern Hemisphere </a:t>
            </a:r>
          </a:p>
        </p:txBody>
      </p:sp>
    </p:spTree>
    <p:extLst>
      <p:ext uri="{BB962C8B-B14F-4D97-AF65-F5344CB8AC3E}">
        <p14:creationId xmlns:p14="http://schemas.microsoft.com/office/powerpoint/2010/main" val="2098824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6031468"/>
            <a:ext cx="5486400" cy="369332"/>
          </a:xfrm>
          <a:prstGeom prst="rect">
            <a:avLst/>
          </a:prstGeom>
          <a:noFill/>
        </p:spPr>
        <p:txBody>
          <a:bodyPr wrap="square" rtlCol="0">
            <a:spAutoFit/>
          </a:bodyPr>
          <a:lstStyle/>
          <a:p>
            <a:pPr algn="ctr"/>
            <a:r>
              <a:rPr lang="en-US" dirty="0" smtClean="0"/>
              <a:t>12-36 hr accumulated precipitation scores  over CONUS</a:t>
            </a:r>
            <a:endParaRPr lang="en-US" dirty="0"/>
          </a:p>
        </p:txBody>
      </p:sp>
      <p:pic>
        <p:nvPicPr>
          <p:cNvPr id="6" name="Picture 5" descr="etsbis.f36.png"/>
          <p:cNvPicPr>
            <a:picLocks noChangeAspect="1"/>
          </p:cNvPicPr>
          <p:nvPr/>
        </p:nvPicPr>
        <p:blipFill>
          <a:blip r:embed="rId2" cstate="print"/>
          <a:stretch>
            <a:fillRect/>
          </a:stretch>
        </p:blipFill>
        <p:spPr>
          <a:xfrm>
            <a:off x="762000" y="152400"/>
            <a:ext cx="7620000" cy="5715000"/>
          </a:xfrm>
          <a:prstGeom prst="rect">
            <a:avLst/>
          </a:prstGeom>
        </p:spPr>
      </p:pic>
      <p:sp>
        <p:nvSpPr>
          <p:cNvPr id="4" name="Slide Number Placeholder 3"/>
          <p:cNvSpPr>
            <a:spLocks noGrp="1"/>
          </p:cNvSpPr>
          <p:nvPr>
            <p:ph type="sldNum" sz="quarter" idx="12"/>
          </p:nvPr>
        </p:nvSpPr>
        <p:spPr/>
        <p:txBody>
          <a:bodyPr/>
          <a:lstStyle/>
          <a:p>
            <a:fld id="{7BCCFECC-7255-4705-9478-ABB094D47030}" type="slidenum">
              <a:rPr lang="en-US" smtClean="0"/>
              <a:pPr/>
              <a:t>7</a:t>
            </a:fld>
            <a:endParaRPr lang="en-US"/>
          </a:p>
        </p:txBody>
      </p:sp>
    </p:spTree>
    <p:extLst>
      <p:ext uri="{BB962C8B-B14F-4D97-AF65-F5344CB8AC3E}">
        <p14:creationId xmlns:p14="http://schemas.microsoft.com/office/powerpoint/2010/main" val="3836288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031468"/>
            <a:ext cx="5486400" cy="369332"/>
          </a:xfrm>
          <a:prstGeom prst="rect">
            <a:avLst/>
          </a:prstGeom>
          <a:noFill/>
        </p:spPr>
        <p:txBody>
          <a:bodyPr wrap="square" rtlCol="0">
            <a:spAutoFit/>
          </a:bodyPr>
          <a:lstStyle/>
          <a:p>
            <a:pPr algn="ctr"/>
            <a:r>
              <a:rPr lang="en-US" dirty="0" smtClean="0"/>
              <a:t>36-60 hr accumulated precipitation scores  over CONUS</a:t>
            </a:r>
            <a:endParaRPr lang="en-US" dirty="0"/>
          </a:p>
        </p:txBody>
      </p:sp>
      <p:pic>
        <p:nvPicPr>
          <p:cNvPr id="4" name="Picture 3" descr="etsbis.f60.png"/>
          <p:cNvPicPr>
            <a:picLocks noChangeAspect="1"/>
          </p:cNvPicPr>
          <p:nvPr/>
        </p:nvPicPr>
        <p:blipFill>
          <a:blip r:embed="rId2" cstate="print"/>
          <a:stretch>
            <a:fillRect/>
          </a:stretch>
        </p:blipFill>
        <p:spPr>
          <a:xfrm>
            <a:off x="762000" y="152400"/>
            <a:ext cx="7620000" cy="5715000"/>
          </a:xfrm>
          <a:prstGeom prst="rect">
            <a:avLst/>
          </a:prstGeom>
        </p:spPr>
      </p:pic>
      <p:sp>
        <p:nvSpPr>
          <p:cNvPr id="5" name="Slide Number Placeholder 4"/>
          <p:cNvSpPr>
            <a:spLocks noGrp="1"/>
          </p:cNvSpPr>
          <p:nvPr>
            <p:ph type="sldNum" sz="quarter" idx="12"/>
          </p:nvPr>
        </p:nvSpPr>
        <p:spPr/>
        <p:txBody>
          <a:bodyPr/>
          <a:lstStyle/>
          <a:p>
            <a:fld id="{7BCCFECC-7255-4705-9478-ABB094D47030}" type="slidenum">
              <a:rPr lang="en-US" smtClean="0"/>
              <a:pPr/>
              <a:t>8</a:t>
            </a:fld>
            <a:endParaRPr lang="en-US"/>
          </a:p>
        </p:txBody>
      </p:sp>
    </p:spTree>
    <p:extLst>
      <p:ext uri="{BB962C8B-B14F-4D97-AF65-F5344CB8AC3E}">
        <p14:creationId xmlns:p14="http://schemas.microsoft.com/office/powerpoint/2010/main" val="3587721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031468"/>
            <a:ext cx="5486400" cy="369332"/>
          </a:xfrm>
          <a:prstGeom prst="rect">
            <a:avLst/>
          </a:prstGeom>
          <a:noFill/>
        </p:spPr>
        <p:txBody>
          <a:bodyPr wrap="square" rtlCol="0">
            <a:spAutoFit/>
          </a:bodyPr>
          <a:lstStyle/>
          <a:p>
            <a:pPr algn="ctr"/>
            <a:r>
              <a:rPr lang="en-US" dirty="0" smtClean="0"/>
              <a:t>60-84 hr accumulated precipitation scores  over CONUS</a:t>
            </a:r>
            <a:endParaRPr lang="en-US" dirty="0"/>
          </a:p>
        </p:txBody>
      </p:sp>
      <p:pic>
        <p:nvPicPr>
          <p:cNvPr id="4" name="Picture 3" descr="etsbis.f84.png"/>
          <p:cNvPicPr>
            <a:picLocks noChangeAspect="1"/>
          </p:cNvPicPr>
          <p:nvPr/>
        </p:nvPicPr>
        <p:blipFill>
          <a:blip r:embed="rId2" cstate="print"/>
          <a:stretch>
            <a:fillRect/>
          </a:stretch>
        </p:blipFill>
        <p:spPr>
          <a:xfrm>
            <a:off x="762000" y="152400"/>
            <a:ext cx="7620000" cy="5715000"/>
          </a:xfrm>
          <a:prstGeom prst="rect">
            <a:avLst/>
          </a:prstGeom>
        </p:spPr>
      </p:pic>
      <p:sp>
        <p:nvSpPr>
          <p:cNvPr id="5" name="Slide Number Placeholder 4"/>
          <p:cNvSpPr>
            <a:spLocks noGrp="1"/>
          </p:cNvSpPr>
          <p:nvPr>
            <p:ph type="sldNum" sz="quarter" idx="12"/>
          </p:nvPr>
        </p:nvSpPr>
        <p:spPr/>
        <p:txBody>
          <a:bodyPr/>
          <a:lstStyle/>
          <a:p>
            <a:fld id="{7BCCFECC-7255-4705-9478-ABB094D47030}" type="slidenum">
              <a:rPr lang="en-US" smtClean="0"/>
              <a:pPr/>
              <a:t>9</a:t>
            </a:fld>
            <a:endParaRPr lang="en-US"/>
          </a:p>
        </p:txBody>
      </p:sp>
    </p:spTree>
    <p:extLst>
      <p:ext uri="{BB962C8B-B14F-4D97-AF65-F5344CB8AC3E}">
        <p14:creationId xmlns:p14="http://schemas.microsoft.com/office/powerpoint/2010/main" val="278458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3388</Words>
  <Application>Microsoft Office PowerPoint</Application>
  <PresentationFormat>On-screen Show (4:3)</PresentationFormat>
  <Paragraphs>464</Paragraphs>
  <Slides>51</Slides>
  <Notes>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GSI Review Committee  NESDIS</vt:lpstr>
      <vt:lpstr>List of NESDIS GSI Projects </vt:lpstr>
      <vt:lpstr>List of NESDIS GSI Projects </vt:lpstr>
      <vt:lpstr>List of NESDIS GSI Projects </vt:lpstr>
      <vt:lpstr>JIBB – S4 – Vapor inter-comparison (Jim Jung)</vt:lpstr>
      <vt:lpstr>PowerPoint Presentation</vt:lpstr>
      <vt:lpstr>PowerPoint Presentation</vt:lpstr>
      <vt:lpstr>PowerPoint Presentation</vt:lpstr>
      <vt:lpstr>PowerPoint Presentation</vt:lpstr>
      <vt:lpstr>Standard Deviations</vt:lpstr>
      <vt:lpstr>PowerPoint Presentation</vt:lpstr>
      <vt:lpstr>PowerPoint Presentation</vt:lpstr>
      <vt:lpstr>PowerPoint Presentation</vt:lpstr>
      <vt:lpstr>PowerPoint Presentation</vt:lpstr>
      <vt:lpstr>PowerPoint Presentation</vt:lpstr>
      <vt:lpstr>Experiments</vt:lpstr>
      <vt:lpstr>500 hPa, Day 5,  Instrument Average AC scores</vt:lpstr>
      <vt:lpstr>Anomaly Correlation Conclusions</vt:lpstr>
      <vt:lpstr>PowerPoint Presentation</vt:lpstr>
      <vt:lpstr>Experiment Overview</vt:lpstr>
      <vt:lpstr>ATMS Coverage</vt:lpstr>
      <vt:lpstr>Anomaly Correlation</vt:lpstr>
      <vt:lpstr>Future Work</vt:lpstr>
      <vt:lpstr>PowerPoint Presentation</vt:lpstr>
      <vt:lpstr>GOES-12 Sounder 18 IR channels  over North Atlantic region</vt:lpstr>
      <vt:lpstr>Comparison of GOES-12 Sounder O-B Biases</vt:lpstr>
      <vt:lpstr>Joint OSSE: Forecast Impact studies Simulated vs. Real AIRS Data </vt:lpstr>
      <vt:lpstr>PowerPoint Presentation</vt:lpstr>
      <vt:lpstr>Summary</vt:lpstr>
      <vt:lpstr>PowerPoint Presentation</vt:lpstr>
      <vt:lpstr>PowerPoint Presentation</vt:lpstr>
      <vt:lpstr>PowerPoint Presentation</vt:lpstr>
      <vt:lpstr>Summary and Future Work</vt:lpstr>
      <vt:lpstr>Evaluation of new IR land surface emissivity  data base in GDAS (Tong Zhu) </vt:lpstr>
      <vt:lpstr>PowerPoint Presentation</vt:lpstr>
      <vt:lpstr>PowerPoint Presentation</vt:lpstr>
      <vt:lpstr>PowerPoint Presentation</vt:lpstr>
      <vt:lpstr>Progress on regional assimilation experiments using GSI (Jun Li, Pei Wang, Jinlong Li) </vt:lpstr>
      <vt:lpstr>PowerPoint Presentation</vt:lpstr>
      <vt:lpstr>Future Plans</vt:lpstr>
      <vt:lpstr>PowerPoint Presentation</vt:lpstr>
      <vt:lpstr>PowerPoint Presentation</vt:lpstr>
      <vt:lpstr>PowerPoint Presentation</vt:lpstr>
      <vt:lpstr>PowerPoint Presentation</vt:lpstr>
      <vt:lpstr>Assimilation of Aerosol Optical Depth (AOD) in CMAQ Model to Improve Surface PM2.5 Forecasts</vt:lpstr>
      <vt:lpstr>PowerPoint Presentation</vt:lpstr>
      <vt:lpstr>PowerPoint Presentation</vt:lpstr>
      <vt:lpstr>S4 Overview</vt:lpstr>
      <vt:lpstr> </vt:lpstr>
      <vt:lpstr>GDAS/GFS Ensemble Port to S4 (Jim Jung)</vt:lpstr>
      <vt:lpstr>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Pierce</dc:creator>
  <cp:lastModifiedBy>Brad Pierce</cp:lastModifiedBy>
  <cp:revision>50</cp:revision>
  <dcterms:created xsi:type="dcterms:W3CDTF">2006-08-16T00:00:00Z</dcterms:created>
  <dcterms:modified xsi:type="dcterms:W3CDTF">2012-08-16T20:38:19Z</dcterms:modified>
</cp:coreProperties>
</file>