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71" r:id="rId4"/>
    <p:sldId id="272" r:id="rId5"/>
    <p:sldId id="276" r:id="rId6"/>
    <p:sldId id="275" r:id="rId7"/>
    <p:sldId id="274" r:id="rId8"/>
    <p:sldId id="260" r:id="rId9"/>
    <p:sldId id="263" r:id="rId10"/>
    <p:sldId id="265" r:id="rId11"/>
    <p:sldId id="269" r:id="rId12"/>
    <p:sldId id="267" r:id="rId13"/>
    <p:sldId id="280" r:id="rId14"/>
    <p:sldId id="287" r:id="rId15"/>
    <p:sldId id="279" r:id="rId16"/>
    <p:sldId id="25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C0669-A9DD-4FB1-BFBD-BA789400670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001A7-DF91-47D8-8F46-4D002029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GSI Review Committee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NESDIS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Bradley Pierce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Jim Jung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1900" y="63246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January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bean\home\bpierce\My Documents\Attachments\dec_11\biaspmean_O3_G2NHX_00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94"/>
          <a:stretch/>
        </p:blipFill>
        <p:spPr bwMode="auto">
          <a:xfrm>
            <a:off x="152400" y="1828800"/>
            <a:ext cx="4867275" cy="37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beans\users$\bpierce\Data\Documents\GSI_Review_Committee\RCM_01152013\IASI_O3_bands\web\allmodel\daily\bias\biasdieoff_O3_P10_G2N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80" y="-1340"/>
            <a:ext cx="3439220" cy="34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beans\users$\bpierce\Data\Documents\GSI_Review_Committee\RCM_01152013\IASI_O3_bands\web\allmodel\daily\bias\biasdieoff_O3_P30_G2NHX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21" y="33909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4648200" y="1120068"/>
            <a:ext cx="1084278" cy="11518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4311" y="2271946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0796" y="4114800"/>
            <a:ext cx="1084278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6907" y="4114800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Northern Hemisphere O3 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July – 31 July 2011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Northern Hemisphere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Ozone Biases without IASI O3 channel assimilation.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beans\users$\bpierce\Data\Documents\GSI_Review_Committee\RCM_01152013\IASI_O3_bands\web\allmodel\daily\bias\biaspmean_O3_G2SHX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8325"/>
            <a:ext cx="48672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beans\users$\bpierce\Data\Documents\GSI_Review_Committee\RCM_01152013\IASI_O3_bands\web\allmodel\daily\bias\biasdieoff_O3_P50_G2S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909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beans\users$\bpierce\Data\Documents\GSI_Review_Committee\RCM_01152013\IASI_O3_bands\web\allmodel\daily\bias\biasdieoff_O3_P10_G2SHX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648200" y="1120068"/>
            <a:ext cx="1084278" cy="11518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74311" y="2271946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0796" y="4114800"/>
            <a:ext cx="1084278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6907" y="4114800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Southern Hemisphere O3 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July – 31 July 2011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 statistically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Southern Hemisphere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Ozone Biases without IASI O3 channel assimilation.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\\beans\users$\bpierce\Data\Documents\GSI_Review_Committee\RCM_01152013\IASI_O3_bands\web\allmodel\daily\bias\biasdieoff_T_P50_G2SHX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77" y="3457575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beans\users$\bpierce\Data\Documents\GSI_Review_Committee\RCM_01152013\IASI_O3_bands\web\allmodel\daily\bias\biasdieoff_T_P20_G2S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78" y="740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\\beans\users$\bpierce\Data\Documents\GSI_Review_Committee\RCM_01152013\IASI_O3_bands\web\allmodel\daily\bias\biaspmean_T_G2SHX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648200" y="1524000"/>
            <a:ext cx="1084278" cy="11518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4311" y="2675878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0796" y="3200400"/>
            <a:ext cx="1084278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6907" y="3200400"/>
            <a:ext cx="407388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Southern Hemisphere T 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July – 31 July 2011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Southern Hemisphere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 Biases without IASI O3 channel assimilation.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381000" y="76200"/>
            <a:ext cx="8153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SimSun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Improving </a:t>
            </a:r>
            <a:r>
              <a:rPr lang="en-US" altLang="zh-CN" sz="28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tropical cyclone forecasts </a:t>
            </a: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advanced sounding measurements </a:t>
            </a:r>
            <a:endParaRPr lang="en-US" altLang="zh-CN" sz="28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zh-CN" sz="28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(Jun Li, UW-Madison/CIMSS)</a:t>
            </a:r>
            <a:endParaRPr lang="en-US" sz="2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8232"/>
          <a:stretch/>
        </p:blipFill>
        <p:spPr bwMode="auto">
          <a:xfrm>
            <a:off x="1219200" y="1527783"/>
            <a:ext cx="6676217" cy="5000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752600" y="3505200"/>
            <a:ext cx="22098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8232"/>
          <a:stretch/>
        </p:blipFill>
        <p:spPr bwMode="auto">
          <a:xfrm>
            <a:off x="-19142" y="76200"/>
            <a:ext cx="91631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27635" r="4560" b="22358"/>
          <a:stretch/>
        </p:blipFill>
        <p:spPr bwMode="auto">
          <a:xfrm>
            <a:off x="1090653" y="337456"/>
            <a:ext cx="6681747" cy="274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Sandy forecast RMSE (km) from CIMSS experimental (WRF/GSI with 12 km resolution) with GTS, AIRS and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CrIMSS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 data assimilated, operational HWRF, and GFS (AVNO).  Forecasts start from 12 UTC 25 Oct and valid 18 UTC 30 Oct 2012. 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-61119"/>
            <a:ext cx="9448800" cy="44211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smtClean="0">
                <a:solidFill>
                  <a:srgbClr val="0000CC"/>
                </a:solidFill>
              </a:rPr>
              <a:t>Sandy (2012) forecasts experiments – 72 hour track and intensity forecast RMSE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25996" r="5535" b="18029"/>
          <a:stretch/>
        </p:blipFill>
        <p:spPr bwMode="auto">
          <a:xfrm>
            <a:off x="1118082" y="3101571"/>
            <a:ext cx="6654318" cy="3070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4587" y="533400"/>
            <a:ext cx="2368982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Track forecast RMSE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2258" y="3364468"/>
            <a:ext cx="2232342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SLP forecast RMSE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beans\users$\bpierce\Data\Documents\Attachments\jan_09\san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2828453"/>
            <a:ext cx="5467349" cy="40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94692"/>
            <a:ext cx="7848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HWRF on S4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DTC trunk as of November 20,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926 Last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Changed Date: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2012-09-28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compiled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S4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minor changes to a few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scripts.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completed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2012 hurricanes NADINE (cold start and cycling) and SANDY (cold start, cycling experiments underway)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align with operational cold start/cycling procedure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rror in ocean_init.sh (lack of loop current data) no ocean coupling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8848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Benchmark of HWRF S4 Port (Allen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Lenzen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UW-Madison SSEC)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6" y="304800"/>
            <a:ext cx="8915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Near-term Focus (next 6 months):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GDAS: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summer season HYB GDAS benchmark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Setup and Test T1148L64 GDAS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 ATMS data denial experiments (Kevin Garrett)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Quality Control experiments with the MODIS polar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winds (Dave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Santek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Complete one season OSCAT assimilation experiments (Li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one season GOES-R proxy AMV experiments (Sharon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Nebuda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HWRF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Coordinate with NCEP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(Vijay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Tallapragada’s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team)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align benchmark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HWRF S4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port with NCEP 2012 hurricane season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benchmark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(Allen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Lenzen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Xiaoyan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Zhang)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GSI: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Implement 1dvar version of Microwave Integrated Retrieval System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into GSI (Kevin Garrett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8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 of NESDIS GSI Related Projects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0"/>
            <a:ext cx="7315200" cy="541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Marouane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Temimi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Kibrewossen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Tesfagiorgis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and Collaborator Sid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Boukabara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Assessment of assimilating ATMS land surface sensitive observations in the NOAA data assimilation system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James Jung: 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 of GDAS Hybrid Ensemble to S4, JIBB, ZEUS</a:t>
            </a:r>
          </a:p>
          <a:p>
            <a:pPr eaLnBrk="0" hangingPunct="0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Brad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Pierce, Todd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Schaack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Allen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Lenzen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Craig Long, Chris Barnet, Daniel Jacob and Arlene Fiore: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IASI O3 band radiance data denial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Jinlong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and Jun Li: </a:t>
            </a:r>
          </a:p>
          <a:p>
            <a:pPr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GEO &amp; LEO High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 weather study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Allen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Lenzen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HWRF Port to S4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Fuzhong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Weng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Banglin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Zhang, Lin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Wei  Han,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Xiaoyan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Zhang and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Zaizhong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STAR HWRF 2012 Hurricane Forecasts: </a:t>
            </a:r>
            <a:r>
              <a:rPr lang="en-US" altLang="zh-CN" sz="48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Assimilation of microwave imager </a:t>
            </a:r>
            <a:r>
              <a:rPr lang="en-US" altLang="zh-CN" sz="4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data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Man Zhang &amp;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Milija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Zupanski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Utility of GOES-R ABI Proxy Data for Hurricane Data  Assimilation and Forecasting</a:t>
            </a:r>
          </a:p>
          <a:p>
            <a:pPr eaLnBrk="0" hangingPunct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Brett Hoover and Dave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Santek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Context-Sensitive MODIS AMV Quality Control: Ratio of Expected Error to Observed Wind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Speed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Bi, J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 Whiting, X.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OSCAT Assimilation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Bin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Li:  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Satellite Ocean Data Assimilation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Capability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Kevin Garrett and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Xiaoyan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Zhang: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ATMS Impact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Assessment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Milija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Zupanski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Man Zhang, and Karina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Apodaca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Regional Hybrid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-Ensemble  Data Assimilation Development and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Santek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Polar Winds in GDAS/GFS &amp; Leo/Geo high latitude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AMVS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Sean Casey: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Early morning orbit OSSE Analysis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Sharon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Nebuda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J. Daniels, X. Su: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GOES-R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AMV Assimilation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Li Fang:</a:t>
            </a:r>
          </a:p>
          <a:p>
            <a:pPr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Dual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Assimilation of Microwave and Thermal Infrared Observations of Soil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Moisture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 flipH="1">
            <a:off x="1143000" y="1295400"/>
            <a:ext cx="493081" cy="60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flipH="1">
            <a:off x="1142997" y="2003166"/>
            <a:ext cx="493081" cy="700565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129" y="1415534"/>
            <a:ext cx="70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GDAS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057400"/>
            <a:ext cx="115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WRF/GSI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HWRF/GSI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steps of GDAS (Prep, Hurricane location, Ensemble) have been ported to S4/JIBB/ZEUS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version differences between CCS, Zeus, and JCSDA machines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JIBB and S4 have identical code,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global_gsi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global_fcst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nceppost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libraries are different on Zeus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JIBB, Zeus and S4 are compared to NCEP operations.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Winter Season Jan 15-Feb 29, 2012 completed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daily variability in AC scores are observed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previous comparisons due to: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Prep step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Hybrid ensembles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F65CC-408B-4689-9DB3-4827B6ACDE6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375" y="85789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Port of HYB GDAS onto S4/JIBB/ZEUS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(Jim Jung, UW-Madison/SSEC)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beans\users$\bpierce\Data\Documents\GSI_Review_Committee\RCM_01152013\HYB-ENS_benchmark\s4_12\vsdb_stats\anom\HGT\cordieoff_HGT_P500_G2SHX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99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beans\users$\bpierce\Data\Documents\GSI_Review_Committee\RCM_01152013\HYB-ENS_benchmark\s4_12\vsdb_stats\anom\HGT\cordieoff_HGT_P500_G2N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172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 statistically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NH or SH 500hPa 0-5 day Height FX  at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95% confidence level.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152" y="228600"/>
            <a:ext cx="8177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HGT Anomaly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Correlation die off curve at 500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January – 29 February 2012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\\beans\users$\bpierce\Data\Documents\GSI_Review_Committee\RCM_01152013\HYB-ENS_benchmark\s4_12\vsdb_stats\pres\biasdieoff_T_P20_G2NHX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09" y="0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beans\users$\bpierce\Data\Documents\GSI_Review_Committee\RCM_01152013\HYB-ENS_benchmark\s4_12\vsdb_stats\pres\biaspmean_T_G2N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48672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707258"/>
            <a:ext cx="1236678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\\beans\users$\bpierce\Data\Documents\GSI_Review_Committee\RCM_01152013\HYB-ENS_benchmark\s4_12\vsdb_stats\pres\biasdieoff_T_P200_G2NHX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324225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495800" y="4600575"/>
            <a:ext cx="1114425" cy="733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Northern Hemisphere T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January – 29 February 2012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Northern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Hemisphere Temperature Biases.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beans\users$\bpierce\Data\Documents\GSI_Review_Committee\RCM_01152013\HYB-ENS_benchmark\s4_12\vsdb_stats\pres\biaspmean_T_G2SHX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48672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beans\users$\bpierce\Data\Documents\GSI_Review_Committee\RCM_01152013\HYB-ENS_benchmark\s4_12\vsdb_stats\pres\biasdieoff_T_P20_G2SHX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0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685800"/>
            <a:ext cx="1236678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\\beans\users$\bpierce\Data\Documents\GSI_Review_Committee\RCM_01152013\HYB-ENS_benchmark\s4_12\vsdb_stats\pres\biasdieoff_T_P200_G2SHX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3324225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495800" y="4644965"/>
            <a:ext cx="1114425" cy="733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Southern Hemisphere T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January – 29 February 2012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Southern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Hemisphere Temperature Biases.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beans\users$\bpierce\Data\Documents\GSI_Review_Committee\RCM_01152013\HYB-ENS_benchmark\s4_12\vsdb_stats\pres\biaspmean_T_G2TRO_0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48672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\\beans\users$\bpierce\Data\Documents\GSI_Review_Committee\RCM_01152013\HYB-ENS_benchmark\s4_12\vsdb_stats\pres\biasdieoff_T_P200_G2TRO_00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3324225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beans\users$\bpierce\Data\Documents\GSI_Review_Committee\RCM_01152013\HYB-ENS_benchmark\s4_12\vsdb_stats\pres\biasdieoff_T_P20_G2TRO_00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0"/>
            <a:ext cx="3533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495800" y="685800"/>
            <a:ext cx="1236678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4644965"/>
            <a:ext cx="1114425" cy="7334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" y="0"/>
            <a:ext cx="556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Tropical T Bias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January – 29 February 2012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Tropical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Temperature Biases.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128" y="0"/>
            <a:ext cx="810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Impact of IASI ozone channel radiance assimilation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(Brad Pierce, NESDIS/STAR)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72013"/>
            <a:ext cx="906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iasi616_metop-a    1479   -1  1.990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1509   -1  2.120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1513   -1  2.090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1521   -1  2.080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1536   -1  2.100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1574   -1  1.910  6.000  10.00   0.000 </a:t>
            </a:r>
          </a:p>
          <a:p>
            <a:r>
              <a:rPr lang="it-IT" sz="1400" dirty="0"/>
              <a:t>iasi616_metop-a    1579   -1  1.700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1585   -1  1.770  6.000  10.00   0.000 </a:t>
            </a:r>
          </a:p>
          <a:p>
            <a:r>
              <a:rPr lang="it-IT" sz="1400" dirty="0"/>
              <a:t>iasi616_metop-a    1587   -1  1.830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1626   -1  1.910  6.000  10.00   0.000 </a:t>
            </a:r>
          </a:p>
          <a:p>
            <a:r>
              <a:rPr lang="it-IT" sz="1400" dirty="0"/>
              <a:t>iasi616_metop-a    1639   -1  1.990  6.000  10.00   0.000 </a:t>
            </a:r>
          </a:p>
          <a:p>
            <a:r>
              <a:rPr lang="it-IT" sz="1400" dirty="0"/>
              <a:t>iasi616_metop-a    1643   -1  1.990  6.000  10.00   0.000 </a:t>
            </a:r>
          </a:p>
          <a:p>
            <a:r>
              <a:rPr lang="it-IT" sz="1400" dirty="0"/>
              <a:t>iasi616_metop-a    1652   -1  2.070  6.000  10.00   0.000 </a:t>
            </a:r>
          </a:p>
          <a:p>
            <a:r>
              <a:rPr lang="it-IT" sz="1400" dirty="0"/>
              <a:t>iasi616_metop-a    1658   -1  2.020  6.000  10.00   0.000 </a:t>
            </a:r>
          </a:p>
          <a:p>
            <a:r>
              <a:rPr lang="it-IT" sz="1400" dirty="0" smtClean="0"/>
              <a:t>iasi616_metop-a    </a:t>
            </a:r>
            <a:r>
              <a:rPr lang="it-IT" sz="1400" dirty="0"/>
              <a:t>1671   -1  2.060  6.000  10.00   0.000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961" y="990600"/>
            <a:ext cx="8710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Zeus, JIBB, and S4 experiments had IASI ozone channel radiance assimilation OFF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account for some of the temperature bias differences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NCO GDAS port to S4 had IASI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 ozone channels ON (no polar flag).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Conducted July 2011 experiment to test impact of IASI ozone channels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961" y="2402681"/>
            <a:ext cx="184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Global_satinfo.txt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8232"/>
          <a:stretch/>
        </p:blipFill>
        <p:spPr bwMode="auto">
          <a:xfrm>
            <a:off x="2438400" y="2326547"/>
            <a:ext cx="5943600" cy="444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\\bean\home\bpierce\My Documents\Attachments\dec_11\cordieoff_HGT_P500_G2SHX_00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8" b="50000"/>
          <a:stretch/>
        </p:blipFill>
        <p:spPr bwMode="auto">
          <a:xfrm>
            <a:off x="4479543" y="2132120"/>
            <a:ext cx="4283457" cy="41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bean\home\bpierce\My Documents\Attachments\dec_11\cordieoff_HGT_P500_G2NHX_00Z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64381" y="2133600"/>
            <a:ext cx="4210050" cy="41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164" y="132156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Northern Hemisphere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152" y="228600"/>
            <a:ext cx="8253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HGT Anomaly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Correlation die off curve at 500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July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31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July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1321563"/>
            <a:ext cx="20072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Southern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Hemisphere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172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 statistically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differences in NH or SH 500hPa 0-5 day Height FX  at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95% confidence level. </a:t>
            </a:r>
          </a:p>
        </p:txBody>
      </p:sp>
    </p:spTree>
    <p:extLst>
      <p:ext uri="{BB962C8B-B14F-4D97-AF65-F5344CB8AC3E}">
        <p14:creationId xmlns:p14="http://schemas.microsoft.com/office/powerpoint/2010/main" val="27555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816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GSI Review Committee  NESDIS</vt:lpstr>
      <vt:lpstr>List of NESDIS GSI Related Projects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Review Committee  NESDIS</dc:title>
  <dc:creator>Brad Pierce</dc:creator>
  <cp:lastModifiedBy>Brad Pierce</cp:lastModifiedBy>
  <cp:revision>37</cp:revision>
  <dcterms:created xsi:type="dcterms:W3CDTF">2006-08-16T00:00:00Z</dcterms:created>
  <dcterms:modified xsi:type="dcterms:W3CDTF">2013-01-14T15:37:23Z</dcterms:modified>
</cp:coreProperties>
</file>