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56" r:id="rId2"/>
    <p:sldId id="304" r:id="rId3"/>
    <p:sldId id="328" r:id="rId4"/>
    <p:sldId id="310" r:id="rId5"/>
    <p:sldId id="311" r:id="rId6"/>
    <p:sldId id="312" r:id="rId7"/>
    <p:sldId id="313" r:id="rId8"/>
    <p:sldId id="314" r:id="rId9"/>
    <p:sldId id="315" r:id="rId10"/>
    <p:sldId id="316" r:id="rId11"/>
    <p:sldId id="317" r:id="rId12"/>
    <p:sldId id="318" r:id="rId13"/>
    <p:sldId id="319" r:id="rId14"/>
    <p:sldId id="320" r:id="rId15"/>
    <p:sldId id="321" r:id="rId16"/>
    <p:sldId id="322" r:id="rId17"/>
    <p:sldId id="323" r:id="rId18"/>
    <p:sldId id="324" r:id="rId19"/>
    <p:sldId id="325" r:id="rId20"/>
    <p:sldId id="326" r:id="rId21"/>
    <p:sldId id="327" r:id="rId22"/>
    <p:sldId id="340" r:id="rId23"/>
    <p:sldId id="329" r:id="rId24"/>
    <p:sldId id="330" r:id="rId25"/>
    <p:sldId id="331" r:id="rId26"/>
    <p:sldId id="332" r:id="rId27"/>
    <p:sldId id="333" r:id="rId28"/>
    <p:sldId id="335" r:id="rId29"/>
    <p:sldId id="334" r:id="rId30"/>
    <p:sldId id="337" r:id="rId31"/>
    <p:sldId id="338" r:id="rId32"/>
    <p:sldId id="339" r:id="rId33"/>
    <p:sldId id="336" r:id="rId34"/>
  </p:sldIdLst>
  <p:sldSz cx="9144000" cy="6858000" type="screen4x3"/>
  <p:notesSz cx="6985000" cy="92837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83EB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14" d="100"/>
          <a:sy n="114" d="100"/>
        </p:scale>
        <p:origin x="-918" y="-7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4185"/>
          </a:xfrm>
          <a:prstGeom prst="rect">
            <a:avLst/>
          </a:prstGeom>
        </p:spPr>
        <p:txBody>
          <a:bodyPr vert="horz" lIns="92958" tIns="46479" rIns="92958" bIns="46479" rtlCol="0"/>
          <a:lstStyle>
            <a:lvl1pPr algn="l">
              <a:defRPr sz="1200"/>
            </a:lvl1pPr>
          </a:lstStyle>
          <a:p>
            <a:endParaRPr lang="en-US"/>
          </a:p>
        </p:txBody>
      </p:sp>
      <p:sp>
        <p:nvSpPr>
          <p:cNvPr id="3" name="Date Placeholder 2"/>
          <p:cNvSpPr>
            <a:spLocks noGrp="1"/>
          </p:cNvSpPr>
          <p:nvPr>
            <p:ph type="dt" idx="1"/>
          </p:nvPr>
        </p:nvSpPr>
        <p:spPr>
          <a:xfrm>
            <a:off x="3956550" y="0"/>
            <a:ext cx="3026833" cy="464185"/>
          </a:xfrm>
          <a:prstGeom prst="rect">
            <a:avLst/>
          </a:prstGeom>
        </p:spPr>
        <p:txBody>
          <a:bodyPr vert="horz" lIns="92958" tIns="46479" rIns="92958" bIns="46479" rtlCol="0"/>
          <a:lstStyle>
            <a:lvl1pPr algn="r">
              <a:defRPr sz="1200"/>
            </a:lvl1pPr>
          </a:lstStyle>
          <a:p>
            <a:fld id="{C3D0DC10-24CB-4A80-B8FE-FF3533B35836}" type="datetimeFigureOut">
              <a:rPr lang="en-US" smtClean="0"/>
              <a:t>5/6/2014</a:t>
            </a:fld>
            <a:endParaRPr lang="en-US"/>
          </a:p>
        </p:txBody>
      </p:sp>
      <p:sp>
        <p:nvSpPr>
          <p:cNvPr id="4" name="Slide Image Placeholder 3"/>
          <p:cNvSpPr>
            <a:spLocks noGrp="1" noRot="1" noChangeAspect="1"/>
          </p:cNvSpPr>
          <p:nvPr>
            <p:ph type="sldImg" idx="2"/>
          </p:nvPr>
        </p:nvSpPr>
        <p:spPr>
          <a:xfrm>
            <a:off x="1171575" y="696913"/>
            <a:ext cx="4641850" cy="3481387"/>
          </a:xfrm>
          <a:prstGeom prst="rect">
            <a:avLst/>
          </a:prstGeom>
          <a:noFill/>
          <a:ln w="12700">
            <a:solidFill>
              <a:prstClr val="black"/>
            </a:solidFill>
          </a:ln>
        </p:spPr>
        <p:txBody>
          <a:bodyPr vert="horz" lIns="92958" tIns="46479" rIns="92958" bIns="46479" rtlCol="0" anchor="ctr"/>
          <a:lstStyle/>
          <a:p>
            <a:endParaRPr lang="en-US"/>
          </a:p>
        </p:txBody>
      </p:sp>
      <p:sp>
        <p:nvSpPr>
          <p:cNvPr id="5" name="Notes Placeholder 4"/>
          <p:cNvSpPr>
            <a:spLocks noGrp="1"/>
          </p:cNvSpPr>
          <p:nvPr>
            <p:ph type="body" sz="quarter" idx="3"/>
          </p:nvPr>
        </p:nvSpPr>
        <p:spPr>
          <a:xfrm>
            <a:off x="698500" y="4409758"/>
            <a:ext cx="5588000" cy="4177665"/>
          </a:xfrm>
          <a:prstGeom prst="rect">
            <a:avLst/>
          </a:prstGeom>
        </p:spPr>
        <p:txBody>
          <a:bodyPr vert="horz" lIns="92958" tIns="46479" rIns="92958" bIns="4647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17904"/>
            <a:ext cx="3026833" cy="464185"/>
          </a:xfrm>
          <a:prstGeom prst="rect">
            <a:avLst/>
          </a:prstGeom>
        </p:spPr>
        <p:txBody>
          <a:bodyPr vert="horz" lIns="92958" tIns="46479" rIns="92958" bIns="46479" rtlCol="0" anchor="b"/>
          <a:lstStyle>
            <a:lvl1pPr algn="l">
              <a:defRPr sz="1200"/>
            </a:lvl1pPr>
          </a:lstStyle>
          <a:p>
            <a:endParaRPr lang="en-US"/>
          </a:p>
        </p:txBody>
      </p:sp>
      <p:sp>
        <p:nvSpPr>
          <p:cNvPr id="7" name="Slide Number Placeholder 6"/>
          <p:cNvSpPr>
            <a:spLocks noGrp="1"/>
          </p:cNvSpPr>
          <p:nvPr>
            <p:ph type="sldNum" sz="quarter" idx="5"/>
          </p:nvPr>
        </p:nvSpPr>
        <p:spPr>
          <a:xfrm>
            <a:off x="3956550" y="8817904"/>
            <a:ext cx="3026833" cy="464185"/>
          </a:xfrm>
          <a:prstGeom prst="rect">
            <a:avLst/>
          </a:prstGeom>
        </p:spPr>
        <p:txBody>
          <a:bodyPr vert="horz" lIns="92958" tIns="46479" rIns="92958" bIns="46479" rtlCol="0" anchor="b"/>
          <a:lstStyle>
            <a:lvl1pPr algn="r">
              <a:defRPr sz="1200"/>
            </a:lvl1pPr>
          </a:lstStyle>
          <a:p>
            <a:fld id="{14D2C846-FBD7-4786-9F33-8496DFA8DEB5}" type="slidenum">
              <a:rPr lang="en-US" smtClean="0"/>
              <a:t>‹#›</a:t>
            </a:fld>
            <a:endParaRPr lang="en-US"/>
          </a:p>
        </p:txBody>
      </p:sp>
    </p:spTree>
    <p:extLst>
      <p:ext uri="{BB962C8B-B14F-4D97-AF65-F5344CB8AC3E}">
        <p14:creationId xmlns:p14="http://schemas.microsoft.com/office/powerpoint/2010/main" val="15244224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9"/>
          <p:cNvSpPr>
            <a:spLocks noGrp="1" noChangeArrowheads="1"/>
          </p:cNvSpPr>
          <p:nvPr>
            <p:ph type="sldNum"/>
          </p:nvPr>
        </p:nvSpPr>
        <p:spPr>
          <a:ln/>
        </p:spPr>
        <p:txBody>
          <a:bodyPr/>
          <a:lstStyle/>
          <a:p>
            <a:fld id="{0498F705-305D-4BC4-B70B-D6652A53AF6B}" type="slidenum">
              <a:rPr lang="en-US"/>
              <a:pPr/>
              <a:t>15</a:t>
            </a:fld>
            <a:endParaRPr lang="en-US"/>
          </a:p>
        </p:txBody>
      </p:sp>
      <p:sp>
        <p:nvSpPr>
          <p:cNvPr id="7169" name="Rectangle 1"/>
          <p:cNvSpPr txBox="1">
            <a:spLocks noGrp="1" noRot="1" noChangeAspect="1" noChangeArrowheads="1"/>
          </p:cNvSpPr>
          <p:nvPr>
            <p:ph type="sldImg"/>
          </p:nvPr>
        </p:nvSpPr>
        <p:spPr bwMode="auto">
          <a:xfrm>
            <a:off x="1171575" y="696913"/>
            <a:ext cx="4643438" cy="3481387"/>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170" name="Rectangle 2"/>
          <p:cNvSpPr txBox="1">
            <a:spLocks noGrp="1" noChangeArrowheads="1"/>
          </p:cNvSpPr>
          <p:nvPr>
            <p:ph type="body" idx="1"/>
          </p:nvPr>
        </p:nvSpPr>
        <p:spPr bwMode="auto">
          <a:xfrm>
            <a:off x="699292" y="4411145"/>
            <a:ext cx="5586418" cy="417489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7171" name="Text Box 3"/>
          <p:cNvSpPr txBox="1">
            <a:spLocks noChangeArrowheads="1"/>
          </p:cNvSpPr>
          <p:nvPr/>
        </p:nvSpPr>
        <p:spPr bwMode="auto">
          <a:xfrm>
            <a:off x="3956849" y="8820704"/>
            <a:ext cx="3028151" cy="4629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3025" tIns="46333" rIns="93025" bIns="46333"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charset="0"/>
                <a:ea typeface="ＭＳ Ｐゴシック"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charset="0"/>
                <a:ea typeface="ＭＳ Ｐゴシック"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charset="0"/>
                <a:ea typeface="ＭＳ Ｐゴシック"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charset="0"/>
                <a:ea typeface="ＭＳ Ｐゴシック"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charset="0"/>
                <a:ea typeface="ＭＳ Ｐゴシック" charset="-128"/>
              </a:defRPr>
            </a:lvl5pPr>
            <a:lvl6pPr marL="25146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charset="0"/>
                <a:ea typeface="ＭＳ Ｐゴシック" charset="-128"/>
              </a:defRPr>
            </a:lvl6pPr>
            <a:lvl7pPr marL="29718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charset="0"/>
                <a:ea typeface="ＭＳ Ｐゴシック" charset="-128"/>
              </a:defRPr>
            </a:lvl7pPr>
            <a:lvl8pPr marL="34290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charset="0"/>
                <a:ea typeface="ＭＳ Ｐゴシック" charset="-128"/>
              </a:defRPr>
            </a:lvl8pPr>
            <a:lvl9pPr marL="38862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charset="0"/>
                <a:ea typeface="ＭＳ Ｐゴシック" charset="-128"/>
              </a:defRPr>
            </a:lvl9pPr>
          </a:lstStyle>
          <a:p>
            <a:pPr algn="r">
              <a:buClrTx/>
              <a:buFontTx/>
              <a:buNone/>
            </a:pPr>
            <a:fld id="{2467ECEA-C4B2-4125-B0F8-D0971ECCB935}" type="slidenum">
              <a:rPr lang="en-US" sz="1200"/>
              <a:pPr algn="r">
                <a:buClrTx/>
                <a:buFontTx/>
                <a:buNone/>
              </a:pPr>
              <a:t>15</a:t>
            </a:fld>
            <a:endParaRPr 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9"/>
          <p:cNvSpPr>
            <a:spLocks noGrp="1" noChangeArrowheads="1"/>
          </p:cNvSpPr>
          <p:nvPr>
            <p:ph type="sldNum"/>
          </p:nvPr>
        </p:nvSpPr>
        <p:spPr>
          <a:ln/>
        </p:spPr>
        <p:txBody>
          <a:bodyPr/>
          <a:lstStyle/>
          <a:p>
            <a:fld id="{D479455F-656B-4463-B87E-90DEB3E0C007}" type="slidenum">
              <a:rPr lang="en-US"/>
              <a:pPr/>
              <a:t>16</a:t>
            </a:fld>
            <a:endParaRPr lang="en-US"/>
          </a:p>
        </p:txBody>
      </p:sp>
      <p:sp>
        <p:nvSpPr>
          <p:cNvPr id="8193" name="Rectangle 1"/>
          <p:cNvSpPr txBox="1">
            <a:spLocks noGrp="1" noRot="1" noChangeAspect="1" noChangeArrowheads="1"/>
          </p:cNvSpPr>
          <p:nvPr>
            <p:ph type="sldImg"/>
          </p:nvPr>
        </p:nvSpPr>
        <p:spPr bwMode="auto">
          <a:xfrm>
            <a:off x="1171575" y="696913"/>
            <a:ext cx="4643438" cy="3481387"/>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194" name="Rectangle 2"/>
          <p:cNvSpPr txBox="1">
            <a:spLocks noGrp="1" noChangeArrowheads="1"/>
          </p:cNvSpPr>
          <p:nvPr>
            <p:ph type="body" idx="1"/>
          </p:nvPr>
        </p:nvSpPr>
        <p:spPr bwMode="auto">
          <a:xfrm>
            <a:off x="699292" y="4411145"/>
            <a:ext cx="5586418" cy="417489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864C972-6A64-49AE-943C-B5B6E926EA13}" type="slidenum">
              <a:rPr lang="en-US" smtClean="0"/>
              <a:pPr/>
              <a:t>23</a:t>
            </a:fld>
            <a:endParaRPr lang="en-US"/>
          </a:p>
        </p:txBody>
      </p:sp>
    </p:spTree>
    <p:extLst>
      <p:ext uri="{BB962C8B-B14F-4D97-AF65-F5344CB8AC3E}">
        <p14:creationId xmlns:p14="http://schemas.microsoft.com/office/powerpoint/2010/main" val="36671773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5/6/2014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5/6/2014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5/6/2014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5/6/2014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5/6/2014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latin typeface="Times New Roman" pitchFamily="18" charset="0"/>
                <a:cs typeface="Times New Roman" pitchFamily="18" charset="0"/>
              </a:rPr>
              <a:t>GSI Review Committee </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NESDIS</a:t>
            </a:r>
            <a:endParaRPr lang="en-US" dirty="0">
              <a:latin typeface="Times New Roman" pitchFamily="18" charset="0"/>
              <a:cs typeface="Times New Roman" pitchFamily="18" charset="0"/>
            </a:endParaRPr>
          </a:p>
        </p:txBody>
      </p:sp>
      <p:sp>
        <p:nvSpPr>
          <p:cNvPr id="3" name="Subtitle 2"/>
          <p:cNvSpPr>
            <a:spLocks noGrp="1"/>
          </p:cNvSpPr>
          <p:nvPr>
            <p:ph type="subTitle" idx="1"/>
          </p:nvPr>
        </p:nvSpPr>
        <p:spPr/>
        <p:txBody>
          <a:bodyPr/>
          <a:lstStyle/>
          <a:p>
            <a:r>
              <a:rPr lang="en-US" dirty="0" smtClean="0">
                <a:solidFill>
                  <a:schemeClr val="tx1"/>
                </a:solidFill>
                <a:latin typeface="Times New Roman" pitchFamily="18" charset="0"/>
                <a:cs typeface="Times New Roman" pitchFamily="18" charset="0"/>
              </a:rPr>
              <a:t>R. Bradley Pierce</a:t>
            </a:r>
          </a:p>
          <a:p>
            <a:r>
              <a:rPr lang="en-US" dirty="0" smtClean="0">
                <a:solidFill>
                  <a:schemeClr val="tx1"/>
                </a:solidFill>
                <a:latin typeface="Times New Roman" pitchFamily="18" charset="0"/>
                <a:cs typeface="Times New Roman" pitchFamily="18" charset="0"/>
              </a:rPr>
              <a:t>Jim Jung</a:t>
            </a:r>
          </a:p>
        </p:txBody>
      </p:sp>
      <p:sp>
        <p:nvSpPr>
          <p:cNvPr id="4" name="TextBox 3"/>
          <p:cNvSpPr txBox="1"/>
          <p:nvPr/>
        </p:nvSpPr>
        <p:spPr>
          <a:xfrm>
            <a:off x="3771900" y="6324600"/>
            <a:ext cx="2171700" cy="369332"/>
          </a:xfrm>
          <a:prstGeom prst="rect">
            <a:avLst/>
          </a:prstGeom>
          <a:noFill/>
        </p:spPr>
        <p:txBody>
          <a:bodyPr wrap="square" rtlCol="0">
            <a:spAutoFit/>
          </a:bodyPr>
          <a:lstStyle/>
          <a:p>
            <a:r>
              <a:rPr lang="en-US" dirty="0"/>
              <a:t>7</a:t>
            </a:r>
            <a:r>
              <a:rPr lang="en-US" dirty="0" smtClean="0"/>
              <a:t> May 2014</a:t>
            </a:r>
            <a:endParaRPr lang="en-US" dirty="0"/>
          </a:p>
        </p:txBody>
      </p:sp>
    </p:spTree>
    <p:extLst>
      <p:ext uri="{BB962C8B-B14F-4D97-AF65-F5344CB8AC3E}">
        <p14:creationId xmlns:p14="http://schemas.microsoft.com/office/powerpoint/2010/main" val="27081292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24"/>
          <p:cNvSpPr txBox="1">
            <a:spLocks noChangeArrowheads="1"/>
          </p:cNvSpPr>
          <p:nvPr/>
        </p:nvSpPr>
        <p:spPr bwMode="auto">
          <a:xfrm>
            <a:off x="222250" y="5453063"/>
            <a:ext cx="4059238" cy="830262"/>
          </a:xfrm>
          <a:prstGeom prst="rect">
            <a:avLst/>
          </a:prstGeom>
          <a:noFill/>
          <a:ln w="9525">
            <a:noFill/>
            <a:miter lim="800000"/>
            <a:headEnd/>
            <a:tailEnd/>
          </a:ln>
        </p:spPr>
        <p:txBody>
          <a:bodyPr>
            <a:spAutoFit/>
          </a:bodyPr>
          <a:lstStyle/>
          <a:p>
            <a:r>
              <a:rPr lang="en-US" sz="1200"/>
              <a:t>Analysis is drier, especially in the mid and upper troposphere and less clouds for Supersaturation Clip.</a:t>
            </a:r>
          </a:p>
          <a:p>
            <a:r>
              <a:rPr lang="en-US" sz="1200"/>
              <a:t>Minor differences for Supersaturation Clip + Q from ENKF</a:t>
            </a:r>
          </a:p>
        </p:txBody>
      </p:sp>
      <p:sp>
        <p:nvSpPr>
          <p:cNvPr id="6" name="TextBox 25"/>
          <p:cNvSpPr txBox="1">
            <a:spLocks noChangeArrowheads="1"/>
          </p:cNvSpPr>
          <p:nvPr/>
        </p:nvSpPr>
        <p:spPr bwMode="auto">
          <a:xfrm>
            <a:off x="4984750" y="5464175"/>
            <a:ext cx="3902075" cy="461963"/>
          </a:xfrm>
          <a:prstGeom prst="rect">
            <a:avLst/>
          </a:prstGeom>
          <a:noFill/>
          <a:ln w="9525">
            <a:noFill/>
            <a:miter lim="800000"/>
            <a:headEnd/>
            <a:tailEnd/>
          </a:ln>
        </p:spPr>
        <p:txBody>
          <a:bodyPr>
            <a:spAutoFit/>
          </a:bodyPr>
          <a:lstStyle/>
          <a:p>
            <a:r>
              <a:rPr lang="en-US" sz="1200"/>
              <a:t>Most statistics are neutral for Supersaturation Clip and better for Supersaturation Clip + Q from ENKF</a:t>
            </a:r>
          </a:p>
        </p:txBody>
      </p:sp>
      <p:pic>
        <p:nvPicPr>
          <p:cNvPr id="7" name="Picture 26" descr="JPSS_water_vapor_RH.png"/>
          <p:cNvPicPr>
            <a:picLocks noChangeAspect="1"/>
          </p:cNvPicPr>
          <p:nvPr/>
        </p:nvPicPr>
        <p:blipFill>
          <a:blip r:embed="rId2" cstate="print"/>
          <a:srcRect/>
          <a:stretch>
            <a:fillRect/>
          </a:stretch>
        </p:blipFill>
        <p:spPr bwMode="auto">
          <a:xfrm>
            <a:off x="427038" y="1093788"/>
            <a:ext cx="4119562" cy="4114800"/>
          </a:xfrm>
          <a:prstGeom prst="rect">
            <a:avLst/>
          </a:prstGeom>
          <a:noFill/>
          <a:ln w="9525">
            <a:noFill/>
            <a:miter lim="800000"/>
            <a:headEnd/>
            <a:tailEnd/>
          </a:ln>
        </p:spPr>
      </p:pic>
      <p:grpSp>
        <p:nvGrpSpPr>
          <p:cNvPr id="8" name="Group 28"/>
          <p:cNvGrpSpPr>
            <a:grpSpLocks/>
          </p:cNvGrpSpPr>
          <p:nvPr/>
        </p:nvGrpSpPr>
        <p:grpSpPr bwMode="auto">
          <a:xfrm>
            <a:off x="4527550" y="1093788"/>
            <a:ext cx="4114800" cy="4114800"/>
            <a:chOff x="4928830" y="1116010"/>
            <a:chExt cx="4114800" cy="4114800"/>
          </a:xfrm>
        </p:grpSpPr>
        <p:pic>
          <p:nvPicPr>
            <p:cNvPr id="9" name="Picture 13" descr="JPSS_water_vapor_AC.png"/>
            <p:cNvPicPr>
              <a:picLocks noChangeAspect="1"/>
            </p:cNvPicPr>
            <p:nvPr/>
          </p:nvPicPr>
          <p:blipFill>
            <a:blip r:embed="rId3" cstate="print"/>
            <a:srcRect/>
            <a:stretch>
              <a:fillRect/>
            </a:stretch>
          </p:blipFill>
          <p:spPr bwMode="auto">
            <a:xfrm>
              <a:off x="4928830" y="1116010"/>
              <a:ext cx="4114800" cy="4114800"/>
            </a:xfrm>
            <a:prstGeom prst="rect">
              <a:avLst/>
            </a:prstGeom>
            <a:noFill/>
            <a:ln w="9525">
              <a:noFill/>
              <a:miter lim="800000"/>
              <a:headEnd/>
              <a:tailEnd/>
            </a:ln>
          </p:spPr>
        </p:pic>
        <p:sp>
          <p:nvSpPr>
            <p:cNvPr id="10" name="TextBox 27"/>
            <p:cNvSpPr txBox="1">
              <a:spLocks noChangeArrowheads="1"/>
            </p:cNvSpPr>
            <p:nvPr/>
          </p:nvSpPr>
          <p:spPr bwMode="auto">
            <a:xfrm>
              <a:off x="5609063" y="2531327"/>
              <a:ext cx="2732049" cy="379141"/>
            </a:xfrm>
            <a:prstGeom prst="rect">
              <a:avLst/>
            </a:prstGeom>
            <a:noFill/>
            <a:ln w="9525">
              <a:noFill/>
              <a:miter lim="800000"/>
              <a:headEnd/>
              <a:tailEnd/>
            </a:ln>
          </p:spPr>
          <p:txBody>
            <a:bodyPr>
              <a:spAutoFit/>
            </a:bodyPr>
            <a:lstStyle/>
            <a:p>
              <a:r>
                <a:rPr lang="en-US"/>
                <a:t>Northern Hemisphere</a:t>
              </a:r>
            </a:p>
          </p:txBody>
        </p:sp>
      </p:grpSp>
      <p:sp>
        <p:nvSpPr>
          <p:cNvPr id="11" name="TextBox 29"/>
          <p:cNvSpPr txBox="1">
            <a:spLocks noChangeArrowheads="1"/>
          </p:cNvSpPr>
          <p:nvPr/>
        </p:nvSpPr>
        <p:spPr bwMode="auto">
          <a:xfrm>
            <a:off x="2687638" y="3490913"/>
            <a:ext cx="1728787" cy="1168400"/>
          </a:xfrm>
          <a:prstGeom prst="rect">
            <a:avLst/>
          </a:prstGeom>
          <a:noFill/>
          <a:ln w="9525">
            <a:noFill/>
            <a:miter lim="800000"/>
            <a:headEnd/>
            <a:tailEnd/>
          </a:ln>
        </p:spPr>
        <p:txBody>
          <a:bodyPr>
            <a:spAutoFit/>
          </a:bodyPr>
          <a:lstStyle/>
          <a:p>
            <a:r>
              <a:rPr lang="en-US" sz="1000"/>
              <a:t>Zonal mean analysis  of  relative humidity for the control.</a:t>
            </a:r>
          </a:p>
          <a:p>
            <a:r>
              <a:rPr lang="en-US" sz="1000"/>
              <a:t>Mean analysis differences for the supersaturation clip and Q from ENKF experiments.</a:t>
            </a:r>
          </a:p>
        </p:txBody>
      </p:sp>
      <p:sp>
        <p:nvSpPr>
          <p:cNvPr id="12" name="TextBox 9"/>
          <p:cNvSpPr txBox="1">
            <a:spLocks noChangeArrowheads="1"/>
          </p:cNvSpPr>
          <p:nvPr/>
        </p:nvSpPr>
        <p:spPr bwMode="auto">
          <a:xfrm>
            <a:off x="5932488" y="2865438"/>
            <a:ext cx="1227137" cy="369887"/>
          </a:xfrm>
          <a:prstGeom prst="rect">
            <a:avLst/>
          </a:prstGeom>
          <a:noFill/>
          <a:ln w="9525">
            <a:noFill/>
            <a:miter lim="800000"/>
            <a:headEnd/>
            <a:tailEnd/>
          </a:ln>
        </p:spPr>
        <p:txBody>
          <a:bodyPr>
            <a:spAutoFit/>
          </a:bodyPr>
          <a:lstStyle/>
          <a:p>
            <a:r>
              <a:rPr lang="en-US"/>
              <a:t>500 hPa</a:t>
            </a:r>
          </a:p>
        </p:txBody>
      </p:sp>
      <p:sp>
        <p:nvSpPr>
          <p:cNvPr id="13" name="Title 12"/>
          <p:cNvSpPr>
            <a:spLocks noGrp="1"/>
          </p:cNvSpPr>
          <p:nvPr>
            <p:ph type="title"/>
          </p:nvPr>
        </p:nvSpPr>
        <p:spPr/>
        <p:txBody>
          <a:bodyPr>
            <a:noAutofit/>
          </a:bodyPr>
          <a:lstStyle/>
          <a:p>
            <a:r>
              <a:rPr lang="en-US" sz="3600" dirty="0" smtClean="0">
                <a:latin typeface="Times New Roman" pitchFamily="18" charset="0"/>
                <a:cs typeface="Times New Roman" pitchFamily="18" charset="0"/>
              </a:rPr>
              <a:t>Water Vapor Experiments: Phase 1 Results</a:t>
            </a:r>
            <a:br>
              <a:rPr lang="en-US" sz="3600" dirty="0" smtClean="0">
                <a:latin typeface="Times New Roman" pitchFamily="18" charset="0"/>
                <a:cs typeface="Times New Roman" pitchFamily="18" charset="0"/>
              </a:rPr>
            </a:br>
            <a:r>
              <a:rPr lang="en-US" sz="3600" dirty="0" smtClean="0">
                <a:latin typeface="Times New Roman" pitchFamily="18" charset="0"/>
                <a:cs typeface="Times New Roman" pitchFamily="18" charset="0"/>
              </a:rPr>
              <a:t>Jung</a:t>
            </a:r>
            <a:endParaRPr lang="en-US" sz="3600" dirty="0">
              <a:latin typeface="Times New Roman" pitchFamily="18" charset="0"/>
              <a:cs typeface="Times New Roman" pitchFamily="18" charset="0"/>
            </a:endParaRPr>
          </a:p>
        </p:txBody>
      </p:sp>
      <p:sp>
        <p:nvSpPr>
          <p:cNvPr id="14" name="Rectangle 13"/>
          <p:cNvSpPr/>
          <p:nvPr/>
        </p:nvSpPr>
        <p:spPr>
          <a:xfrm>
            <a:off x="7497369" y="6513028"/>
            <a:ext cx="1159292" cy="369332"/>
          </a:xfrm>
          <a:prstGeom prst="rect">
            <a:avLst/>
          </a:prstGeom>
        </p:spPr>
        <p:txBody>
          <a:bodyPr wrap="none">
            <a:spAutoFit/>
          </a:bodyPr>
          <a:lstStyle/>
          <a:p>
            <a:r>
              <a:rPr lang="en-US" b="1" dirty="0" smtClean="0">
                <a:latin typeface="Times New Roman" pitchFamily="18" charset="0"/>
                <a:cs typeface="Times New Roman" pitchFamily="18" charset="0"/>
              </a:rPr>
              <a:t>Jim Jung </a:t>
            </a:r>
            <a:endParaRPr lang="en-US" dirty="0"/>
          </a:p>
        </p:txBody>
      </p:sp>
    </p:spTree>
    <p:extLst>
      <p:ext uri="{BB962C8B-B14F-4D97-AF65-F5344CB8AC3E}">
        <p14:creationId xmlns:p14="http://schemas.microsoft.com/office/powerpoint/2010/main" val="14767933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Times New Roman" pitchFamily="18" charset="0"/>
                <a:cs typeface="Times New Roman" pitchFamily="18" charset="0"/>
              </a:rPr>
              <a:t>Water Vapor Experiments; phase 2</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Jung</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fontScale="92500" lnSpcReduction="20000"/>
          </a:bodyPr>
          <a:lstStyle/>
          <a:p>
            <a:r>
              <a:rPr lang="en-US" dirty="0" smtClean="0">
                <a:latin typeface="Times New Roman" pitchFamily="18" charset="0"/>
                <a:cs typeface="Times New Roman" pitchFamily="18" charset="0"/>
              </a:rPr>
              <a:t>Finish NCEP GDAS/GFS upgrade on JIBB and S4</a:t>
            </a:r>
          </a:p>
          <a:p>
            <a:r>
              <a:rPr lang="en-US" dirty="0" smtClean="0">
                <a:latin typeface="Times New Roman" pitchFamily="18" charset="0"/>
                <a:cs typeface="Times New Roman" pitchFamily="18" charset="0"/>
              </a:rPr>
              <a:t>Review QC procedures for MW and IR water vapor channels currently used by GDAS.</a:t>
            </a:r>
          </a:p>
          <a:p>
            <a:pPr lvl="1"/>
            <a:r>
              <a:rPr lang="en-US" dirty="0" smtClean="0">
                <a:latin typeface="Times New Roman" pitchFamily="18" charset="0"/>
                <a:cs typeface="Times New Roman" pitchFamily="18" charset="0"/>
              </a:rPr>
              <a:t>Adjust gross error check</a:t>
            </a:r>
          </a:p>
          <a:p>
            <a:pPr lvl="1"/>
            <a:r>
              <a:rPr lang="en-US" dirty="0" smtClean="0">
                <a:latin typeface="Times New Roman" pitchFamily="18" charset="0"/>
                <a:cs typeface="Times New Roman" pitchFamily="18" charset="0"/>
              </a:rPr>
              <a:t>Adjust assimilation weights</a:t>
            </a:r>
          </a:p>
          <a:p>
            <a:r>
              <a:rPr lang="en-US" dirty="0" smtClean="0">
                <a:latin typeface="Times New Roman" pitchFamily="18" charset="0"/>
                <a:cs typeface="Times New Roman" pitchFamily="18" charset="0"/>
              </a:rPr>
              <a:t>Review water vapor channel selection for AIRS, IASI, and </a:t>
            </a:r>
            <a:r>
              <a:rPr lang="en-US" dirty="0" err="1" smtClean="0">
                <a:latin typeface="Times New Roman" pitchFamily="18" charset="0"/>
                <a:cs typeface="Times New Roman" pitchFamily="18" charset="0"/>
              </a:rPr>
              <a:t>CrIS</a:t>
            </a:r>
            <a:r>
              <a:rPr lang="en-US" dirty="0" smtClean="0">
                <a:latin typeface="Times New Roman" pitchFamily="18" charset="0"/>
                <a:cs typeface="Times New Roman" pitchFamily="18" charset="0"/>
              </a:rPr>
              <a:t>.</a:t>
            </a:r>
          </a:p>
          <a:p>
            <a:pPr lvl="1"/>
            <a:r>
              <a:rPr lang="en-US" dirty="0" smtClean="0">
                <a:latin typeface="Times New Roman" pitchFamily="18" charset="0"/>
                <a:cs typeface="Times New Roman" pitchFamily="18" charset="0"/>
              </a:rPr>
              <a:t>Remove AIRS stratospheric channels</a:t>
            </a:r>
          </a:p>
          <a:p>
            <a:pPr lvl="1"/>
            <a:r>
              <a:rPr lang="en-US" dirty="0" smtClean="0">
                <a:latin typeface="Times New Roman" pitchFamily="18" charset="0"/>
                <a:cs typeface="Times New Roman" pitchFamily="18" charset="0"/>
              </a:rPr>
              <a:t>Add </a:t>
            </a:r>
            <a:r>
              <a:rPr lang="en-US" dirty="0" err="1" smtClean="0">
                <a:latin typeface="Times New Roman" pitchFamily="18" charset="0"/>
                <a:cs typeface="Times New Roman" pitchFamily="18" charset="0"/>
              </a:rPr>
              <a:t>tropospheric</a:t>
            </a:r>
            <a:r>
              <a:rPr lang="en-US" dirty="0" smtClean="0">
                <a:latin typeface="Times New Roman" pitchFamily="18" charset="0"/>
                <a:cs typeface="Times New Roman" pitchFamily="18" charset="0"/>
              </a:rPr>
              <a:t> channels for IASI and </a:t>
            </a:r>
            <a:r>
              <a:rPr lang="en-US" dirty="0" err="1" smtClean="0">
                <a:latin typeface="Times New Roman" pitchFamily="18" charset="0"/>
                <a:cs typeface="Times New Roman" pitchFamily="18" charset="0"/>
              </a:rPr>
              <a:t>CrIS</a:t>
            </a:r>
            <a:r>
              <a:rPr lang="en-US" dirty="0" smtClean="0">
                <a:latin typeface="Times New Roman" pitchFamily="18" charset="0"/>
                <a:cs typeface="Times New Roman" pitchFamily="18" charset="0"/>
              </a:rPr>
              <a:t>.</a:t>
            </a:r>
          </a:p>
          <a:p>
            <a:r>
              <a:rPr lang="en-US" dirty="0" smtClean="0">
                <a:latin typeface="Times New Roman" pitchFamily="18" charset="0"/>
                <a:cs typeface="Times New Roman" pitchFamily="18" charset="0"/>
              </a:rPr>
              <a:t>Two season impact tests.</a:t>
            </a:r>
            <a:endParaRPr lang="en-US" dirty="0">
              <a:latin typeface="Times New Roman" pitchFamily="18" charset="0"/>
              <a:cs typeface="Times New Roman" pitchFamily="18" charset="0"/>
            </a:endParaRPr>
          </a:p>
        </p:txBody>
      </p:sp>
      <p:sp>
        <p:nvSpPr>
          <p:cNvPr id="4" name="Rectangle 3"/>
          <p:cNvSpPr/>
          <p:nvPr/>
        </p:nvSpPr>
        <p:spPr>
          <a:xfrm>
            <a:off x="7497369" y="6513028"/>
            <a:ext cx="1159292" cy="369332"/>
          </a:xfrm>
          <a:prstGeom prst="rect">
            <a:avLst/>
          </a:prstGeom>
        </p:spPr>
        <p:txBody>
          <a:bodyPr wrap="none">
            <a:spAutoFit/>
          </a:bodyPr>
          <a:lstStyle/>
          <a:p>
            <a:r>
              <a:rPr lang="en-US" b="1" dirty="0" smtClean="0">
                <a:latin typeface="Times New Roman" pitchFamily="18" charset="0"/>
                <a:cs typeface="Times New Roman" pitchFamily="18" charset="0"/>
              </a:rPr>
              <a:t>Jim Jung </a:t>
            </a:r>
            <a:endParaRPr lang="en-US" dirty="0"/>
          </a:p>
        </p:txBody>
      </p:sp>
    </p:spTree>
    <p:extLst>
      <p:ext uri="{BB962C8B-B14F-4D97-AF65-F5344CB8AC3E}">
        <p14:creationId xmlns:p14="http://schemas.microsoft.com/office/powerpoint/2010/main" val="36681506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790153" y="1752600"/>
            <a:ext cx="8125247" cy="4648200"/>
          </a:xfrm>
          <a:prstGeom prst="rect">
            <a:avLst/>
          </a:prstGeom>
          <a:noFill/>
        </p:spPr>
        <p:txBody>
          <a:bodyPr wrap="square" rtlCol="0">
            <a:normAutofit lnSpcReduction="10000"/>
          </a:bodyPr>
          <a:lstStyle/>
          <a:p>
            <a:pPr marL="285750" indent="-285750">
              <a:buFont typeface="Arial"/>
              <a:buChar char="•"/>
            </a:pPr>
            <a:r>
              <a:rPr lang="en-US" dirty="0">
                <a:latin typeface="Times New Roman" pitchFamily="18" charset="0"/>
                <a:cs typeface="Times New Roman" pitchFamily="18" charset="0"/>
              </a:rPr>
              <a:t>r29119 hybrid GDAS/GFS on </a:t>
            </a:r>
            <a:r>
              <a:rPr lang="en-US" dirty="0" smtClean="0">
                <a:latin typeface="Times New Roman" pitchFamily="18" charset="0"/>
                <a:cs typeface="Times New Roman" pitchFamily="18" charset="0"/>
              </a:rPr>
              <a:t>S4</a:t>
            </a:r>
          </a:p>
          <a:p>
            <a:pPr marL="285750" indent="-285750">
              <a:buFont typeface="Arial"/>
              <a:buChar char="•"/>
            </a:pPr>
            <a:r>
              <a:rPr lang="en-US" dirty="0">
                <a:latin typeface="Times New Roman" pitchFamily="18" charset="0"/>
                <a:cs typeface="Times New Roman" pitchFamily="18" charset="0"/>
              </a:rPr>
              <a:t>Quality Control experiments with satellite-derived polar winds: </a:t>
            </a:r>
          </a:p>
          <a:p>
            <a:pPr marL="742950" lvl="1" indent="-285750">
              <a:buFont typeface="Arial"/>
              <a:buChar char="•"/>
            </a:pPr>
            <a:r>
              <a:rPr lang="en-US" dirty="0" smtClean="0">
                <a:latin typeface="Times New Roman" pitchFamily="18" charset="0"/>
                <a:cs typeface="Times New Roman" pitchFamily="18" charset="0"/>
              </a:rPr>
              <a:t>Subversion branch SANTEK_POLAR_AMV</a:t>
            </a:r>
            <a:endParaRPr lang="en-US" dirty="0">
              <a:latin typeface="Times New Roman" pitchFamily="18" charset="0"/>
              <a:cs typeface="Times New Roman" pitchFamily="18" charset="0"/>
            </a:endParaRPr>
          </a:p>
          <a:p>
            <a:pPr marL="742950" lvl="1" indent="-285750">
              <a:buFont typeface="Arial"/>
              <a:buChar char="•"/>
            </a:pPr>
            <a:r>
              <a:rPr lang="en-US" dirty="0">
                <a:latin typeface="Times New Roman" pitchFamily="18" charset="0"/>
                <a:cs typeface="Times New Roman" pitchFamily="18" charset="0"/>
              </a:rPr>
              <a:t>Modified setupw.f90 and </a:t>
            </a:r>
            <a:r>
              <a:rPr lang="en-US" dirty="0" smtClean="0">
                <a:latin typeface="Times New Roman" pitchFamily="18" charset="0"/>
                <a:cs typeface="Times New Roman" pitchFamily="18" charset="0"/>
              </a:rPr>
              <a:t>read_satwnd.f90 for </a:t>
            </a:r>
            <a:r>
              <a:rPr lang="en-US" dirty="0">
                <a:latin typeface="Times New Roman" pitchFamily="18" charset="0"/>
                <a:cs typeface="Times New Roman" pitchFamily="18" charset="0"/>
              </a:rPr>
              <a:t>assimilating AVHRR polar winds.</a:t>
            </a:r>
          </a:p>
          <a:p>
            <a:pPr marL="742950" lvl="1" indent="-285750">
              <a:buFont typeface="Arial"/>
              <a:buChar char="•"/>
            </a:pPr>
            <a:r>
              <a:rPr lang="en-US" dirty="0" smtClean="0">
                <a:latin typeface="Times New Roman" pitchFamily="18" charset="0"/>
                <a:cs typeface="Times New Roman" pitchFamily="18" charset="0"/>
              </a:rPr>
              <a:t>Modified code to use Log </a:t>
            </a:r>
            <a:r>
              <a:rPr lang="en-US" dirty="0">
                <a:latin typeface="Times New Roman" pitchFamily="18" charset="0"/>
                <a:cs typeface="Times New Roman" pitchFamily="18" charset="0"/>
              </a:rPr>
              <a:t>Normal Vector Departure (</a:t>
            </a:r>
            <a:r>
              <a:rPr lang="en-US" dirty="0" smtClean="0">
                <a:latin typeface="Times New Roman" pitchFamily="18" charset="0"/>
                <a:cs typeface="Times New Roman" pitchFamily="18" charset="0"/>
              </a:rPr>
              <a:t>LNVD:  </a:t>
            </a:r>
            <a:r>
              <a:rPr lang="en-US" dirty="0" err="1" smtClean="0">
                <a:latin typeface="Times New Roman" pitchFamily="18" charset="0"/>
                <a:cs typeface="Times New Roman" pitchFamily="18" charset="0"/>
              </a:rPr>
              <a:t>OMB_Vector_Departure</a:t>
            </a:r>
            <a:r>
              <a:rPr lang="en-US" dirty="0" smtClean="0">
                <a:latin typeface="Times New Roman" pitchFamily="18" charset="0"/>
                <a:cs typeface="Times New Roman" pitchFamily="18" charset="0"/>
              </a:rPr>
              <a:t>/log(</a:t>
            </a:r>
            <a:r>
              <a:rPr lang="en-US" dirty="0" err="1" smtClean="0">
                <a:latin typeface="Times New Roman" pitchFamily="18" charset="0"/>
                <a:cs typeface="Times New Roman" pitchFamily="18" charset="0"/>
              </a:rPr>
              <a:t>Wind_Speed</a:t>
            </a:r>
            <a:r>
              <a:rPr lang="en-US" dirty="0" smtClean="0">
                <a:latin typeface="Times New Roman" pitchFamily="18" charset="0"/>
                <a:cs typeface="Times New Roman" pitchFamily="18" charset="0"/>
              </a:rPr>
              <a:t>)) for all polar winds; results are encouraging and most experiments will be ending soon:</a:t>
            </a:r>
            <a:endParaRPr lang="en-US" dirty="0">
              <a:latin typeface="Times New Roman" pitchFamily="18" charset="0"/>
              <a:cs typeface="Times New Roman" pitchFamily="18" charset="0"/>
            </a:endParaRPr>
          </a:p>
          <a:p>
            <a:pPr marL="1200150" lvl="2" indent="-285750">
              <a:buFont typeface="Arial"/>
              <a:buChar char="•"/>
            </a:pPr>
            <a:r>
              <a:rPr lang="en-US" dirty="0" smtClean="0">
                <a:latin typeface="Times New Roman" pitchFamily="18" charset="0"/>
                <a:cs typeface="Times New Roman" pitchFamily="18" charset="0"/>
              </a:rPr>
              <a:t>Control (Fall 2012) (complete)</a:t>
            </a:r>
            <a:endParaRPr lang="en-US" dirty="0">
              <a:latin typeface="Times New Roman" pitchFamily="18" charset="0"/>
              <a:cs typeface="Times New Roman" pitchFamily="18" charset="0"/>
            </a:endParaRPr>
          </a:p>
          <a:p>
            <a:pPr marL="1657350" lvl="3" indent="-285750">
              <a:buFont typeface="Arial"/>
              <a:buChar char="•"/>
            </a:pPr>
            <a:r>
              <a:rPr lang="en-US" dirty="0">
                <a:latin typeface="Times New Roman" pitchFamily="18" charset="0"/>
                <a:cs typeface="Times New Roman" pitchFamily="18" charset="0"/>
              </a:rPr>
              <a:t>MODIS using LNVD (complete)</a:t>
            </a:r>
          </a:p>
          <a:p>
            <a:pPr marL="1657350" lvl="3" indent="-285750">
              <a:buFont typeface="Arial"/>
              <a:buChar char="•"/>
            </a:pPr>
            <a:r>
              <a:rPr lang="en-US" dirty="0">
                <a:latin typeface="Times New Roman" pitchFamily="18" charset="0"/>
                <a:cs typeface="Times New Roman" pitchFamily="18" charset="0"/>
              </a:rPr>
              <a:t>AVHRR using </a:t>
            </a:r>
            <a:r>
              <a:rPr lang="en-US" dirty="0" smtClean="0">
                <a:latin typeface="Times New Roman" pitchFamily="18" charset="0"/>
                <a:cs typeface="Times New Roman" pitchFamily="18" charset="0"/>
              </a:rPr>
              <a:t>Control QC; AVHRR AMVs replace </a:t>
            </a:r>
            <a:r>
              <a:rPr lang="en-US" dirty="0">
                <a:latin typeface="Times New Roman" pitchFamily="18" charset="0"/>
                <a:cs typeface="Times New Roman" pitchFamily="18" charset="0"/>
              </a:rPr>
              <a:t>MODIS (complete)</a:t>
            </a:r>
            <a:endParaRPr lang="en-US" dirty="0" smtClean="0">
              <a:latin typeface="Times New Roman" pitchFamily="18" charset="0"/>
              <a:cs typeface="Times New Roman" pitchFamily="18" charset="0"/>
            </a:endParaRPr>
          </a:p>
          <a:p>
            <a:pPr marL="1657350" lvl="3" indent="-285750">
              <a:buFont typeface="Arial"/>
              <a:buChar char="•"/>
            </a:pPr>
            <a:r>
              <a:rPr lang="en-US" dirty="0" smtClean="0">
                <a:latin typeface="Times New Roman" pitchFamily="18" charset="0"/>
                <a:cs typeface="Times New Roman" pitchFamily="18" charset="0"/>
              </a:rPr>
              <a:t>AVHRR using LNVD (50% complete)</a:t>
            </a:r>
            <a:endParaRPr lang="en-US" dirty="0">
              <a:latin typeface="Times New Roman" pitchFamily="18" charset="0"/>
              <a:cs typeface="Times New Roman" pitchFamily="18" charset="0"/>
            </a:endParaRPr>
          </a:p>
          <a:p>
            <a:pPr marL="1200150" lvl="2" indent="-285750">
              <a:buFont typeface="Arial"/>
              <a:buChar char="•"/>
            </a:pPr>
            <a:r>
              <a:rPr lang="en-US" dirty="0" smtClean="0">
                <a:latin typeface="Times New Roman" pitchFamily="18" charset="0"/>
                <a:cs typeface="Times New Roman" pitchFamily="18" charset="0"/>
              </a:rPr>
              <a:t>Control (Spring 2013) (50% complete)</a:t>
            </a:r>
          </a:p>
          <a:p>
            <a:pPr marL="1657350" lvl="3" indent="-285750">
              <a:buFont typeface="Arial"/>
              <a:buChar char="•"/>
            </a:pPr>
            <a:r>
              <a:rPr lang="en-US" dirty="0" smtClean="0">
                <a:latin typeface="Times New Roman" pitchFamily="18" charset="0"/>
                <a:cs typeface="Times New Roman" pitchFamily="18" charset="0"/>
              </a:rPr>
              <a:t>MODIS </a:t>
            </a:r>
            <a:r>
              <a:rPr lang="en-US" dirty="0">
                <a:latin typeface="Times New Roman" pitchFamily="18" charset="0"/>
                <a:cs typeface="Times New Roman" pitchFamily="18" charset="0"/>
              </a:rPr>
              <a:t>using LNVD </a:t>
            </a:r>
            <a:r>
              <a:rPr lang="en-US" dirty="0" smtClean="0">
                <a:latin typeface="Times New Roman" pitchFamily="18" charset="0"/>
                <a:cs typeface="Times New Roman" pitchFamily="18" charset="0"/>
              </a:rPr>
              <a:t>(</a:t>
            </a:r>
            <a:r>
              <a:rPr lang="en-US" dirty="0">
                <a:latin typeface="Times New Roman" pitchFamily="18" charset="0"/>
                <a:cs typeface="Times New Roman" pitchFamily="18" charset="0"/>
              </a:rPr>
              <a:t>complete</a:t>
            </a:r>
            <a:r>
              <a:rPr lang="en-US" dirty="0" smtClean="0">
                <a:latin typeface="Times New Roman" pitchFamily="18" charset="0"/>
                <a:cs typeface="Times New Roman" pitchFamily="18" charset="0"/>
              </a:rPr>
              <a:t>)</a:t>
            </a:r>
          </a:p>
          <a:p>
            <a:pPr marL="285750" indent="-285750">
              <a:buFont typeface="Arial"/>
              <a:buChar char="•"/>
            </a:pPr>
            <a:r>
              <a:rPr lang="en-US" dirty="0" smtClean="0">
                <a:latin typeface="Times New Roman" pitchFamily="18" charset="0"/>
                <a:cs typeface="Times New Roman" pitchFamily="18" charset="0"/>
              </a:rPr>
              <a:t>This project ends 31 May 2014. Working with Iliana Genkova to get code changes checked in.</a:t>
            </a:r>
          </a:p>
          <a:p>
            <a:pPr lvl="1"/>
            <a:endParaRPr lang="en-US" dirty="0" smtClean="0"/>
          </a:p>
        </p:txBody>
      </p:sp>
      <p:sp>
        <p:nvSpPr>
          <p:cNvPr id="5" name="Title 5"/>
          <p:cNvSpPr txBox="1">
            <a:spLocks/>
          </p:cNvSpPr>
          <p:nvPr/>
        </p:nvSpPr>
        <p:spPr>
          <a:xfrm>
            <a:off x="76200" y="0"/>
            <a:ext cx="8991600" cy="1600200"/>
          </a:xfrm>
          <a:prstGeom prst="rect">
            <a:avLst/>
          </a:prstGeom>
        </p:spPr>
        <p:txBody>
          <a:bodyPr vert="horz" lIns="91440" tIns="45720" rIns="91440" bIns="45720" rtlCol="0" anchor="ctr">
            <a:normAutofit fontScale="9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3200" dirty="0" smtClean="0"/>
          </a:p>
          <a:p>
            <a:r>
              <a:rPr lang="en-US" sz="3200" dirty="0" smtClean="0">
                <a:latin typeface="Times New Roman" pitchFamily="18" charset="0"/>
                <a:cs typeface="Times New Roman" pitchFamily="18" charset="0"/>
              </a:rPr>
              <a:t>Polar Wind QC</a:t>
            </a:r>
            <a:r>
              <a:rPr lang="en-US" sz="3200" dirty="0">
                <a:latin typeface="Times New Roman" pitchFamily="18" charset="0"/>
                <a:cs typeface="Times New Roman" pitchFamily="18" charset="0"/>
              </a:rPr>
              <a:t/>
            </a:r>
            <a:br>
              <a:rPr lang="en-US" sz="3200" dirty="0">
                <a:latin typeface="Times New Roman" pitchFamily="18" charset="0"/>
                <a:cs typeface="Times New Roman" pitchFamily="18" charset="0"/>
              </a:rPr>
            </a:br>
            <a:r>
              <a:rPr lang="en-US" sz="2100" dirty="0" smtClean="0">
                <a:latin typeface="Times New Roman" pitchFamily="18" charset="0"/>
                <a:cs typeface="Times New Roman" pitchFamily="18" charset="0"/>
              </a:rPr>
              <a:t>NA10NES4400011</a:t>
            </a:r>
            <a:endParaRPr lang="en-US" sz="2100" dirty="0">
              <a:latin typeface="Times New Roman" pitchFamily="18" charset="0"/>
              <a:cs typeface="Times New Roman" pitchFamily="18" charset="0"/>
            </a:endParaRPr>
          </a:p>
          <a:p>
            <a:r>
              <a:rPr lang="en-US" sz="3200" dirty="0" smtClean="0">
                <a:latin typeface="Times New Roman" pitchFamily="18" charset="0"/>
                <a:cs typeface="Times New Roman" pitchFamily="18" charset="0"/>
              </a:rPr>
              <a:t>David </a:t>
            </a:r>
            <a:r>
              <a:rPr lang="en-US" sz="3200" dirty="0">
                <a:latin typeface="Times New Roman" pitchFamily="18" charset="0"/>
                <a:cs typeface="Times New Roman" pitchFamily="18" charset="0"/>
              </a:rPr>
              <a:t>Santek, Brett Hoover, Sharon Nebuda</a:t>
            </a:r>
          </a:p>
          <a:p>
            <a:endParaRPr lang="en-US" sz="3200" dirty="0">
              <a:latin typeface="Times New Roman" pitchFamily="18" charset="0"/>
              <a:cs typeface="Times New Roman" pitchFamily="18" charset="0"/>
            </a:endParaRPr>
          </a:p>
        </p:txBody>
      </p:sp>
      <p:sp>
        <p:nvSpPr>
          <p:cNvPr id="2" name="Rectangle 1"/>
          <p:cNvSpPr/>
          <p:nvPr/>
        </p:nvSpPr>
        <p:spPr>
          <a:xfrm>
            <a:off x="7721816" y="6488668"/>
            <a:ext cx="1422184" cy="369332"/>
          </a:xfrm>
          <a:prstGeom prst="rect">
            <a:avLst/>
          </a:prstGeom>
        </p:spPr>
        <p:txBody>
          <a:bodyPr wrap="none">
            <a:spAutoFit/>
          </a:bodyPr>
          <a:lstStyle/>
          <a:p>
            <a:r>
              <a:rPr lang="en-US" b="1" dirty="0">
                <a:latin typeface="Times New Roman" pitchFamily="18" charset="0"/>
                <a:cs typeface="Times New Roman" pitchFamily="18" charset="0"/>
              </a:rPr>
              <a:t>Dave </a:t>
            </a:r>
            <a:r>
              <a:rPr lang="en-US" b="1" dirty="0" err="1">
                <a:latin typeface="Times New Roman" pitchFamily="18" charset="0"/>
                <a:cs typeface="Times New Roman" pitchFamily="18" charset="0"/>
              </a:rPr>
              <a:t>Santek</a:t>
            </a:r>
            <a:endParaRPr lang="en-US" dirty="0"/>
          </a:p>
        </p:txBody>
      </p:sp>
    </p:spTree>
    <p:extLst>
      <p:ext uri="{BB962C8B-B14F-4D97-AF65-F5344CB8AC3E}">
        <p14:creationId xmlns:p14="http://schemas.microsoft.com/office/powerpoint/2010/main" val="173782376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04800" y="838200"/>
            <a:ext cx="8737350" cy="1001764"/>
          </a:xfrm>
          <a:prstGeom prst="rect">
            <a:avLst/>
          </a:prstGeom>
          <a:noFill/>
        </p:spPr>
        <p:txBody>
          <a:bodyPr wrap="square" rtlCol="0">
            <a:normAutofit fontScale="85000" lnSpcReduction="10000"/>
          </a:bodyPr>
          <a:lstStyle/>
          <a:p>
            <a:r>
              <a:rPr lang="en-US" b="1" u="sng" dirty="0" smtClean="0">
                <a:latin typeface="Times New Roman" pitchFamily="18" charset="0"/>
                <a:cs typeface="Times New Roman" pitchFamily="18" charset="0"/>
              </a:rPr>
              <a:t>MODIS using LNVD</a:t>
            </a:r>
          </a:p>
          <a:p>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1 September to 25 October 2012</a:t>
            </a:r>
            <a:r>
              <a:rPr lang="en-US" dirty="0">
                <a:latin typeface="Times New Roman" pitchFamily="18" charset="0"/>
                <a:cs typeface="Times New Roman" pitchFamily="18" charset="0"/>
              </a:rPr>
              <a:t>:</a:t>
            </a:r>
            <a:r>
              <a:rPr lang="en-US" dirty="0" smtClean="0">
                <a:latin typeface="Times New Roman" pitchFamily="18" charset="0"/>
                <a:cs typeface="Times New Roman" pitchFamily="18" charset="0"/>
              </a:rPr>
              <a:t> </a:t>
            </a:r>
            <a:r>
              <a:rPr lang="en-US" dirty="0">
                <a:latin typeface="Times New Roman" pitchFamily="18" charset="0"/>
                <a:cs typeface="Times New Roman" pitchFamily="18" charset="0"/>
              </a:rPr>
              <a:t>T</a:t>
            </a:r>
            <a:r>
              <a:rPr lang="en-US" dirty="0" smtClean="0">
                <a:latin typeface="Times New Roman" pitchFamily="18" charset="0"/>
                <a:cs typeface="Times New Roman" pitchFamily="18" charset="0"/>
              </a:rPr>
              <a:t>he die off curves for the MODIS winds using the LNVD show a statistically significant improvement in the 500 hPa ACC for the 4- and 5-day Southern Hemisphere forecast.</a:t>
            </a:r>
          </a:p>
        </p:txBody>
      </p:sp>
      <p:sp>
        <p:nvSpPr>
          <p:cNvPr id="13" name="TextBox 12"/>
          <p:cNvSpPr txBox="1"/>
          <p:nvPr/>
        </p:nvSpPr>
        <p:spPr>
          <a:xfrm>
            <a:off x="381000" y="2438400"/>
            <a:ext cx="3048000" cy="2895600"/>
          </a:xfrm>
          <a:prstGeom prst="rect">
            <a:avLst/>
          </a:prstGeom>
          <a:noFill/>
        </p:spPr>
        <p:txBody>
          <a:bodyPr wrap="square" rtlCol="0">
            <a:normAutofit/>
          </a:bodyPr>
          <a:lstStyle/>
          <a:p>
            <a:r>
              <a:rPr lang="en-US" sz="1500" dirty="0" smtClean="0">
                <a:latin typeface="Times New Roman" pitchFamily="18" charset="0"/>
                <a:cs typeface="Times New Roman" pitchFamily="18" charset="0"/>
              </a:rPr>
              <a:t>ACC of the 500 </a:t>
            </a:r>
            <a:r>
              <a:rPr lang="en-US" sz="1500" dirty="0">
                <a:latin typeface="Times New Roman" pitchFamily="18" charset="0"/>
                <a:cs typeface="Times New Roman" pitchFamily="18" charset="0"/>
              </a:rPr>
              <a:t>hPa geopotential heights over the S</a:t>
            </a:r>
            <a:r>
              <a:rPr lang="en-US" sz="1500" dirty="0" smtClean="0">
                <a:latin typeface="Times New Roman" pitchFamily="18" charset="0"/>
                <a:cs typeface="Times New Roman" pitchFamily="18" charset="0"/>
              </a:rPr>
              <a:t>outhern </a:t>
            </a:r>
            <a:r>
              <a:rPr lang="en-US" sz="1500" dirty="0">
                <a:latin typeface="Times New Roman" pitchFamily="18" charset="0"/>
                <a:cs typeface="Times New Roman" pitchFamily="18" charset="0"/>
              </a:rPr>
              <a:t>H</a:t>
            </a:r>
            <a:r>
              <a:rPr lang="en-US" sz="1500" dirty="0" smtClean="0">
                <a:latin typeface="Times New Roman" pitchFamily="18" charset="0"/>
                <a:cs typeface="Times New Roman" pitchFamily="18" charset="0"/>
              </a:rPr>
              <a:t>emisphere </a:t>
            </a:r>
            <a:r>
              <a:rPr lang="en-US" sz="1500" dirty="0">
                <a:latin typeface="Times New Roman" pitchFamily="18" charset="0"/>
                <a:cs typeface="Times New Roman" pitchFamily="18" charset="0"/>
              </a:rPr>
              <a:t>(20</a:t>
            </a:r>
            <a:r>
              <a:rPr lang="en-US" sz="1500" dirty="0" smtClean="0">
                <a:latin typeface="Times New Roman" pitchFamily="18" charset="0"/>
                <a:cs typeface="Times New Roman" pitchFamily="18" charset="0"/>
              </a:rPr>
              <a:t>°S-</a:t>
            </a:r>
            <a:r>
              <a:rPr lang="en-US" sz="1500" dirty="0">
                <a:latin typeface="Times New Roman" pitchFamily="18" charset="0"/>
                <a:cs typeface="Times New Roman" pitchFamily="18" charset="0"/>
              </a:rPr>
              <a:t>80</a:t>
            </a:r>
            <a:r>
              <a:rPr lang="en-US" sz="1500" dirty="0" smtClean="0">
                <a:latin typeface="Times New Roman" pitchFamily="18" charset="0"/>
                <a:cs typeface="Times New Roman" pitchFamily="18" charset="0"/>
              </a:rPr>
              <a:t>°S) </a:t>
            </a:r>
            <a:r>
              <a:rPr lang="en-US" sz="1500" dirty="0">
                <a:latin typeface="Times New Roman" pitchFamily="18" charset="0"/>
                <a:cs typeface="Times New Roman" pitchFamily="18" charset="0"/>
              </a:rPr>
              <a:t>for the </a:t>
            </a:r>
            <a:r>
              <a:rPr lang="en-US" sz="1500" dirty="0" smtClean="0">
                <a:latin typeface="Times New Roman" pitchFamily="18" charset="0"/>
                <a:cs typeface="Times New Roman" pitchFamily="18" charset="0"/>
              </a:rPr>
              <a:t>control (black) and </a:t>
            </a:r>
            <a:r>
              <a:rPr lang="en-US" sz="1500" dirty="0" smtClean="0">
                <a:solidFill>
                  <a:srgbClr val="000000"/>
                </a:solidFill>
                <a:latin typeface="Times New Roman" pitchFamily="18" charset="0"/>
                <a:cs typeface="Times New Roman" pitchFamily="18" charset="0"/>
              </a:rPr>
              <a:t>experiment (red)</a:t>
            </a:r>
            <a:r>
              <a:rPr lang="en-US" sz="1500" dirty="0" smtClean="0">
                <a:latin typeface="Times New Roman" pitchFamily="18" charset="0"/>
                <a:cs typeface="Times New Roman" pitchFamily="18" charset="0"/>
              </a:rPr>
              <a:t>, </a:t>
            </a:r>
            <a:r>
              <a:rPr lang="en-US" sz="1500" dirty="0">
                <a:latin typeface="Times New Roman" pitchFamily="18" charset="0"/>
                <a:cs typeface="Times New Roman" pitchFamily="18" charset="0"/>
              </a:rPr>
              <a:t>using </a:t>
            </a:r>
            <a:r>
              <a:rPr lang="en-US" sz="1500" dirty="0" smtClean="0">
                <a:latin typeface="Times New Roman" pitchFamily="18" charset="0"/>
                <a:cs typeface="Times New Roman" pitchFamily="18" charset="0"/>
              </a:rPr>
              <a:t>a LNVD </a:t>
            </a:r>
            <a:r>
              <a:rPr lang="en-US" sz="1500" dirty="0">
                <a:latin typeface="Times New Roman" pitchFamily="18" charset="0"/>
                <a:cs typeface="Times New Roman" pitchFamily="18" charset="0"/>
              </a:rPr>
              <a:t>threshold of 3. </a:t>
            </a:r>
            <a:endParaRPr lang="en-US" sz="1500" dirty="0" smtClean="0">
              <a:latin typeface="Times New Roman" pitchFamily="18" charset="0"/>
              <a:cs typeface="Times New Roman" pitchFamily="18" charset="0"/>
            </a:endParaRPr>
          </a:p>
          <a:p>
            <a:endParaRPr lang="en-US" sz="1500" dirty="0" smtClean="0">
              <a:latin typeface="Times New Roman" pitchFamily="18" charset="0"/>
              <a:cs typeface="Times New Roman" pitchFamily="18" charset="0"/>
            </a:endParaRPr>
          </a:p>
          <a:p>
            <a:r>
              <a:rPr lang="en-US" sz="1500" dirty="0" smtClean="0">
                <a:latin typeface="Times New Roman" pitchFamily="18" charset="0"/>
                <a:cs typeface="Times New Roman" pitchFamily="18" charset="0"/>
              </a:rPr>
              <a:t>The impact over the Northern Hemisphere is neutral (not shown).</a:t>
            </a:r>
          </a:p>
        </p:txBody>
      </p:sp>
      <p:sp>
        <p:nvSpPr>
          <p:cNvPr id="14" name="TextBox 13"/>
          <p:cNvSpPr txBox="1"/>
          <p:nvPr/>
        </p:nvSpPr>
        <p:spPr>
          <a:xfrm>
            <a:off x="4953000" y="6324600"/>
            <a:ext cx="2539891" cy="362869"/>
          </a:xfrm>
          <a:prstGeom prst="rect">
            <a:avLst/>
          </a:prstGeom>
          <a:noFill/>
        </p:spPr>
        <p:txBody>
          <a:bodyPr wrap="square" rtlCol="0">
            <a:normAutofit/>
          </a:bodyPr>
          <a:lstStyle/>
          <a:p>
            <a:r>
              <a:rPr lang="en-US" sz="1500" dirty="0" smtClean="0"/>
              <a:t>ACC averaged over 46 days</a:t>
            </a:r>
            <a:endParaRPr lang="en-US" dirty="0" smtClean="0"/>
          </a:p>
        </p:txBody>
      </p:sp>
      <p:grpSp>
        <p:nvGrpSpPr>
          <p:cNvPr id="9" name="Group 8"/>
          <p:cNvGrpSpPr/>
          <p:nvPr/>
        </p:nvGrpSpPr>
        <p:grpSpPr>
          <a:xfrm>
            <a:off x="3733800" y="1752600"/>
            <a:ext cx="4445000" cy="4563722"/>
            <a:chOff x="3530600" y="2286000"/>
            <a:chExt cx="6096000" cy="5977004"/>
          </a:xfrm>
        </p:grpSpPr>
        <p:pic>
          <p:nvPicPr>
            <p:cNvPr id="10" name="Picture 2"/>
            <p:cNvPicPr>
              <a:picLocks noChangeAspect="1"/>
            </p:cNvPicPr>
            <p:nvPr/>
          </p:nvPicPr>
          <p:blipFill rotWithShape="1">
            <a:blip r:embed="rId2">
              <a:extLst>
                <a:ext uri="{28A0092B-C50C-407E-A947-70E740481C1C}">
                  <a14:useLocalDpi xmlns:a14="http://schemas.microsoft.com/office/drawing/2010/main" val="0"/>
                </a:ext>
              </a:extLst>
            </a:blip>
            <a:srcRect l="49918" t="-1" b="50895"/>
            <a:stretch/>
          </p:blipFill>
          <p:spPr bwMode="auto">
            <a:xfrm>
              <a:off x="3530600" y="2286000"/>
              <a:ext cx="6096000" cy="59770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Oval 10"/>
            <p:cNvSpPr>
              <a:spLocks noChangeArrowheads="1"/>
            </p:cNvSpPr>
            <p:nvPr/>
          </p:nvSpPr>
          <p:spPr bwMode="auto">
            <a:xfrm rot="18585953">
              <a:off x="6515100" y="5832475"/>
              <a:ext cx="1574800" cy="1066800"/>
            </a:xfrm>
            <a:prstGeom prst="ellipse">
              <a:avLst/>
            </a:prstGeom>
            <a:noFill/>
            <a:ln w="31750">
              <a:solidFill>
                <a:srgbClr val="0000FF">
                  <a:alpha val="85097"/>
                </a:srgbClr>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6" name="TextBox 15"/>
            <p:cNvSpPr txBox="1">
              <a:spLocks noChangeArrowheads="1"/>
            </p:cNvSpPr>
            <p:nvPr/>
          </p:nvSpPr>
          <p:spPr bwMode="auto">
            <a:xfrm>
              <a:off x="7950200" y="5715000"/>
              <a:ext cx="1384747" cy="443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200">
                  <a:solidFill>
                    <a:srgbClr val="FFFFFF"/>
                  </a:solidFill>
                  <a:latin typeface="Gill Sans" charset="0"/>
                  <a:ea typeface="ＭＳ Ｐゴシック" charset="0"/>
                  <a:cs typeface="ＭＳ Ｐゴシック" charset="0"/>
                  <a:sym typeface="Gill Sans" charset="0"/>
                </a:defRPr>
              </a:lvl1pPr>
              <a:lvl2pPr marL="742950" indent="-285750" eaLnBrk="0" hangingPunct="0">
                <a:defRPr sz="1200">
                  <a:solidFill>
                    <a:srgbClr val="FFFFFF"/>
                  </a:solidFill>
                  <a:latin typeface="Gill Sans" charset="0"/>
                  <a:ea typeface="ＭＳ Ｐゴシック" charset="0"/>
                  <a:sym typeface="Gill Sans" charset="0"/>
                </a:defRPr>
              </a:lvl2pPr>
              <a:lvl3pPr marL="1143000" indent="-228600" eaLnBrk="0" hangingPunct="0">
                <a:defRPr sz="1200">
                  <a:solidFill>
                    <a:srgbClr val="FFFFFF"/>
                  </a:solidFill>
                  <a:latin typeface="Gill Sans" charset="0"/>
                  <a:ea typeface="ＭＳ Ｐゴシック" charset="0"/>
                  <a:sym typeface="Gill Sans" charset="0"/>
                </a:defRPr>
              </a:lvl3pPr>
              <a:lvl4pPr marL="1600200" indent="-228600" eaLnBrk="0" hangingPunct="0">
                <a:defRPr sz="1200">
                  <a:solidFill>
                    <a:srgbClr val="FFFFFF"/>
                  </a:solidFill>
                  <a:latin typeface="Gill Sans" charset="0"/>
                  <a:ea typeface="ＭＳ Ｐゴシック" charset="0"/>
                  <a:sym typeface="Gill Sans" charset="0"/>
                </a:defRPr>
              </a:lvl4pPr>
              <a:lvl5pPr marL="2057400" indent="-228600" eaLnBrk="0" hangingPunct="0">
                <a:defRPr sz="1200">
                  <a:solidFill>
                    <a:srgbClr val="FFFFFF"/>
                  </a:solidFill>
                  <a:latin typeface="Gill Sans" charset="0"/>
                  <a:ea typeface="ＭＳ Ｐゴシック" charset="0"/>
                  <a:sym typeface="Gill Sans" charset="0"/>
                </a:defRPr>
              </a:lvl5pPr>
              <a:lvl6pPr marL="2514600" indent="-228600" eaLnBrk="0" fontAlgn="base" hangingPunct="0">
                <a:spcBef>
                  <a:spcPct val="0"/>
                </a:spcBef>
                <a:spcAft>
                  <a:spcPct val="0"/>
                </a:spcAft>
                <a:defRPr sz="1200">
                  <a:solidFill>
                    <a:srgbClr val="FFFFFF"/>
                  </a:solidFill>
                  <a:latin typeface="Gill Sans" charset="0"/>
                  <a:ea typeface="ＭＳ Ｐゴシック" charset="0"/>
                  <a:sym typeface="Gill Sans" charset="0"/>
                </a:defRPr>
              </a:lvl6pPr>
              <a:lvl7pPr marL="2971800" indent="-228600" eaLnBrk="0" fontAlgn="base" hangingPunct="0">
                <a:spcBef>
                  <a:spcPct val="0"/>
                </a:spcBef>
                <a:spcAft>
                  <a:spcPct val="0"/>
                </a:spcAft>
                <a:defRPr sz="1200">
                  <a:solidFill>
                    <a:srgbClr val="FFFFFF"/>
                  </a:solidFill>
                  <a:latin typeface="Gill Sans" charset="0"/>
                  <a:ea typeface="ＭＳ Ｐゴシック" charset="0"/>
                  <a:sym typeface="Gill Sans" charset="0"/>
                </a:defRPr>
              </a:lvl7pPr>
              <a:lvl8pPr marL="3429000" indent="-228600" eaLnBrk="0" fontAlgn="base" hangingPunct="0">
                <a:spcBef>
                  <a:spcPct val="0"/>
                </a:spcBef>
                <a:spcAft>
                  <a:spcPct val="0"/>
                </a:spcAft>
                <a:defRPr sz="1200">
                  <a:solidFill>
                    <a:srgbClr val="FFFFFF"/>
                  </a:solidFill>
                  <a:latin typeface="Gill Sans" charset="0"/>
                  <a:ea typeface="ＭＳ Ｐゴシック" charset="0"/>
                  <a:sym typeface="Gill Sans" charset="0"/>
                </a:defRPr>
              </a:lvl8pPr>
              <a:lvl9pPr marL="3886200" indent="-228600" eaLnBrk="0" fontAlgn="base" hangingPunct="0">
                <a:spcBef>
                  <a:spcPct val="0"/>
                </a:spcBef>
                <a:spcAft>
                  <a:spcPct val="0"/>
                </a:spcAft>
                <a:defRPr sz="1200">
                  <a:solidFill>
                    <a:srgbClr val="FFFFFF"/>
                  </a:solidFill>
                  <a:latin typeface="Gill Sans" charset="0"/>
                  <a:ea typeface="ＭＳ Ｐゴシック" charset="0"/>
                  <a:sym typeface="Gill Sans" charset="0"/>
                </a:defRPr>
              </a:lvl9pPr>
            </a:lstStyle>
            <a:p>
              <a:pPr eaLnBrk="1" hangingPunct="1"/>
              <a:r>
                <a:rPr lang="en-US" sz="1600" dirty="0">
                  <a:solidFill>
                    <a:srgbClr val="0000FF"/>
                  </a:solidFill>
                </a:rPr>
                <a:t>Significant</a:t>
              </a:r>
            </a:p>
          </p:txBody>
        </p:sp>
      </p:grpSp>
      <p:sp>
        <p:nvSpPr>
          <p:cNvPr id="12" name="Rectangle 11"/>
          <p:cNvSpPr/>
          <p:nvPr/>
        </p:nvSpPr>
        <p:spPr>
          <a:xfrm>
            <a:off x="7721816" y="6488668"/>
            <a:ext cx="1422184" cy="369332"/>
          </a:xfrm>
          <a:prstGeom prst="rect">
            <a:avLst/>
          </a:prstGeom>
        </p:spPr>
        <p:txBody>
          <a:bodyPr wrap="none">
            <a:spAutoFit/>
          </a:bodyPr>
          <a:lstStyle/>
          <a:p>
            <a:r>
              <a:rPr lang="en-US" b="1" dirty="0">
                <a:latin typeface="Times New Roman" pitchFamily="18" charset="0"/>
                <a:cs typeface="Times New Roman" pitchFamily="18" charset="0"/>
              </a:rPr>
              <a:t>Dave </a:t>
            </a:r>
            <a:r>
              <a:rPr lang="en-US" b="1" dirty="0" err="1">
                <a:latin typeface="Times New Roman" pitchFamily="18" charset="0"/>
                <a:cs typeface="Times New Roman" pitchFamily="18" charset="0"/>
              </a:rPr>
              <a:t>Santek</a:t>
            </a:r>
            <a:endParaRPr lang="en-US" dirty="0"/>
          </a:p>
        </p:txBody>
      </p:sp>
    </p:spTree>
    <p:extLst>
      <p:ext uri="{BB962C8B-B14F-4D97-AF65-F5344CB8AC3E}">
        <p14:creationId xmlns:p14="http://schemas.microsoft.com/office/powerpoint/2010/main" val="215236368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04800" y="228600"/>
            <a:ext cx="8737350" cy="2133600"/>
          </a:xfrm>
          <a:prstGeom prst="rect">
            <a:avLst/>
          </a:prstGeom>
          <a:noFill/>
        </p:spPr>
        <p:txBody>
          <a:bodyPr wrap="square" rtlCol="0">
            <a:normAutofit fontScale="92500" lnSpcReduction="20000"/>
          </a:bodyPr>
          <a:lstStyle/>
          <a:p>
            <a:r>
              <a:rPr lang="en-US" b="1" u="sng" dirty="0" smtClean="0">
                <a:latin typeface="Times New Roman" pitchFamily="18" charset="0"/>
                <a:cs typeface="Times New Roman" pitchFamily="18" charset="0"/>
              </a:rPr>
              <a:t>Different Verification Time</a:t>
            </a:r>
          </a:p>
          <a:p>
            <a:endParaRPr lang="en-US" dirty="0" smtClean="0">
              <a:latin typeface="Times New Roman" pitchFamily="18" charset="0"/>
              <a:cs typeface="Times New Roman" pitchFamily="18" charset="0"/>
            </a:endParaRPr>
          </a:p>
          <a:p>
            <a:pPr marL="285750" indent="-285750">
              <a:buFont typeface="Arial"/>
              <a:buChar char="•"/>
            </a:pPr>
            <a:r>
              <a:rPr lang="en-US" dirty="0">
                <a:latin typeface="Times New Roman" pitchFamily="18" charset="0"/>
                <a:cs typeface="Times New Roman" pitchFamily="18" charset="0"/>
              </a:rPr>
              <a:t>Forecast impact typically measured with 00 UTC model </a:t>
            </a:r>
            <a:r>
              <a:rPr lang="en-US" dirty="0" smtClean="0">
                <a:latin typeface="Times New Roman" pitchFamily="18" charset="0"/>
                <a:cs typeface="Times New Roman" pitchFamily="18" charset="0"/>
              </a:rPr>
              <a:t>run (Most </a:t>
            </a:r>
            <a:r>
              <a:rPr lang="en-US" dirty="0">
                <a:latin typeface="Times New Roman" pitchFamily="18" charset="0"/>
                <a:cs typeface="Times New Roman" pitchFamily="18" charset="0"/>
              </a:rPr>
              <a:t>input </a:t>
            </a:r>
            <a:r>
              <a:rPr lang="en-US" dirty="0" smtClean="0">
                <a:latin typeface="Times New Roman" pitchFamily="18" charset="0"/>
                <a:cs typeface="Times New Roman" pitchFamily="18" charset="0"/>
              </a:rPr>
              <a:t>data)</a:t>
            </a:r>
            <a:endParaRPr lang="en-US" dirty="0">
              <a:latin typeface="Times New Roman" pitchFamily="18" charset="0"/>
              <a:cs typeface="Times New Roman" pitchFamily="18" charset="0"/>
            </a:endParaRPr>
          </a:p>
          <a:p>
            <a:pPr marL="285750" indent="-285750">
              <a:buFont typeface="Arial"/>
              <a:buChar char="•"/>
            </a:pPr>
            <a:r>
              <a:rPr lang="en-US" dirty="0">
                <a:latin typeface="Times New Roman" pitchFamily="18" charset="0"/>
                <a:cs typeface="Times New Roman" pitchFamily="18" charset="0"/>
              </a:rPr>
              <a:t>What is AMV impact when radiosondes not available</a:t>
            </a:r>
            <a:r>
              <a:rPr lang="en-US" dirty="0" smtClean="0">
                <a:latin typeface="Times New Roman" pitchFamily="18" charset="0"/>
                <a:cs typeface="Times New Roman" pitchFamily="18" charset="0"/>
              </a:rPr>
              <a:t>?</a:t>
            </a:r>
          </a:p>
          <a:p>
            <a:pPr marL="285750" indent="-285750">
              <a:buFont typeface="Arial"/>
              <a:buChar char="•"/>
            </a:pPr>
            <a:r>
              <a:rPr lang="en-US" dirty="0">
                <a:latin typeface="Times New Roman" pitchFamily="18" charset="0"/>
                <a:cs typeface="Times New Roman" pitchFamily="18" charset="0"/>
              </a:rPr>
              <a:t>Examine impact for 18 UTC model </a:t>
            </a:r>
            <a:r>
              <a:rPr lang="en-US" dirty="0" smtClean="0">
                <a:latin typeface="Times New Roman" pitchFamily="18" charset="0"/>
                <a:cs typeface="Times New Roman" pitchFamily="18" charset="0"/>
              </a:rPr>
              <a:t>run (initial results: </a:t>
            </a:r>
            <a:r>
              <a:rPr lang="en-US" dirty="0">
                <a:latin typeface="Times New Roman" pitchFamily="18" charset="0"/>
                <a:cs typeface="Times New Roman" pitchFamily="18" charset="0"/>
              </a:rPr>
              <a:t>1-10 October </a:t>
            </a:r>
            <a:r>
              <a:rPr lang="en-US" dirty="0" smtClean="0">
                <a:latin typeface="Times New Roman" pitchFamily="18" charset="0"/>
                <a:cs typeface="Times New Roman" pitchFamily="18" charset="0"/>
              </a:rPr>
              <a:t>2012) for MODIS LNVD experiment vs. the Control using the operational MODIS winds QC.</a:t>
            </a:r>
          </a:p>
          <a:p>
            <a:endParaRPr lang="en-US" dirty="0">
              <a:latin typeface="Times New Roman" pitchFamily="18" charset="0"/>
              <a:cs typeface="Times New Roman" pitchFamily="18" charset="0"/>
            </a:endParaRPr>
          </a:p>
          <a:p>
            <a:r>
              <a:rPr lang="en-US" dirty="0" smtClean="0">
                <a:latin typeface="Times New Roman" pitchFamily="18" charset="0"/>
                <a:cs typeface="Times New Roman" pitchFamily="18" charset="0"/>
              </a:rPr>
              <a:t>00 UTC verification (left) shows a negative impact (red) to Day 4 in the troposphere. </a:t>
            </a:r>
          </a:p>
          <a:p>
            <a:r>
              <a:rPr lang="en-US" dirty="0" smtClean="0">
                <a:latin typeface="Times New Roman" pitchFamily="18" charset="0"/>
                <a:cs typeface="Times New Roman" pitchFamily="18" charset="0"/>
              </a:rPr>
              <a:t>18 UTC verification (right)  shows a mostly positive impact throughout, with peak at Day 6.</a:t>
            </a:r>
            <a:endParaRPr lang="en-US" dirty="0">
              <a:latin typeface="Times New Roman" pitchFamily="18" charset="0"/>
              <a:cs typeface="Times New Roman" pitchFamily="18" charset="0"/>
            </a:endParaRPr>
          </a:p>
        </p:txBody>
      </p:sp>
      <p:sp>
        <p:nvSpPr>
          <p:cNvPr id="8" name="TextBox 7"/>
          <p:cNvSpPr txBox="1"/>
          <p:nvPr/>
        </p:nvSpPr>
        <p:spPr>
          <a:xfrm>
            <a:off x="2057400" y="6019800"/>
            <a:ext cx="5105400" cy="642361"/>
          </a:xfrm>
          <a:prstGeom prst="rect">
            <a:avLst/>
          </a:prstGeom>
          <a:noFill/>
        </p:spPr>
        <p:txBody>
          <a:bodyPr wrap="square" rtlCol="0">
            <a:normAutofit/>
          </a:bodyPr>
          <a:lstStyle/>
          <a:p>
            <a:pPr algn="ctr"/>
            <a:r>
              <a:rPr lang="en-US" sz="1600" dirty="0"/>
              <a:t>Green: Reduce vector RMSE    Red: Increase vector RMSE</a:t>
            </a:r>
          </a:p>
          <a:p>
            <a:pPr algn="ctr"/>
            <a:r>
              <a:rPr lang="en-US" sz="1500" dirty="0" smtClean="0"/>
              <a:t>500 hPa Wind RMSE 1-10 </a:t>
            </a:r>
            <a:r>
              <a:rPr lang="en-US" sz="1500" dirty="0"/>
              <a:t>October </a:t>
            </a:r>
            <a:r>
              <a:rPr lang="en-US" sz="1500" dirty="0" smtClean="0"/>
              <a:t>2012</a:t>
            </a:r>
          </a:p>
          <a:p>
            <a:endParaRPr lang="en-US" sz="1500" dirty="0" smtClean="0"/>
          </a:p>
        </p:txBody>
      </p:sp>
      <p:pic>
        <p:nvPicPr>
          <p:cNvPr id="12" name="Picture 1" descr="rmspmean_WIND_G2SHX_00Z.png"/>
          <p:cNvPicPr>
            <a:picLocks noChangeAspect="1"/>
          </p:cNvPicPr>
          <p:nvPr/>
        </p:nvPicPr>
        <p:blipFill>
          <a:blip r:embed="rId2">
            <a:extLst>
              <a:ext uri="{28A0092B-C50C-407E-A947-70E740481C1C}">
                <a14:useLocalDpi xmlns:a14="http://schemas.microsoft.com/office/drawing/2010/main" val="0"/>
              </a:ext>
            </a:extLst>
          </a:blip>
          <a:srcRect b="23367"/>
          <a:stretch>
            <a:fillRect/>
          </a:stretch>
        </p:blipFill>
        <p:spPr bwMode="auto">
          <a:xfrm>
            <a:off x="533400" y="2362200"/>
            <a:ext cx="4275919"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4" descr="rmspmean_WIND_G2SHX_18Z.png"/>
          <p:cNvPicPr>
            <a:picLocks noChangeAspect="1"/>
          </p:cNvPicPr>
          <p:nvPr/>
        </p:nvPicPr>
        <p:blipFill>
          <a:blip r:embed="rId3">
            <a:extLst>
              <a:ext uri="{28A0092B-C50C-407E-A947-70E740481C1C}">
                <a14:useLocalDpi xmlns:a14="http://schemas.microsoft.com/office/drawing/2010/main" val="0"/>
              </a:ext>
            </a:extLst>
          </a:blip>
          <a:srcRect b="22556"/>
          <a:stretch>
            <a:fillRect/>
          </a:stretch>
        </p:blipFill>
        <p:spPr bwMode="auto">
          <a:xfrm>
            <a:off x="4697412" y="2286000"/>
            <a:ext cx="4446588" cy="344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4"/>
          <p:cNvSpPr txBox="1">
            <a:spLocks noChangeArrowheads="1"/>
          </p:cNvSpPr>
          <p:nvPr/>
        </p:nvSpPr>
        <p:spPr bwMode="auto">
          <a:xfrm>
            <a:off x="1828800" y="5715000"/>
            <a:ext cx="1930400" cy="30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lvl1pPr marL="317500" eaLnBrk="0" hangingPunct="0">
              <a:defRPr sz="1200">
                <a:solidFill>
                  <a:srgbClr val="FFFFFF"/>
                </a:solidFill>
                <a:latin typeface="Gill Sans" charset="0"/>
                <a:ea typeface="ＭＳ Ｐゴシック" charset="0"/>
                <a:sym typeface="Gill Sans" charset="0"/>
              </a:defRPr>
            </a:lvl1pPr>
            <a:lvl2pPr marL="742950" indent="-285750" eaLnBrk="0" hangingPunct="0">
              <a:defRPr sz="1200">
                <a:solidFill>
                  <a:srgbClr val="FFFFFF"/>
                </a:solidFill>
                <a:latin typeface="Gill Sans" charset="0"/>
                <a:ea typeface="ＭＳ Ｐゴシック" charset="0"/>
                <a:sym typeface="Gill Sans" charset="0"/>
              </a:defRPr>
            </a:lvl2pPr>
            <a:lvl3pPr marL="1143000" indent="-228600" eaLnBrk="0" hangingPunct="0">
              <a:defRPr sz="1200">
                <a:solidFill>
                  <a:srgbClr val="FFFFFF"/>
                </a:solidFill>
                <a:latin typeface="Gill Sans" charset="0"/>
                <a:ea typeface="ＭＳ Ｐゴシック" charset="0"/>
                <a:sym typeface="Gill Sans" charset="0"/>
              </a:defRPr>
            </a:lvl3pPr>
            <a:lvl4pPr marL="1600200" indent="-228600" eaLnBrk="0" hangingPunct="0">
              <a:defRPr sz="1200">
                <a:solidFill>
                  <a:srgbClr val="FFFFFF"/>
                </a:solidFill>
                <a:latin typeface="Gill Sans" charset="0"/>
                <a:ea typeface="ＭＳ Ｐゴシック" charset="0"/>
                <a:sym typeface="Gill Sans" charset="0"/>
              </a:defRPr>
            </a:lvl4pPr>
            <a:lvl5pPr marL="2057400" indent="-228600" eaLnBrk="0" hangingPunct="0">
              <a:defRPr sz="1200">
                <a:solidFill>
                  <a:srgbClr val="FFFFFF"/>
                </a:solidFill>
                <a:latin typeface="Gill Sans" charset="0"/>
                <a:ea typeface="ＭＳ Ｐゴシック" charset="0"/>
                <a:sym typeface="Gill Sans" charset="0"/>
              </a:defRPr>
            </a:lvl5pPr>
            <a:lvl6pPr marL="2514600" indent="-228600" eaLnBrk="0" fontAlgn="base" hangingPunct="0">
              <a:spcBef>
                <a:spcPct val="0"/>
              </a:spcBef>
              <a:spcAft>
                <a:spcPct val="0"/>
              </a:spcAft>
              <a:defRPr sz="1200">
                <a:solidFill>
                  <a:srgbClr val="FFFFFF"/>
                </a:solidFill>
                <a:latin typeface="Gill Sans" charset="0"/>
                <a:ea typeface="ＭＳ Ｐゴシック" charset="0"/>
                <a:sym typeface="Gill Sans" charset="0"/>
              </a:defRPr>
            </a:lvl6pPr>
            <a:lvl7pPr marL="2971800" indent="-228600" eaLnBrk="0" fontAlgn="base" hangingPunct="0">
              <a:spcBef>
                <a:spcPct val="0"/>
              </a:spcBef>
              <a:spcAft>
                <a:spcPct val="0"/>
              </a:spcAft>
              <a:defRPr sz="1200">
                <a:solidFill>
                  <a:srgbClr val="FFFFFF"/>
                </a:solidFill>
                <a:latin typeface="Gill Sans" charset="0"/>
                <a:ea typeface="ＭＳ Ｐゴシック" charset="0"/>
                <a:sym typeface="Gill Sans" charset="0"/>
              </a:defRPr>
            </a:lvl7pPr>
            <a:lvl8pPr marL="3429000" indent="-228600" eaLnBrk="0" fontAlgn="base" hangingPunct="0">
              <a:spcBef>
                <a:spcPct val="0"/>
              </a:spcBef>
              <a:spcAft>
                <a:spcPct val="0"/>
              </a:spcAft>
              <a:defRPr sz="1200">
                <a:solidFill>
                  <a:srgbClr val="FFFFFF"/>
                </a:solidFill>
                <a:latin typeface="Gill Sans" charset="0"/>
                <a:ea typeface="ＭＳ Ｐゴシック" charset="0"/>
                <a:sym typeface="Gill Sans" charset="0"/>
              </a:defRPr>
            </a:lvl8pPr>
            <a:lvl9pPr marL="3886200" indent="-228600" eaLnBrk="0" fontAlgn="base" hangingPunct="0">
              <a:spcBef>
                <a:spcPct val="0"/>
              </a:spcBef>
              <a:spcAft>
                <a:spcPct val="0"/>
              </a:spcAft>
              <a:defRPr sz="1200">
                <a:solidFill>
                  <a:srgbClr val="FFFFFF"/>
                </a:solidFill>
                <a:latin typeface="Gill Sans" charset="0"/>
                <a:ea typeface="ＭＳ Ｐゴシック" charset="0"/>
                <a:sym typeface="Gill Sans" charset="0"/>
              </a:defRPr>
            </a:lvl9pPr>
          </a:lstStyle>
          <a:p>
            <a:pPr algn="ctr" eaLnBrk="1" hangingPunct="1">
              <a:spcBef>
                <a:spcPts val="600"/>
              </a:spcBef>
              <a:buClr>
                <a:srgbClr val="FFFFFF"/>
              </a:buClr>
              <a:buSzPct val="171000"/>
              <a:defRPr/>
            </a:pPr>
            <a:r>
              <a:rPr lang="en-US" sz="2000" dirty="0" smtClean="0">
                <a:solidFill>
                  <a:schemeClr val="tx1"/>
                </a:solidFill>
                <a:cs typeface="+mn-cs"/>
              </a:rPr>
              <a:t>00 UTC</a:t>
            </a:r>
            <a:endParaRPr lang="en-US" sz="2000" baseline="30000" dirty="0" smtClean="0">
              <a:solidFill>
                <a:schemeClr val="tx1"/>
              </a:solidFill>
              <a:cs typeface="+mn-cs"/>
            </a:endParaRPr>
          </a:p>
        </p:txBody>
      </p:sp>
      <p:sp>
        <p:nvSpPr>
          <p:cNvPr id="15" name="Rectangle 4"/>
          <p:cNvSpPr txBox="1">
            <a:spLocks noChangeArrowheads="1"/>
          </p:cNvSpPr>
          <p:nvPr/>
        </p:nvSpPr>
        <p:spPr bwMode="auto">
          <a:xfrm>
            <a:off x="6019800" y="5715000"/>
            <a:ext cx="1930400" cy="30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lvl1pPr marL="317500" eaLnBrk="0" hangingPunct="0">
              <a:defRPr sz="1200">
                <a:solidFill>
                  <a:srgbClr val="FFFFFF"/>
                </a:solidFill>
                <a:latin typeface="Gill Sans" charset="0"/>
                <a:ea typeface="ＭＳ Ｐゴシック" charset="0"/>
                <a:sym typeface="Gill Sans" charset="0"/>
              </a:defRPr>
            </a:lvl1pPr>
            <a:lvl2pPr marL="742950" indent="-285750" eaLnBrk="0" hangingPunct="0">
              <a:defRPr sz="1200">
                <a:solidFill>
                  <a:srgbClr val="FFFFFF"/>
                </a:solidFill>
                <a:latin typeface="Gill Sans" charset="0"/>
                <a:ea typeface="ＭＳ Ｐゴシック" charset="0"/>
                <a:sym typeface="Gill Sans" charset="0"/>
              </a:defRPr>
            </a:lvl2pPr>
            <a:lvl3pPr marL="1143000" indent="-228600" eaLnBrk="0" hangingPunct="0">
              <a:defRPr sz="1200">
                <a:solidFill>
                  <a:srgbClr val="FFFFFF"/>
                </a:solidFill>
                <a:latin typeface="Gill Sans" charset="0"/>
                <a:ea typeface="ＭＳ Ｐゴシック" charset="0"/>
                <a:sym typeface="Gill Sans" charset="0"/>
              </a:defRPr>
            </a:lvl3pPr>
            <a:lvl4pPr marL="1600200" indent="-228600" eaLnBrk="0" hangingPunct="0">
              <a:defRPr sz="1200">
                <a:solidFill>
                  <a:srgbClr val="FFFFFF"/>
                </a:solidFill>
                <a:latin typeface="Gill Sans" charset="0"/>
                <a:ea typeface="ＭＳ Ｐゴシック" charset="0"/>
                <a:sym typeface="Gill Sans" charset="0"/>
              </a:defRPr>
            </a:lvl4pPr>
            <a:lvl5pPr marL="2057400" indent="-228600" eaLnBrk="0" hangingPunct="0">
              <a:defRPr sz="1200">
                <a:solidFill>
                  <a:srgbClr val="FFFFFF"/>
                </a:solidFill>
                <a:latin typeface="Gill Sans" charset="0"/>
                <a:ea typeface="ＭＳ Ｐゴシック" charset="0"/>
                <a:sym typeface="Gill Sans" charset="0"/>
              </a:defRPr>
            </a:lvl5pPr>
            <a:lvl6pPr marL="2514600" indent="-228600" eaLnBrk="0" fontAlgn="base" hangingPunct="0">
              <a:spcBef>
                <a:spcPct val="0"/>
              </a:spcBef>
              <a:spcAft>
                <a:spcPct val="0"/>
              </a:spcAft>
              <a:defRPr sz="1200">
                <a:solidFill>
                  <a:srgbClr val="FFFFFF"/>
                </a:solidFill>
                <a:latin typeface="Gill Sans" charset="0"/>
                <a:ea typeface="ＭＳ Ｐゴシック" charset="0"/>
                <a:sym typeface="Gill Sans" charset="0"/>
              </a:defRPr>
            </a:lvl6pPr>
            <a:lvl7pPr marL="2971800" indent="-228600" eaLnBrk="0" fontAlgn="base" hangingPunct="0">
              <a:spcBef>
                <a:spcPct val="0"/>
              </a:spcBef>
              <a:spcAft>
                <a:spcPct val="0"/>
              </a:spcAft>
              <a:defRPr sz="1200">
                <a:solidFill>
                  <a:srgbClr val="FFFFFF"/>
                </a:solidFill>
                <a:latin typeface="Gill Sans" charset="0"/>
                <a:ea typeface="ＭＳ Ｐゴシック" charset="0"/>
                <a:sym typeface="Gill Sans" charset="0"/>
              </a:defRPr>
            </a:lvl7pPr>
            <a:lvl8pPr marL="3429000" indent="-228600" eaLnBrk="0" fontAlgn="base" hangingPunct="0">
              <a:spcBef>
                <a:spcPct val="0"/>
              </a:spcBef>
              <a:spcAft>
                <a:spcPct val="0"/>
              </a:spcAft>
              <a:defRPr sz="1200">
                <a:solidFill>
                  <a:srgbClr val="FFFFFF"/>
                </a:solidFill>
                <a:latin typeface="Gill Sans" charset="0"/>
                <a:ea typeface="ＭＳ Ｐゴシック" charset="0"/>
                <a:sym typeface="Gill Sans" charset="0"/>
              </a:defRPr>
            </a:lvl8pPr>
            <a:lvl9pPr marL="3886200" indent="-228600" eaLnBrk="0" fontAlgn="base" hangingPunct="0">
              <a:spcBef>
                <a:spcPct val="0"/>
              </a:spcBef>
              <a:spcAft>
                <a:spcPct val="0"/>
              </a:spcAft>
              <a:defRPr sz="1200">
                <a:solidFill>
                  <a:srgbClr val="FFFFFF"/>
                </a:solidFill>
                <a:latin typeface="Gill Sans" charset="0"/>
                <a:ea typeface="ＭＳ Ｐゴシック" charset="0"/>
                <a:sym typeface="Gill Sans" charset="0"/>
              </a:defRPr>
            </a:lvl9pPr>
          </a:lstStyle>
          <a:p>
            <a:pPr algn="ctr" eaLnBrk="1" hangingPunct="1">
              <a:spcBef>
                <a:spcPts val="600"/>
              </a:spcBef>
              <a:buClr>
                <a:srgbClr val="FFFFFF"/>
              </a:buClr>
              <a:buSzPct val="171000"/>
              <a:defRPr/>
            </a:pPr>
            <a:r>
              <a:rPr lang="en-US" sz="2000" dirty="0" smtClean="0">
                <a:solidFill>
                  <a:schemeClr val="tx1"/>
                </a:solidFill>
              </a:rPr>
              <a:t>18</a:t>
            </a:r>
            <a:r>
              <a:rPr lang="en-US" sz="2000" dirty="0" smtClean="0">
                <a:solidFill>
                  <a:schemeClr val="tx1"/>
                </a:solidFill>
                <a:cs typeface="+mn-cs"/>
              </a:rPr>
              <a:t> UTC</a:t>
            </a:r>
            <a:endParaRPr lang="en-US" sz="2000" baseline="30000" dirty="0" smtClean="0">
              <a:solidFill>
                <a:schemeClr val="tx1"/>
              </a:solidFill>
              <a:cs typeface="+mn-cs"/>
            </a:endParaRPr>
          </a:p>
        </p:txBody>
      </p:sp>
      <p:sp>
        <p:nvSpPr>
          <p:cNvPr id="9" name="Rectangle 8"/>
          <p:cNvSpPr/>
          <p:nvPr/>
        </p:nvSpPr>
        <p:spPr>
          <a:xfrm>
            <a:off x="7721816" y="6488668"/>
            <a:ext cx="1422184" cy="369332"/>
          </a:xfrm>
          <a:prstGeom prst="rect">
            <a:avLst/>
          </a:prstGeom>
        </p:spPr>
        <p:txBody>
          <a:bodyPr wrap="none">
            <a:spAutoFit/>
          </a:bodyPr>
          <a:lstStyle/>
          <a:p>
            <a:r>
              <a:rPr lang="en-US" b="1" dirty="0">
                <a:latin typeface="Times New Roman" pitchFamily="18" charset="0"/>
                <a:cs typeface="Times New Roman" pitchFamily="18" charset="0"/>
              </a:rPr>
              <a:t>Dave </a:t>
            </a:r>
            <a:r>
              <a:rPr lang="en-US" b="1" dirty="0" err="1">
                <a:latin typeface="Times New Roman" pitchFamily="18" charset="0"/>
                <a:cs typeface="Times New Roman" pitchFamily="18" charset="0"/>
              </a:rPr>
              <a:t>Santek</a:t>
            </a:r>
            <a:endParaRPr lang="en-US" dirty="0"/>
          </a:p>
        </p:txBody>
      </p:sp>
    </p:spTree>
    <p:extLst>
      <p:ext uri="{BB962C8B-B14F-4D97-AF65-F5344CB8AC3E}">
        <p14:creationId xmlns:p14="http://schemas.microsoft.com/office/powerpoint/2010/main" val="20973077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Text Box 1"/>
          <p:cNvSpPr txBox="1">
            <a:spLocks noChangeArrowheads="1"/>
          </p:cNvSpPr>
          <p:nvPr/>
        </p:nvSpPr>
        <p:spPr bwMode="auto">
          <a:xfrm>
            <a:off x="76200" y="76200"/>
            <a:ext cx="8991600" cy="1371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charset="0"/>
                <a:ea typeface="ＭＳ Ｐゴシック"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charset="0"/>
                <a:ea typeface="ＭＳ Ｐゴシック"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charset="0"/>
                <a:ea typeface="ＭＳ Ｐゴシック"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charset="0"/>
                <a:ea typeface="ＭＳ Ｐゴシック"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charset="0"/>
                <a:ea typeface="ＭＳ Ｐゴシック" charset="-128"/>
              </a:defRPr>
            </a:lvl5pPr>
            <a:lvl6pPr marL="25146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charset="0"/>
                <a:ea typeface="ＭＳ Ｐゴシック" charset="-128"/>
              </a:defRPr>
            </a:lvl6pPr>
            <a:lvl7pPr marL="29718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charset="0"/>
                <a:ea typeface="ＭＳ Ｐゴシック" charset="-128"/>
              </a:defRPr>
            </a:lvl7pPr>
            <a:lvl8pPr marL="34290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charset="0"/>
                <a:ea typeface="ＭＳ Ｐゴシック" charset="-128"/>
              </a:defRPr>
            </a:lvl8pPr>
            <a:lvl9pPr marL="38862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charset="0"/>
                <a:ea typeface="ＭＳ Ｐゴシック" charset="-128"/>
              </a:defRPr>
            </a:lvl9pPr>
          </a:lstStyle>
          <a:p>
            <a:pPr algn="ctr">
              <a:buClrTx/>
              <a:buFontTx/>
              <a:buNone/>
            </a:pPr>
            <a:r>
              <a:rPr lang="en-US" sz="2800" dirty="0">
                <a:latin typeface="Times New Roman" pitchFamily="18" charset="0"/>
                <a:cs typeface="Times New Roman" pitchFamily="18" charset="0"/>
              </a:rPr>
              <a:t>GOES-R AMV Assimilation</a:t>
            </a:r>
          </a:p>
          <a:p>
            <a:pPr algn="ctr">
              <a:buClrTx/>
              <a:buFontTx/>
              <a:buNone/>
            </a:pPr>
            <a:r>
              <a:rPr lang="en-US" sz="1600" dirty="0">
                <a:latin typeface="Times New Roman" pitchFamily="18" charset="0"/>
                <a:cs typeface="Times New Roman" pitchFamily="18" charset="0"/>
              </a:rPr>
              <a:t>Developing Assimilation Techniques for Atmospheric Motion Vectors (AMV) </a:t>
            </a:r>
          </a:p>
          <a:p>
            <a:pPr algn="ctr">
              <a:buClrTx/>
              <a:buFontTx/>
              <a:buNone/>
            </a:pPr>
            <a:r>
              <a:rPr lang="en-US" sz="1600" dirty="0">
                <a:latin typeface="Times New Roman" pitchFamily="18" charset="0"/>
                <a:cs typeface="Times New Roman" pitchFamily="18" charset="0"/>
              </a:rPr>
              <a:t>Derived via a New Nested Tracking Algorithm Derived for the GOES-R ABI</a:t>
            </a:r>
          </a:p>
        </p:txBody>
      </p:sp>
      <p:sp>
        <p:nvSpPr>
          <p:cNvPr id="5122" name="Text Box 2"/>
          <p:cNvSpPr txBox="1">
            <a:spLocks noChangeArrowheads="1"/>
          </p:cNvSpPr>
          <p:nvPr/>
        </p:nvSpPr>
        <p:spPr bwMode="auto">
          <a:xfrm>
            <a:off x="3875088" y="4648200"/>
            <a:ext cx="180975" cy="642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charset="0"/>
                <a:ea typeface="ＭＳ Ｐゴシック"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charset="0"/>
                <a:ea typeface="ＭＳ Ｐゴシック"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charset="0"/>
                <a:ea typeface="ＭＳ Ｐゴシック"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charset="0"/>
                <a:ea typeface="ＭＳ Ｐゴシック"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charset="0"/>
                <a:ea typeface="ＭＳ Ｐゴシック" charset="-128"/>
              </a:defRPr>
            </a:lvl5pPr>
            <a:lvl6pPr marL="25146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charset="0"/>
                <a:ea typeface="ＭＳ Ｐゴシック" charset="-128"/>
              </a:defRPr>
            </a:lvl6pPr>
            <a:lvl7pPr marL="29718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charset="0"/>
                <a:ea typeface="ＭＳ Ｐゴシック" charset="-128"/>
              </a:defRPr>
            </a:lvl7pPr>
            <a:lvl8pPr marL="34290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charset="0"/>
                <a:ea typeface="ＭＳ Ｐゴシック" charset="-128"/>
              </a:defRPr>
            </a:lvl8pPr>
            <a:lvl9pPr marL="38862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charset="0"/>
                <a:ea typeface="ＭＳ Ｐゴシック" charset="-128"/>
              </a:defRPr>
            </a:lvl9pPr>
          </a:lstStyle>
          <a:p>
            <a:pPr>
              <a:buClrTx/>
              <a:buFontTx/>
              <a:buNone/>
            </a:pPr>
            <a:endParaRPr lang="en-US" sz="1800"/>
          </a:p>
          <a:p>
            <a:pPr>
              <a:buClrTx/>
              <a:buFontTx/>
              <a:buNone/>
            </a:pPr>
            <a:endParaRPr lang="en-US" sz="1800"/>
          </a:p>
        </p:txBody>
      </p:sp>
      <p:sp>
        <p:nvSpPr>
          <p:cNvPr id="5123" name="Text Box 3"/>
          <p:cNvSpPr txBox="1">
            <a:spLocks noChangeArrowheads="1"/>
          </p:cNvSpPr>
          <p:nvPr/>
        </p:nvSpPr>
        <p:spPr bwMode="auto">
          <a:xfrm>
            <a:off x="3373438" y="3200400"/>
            <a:ext cx="1287462" cy="642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charset="0"/>
                <a:ea typeface="ＭＳ Ｐゴシック"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charset="0"/>
                <a:ea typeface="ＭＳ Ｐゴシック"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charset="0"/>
                <a:ea typeface="ＭＳ Ｐゴシック"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charset="0"/>
                <a:ea typeface="ＭＳ Ｐゴシック"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charset="0"/>
                <a:ea typeface="ＭＳ Ｐゴシック" charset="-128"/>
              </a:defRPr>
            </a:lvl5pPr>
            <a:lvl6pPr marL="25146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charset="0"/>
                <a:ea typeface="ＭＳ Ｐゴシック" charset="-128"/>
              </a:defRPr>
            </a:lvl6pPr>
            <a:lvl7pPr marL="29718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charset="0"/>
                <a:ea typeface="ＭＳ Ｐゴシック" charset="-128"/>
              </a:defRPr>
            </a:lvl7pPr>
            <a:lvl8pPr marL="34290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charset="0"/>
                <a:ea typeface="ＭＳ Ｐゴシック" charset="-128"/>
              </a:defRPr>
            </a:lvl8pPr>
            <a:lvl9pPr marL="38862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charset="0"/>
                <a:ea typeface="ＭＳ Ｐゴシック" charset="-128"/>
              </a:defRPr>
            </a:lvl9pPr>
          </a:lstStyle>
          <a:p>
            <a:pPr>
              <a:buClrTx/>
              <a:buFontTx/>
              <a:buNone/>
            </a:pPr>
            <a:r>
              <a:rPr lang="en-US" sz="1800"/>
              <a:t> </a:t>
            </a:r>
          </a:p>
          <a:p>
            <a:pPr>
              <a:buClrTx/>
              <a:buFontTx/>
              <a:buNone/>
            </a:pPr>
            <a:r>
              <a:rPr lang="en-US" sz="1800"/>
              <a:t>	  	   </a:t>
            </a:r>
          </a:p>
        </p:txBody>
      </p:sp>
      <p:sp>
        <p:nvSpPr>
          <p:cNvPr id="5124" name="Text Box 4"/>
          <p:cNvSpPr txBox="1">
            <a:spLocks noChangeArrowheads="1"/>
          </p:cNvSpPr>
          <p:nvPr/>
        </p:nvSpPr>
        <p:spPr bwMode="auto">
          <a:xfrm>
            <a:off x="2754313" y="1905000"/>
            <a:ext cx="949325" cy="733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charset="0"/>
                <a:ea typeface="ＭＳ Ｐゴシック"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charset="0"/>
                <a:ea typeface="ＭＳ Ｐゴシック"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charset="0"/>
                <a:ea typeface="ＭＳ Ｐゴシック"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charset="0"/>
                <a:ea typeface="ＭＳ Ｐゴシック"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charset="0"/>
                <a:ea typeface="ＭＳ Ｐゴシック" charset="-128"/>
              </a:defRPr>
            </a:lvl5pPr>
            <a:lvl6pPr marL="25146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charset="0"/>
                <a:ea typeface="ＭＳ Ｐゴシック" charset="-128"/>
              </a:defRPr>
            </a:lvl6pPr>
            <a:lvl7pPr marL="29718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charset="0"/>
                <a:ea typeface="ＭＳ Ｐゴシック" charset="-128"/>
              </a:defRPr>
            </a:lvl7pPr>
            <a:lvl8pPr marL="34290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charset="0"/>
                <a:ea typeface="ＭＳ Ｐゴシック" charset="-128"/>
              </a:defRPr>
            </a:lvl8pPr>
            <a:lvl9pPr marL="38862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charset="0"/>
                <a:ea typeface="ＭＳ Ｐゴシック" charset="-128"/>
              </a:defRPr>
            </a:lvl9pPr>
          </a:lstStyle>
          <a:p>
            <a:pPr>
              <a:buClrTx/>
              <a:buFontTx/>
              <a:buNone/>
            </a:pPr>
            <a:endParaRPr lang="en-US" b="1">
              <a:solidFill>
                <a:srgbClr val="21421E"/>
              </a:solidFill>
            </a:endParaRPr>
          </a:p>
          <a:p>
            <a:pPr>
              <a:buClrTx/>
              <a:buFontTx/>
              <a:buNone/>
            </a:pPr>
            <a:r>
              <a:rPr lang="en-US" sz="1800"/>
              <a:t>            </a:t>
            </a:r>
          </a:p>
        </p:txBody>
      </p:sp>
      <p:sp>
        <p:nvSpPr>
          <p:cNvPr id="5125" name="Text Box 5"/>
          <p:cNvSpPr txBox="1">
            <a:spLocks noChangeArrowheads="1"/>
          </p:cNvSpPr>
          <p:nvPr/>
        </p:nvSpPr>
        <p:spPr bwMode="auto">
          <a:xfrm>
            <a:off x="458788" y="1554163"/>
            <a:ext cx="7850780" cy="575760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Lst>
              <a:defRPr sz="2400">
                <a:solidFill>
                  <a:srgbClr val="000000"/>
                </a:solidFill>
                <a:latin typeface="Arial" charset="0"/>
                <a:ea typeface="ＭＳ Ｐゴシック"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Lst>
              <a:defRPr sz="2400">
                <a:solidFill>
                  <a:srgbClr val="000000"/>
                </a:solidFill>
                <a:latin typeface="Arial" charset="0"/>
                <a:ea typeface="ＭＳ Ｐゴシック"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Lst>
              <a:defRPr sz="2400">
                <a:solidFill>
                  <a:srgbClr val="000000"/>
                </a:solidFill>
                <a:latin typeface="Arial" charset="0"/>
                <a:ea typeface="ＭＳ Ｐゴシック"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Lst>
              <a:defRPr sz="2400">
                <a:solidFill>
                  <a:srgbClr val="000000"/>
                </a:solidFill>
                <a:latin typeface="Arial" charset="0"/>
                <a:ea typeface="ＭＳ Ｐゴシック"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Lst>
              <a:defRPr sz="2400">
                <a:solidFill>
                  <a:srgbClr val="000000"/>
                </a:solidFill>
                <a:latin typeface="Arial" charset="0"/>
                <a:ea typeface="ＭＳ Ｐゴシック" charset="-128"/>
              </a:defRPr>
            </a:lvl5pPr>
            <a:lvl6pPr marL="25146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Lst>
              <a:defRPr sz="2400">
                <a:solidFill>
                  <a:srgbClr val="000000"/>
                </a:solidFill>
                <a:latin typeface="Arial" charset="0"/>
                <a:ea typeface="ＭＳ Ｐゴシック" charset="-128"/>
              </a:defRPr>
            </a:lvl6pPr>
            <a:lvl7pPr marL="29718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Lst>
              <a:defRPr sz="2400">
                <a:solidFill>
                  <a:srgbClr val="000000"/>
                </a:solidFill>
                <a:latin typeface="Arial" charset="0"/>
                <a:ea typeface="ＭＳ Ｐゴシック" charset="-128"/>
              </a:defRPr>
            </a:lvl7pPr>
            <a:lvl8pPr marL="34290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Lst>
              <a:defRPr sz="2400">
                <a:solidFill>
                  <a:srgbClr val="000000"/>
                </a:solidFill>
                <a:latin typeface="Arial" charset="0"/>
                <a:ea typeface="ＭＳ Ｐゴシック" charset="-128"/>
              </a:defRPr>
            </a:lvl8pPr>
            <a:lvl9pPr marL="38862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Lst>
              <a:defRPr sz="2400">
                <a:solidFill>
                  <a:srgbClr val="000000"/>
                </a:solidFill>
                <a:latin typeface="Arial" charset="0"/>
                <a:ea typeface="ＭＳ Ｐゴシック" charset="-128"/>
              </a:defRPr>
            </a:lvl9pPr>
          </a:lstStyle>
          <a:p>
            <a:pPr>
              <a:buClrTx/>
              <a:buFontTx/>
              <a:buNone/>
            </a:pPr>
            <a:r>
              <a:rPr lang="en-US" sz="1800" b="1" dirty="0">
                <a:latin typeface="Times New Roman" pitchFamily="18" charset="0"/>
                <a:cs typeface="Times New Roman" pitchFamily="18" charset="0"/>
              </a:rPr>
              <a:t>CIMSS/SSEC Contributors: </a:t>
            </a:r>
            <a:r>
              <a:rPr lang="en-US" sz="1600" dirty="0">
                <a:latin typeface="Times New Roman" pitchFamily="18" charset="0"/>
                <a:cs typeface="Times New Roman" pitchFamily="18" charset="0"/>
              </a:rPr>
              <a:t>James Jung, Sharon </a:t>
            </a:r>
            <a:r>
              <a:rPr lang="en-US" sz="1600" dirty="0" err="1">
                <a:latin typeface="Times New Roman" pitchFamily="18" charset="0"/>
                <a:cs typeface="Times New Roman" pitchFamily="18" charset="0"/>
              </a:rPr>
              <a:t>Nebuda</a:t>
            </a:r>
            <a:r>
              <a:rPr lang="en-US" sz="1600" dirty="0">
                <a:latin typeface="Times New Roman" pitchFamily="18" charset="0"/>
                <a:cs typeface="Times New Roman" pitchFamily="18" charset="0"/>
              </a:rPr>
              <a:t>, David </a:t>
            </a:r>
            <a:r>
              <a:rPr lang="en-US" sz="1600" dirty="0" err="1">
                <a:latin typeface="Times New Roman" pitchFamily="18" charset="0"/>
                <a:cs typeface="Times New Roman" pitchFamily="18" charset="0"/>
              </a:rPr>
              <a:t>Santek</a:t>
            </a:r>
            <a:endParaRPr lang="en-US" sz="1600" dirty="0">
              <a:latin typeface="Times New Roman" pitchFamily="18" charset="0"/>
              <a:cs typeface="Times New Roman" pitchFamily="18" charset="0"/>
            </a:endParaRPr>
          </a:p>
          <a:p>
            <a:pPr>
              <a:buClrTx/>
              <a:buFontTx/>
              <a:buNone/>
            </a:pPr>
            <a:r>
              <a:rPr lang="en-US" sz="1800" b="1" dirty="0">
                <a:latin typeface="Times New Roman" pitchFamily="18" charset="0"/>
                <a:cs typeface="Times New Roman" pitchFamily="18" charset="0"/>
              </a:rPr>
              <a:t>NOAA Collaboration Project Partners:</a:t>
            </a:r>
            <a:r>
              <a:rPr lang="en-US" sz="1800" dirty="0">
                <a:latin typeface="Times New Roman" pitchFamily="18" charset="0"/>
                <a:cs typeface="Times New Roman" pitchFamily="18" charset="0"/>
              </a:rPr>
              <a:t> </a:t>
            </a:r>
            <a:r>
              <a:rPr lang="en-US" sz="1600" dirty="0">
                <a:latin typeface="Times New Roman" pitchFamily="18" charset="0"/>
                <a:cs typeface="Times New Roman" pitchFamily="18" charset="0"/>
              </a:rPr>
              <a:t>Jaime Daniels, NESDIS/STAR</a:t>
            </a:r>
          </a:p>
          <a:p>
            <a:pPr>
              <a:buClrTx/>
              <a:buFontTx/>
              <a:buNone/>
            </a:pPr>
            <a:endParaRPr lang="en-US" sz="1800" dirty="0">
              <a:latin typeface="Times New Roman" pitchFamily="18" charset="0"/>
              <a:cs typeface="Times New Roman" pitchFamily="18" charset="0"/>
            </a:endParaRPr>
          </a:p>
          <a:p>
            <a:pPr>
              <a:buSzPct val="45000"/>
              <a:buFont typeface="Wingdings" charset="2"/>
              <a:buChar char=""/>
            </a:pPr>
            <a:r>
              <a:rPr lang="en-US" sz="1800" b="1" dirty="0">
                <a:latin typeface="Times New Roman" pitchFamily="18" charset="0"/>
                <a:cs typeface="Times New Roman" pitchFamily="18" charset="0"/>
              </a:rPr>
              <a:t>Progress Aug 2013 – Apr 2014:</a:t>
            </a:r>
          </a:p>
          <a:p>
            <a:pPr>
              <a:buSzPct val="45000"/>
              <a:buFont typeface="Wingdings" charset="2"/>
              <a:buNone/>
            </a:pPr>
            <a:r>
              <a:rPr lang="en-US" sz="1600" dirty="0">
                <a:latin typeface="Times New Roman" pitchFamily="18" charset="0"/>
                <a:cs typeface="Times New Roman" pitchFamily="18" charset="0"/>
              </a:rPr>
              <a:t>Selected QC procedures and determined optimal observation error settings</a:t>
            </a:r>
          </a:p>
          <a:p>
            <a:pPr>
              <a:buSzPct val="45000"/>
              <a:buFont typeface="Wingdings" charset="2"/>
              <a:buNone/>
            </a:pPr>
            <a:r>
              <a:rPr lang="en-US" sz="1600" dirty="0">
                <a:latin typeface="Times New Roman" pitchFamily="18" charset="0"/>
                <a:cs typeface="Times New Roman" pitchFamily="18" charset="0"/>
              </a:rPr>
              <a:t>Completed and evaluating 2 seasons experiment and control with 6 hourly proxy </a:t>
            </a:r>
          </a:p>
          <a:p>
            <a:pPr>
              <a:buSzPct val="45000"/>
              <a:buFont typeface="Wingdings" charset="2"/>
              <a:buNone/>
            </a:pPr>
            <a:r>
              <a:rPr lang="en-US" sz="1600" dirty="0">
                <a:latin typeface="Times New Roman" pitchFamily="18" charset="0"/>
                <a:cs typeface="Times New Roman" pitchFamily="18" charset="0"/>
              </a:rPr>
              <a:t>   GOES-R AMVs using GFS T574 ENKF </a:t>
            </a:r>
          </a:p>
          <a:p>
            <a:pPr>
              <a:buSzPct val="45000"/>
              <a:buFont typeface="Wingdings" charset="2"/>
              <a:buNone/>
            </a:pPr>
            <a:r>
              <a:rPr lang="en-US" sz="1600" dirty="0">
                <a:latin typeface="Times New Roman" pitchFamily="18" charset="0"/>
                <a:cs typeface="Times New Roman" pitchFamily="18" charset="0"/>
              </a:rPr>
              <a:t>Collaborating with EMC by sharing code modifications and results </a:t>
            </a:r>
          </a:p>
          <a:p>
            <a:pPr>
              <a:buSzPct val="45000"/>
              <a:buFont typeface="Wingdings" charset="2"/>
              <a:buNone/>
            </a:pPr>
            <a:r>
              <a:rPr lang="en-US" sz="1600" dirty="0">
                <a:latin typeface="Times New Roman" pitchFamily="18" charset="0"/>
                <a:cs typeface="Times New Roman" pitchFamily="18" charset="0"/>
              </a:rPr>
              <a:t>   through biweekly meetings</a:t>
            </a:r>
          </a:p>
          <a:p>
            <a:pPr>
              <a:buClrTx/>
              <a:buFontTx/>
              <a:buNone/>
            </a:pPr>
            <a:endParaRPr lang="en-US" sz="1800" dirty="0">
              <a:latin typeface="Times New Roman" pitchFamily="18" charset="0"/>
              <a:cs typeface="Times New Roman" pitchFamily="18" charset="0"/>
            </a:endParaRPr>
          </a:p>
          <a:p>
            <a:pPr>
              <a:buClrTx/>
              <a:buFontTx/>
              <a:buNone/>
            </a:pPr>
            <a:r>
              <a:rPr lang="en-US" sz="1800" b="1" dirty="0">
                <a:latin typeface="Times New Roman" pitchFamily="18" charset="0"/>
                <a:cs typeface="Times New Roman" pitchFamily="18" charset="0"/>
              </a:rPr>
              <a:t>Intended Project Outcomes:</a:t>
            </a:r>
          </a:p>
          <a:p>
            <a:pPr>
              <a:buClrTx/>
              <a:buFontTx/>
              <a:buNone/>
            </a:pPr>
            <a:r>
              <a:rPr lang="en-US" sz="1600" dirty="0">
                <a:latin typeface="Times New Roman" pitchFamily="18" charset="0"/>
                <a:cs typeface="Times New Roman" pitchFamily="18" charset="0"/>
              </a:rPr>
              <a:t> Develop GOES-R AMV assimilation QC procedures</a:t>
            </a:r>
          </a:p>
          <a:p>
            <a:pPr>
              <a:buClrTx/>
              <a:buFontTx/>
              <a:buNone/>
            </a:pPr>
            <a:r>
              <a:rPr lang="en-US" sz="1600" dirty="0">
                <a:latin typeface="Times New Roman" pitchFamily="18" charset="0"/>
                <a:cs typeface="Times New Roman" pitchFamily="18" charset="0"/>
              </a:rPr>
              <a:t> Evaluate data assimilation and forecast impact using GOES-R AMVs</a:t>
            </a:r>
          </a:p>
          <a:p>
            <a:pPr>
              <a:buClrTx/>
              <a:buFontTx/>
              <a:buNone/>
            </a:pPr>
            <a:r>
              <a:rPr lang="en-US" sz="1600" dirty="0">
                <a:latin typeface="Times New Roman" pitchFamily="18" charset="0"/>
                <a:cs typeface="Times New Roman" pitchFamily="18" charset="0"/>
              </a:rPr>
              <a:t> Assist in transitioning the newly-developed QC techniques into the NCEP operational model</a:t>
            </a:r>
          </a:p>
          <a:p>
            <a:pPr>
              <a:buClrTx/>
              <a:buFontTx/>
              <a:buNone/>
            </a:pPr>
            <a:endParaRPr lang="en-US" sz="1600" dirty="0">
              <a:latin typeface="Times New Roman" pitchFamily="18" charset="0"/>
              <a:cs typeface="Times New Roman" pitchFamily="18" charset="0"/>
            </a:endParaRPr>
          </a:p>
          <a:p>
            <a:pPr>
              <a:buClrTx/>
              <a:buFontTx/>
              <a:buNone/>
            </a:pPr>
            <a:r>
              <a:rPr lang="en-US" sz="1800" b="1" dirty="0">
                <a:latin typeface="Times New Roman" pitchFamily="18" charset="0"/>
                <a:cs typeface="Times New Roman" pitchFamily="18" charset="0"/>
              </a:rPr>
              <a:t>Future Work:</a:t>
            </a:r>
          </a:p>
          <a:p>
            <a:pPr>
              <a:buClrTx/>
              <a:buFontTx/>
              <a:buNone/>
            </a:pPr>
            <a:r>
              <a:rPr lang="en-US" sz="1600" dirty="0">
                <a:latin typeface="Times New Roman" pitchFamily="18" charset="0"/>
                <a:cs typeface="Times New Roman" pitchFamily="18" charset="0"/>
              </a:rPr>
              <a:t> Investigate hourly GOES-R AMVs impact on the GFS with consideration given to the </a:t>
            </a:r>
          </a:p>
          <a:p>
            <a:pPr>
              <a:buClrTx/>
              <a:buFontTx/>
              <a:buNone/>
            </a:pPr>
            <a:r>
              <a:rPr lang="en-US" sz="1600" dirty="0">
                <a:latin typeface="Times New Roman" pitchFamily="18" charset="0"/>
                <a:cs typeface="Times New Roman" pitchFamily="18" charset="0"/>
              </a:rPr>
              <a:t>    appropriate observation error and thinning strategies </a:t>
            </a:r>
          </a:p>
          <a:p>
            <a:pPr>
              <a:buClrTx/>
              <a:buFontTx/>
              <a:buNone/>
            </a:pPr>
            <a:r>
              <a:rPr lang="en-US" sz="1600" dirty="0">
                <a:latin typeface="Times New Roman" pitchFamily="18" charset="0"/>
                <a:cs typeface="Times New Roman" pitchFamily="18" charset="0"/>
              </a:rPr>
              <a:t> Reevaluate near surface restrictions over ocean to allow lower AMVs </a:t>
            </a:r>
          </a:p>
          <a:p>
            <a:pPr>
              <a:buClrTx/>
              <a:buFontTx/>
              <a:buNone/>
            </a:pPr>
            <a:r>
              <a:rPr lang="en-US" sz="1600" dirty="0">
                <a:latin typeface="Times New Roman" pitchFamily="18" charset="0"/>
                <a:cs typeface="Times New Roman" pitchFamily="18" charset="0"/>
              </a:rPr>
              <a:t> </a:t>
            </a:r>
          </a:p>
          <a:p>
            <a:pPr>
              <a:buClrTx/>
              <a:buFontTx/>
              <a:buNone/>
            </a:pPr>
            <a:endParaRPr lang="en-US" sz="1600" dirty="0"/>
          </a:p>
          <a:p>
            <a:pPr>
              <a:buClrTx/>
              <a:buFontTx/>
              <a:buNone/>
            </a:pPr>
            <a:endParaRPr lang="en-US" sz="1800" b="1" dirty="0"/>
          </a:p>
        </p:txBody>
      </p:sp>
      <p:sp>
        <p:nvSpPr>
          <p:cNvPr id="2" name="Rectangle 1"/>
          <p:cNvSpPr/>
          <p:nvPr/>
        </p:nvSpPr>
        <p:spPr>
          <a:xfrm>
            <a:off x="7425198" y="6488668"/>
            <a:ext cx="1725793" cy="369332"/>
          </a:xfrm>
          <a:prstGeom prst="rect">
            <a:avLst/>
          </a:prstGeom>
        </p:spPr>
        <p:txBody>
          <a:bodyPr wrap="none">
            <a:spAutoFit/>
          </a:bodyPr>
          <a:lstStyle/>
          <a:p>
            <a:r>
              <a:rPr lang="en-US" b="1" dirty="0">
                <a:latin typeface="Times New Roman" pitchFamily="18" charset="0"/>
                <a:cs typeface="Times New Roman" pitchFamily="18" charset="0"/>
              </a:rPr>
              <a:t>Sharon </a:t>
            </a:r>
            <a:r>
              <a:rPr lang="en-US" b="1" dirty="0" err="1">
                <a:latin typeface="Times New Roman" pitchFamily="18" charset="0"/>
                <a:cs typeface="Times New Roman" pitchFamily="18" charset="0"/>
              </a:rPr>
              <a:t>Nebuda</a:t>
            </a:r>
            <a:endParaRPr lang="en-US" dirty="0"/>
          </a:p>
        </p:txBody>
      </p:sp>
    </p:spTree>
    <p:extLst>
      <p:ext uri="{BB962C8B-B14F-4D97-AF65-F5344CB8AC3E}">
        <p14:creationId xmlns:p14="http://schemas.microsoft.com/office/powerpoint/2010/main" val="4221076492"/>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Text Box 1"/>
          <p:cNvSpPr txBox="1">
            <a:spLocks noChangeArrowheads="1"/>
          </p:cNvSpPr>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6146" name="Text Box 2"/>
          <p:cNvSpPr txBox="1">
            <a:spLocks noChangeArrowheads="1"/>
          </p:cNvSpPr>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6147" name="Text Box 3"/>
          <p:cNvSpPr txBox="1">
            <a:spLocks noChangeArrowheads="1"/>
          </p:cNvSpPr>
          <p:nvPr/>
        </p:nvSpPr>
        <p:spPr bwMode="auto">
          <a:xfrm>
            <a:off x="593725" y="769938"/>
            <a:ext cx="7400925" cy="1187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6148" name="Text Box 4"/>
          <p:cNvSpPr txBox="1">
            <a:spLocks noChangeArrowheads="1"/>
          </p:cNvSpPr>
          <p:nvPr/>
        </p:nvSpPr>
        <p:spPr bwMode="auto">
          <a:xfrm>
            <a:off x="5794375" y="2230438"/>
            <a:ext cx="1703388" cy="333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charset="0"/>
                <a:ea typeface="ＭＳ Ｐゴシック"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charset="0"/>
                <a:ea typeface="ＭＳ Ｐゴシック"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charset="0"/>
                <a:ea typeface="ＭＳ Ｐゴシック"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charset="0"/>
                <a:ea typeface="ＭＳ Ｐゴシック"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charset="0"/>
                <a:ea typeface="ＭＳ Ｐゴシック" charset="-128"/>
              </a:defRPr>
            </a:lvl5pPr>
            <a:lvl6pPr marL="25146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charset="0"/>
                <a:ea typeface="ＭＳ Ｐゴシック" charset="-128"/>
              </a:defRPr>
            </a:lvl6pPr>
            <a:lvl7pPr marL="29718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charset="0"/>
                <a:ea typeface="ＭＳ Ｐゴシック" charset="-128"/>
              </a:defRPr>
            </a:lvl7pPr>
            <a:lvl8pPr marL="34290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charset="0"/>
                <a:ea typeface="ＭＳ Ｐゴシック" charset="-128"/>
              </a:defRPr>
            </a:lvl8pPr>
            <a:lvl9pPr marL="38862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charset="0"/>
                <a:ea typeface="ＭＳ Ｐゴシック" charset="-128"/>
              </a:defRPr>
            </a:lvl9pPr>
          </a:lstStyle>
          <a:p>
            <a:pPr>
              <a:buClrTx/>
              <a:buFontTx/>
              <a:buNone/>
            </a:pPr>
            <a:r>
              <a:rPr lang="en-US" sz="1200"/>
              <a:t>200 hPa Tropical WIND RMSE</a:t>
            </a:r>
          </a:p>
        </p:txBody>
      </p:sp>
      <p:pic>
        <p:nvPicPr>
          <p:cNvPr id="614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46638" y="2468563"/>
            <a:ext cx="3638550" cy="42354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15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2560638"/>
            <a:ext cx="3657600" cy="41433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151" name="Text Box 7"/>
          <p:cNvSpPr txBox="1">
            <a:spLocks noChangeArrowheads="1"/>
          </p:cNvSpPr>
          <p:nvPr/>
        </p:nvSpPr>
        <p:spPr bwMode="auto">
          <a:xfrm>
            <a:off x="1736725" y="2282825"/>
            <a:ext cx="1703388" cy="333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charset="0"/>
                <a:ea typeface="ＭＳ Ｐゴシック"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charset="0"/>
                <a:ea typeface="ＭＳ Ｐゴシック"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charset="0"/>
                <a:ea typeface="ＭＳ Ｐゴシック"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charset="0"/>
                <a:ea typeface="ＭＳ Ｐゴシック"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charset="0"/>
                <a:ea typeface="ＭＳ Ｐゴシック" charset="-128"/>
              </a:defRPr>
            </a:lvl5pPr>
            <a:lvl6pPr marL="25146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charset="0"/>
                <a:ea typeface="ＭＳ Ｐゴシック" charset="-128"/>
              </a:defRPr>
            </a:lvl6pPr>
            <a:lvl7pPr marL="29718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charset="0"/>
                <a:ea typeface="ＭＳ Ｐゴシック" charset="-128"/>
              </a:defRPr>
            </a:lvl7pPr>
            <a:lvl8pPr marL="34290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charset="0"/>
                <a:ea typeface="ＭＳ Ｐゴシック" charset="-128"/>
              </a:defRPr>
            </a:lvl8pPr>
            <a:lvl9pPr marL="38862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charset="0"/>
                <a:ea typeface="ＭＳ Ｐゴシック" charset="-128"/>
              </a:defRPr>
            </a:lvl9pPr>
          </a:lstStyle>
          <a:p>
            <a:pPr algn="ctr">
              <a:buClrTx/>
              <a:buFontTx/>
              <a:buNone/>
            </a:pPr>
            <a:r>
              <a:rPr lang="en-US" sz="1200"/>
              <a:t>500 hPA HGT AC</a:t>
            </a:r>
          </a:p>
        </p:txBody>
      </p:sp>
      <p:sp>
        <p:nvSpPr>
          <p:cNvPr id="6152" name="Text Box 8"/>
          <p:cNvSpPr txBox="1">
            <a:spLocks noChangeArrowheads="1"/>
          </p:cNvSpPr>
          <p:nvPr/>
        </p:nvSpPr>
        <p:spPr bwMode="auto">
          <a:xfrm>
            <a:off x="457200" y="457200"/>
            <a:ext cx="8385175" cy="10937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charset="0"/>
                <a:ea typeface="ＭＳ Ｐゴシック"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charset="0"/>
                <a:ea typeface="ＭＳ Ｐゴシック"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charset="0"/>
                <a:ea typeface="ＭＳ Ｐゴシック"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charset="0"/>
                <a:ea typeface="ＭＳ Ｐゴシック"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charset="0"/>
                <a:ea typeface="ＭＳ Ｐゴシック" charset="-128"/>
              </a:defRPr>
            </a:lvl5pPr>
            <a:lvl6pPr marL="25146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charset="0"/>
                <a:ea typeface="ＭＳ Ｐゴシック" charset="-128"/>
              </a:defRPr>
            </a:lvl6pPr>
            <a:lvl7pPr marL="29718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charset="0"/>
                <a:ea typeface="ＭＳ Ｐゴシック" charset="-128"/>
              </a:defRPr>
            </a:lvl7pPr>
            <a:lvl8pPr marL="34290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charset="0"/>
                <a:ea typeface="ＭＳ Ｐゴシック" charset="-128"/>
              </a:defRPr>
            </a:lvl8pPr>
            <a:lvl9pPr marL="38862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charset="0"/>
                <a:ea typeface="ＭＳ Ｐゴシック" charset="-128"/>
              </a:defRPr>
            </a:lvl9pPr>
          </a:lstStyle>
          <a:p>
            <a:r>
              <a:rPr lang="en-US" dirty="0">
                <a:latin typeface="Times New Roman" pitchFamily="18" charset="0"/>
                <a:cs typeface="Times New Roman" pitchFamily="18" charset="0"/>
              </a:rPr>
              <a:t>GFS Assimilation Results</a:t>
            </a:r>
          </a:p>
          <a:p>
            <a:r>
              <a:rPr lang="en-US" sz="1400" dirty="0">
                <a:latin typeface="Times New Roman" pitchFamily="18" charset="0"/>
                <a:cs typeface="Times New Roman" pitchFamily="18" charset="0"/>
              </a:rPr>
              <a:t>Two seasonal simulations were completed using 6 hourly GOES-R AMVs as well as their corresponding </a:t>
            </a:r>
          </a:p>
          <a:p>
            <a:r>
              <a:rPr lang="en-US" sz="1400" dirty="0">
                <a:latin typeface="Times New Roman" pitchFamily="18" charset="0"/>
                <a:cs typeface="Times New Roman" pitchFamily="18" charset="0"/>
              </a:rPr>
              <a:t>control simulations without the GOES-R AMVs.  Forecast skill impact was neutral to slightly positive. </a:t>
            </a:r>
          </a:p>
          <a:p>
            <a:r>
              <a:rPr lang="en-US" sz="1400" dirty="0">
                <a:latin typeface="Times New Roman" pitchFamily="18" charset="0"/>
                <a:cs typeface="Times New Roman" pitchFamily="18" charset="0"/>
              </a:rPr>
              <a:t>Results from 24 May – 23 July, 2012 are shown for the experiment AMVE6 and the control AMVC1.</a:t>
            </a:r>
          </a:p>
        </p:txBody>
      </p:sp>
      <p:sp>
        <p:nvSpPr>
          <p:cNvPr id="10" name="Rectangle 9"/>
          <p:cNvSpPr/>
          <p:nvPr/>
        </p:nvSpPr>
        <p:spPr>
          <a:xfrm>
            <a:off x="7425198" y="6488668"/>
            <a:ext cx="1725793" cy="369332"/>
          </a:xfrm>
          <a:prstGeom prst="rect">
            <a:avLst/>
          </a:prstGeom>
        </p:spPr>
        <p:txBody>
          <a:bodyPr wrap="none">
            <a:spAutoFit/>
          </a:bodyPr>
          <a:lstStyle/>
          <a:p>
            <a:r>
              <a:rPr lang="en-US" b="1" dirty="0">
                <a:latin typeface="Times New Roman" pitchFamily="18" charset="0"/>
                <a:cs typeface="Times New Roman" pitchFamily="18" charset="0"/>
              </a:rPr>
              <a:t>Sharon </a:t>
            </a:r>
            <a:r>
              <a:rPr lang="en-US" b="1" dirty="0" err="1">
                <a:latin typeface="Times New Roman" pitchFamily="18" charset="0"/>
                <a:cs typeface="Times New Roman" pitchFamily="18" charset="0"/>
              </a:rPr>
              <a:t>Nebuda</a:t>
            </a:r>
            <a:endParaRPr lang="en-US" dirty="0"/>
          </a:p>
        </p:txBody>
      </p:sp>
    </p:spTree>
    <p:extLst>
      <p:ext uri="{BB962C8B-B14F-4D97-AF65-F5344CB8AC3E}">
        <p14:creationId xmlns:p14="http://schemas.microsoft.com/office/powerpoint/2010/main" val="2861568261"/>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Content Placeholder 1"/>
          <p:cNvSpPr>
            <a:spLocks noGrp="1"/>
          </p:cNvSpPr>
          <p:nvPr>
            <p:ph idx="1"/>
          </p:nvPr>
        </p:nvSpPr>
        <p:spPr>
          <a:xfrm>
            <a:off x="0" y="1598612"/>
            <a:ext cx="9144000" cy="5259388"/>
          </a:xfrm>
        </p:spPr>
        <p:txBody>
          <a:bodyPr/>
          <a:lstStyle/>
          <a:p>
            <a:pPr marL="342900" lvl="1" indent="-342900">
              <a:buFont typeface="Wingdings" pitchFamily="2" charset="2"/>
              <a:buChar char="§"/>
            </a:pPr>
            <a:r>
              <a:rPr lang="en-US" altLang="en-US" sz="2400" dirty="0" smtClean="0">
                <a:latin typeface="Times New Roman" pitchFamily="18" charset="0"/>
                <a:ea typeface="ＭＳ Ｐゴシック" pitchFamily="34" charset="-128"/>
                <a:cs typeface="Times New Roman" pitchFamily="18" charset="0"/>
              </a:rPr>
              <a:t>Goal(s):</a:t>
            </a:r>
          </a:p>
          <a:p>
            <a:pPr marL="742950" lvl="2" indent="-342900">
              <a:buFont typeface="Wingdings" pitchFamily="2" charset="2"/>
              <a:buChar char="§"/>
            </a:pPr>
            <a:r>
              <a:rPr lang="en-US" altLang="en-US" sz="1600" dirty="0" smtClean="0">
                <a:latin typeface="Times New Roman" pitchFamily="18" charset="0"/>
                <a:ea typeface="ＭＳ Ｐゴシック" pitchFamily="34" charset="-128"/>
                <a:cs typeface="Times New Roman" pitchFamily="18" charset="0"/>
              </a:rPr>
              <a:t>Develop a near real time (NRT) system on the assimilation of advanced sounder data (radiance and/or retrievals), to improve the high impact weather (e.g., TC) forecasts;</a:t>
            </a:r>
          </a:p>
          <a:p>
            <a:pPr marL="742950" lvl="2" indent="-342900">
              <a:buFont typeface="Wingdings" pitchFamily="2" charset="2"/>
              <a:buChar char="§"/>
            </a:pPr>
            <a:r>
              <a:rPr lang="en-US" altLang="en-US" sz="1600" dirty="0" smtClean="0">
                <a:latin typeface="Times New Roman" pitchFamily="18" charset="0"/>
                <a:ea typeface="ＭＳ Ｐゴシック" pitchFamily="34" charset="-128"/>
                <a:cs typeface="Times New Roman" pitchFamily="18" charset="0"/>
              </a:rPr>
              <a:t>Collaborate with users (e.g., NHC) to make direct application of SDAT forecasts;</a:t>
            </a:r>
          </a:p>
          <a:p>
            <a:pPr marL="742950" lvl="2" indent="-342900">
              <a:buFont typeface="Wingdings" pitchFamily="2" charset="2"/>
              <a:buChar char="§"/>
            </a:pPr>
            <a:r>
              <a:rPr lang="en-US" altLang="en-US" sz="1600" dirty="0" smtClean="0">
                <a:latin typeface="Times New Roman" pitchFamily="18" charset="0"/>
                <a:ea typeface="ＭＳ Ｐゴシック" pitchFamily="34" charset="-128"/>
                <a:cs typeface="Times New Roman" pitchFamily="18" charset="0"/>
              </a:rPr>
              <a:t>Serve as research </a:t>
            </a:r>
            <a:r>
              <a:rPr lang="en-US" altLang="en-US" sz="1600" dirty="0" err="1" smtClean="0">
                <a:latin typeface="Times New Roman" pitchFamily="18" charset="0"/>
                <a:ea typeface="ＭＳ Ｐゴシック" pitchFamily="34" charset="-128"/>
                <a:cs typeface="Times New Roman" pitchFamily="18" charset="0"/>
              </a:rPr>
              <a:t>testbed</a:t>
            </a:r>
            <a:r>
              <a:rPr lang="en-US" altLang="en-US" sz="1600" dirty="0" smtClean="0">
                <a:latin typeface="Times New Roman" pitchFamily="18" charset="0"/>
                <a:ea typeface="ＭＳ Ｐゴシック" pitchFamily="34" charset="-128"/>
                <a:cs typeface="Times New Roman" pitchFamily="18" charset="0"/>
              </a:rPr>
              <a:t> for improving the assimilation of satellite data in regional NWP (e.g., handling clouds in radiance assimilation, using GOES-R WV information, etc.); </a:t>
            </a:r>
          </a:p>
          <a:p>
            <a:pPr marL="742950" lvl="2" indent="-342900">
              <a:buFont typeface="Wingdings" pitchFamily="2" charset="2"/>
              <a:buChar char="§"/>
            </a:pPr>
            <a:r>
              <a:rPr lang="en-US" altLang="en-US" sz="1600" dirty="0" smtClean="0">
                <a:latin typeface="Times New Roman" pitchFamily="18" charset="0"/>
                <a:ea typeface="ＭＳ Ｐゴシック" pitchFamily="34" charset="-128"/>
                <a:cs typeface="Times New Roman" pitchFamily="18" charset="0"/>
              </a:rPr>
              <a:t>Provide a pathway towards JPSS/GOES-R data assimilation in operational TC forecast models (i.e. HWRF).</a:t>
            </a:r>
          </a:p>
          <a:p>
            <a:pPr marL="342900" lvl="1" indent="-342900">
              <a:buFont typeface="Wingdings" pitchFamily="2" charset="2"/>
              <a:buChar char="§"/>
            </a:pPr>
            <a:r>
              <a:rPr lang="en-US" altLang="en-US" sz="2400" dirty="0" smtClean="0">
                <a:latin typeface="Times New Roman" pitchFamily="18" charset="0"/>
                <a:ea typeface="ＭＳ Ｐゴシック" pitchFamily="34" charset="-128"/>
                <a:cs typeface="Times New Roman" pitchFamily="18" charset="0"/>
              </a:rPr>
              <a:t>Satellite sensors used:  </a:t>
            </a:r>
          </a:p>
          <a:p>
            <a:pPr marL="742950" lvl="2" indent="-342900">
              <a:buFont typeface="Wingdings" pitchFamily="2" charset="2"/>
              <a:buChar char="§"/>
            </a:pPr>
            <a:r>
              <a:rPr lang="en-US" altLang="en-US" sz="1600" dirty="0" smtClean="0">
                <a:latin typeface="Times New Roman" pitchFamily="18" charset="0"/>
                <a:ea typeface="ＭＳ Ｐゴシック" pitchFamily="34" charset="-128"/>
                <a:cs typeface="Times New Roman" pitchFamily="18" charset="0"/>
              </a:rPr>
              <a:t>GOES Sounder, AMSU-A (N15, N18, N19, </a:t>
            </a:r>
            <a:r>
              <a:rPr lang="en-US" altLang="en-US" sz="1600" dirty="0" err="1" smtClean="0">
                <a:latin typeface="Times New Roman" pitchFamily="18" charset="0"/>
                <a:ea typeface="ＭＳ Ｐゴシック" pitchFamily="34" charset="-128"/>
                <a:cs typeface="Times New Roman" pitchFamily="18" charset="0"/>
              </a:rPr>
              <a:t>metop</a:t>
            </a:r>
            <a:r>
              <a:rPr lang="en-US" altLang="en-US" sz="1600" dirty="0" smtClean="0">
                <a:latin typeface="Times New Roman" pitchFamily="18" charset="0"/>
                <a:ea typeface="ＭＳ Ｐゴシック" pitchFamily="34" charset="-128"/>
                <a:cs typeface="Times New Roman" pitchFamily="18" charset="0"/>
              </a:rPr>
              <a:t>-a, aqua), ATMS (</a:t>
            </a:r>
            <a:r>
              <a:rPr lang="en-US" altLang="en-US" sz="1600" dirty="0" err="1" smtClean="0">
                <a:latin typeface="Times New Roman" pitchFamily="18" charset="0"/>
                <a:ea typeface="ＭＳ Ｐゴシック" pitchFamily="34" charset="-128"/>
                <a:cs typeface="Times New Roman" pitchFamily="18" charset="0"/>
              </a:rPr>
              <a:t>Suomi</a:t>
            </a:r>
            <a:r>
              <a:rPr lang="en-US" altLang="en-US" sz="1600" dirty="0" smtClean="0">
                <a:latin typeface="Times New Roman" pitchFamily="18" charset="0"/>
                <a:ea typeface="ＭＳ Ｐゴシック" pitchFamily="34" charset="-128"/>
                <a:cs typeface="Times New Roman" pitchFamily="18" charset="0"/>
              </a:rPr>
              <a:t>-NPP), HIRS4 (N19, </a:t>
            </a:r>
            <a:r>
              <a:rPr lang="en-US" altLang="en-US" sz="1600" dirty="0" err="1" smtClean="0">
                <a:latin typeface="Times New Roman" pitchFamily="18" charset="0"/>
                <a:ea typeface="ＭＳ Ｐゴシック" pitchFamily="34" charset="-128"/>
                <a:cs typeface="Times New Roman" pitchFamily="18" charset="0"/>
              </a:rPr>
              <a:t>metop</a:t>
            </a:r>
            <a:r>
              <a:rPr lang="en-US" altLang="en-US" sz="1600" dirty="0" smtClean="0">
                <a:latin typeface="Times New Roman" pitchFamily="18" charset="0"/>
                <a:ea typeface="ＭＳ Ｐゴシック" pitchFamily="34" charset="-128"/>
                <a:cs typeface="Times New Roman" pitchFamily="18" charset="0"/>
              </a:rPr>
              <a:t>-a), AIRS (aqua), IASI (</a:t>
            </a:r>
            <a:r>
              <a:rPr lang="en-US" altLang="en-US" sz="1600" dirty="0" err="1" smtClean="0">
                <a:latin typeface="Times New Roman" pitchFamily="18" charset="0"/>
                <a:ea typeface="ＭＳ Ｐゴシック" pitchFamily="34" charset="-128"/>
                <a:cs typeface="Times New Roman" pitchFamily="18" charset="0"/>
              </a:rPr>
              <a:t>metop</a:t>
            </a:r>
            <a:r>
              <a:rPr lang="en-US" altLang="en-US" sz="1600" dirty="0" smtClean="0">
                <a:latin typeface="Times New Roman" pitchFamily="18" charset="0"/>
                <a:ea typeface="ＭＳ Ｐゴシック" pitchFamily="34" charset="-128"/>
                <a:cs typeface="Times New Roman" pitchFamily="18" charset="0"/>
              </a:rPr>
              <a:t>), and MHS (N18, N19, </a:t>
            </a:r>
            <a:r>
              <a:rPr lang="en-US" altLang="en-US" sz="1600" dirty="0" err="1" smtClean="0">
                <a:latin typeface="Times New Roman" pitchFamily="18" charset="0"/>
                <a:ea typeface="ＭＳ Ｐゴシック" pitchFamily="34" charset="-128"/>
                <a:cs typeface="Times New Roman" pitchFamily="18" charset="0"/>
              </a:rPr>
              <a:t>metop</a:t>
            </a:r>
            <a:r>
              <a:rPr lang="en-US" altLang="en-US" sz="1600" dirty="0" smtClean="0">
                <a:latin typeface="Times New Roman" pitchFamily="18" charset="0"/>
                <a:ea typeface="ＭＳ Ｐゴシック" pitchFamily="34" charset="-128"/>
                <a:cs typeface="Times New Roman" pitchFamily="18" charset="0"/>
              </a:rPr>
              <a:t>).</a:t>
            </a:r>
          </a:p>
          <a:p>
            <a:pPr marL="342900" lvl="1" indent="-342900">
              <a:buFont typeface="Wingdings" pitchFamily="2" charset="2"/>
              <a:buChar char="§"/>
            </a:pPr>
            <a:r>
              <a:rPr lang="en-US" altLang="en-US" sz="2400" dirty="0" smtClean="0">
                <a:latin typeface="Times New Roman" pitchFamily="18" charset="0"/>
                <a:ea typeface="ＭＳ Ｐゴシック" pitchFamily="34" charset="-128"/>
                <a:cs typeface="Times New Roman" pitchFamily="18" charset="0"/>
              </a:rPr>
              <a:t>Targeted NOAA users: </a:t>
            </a:r>
            <a:r>
              <a:rPr lang="en-US" altLang="en-US" sz="1600" dirty="0" smtClean="0">
                <a:latin typeface="Times New Roman" pitchFamily="18" charset="0"/>
                <a:ea typeface="ＭＳ Ｐゴシック" pitchFamily="34" charset="-128"/>
                <a:cs typeface="Times New Roman" pitchFamily="18" charset="0"/>
              </a:rPr>
              <a:t>NHC</a:t>
            </a:r>
          </a:p>
          <a:p>
            <a:pPr marL="342900" lvl="1" indent="-342900">
              <a:buFont typeface="Wingdings" pitchFamily="2" charset="2"/>
              <a:buChar char="§"/>
            </a:pPr>
            <a:r>
              <a:rPr lang="en-US" altLang="en-US" sz="2400" dirty="0" smtClean="0">
                <a:latin typeface="Times New Roman" pitchFamily="18" charset="0"/>
                <a:ea typeface="ＭＳ Ｐゴシック" pitchFamily="34" charset="-128"/>
                <a:cs typeface="Times New Roman" pitchFamily="18" charset="0"/>
              </a:rPr>
              <a:t>Funding sources: JCSDA, JPSS PGRR, GOES-R HIW</a:t>
            </a:r>
          </a:p>
        </p:txBody>
      </p:sp>
      <p:sp>
        <p:nvSpPr>
          <p:cNvPr id="3" name="Rectangle 2"/>
          <p:cNvSpPr/>
          <p:nvPr/>
        </p:nvSpPr>
        <p:spPr>
          <a:xfrm>
            <a:off x="0" y="228600"/>
            <a:ext cx="9144000" cy="1200329"/>
          </a:xfrm>
          <a:prstGeom prst="rect">
            <a:avLst/>
          </a:prstGeom>
        </p:spPr>
        <p:txBody>
          <a:bodyPr wrap="square">
            <a:spAutoFit/>
          </a:bodyPr>
          <a:lstStyle/>
          <a:p>
            <a:pPr algn="ctr"/>
            <a:r>
              <a:rPr lang="en-US" sz="3600" dirty="0">
                <a:latin typeface="Times New Roman" pitchFamily="18" charset="0"/>
                <a:cs typeface="Times New Roman" pitchFamily="18" charset="0"/>
              </a:rPr>
              <a:t>Satellite Data Assimilation for Tropical storm forecasts - SDAT </a:t>
            </a:r>
          </a:p>
        </p:txBody>
      </p:sp>
      <p:sp>
        <p:nvSpPr>
          <p:cNvPr id="2" name="Rectangle 1"/>
          <p:cNvSpPr/>
          <p:nvPr/>
        </p:nvSpPr>
        <p:spPr>
          <a:xfrm>
            <a:off x="8311721" y="6477000"/>
            <a:ext cx="832279" cy="369332"/>
          </a:xfrm>
          <a:prstGeom prst="rect">
            <a:avLst/>
          </a:prstGeom>
        </p:spPr>
        <p:txBody>
          <a:bodyPr wrap="none">
            <a:spAutoFit/>
          </a:bodyPr>
          <a:lstStyle/>
          <a:p>
            <a:r>
              <a:rPr lang="en-US" b="1" dirty="0">
                <a:latin typeface="Times New Roman" pitchFamily="18" charset="0"/>
                <a:cs typeface="Times New Roman" pitchFamily="18" charset="0"/>
              </a:rPr>
              <a:t>Jun Li</a:t>
            </a:r>
            <a:endParaRPr lang="en-US" dirty="0"/>
          </a:p>
        </p:txBody>
      </p:sp>
    </p:spTree>
    <p:extLst>
      <p:ext uri="{BB962C8B-B14F-4D97-AF65-F5344CB8AC3E}">
        <p14:creationId xmlns:p14="http://schemas.microsoft.com/office/powerpoint/2010/main" val="193695631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14400"/>
          </a:xfrm>
        </p:spPr>
        <p:txBody>
          <a:bodyPr/>
          <a:lstStyle/>
          <a:p>
            <a:r>
              <a:rPr lang="en-US" dirty="0" smtClean="0">
                <a:latin typeface="Times New Roman" pitchFamily="18" charset="0"/>
                <a:cs typeface="Times New Roman" pitchFamily="18" charset="0"/>
              </a:rPr>
              <a:t>Recent update</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a:xfrm>
            <a:off x="76200" y="914400"/>
            <a:ext cx="9067800" cy="5791200"/>
          </a:xfrm>
        </p:spPr>
        <p:txBody>
          <a:bodyPr>
            <a:normAutofit fontScale="55000" lnSpcReduction="20000"/>
          </a:bodyPr>
          <a:lstStyle/>
          <a:p>
            <a:r>
              <a:rPr lang="en-US" dirty="0" smtClean="0">
                <a:latin typeface="Times New Roman" pitchFamily="18" charset="0"/>
                <a:cs typeface="Times New Roman" pitchFamily="18" charset="0"/>
              </a:rPr>
              <a:t>Tools have been developed to convert various derived products for GSI assimilation</a:t>
            </a:r>
          </a:p>
          <a:p>
            <a:pPr lvl="1"/>
            <a:r>
              <a:rPr lang="en-US" dirty="0" smtClean="0">
                <a:latin typeface="Times New Roman" pitchFamily="18" charset="0"/>
                <a:cs typeface="Times New Roman" pitchFamily="18" charset="0"/>
              </a:rPr>
              <a:t>Soundings (done)</a:t>
            </a:r>
          </a:p>
          <a:p>
            <a:pPr lvl="1"/>
            <a:r>
              <a:rPr lang="en-US" dirty="0" smtClean="0">
                <a:latin typeface="Times New Roman" pitchFamily="18" charset="0"/>
                <a:cs typeface="Times New Roman" pitchFamily="18" charset="0"/>
              </a:rPr>
              <a:t>TPW/LPW (done)</a:t>
            </a:r>
          </a:p>
          <a:p>
            <a:pPr lvl="1"/>
            <a:r>
              <a:rPr lang="en-US" dirty="0" smtClean="0">
                <a:latin typeface="Times New Roman" pitchFamily="18" charset="0"/>
                <a:cs typeface="Times New Roman" pitchFamily="18" charset="0"/>
              </a:rPr>
              <a:t>Cloud-cleared AIRS radiances (done)</a:t>
            </a:r>
          </a:p>
          <a:p>
            <a:pPr lvl="1"/>
            <a:r>
              <a:rPr lang="en-US" dirty="0" smtClean="0">
                <a:latin typeface="Times New Roman" pitchFamily="18" charset="0"/>
                <a:cs typeface="Times New Roman" pitchFamily="18" charset="0"/>
              </a:rPr>
              <a:t>Cloud-cleared </a:t>
            </a:r>
            <a:r>
              <a:rPr lang="en-US" dirty="0" err="1" smtClean="0">
                <a:latin typeface="Times New Roman" pitchFamily="18" charset="0"/>
                <a:cs typeface="Times New Roman" pitchFamily="18" charset="0"/>
              </a:rPr>
              <a:t>CrIS</a:t>
            </a:r>
            <a:r>
              <a:rPr lang="en-US" dirty="0" smtClean="0">
                <a:latin typeface="Times New Roman" pitchFamily="18" charset="0"/>
                <a:cs typeface="Times New Roman" pitchFamily="18" charset="0"/>
              </a:rPr>
              <a:t> radiances (ongoing)</a:t>
            </a:r>
          </a:p>
          <a:p>
            <a:pPr lvl="1"/>
            <a:r>
              <a:rPr lang="en-US" dirty="0" smtClean="0">
                <a:latin typeface="Times New Roman" pitchFamily="18" charset="0"/>
                <a:cs typeface="Times New Roman" pitchFamily="18" charset="0"/>
              </a:rPr>
              <a:t>Rapid Scan AMVs (planned in June/July time frame)</a:t>
            </a:r>
          </a:p>
          <a:p>
            <a:pPr lvl="1"/>
            <a:endParaRPr lang="en-US" dirty="0" smtClean="0">
              <a:latin typeface="Times New Roman" pitchFamily="18" charset="0"/>
              <a:cs typeface="Times New Roman" pitchFamily="18" charset="0"/>
            </a:endParaRPr>
          </a:p>
          <a:p>
            <a:pPr lvl="0"/>
            <a:r>
              <a:rPr lang="en-US" dirty="0" smtClean="0">
                <a:latin typeface="Times New Roman" pitchFamily="18" charset="0"/>
                <a:cs typeface="Times New Roman" pitchFamily="18" charset="0"/>
              </a:rPr>
              <a:t>Forward and linear model of TPW/LPW in GSI</a:t>
            </a:r>
          </a:p>
          <a:p>
            <a:pPr lvl="1"/>
            <a:r>
              <a:rPr lang="en-US" dirty="0" smtClean="0">
                <a:latin typeface="Times New Roman" pitchFamily="18" charset="0"/>
                <a:cs typeface="Times New Roman" pitchFamily="18" charset="0"/>
              </a:rPr>
              <a:t>Forward/</a:t>
            </a:r>
            <a:r>
              <a:rPr lang="en-US" dirty="0" err="1" smtClean="0">
                <a:latin typeface="Times New Roman" pitchFamily="18" charset="0"/>
                <a:cs typeface="Times New Roman" pitchFamily="18" charset="0"/>
              </a:rPr>
              <a:t>Jacobian</a:t>
            </a:r>
            <a:r>
              <a:rPr lang="en-US" dirty="0" smtClean="0">
                <a:latin typeface="Times New Roman" pitchFamily="18" charset="0"/>
                <a:cs typeface="Times New Roman" pitchFamily="18" charset="0"/>
              </a:rPr>
              <a:t> have been implemented and tested in GSI</a:t>
            </a:r>
          </a:p>
          <a:p>
            <a:pPr lvl="1"/>
            <a:r>
              <a:rPr lang="en-US" dirty="0" smtClean="0">
                <a:latin typeface="Times New Roman" pitchFamily="18" charset="0"/>
                <a:cs typeface="Times New Roman" pitchFamily="18" charset="0"/>
              </a:rPr>
              <a:t>TPW/LPW now can be assimilated with GSI, which is useful for assimilating high temporal and spatial resolution GOES-R WV information in regional NWP.</a:t>
            </a:r>
            <a:endParaRPr lang="en-US" dirty="0">
              <a:latin typeface="Times New Roman" pitchFamily="18" charset="0"/>
              <a:cs typeface="Times New Roman" pitchFamily="18" charset="0"/>
            </a:endParaRPr>
          </a:p>
          <a:p>
            <a:pPr lvl="1"/>
            <a:r>
              <a:rPr lang="en-US" dirty="0" smtClean="0">
                <a:latin typeface="Times New Roman" pitchFamily="18" charset="0"/>
                <a:cs typeface="Times New Roman" pitchFamily="18" charset="0"/>
              </a:rPr>
              <a:t>Assimilation of TPW/LPW from GOES Sounder, AMSR-2, MODIS, SSMIS in SDAT (ongoing)</a:t>
            </a:r>
          </a:p>
          <a:p>
            <a:pPr lvl="1"/>
            <a:endParaRPr lang="en-US" dirty="0">
              <a:latin typeface="Times New Roman" pitchFamily="18" charset="0"/>
              <a:cs typeface="Times New Roman" pitchFamily="18" charset="0"/>
            </a:endParaRPr>
          </a:p>
          <a:p>
            <a:pPr lvl="0"/>
            <a:r>
              <a:rPr lang="en-US" sz="3100" dirty="0" smtClean="0">
                <a:latin typeface="Times New Roman" pitchFamily="18" charset="0"/>
                <a:cs typeface="Times New Roman" pitchFamily="18" charset="0"/>
              </a:rPr>
              <a:t>Studies have been conducted with WRF/GSI on handling clouds for IR radiance assimilation</a:t>
            </a:r>
            <a:endParaRPr lang="en-US" sz="3100" dirty="0">
              <a:latin typeface="Times New Roman" pitchFamily="18" charset="0"/>
              <a:cs typeface="Times New Roman" pitchFamily="18" charset="0"/>
            </a:endParaRPr>
          </a:p>
          <a:p>
            <a:pPr lvl="1"/>
            <a:r>
              <a:rPr lang="en-US" sz="2900" dirty="0" smtClean="0">
                <a:latin typeface="Times New Roman" pitchFamily="18" charset="0"/>
                <a:cs typeface="Times New Roman" pitchFamily="18" charset="0"/>
              </a:rPr>
              <a:t>A paper has been published on GRL recently: </a:t>
            </a:r>
            <a:r>
              <a:rPr lang="en-US" dirty="0" smtClean="0">
                <a:latin typeface="Times New Roman" pitchFamily="18" charset="0"/>
                <a:cs typeface="Times New Roman" pitchFamily="18" charset="0"/>
              </a:rPr>
              <a:t>Wang</a:t>
            </a:r>
            <a:r>
              <a:rPr lang="en-US" dirty="0">
                <a:latin typeface="Times New Roman" pitchFamily="18" charset="0"/>
                <a:cs typeface="Times New Roman" pitchFamily="18" charset="0"/>
              </a:rPr>
              <a:t>, Pei, Jun Li, </a:t>
            </a:r>
            <a:r>
              <a:rPr lang="en-US" dirty="0" err="1">
                <a:latin typeface="Times New Roman" pitchFamily="18" charset="0"/>
                <a:cs typeface="Times New Roman" pitchFamily="18" charset="0"/>
              </a:rPr>
              <a:t>Jinlong</a:t>
            </a:r>
            <a:r>
              <a:rPr lang="en-US" dirty="0">
                <a:latin typeface="Times New Roman" pitchFamily="18" charset="0"/>
                <a:cs typeface="Times New Roman" pitchFamily="18" charset="0"/>
              </a:rPr>
              <a:t> Li, </a:t>
            </a:r>
            <a:r>
              <a:rPr lang="en-US" dirty="0" err="1">
                <a:latin typeface="Times New Roman" pitchFamily="18" charset="0"/>
                <a:cs typeface="Times New Roman" pitchFamily="18" charset="0"/>
              </a:rPr>
              <a:t>Zhenglong</a:t>
            </a:r>
            <a:r>
              <a:rPr lang="en-US" dirty="0">
                <a:latin typeface="Times New Roman" pitchFamily="18" charset="0"/>
                <a:cs typeface="Times New Roman" pitchFamily="18" charset="0"/>
              </a:rPr>
              <a:t> Li, Timothy J. </a:t>
            </a:r>
            <a:r>
              <a:rPr lang="en-US" dirty="0" err="1">
                <a:latin typeface="Times New Roman" pitchFamily="18" charset="0"/>
                <a:cs typeface="Times New Roman" pitchFamily="18" charset="0"/>
              </a:rPr>
              <a:t>Schmit</a:t>
            </a:r>
            <a:r>
              <a:rPr lang="en-US" dirty="0">
                <a:latin typeface="Times New Roman" pitchFamily="18" charset="0"/>
                <a:cs typeface="Times New Roman" pitchFamily="18" charset="0"/>
              </a:rPr>
              <a:t>, and </a:t>
            </a:r>
            <a:r>
              <a:rPr lang="en-US" dirty="0" err="1">
                <a:latin typeface="Times New Roman" pitchFamily="18" charset="0"/>
                <a:cs typeface="Times New Roman" pitchFamily="18" charset="0"/>
              </a:rPr>
              <a:t>Wenguang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Bai</a:t>
            </a:r>
            <a:r>
              <a:rPr lang="en-US" dirty="0">
                <a:latin typeface="Times New Roman" pitchFamily="18" charset="0"/>
                <a:cs typeface="Times New Roman" pitchFamily="18" charset="0"/>
              </a:rPr>
              <a:t>, 2014: Advanced infrared sounder </a:t>
            </a:r>
            <a:r>
              <a:rPr lang="en-US" dirty="0" err="1">
                <a:latin typeface="Times New Roman" pitchFamily="18" charset="0"/>
                <a:cs typeface="Times New Roman" pitchFamily="18" charset="0"/>
              </a:rPr>
              <a:t>subpixel</a:t>
            </a:r>
            <a:r>
              <a:rPr lang="en-US" dirty="0">
                <a:latin typeface="Times New Roman" pitchFamily="18" charset="0"/>
                <a:cs typeface="Times New Roman" pitchFamily="18" charset="0"/>
              </a:rPr>
              <a:t> cloud detection with imagers and its impact on radiance assimilation in NWP, Geophysical Research Letters, 41,1773- 1780, doi:10.1002/ 2013GL059067</a:t>
            </a:r>
            <a:r>
              <a:rPr lang="en-US" dirty="0" smtClean="0">
                <a:latin typeface="Times New Roman" pitchFamily="18" charset="0"/>
                <a:cs typeface="Times New Roman" pitchFamily="18" charset="0"/>
              </a:rPr>
              <a:t>.</a:t>
            </a:r>
          </a:p>
          <a:p>
            <a:pPr lvl="0"/>
            <a:endParaRPr lang="en-US" sz="3000" dirty="0" smtClean="0">
              <a:latin typeface="Times New Roman" pitchFamily="18" charset="0"/>
              <a:cs typeface="Times New Roman" pitchFamily="18" charset="0"/>
            </a:endParaRPr>
          </a:p>
          <a:p>
            <a:pPr lvl="0"/>
            <a:r>
              <a:rPr lang="en-US" sz="3000" dirty="0" smtClean="0">
                <a:latin typeface="Times New Roman" pitchFamily="18" charset="0"/>
                <a:cs typeface="Times New Roman" pitchFamily="18" charset="0"/>
              </a:rPr>
              <a:t>SDAT (WRF/GSI) has been running in near real time (NRT) (http://cimss.ssec.wisc.edu/sdat) since August 2013 and is very stable.  2013 hurricane forecasts from SDAT show promising, we are working with NHC/NWS to put SDAT forecasts into </a:t>
            </a:r>
            <a:r>
              <a:rPr lang="en-US" sz="3000" dirty="0">
                <a:latin typeface="Times New Roman" pitchFamily="18" charset="0"/>
                <a:cs typeface="Times New Roman" pitchFamily="18" charset="0"/>
              </a:rPr>
              <a:t>the Automated Tropical Cyclone Forecast (ATCF) system that NHC </a:t>
            </a:r>
            <a:r>
              <a:rPr lang="en-US" sz="3000" dirty="0" smtClean="0">
                <a:latin typeface="Times New Roman" pitchFamily="18" charset="0"/>
                <a:cs typeface="Times New Roman" pitchFamily="18" charset="0"/>
              </a:rPr>
              <a:t>uses. </a:t>
            </a:r>
          </a:p>
        </p:txBody>
      </p:sp>
      <p:sp>
        <p:nvSpPr>
          <p:cNvPr id="4" name="Rectangle 3"/>
          <p:cNvSpPr/>
          <p:nvPr/>
        </p:nvSpPr>
        <p:spPr>
          <a:xfrm>
            <a:off x="457200" y="3886200"/>
            <a:ext cx="8610600" cy="12954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8311721" y="6477000"/>
            <a:ext cx="832279" cy="369332"/>
          </a:xfrm>
          <a:prstGeom prst="rect">
            <a:avLst/>
          </a:prstGeom>
        </p:spPr>
        <p:txBody>
          <a:bodyPr wrap="none">
            <a:spAutoFit/>
          </a:bodyPr>
          <a:lstStyle/>
          <a:p>
            <a:r>
              <a:rPr lang="en-US" b="1" dirty="0">
                <a:latin typeface="Times New Roman" pitchFamily="18" charset="0"/>
                <a:cs typeface="Times New Roman" pitchFamily="18" charset="0"/>
              </a:rPr>
              <a:t>Jun Li</a:t>
            </a:r>
            <a:endParaRPr lang="en-US" dirty="0"/>
          </a:p>
        </p:txBody>
      </p:sp>
    </p:spTree>
    <p:extLst>
      <p:ext uri="{BB962C8B-B14F-4D97-AF65-F5344CB8AC3E}">
        <p14:creationId xmlns:p14="http://schemas.microsoft.com/office/powerpoint/2010/main" val="163749734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a:grpSpLocks/>
          </p:cNvGrpSpPr>
          <p:nvPr/>
        </p:nvGrpSpPr>
        <p:grpSpPr bwMode="auto">
          <a:xfrm>
            <a:off x="0" y="0"/>
            <a:ext cx="9144000" cy="6858000"/>
            <a:chOff x="-19" y="8470"/>
            <a:chExt cx="9144000" cy="6858000"/>
          </a:xfrm>
        </p:grpSpPr>
        <p:grpSp>
          <p:nvGrpSpPr>
            <p:cNvPr id="89094" name="Group 7"/>
            <p:cNvGrpSpPr>
              <a:grpSpLocks/>
            </p:cNvGrpSpPr>
            <p:nvPr/>
          </p:nvGrpSpPr>
          <p:grpSpPr bwMode="auto">
            <a:xfrm>
              <a:off x="-19" y="8470"/>
              <a:ext cx="9144000" cy="6858000"/>
              <a:chOff x="-244943" y="-58834"/>
              <a:chExt cx="9142858" cy="6857143"/>
            </a:xfrm>
          </p:grpSpPr>
          <p:grpSp>
            <p:nvGrpSpPr>
              <p:cNvPr id="89096" name="Group 5"/>
              <p:cNvGrpSpPr>
                <a:grpSpLocks/>
              </p:cNvGrpSpPr>
              <p:nvPr/>
            </p:nvGrpSpPr>
            <p:grpSpPr bwMode="auto">
              <a:xfrm>
                <a:off x="-244943" y="-58834"/>
                <a:ext cx="9142858" cy="6857143"/>
                <a:chOff x="-244943" y="-58834"/>
                <a:chExt cx="9142858" cy="6857143"/>
              </a:xfrm>
            </p:grpSpPr>
            <p:cxnSp>
              <p:nvCxnSpPr>
                <p:cNvPr id="3" name="Straight Arrow Connector 2"/>
                <p:cNvCxnSpPr/>
                <p:nvPr/>
              </p:nvCxnSpPr>
              <p:spPr>
                <a:xfrm flipH="1" flipV="1">
                  <a:off x="4343947" y="2057039"/>
                  <a:ext cx="1142857" cy="2209524"/>
                </a:xfrm>
                <a:prstGeom prst="straightConnector1">
                  <a:avLst/>
                </a:prstGeom>
                <a:ln w="57150">
                  <a:solidFill>
                    <a:srgbClr val="FF00FF"/>
                  </a:solidFill>
                  <a:tailEnd type="arrow"/>
                </a:ln>
              </p:spPr>
              <p:style>
                <a:lnRef idx="3">
                  <a:schemeClr val="accent6"/>
                </a:lnRef>
                <a:fillRef idx="0">
                  <a:schemeClr val="accent6"/>
                </a:fillRef>
                <a:effectRef idx="2">
                  <a:schemeClr val="accent6"/>
                </a:effectRef>
                <a:fontRef idx="minor">
                  <a:schemeClr val="tx1"/>
                </a:fontRef>
              </p:style>
            </p:cxnSp>
            <p:pic>
              <p:nvPicPr>
                <p:cNvPr id="89099"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44943" y="-58834"/>
                  <a:ext cx="9142858" cy="6857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9097" name="TextBox 6"/>
              <p:cNvSpPr txBox="1">
                <a:spLocks noChangeArrowheads="1"/>
              </p:cNvSpPr>
              <p:nvPr/>
            </p:nvSpPr>
            <p:spPr bwMode="auto">
              <a:xfrm>
                <a:off x="3368769" y="4583668"/>
                <a:ext cx="211763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fontAlgn="base" hangingPunct="1">
                  <a:spcBef>
                    <a:spcPct val="0"/>
                  </a:spcBef>
                  <a:spcAft>
                    <a:spcPct val="0"/>
                  </a:spcAft>
                </a:pPr>
                <a:r>
                  <a:rPr lang="en-US" sz="1400" smtClean="0">
                    <a:solidFill>
                      <a:srgbClr val="000000"/>
                    </a:solidFill>
                    <a:ea typeface="宋体" pitchFamily="2" charset="-122"/>
                  </a:rPr>
                  <a:t>Wang et al. (2014, GRL)</a:t>
                </a:r>
              </a:p>
            </p:txBody>
          </p:sp>
        </p:grpSp>
        <p:sp>
          <p:nvSpPr>
            <p:cNvPr id="4" name="Rectangle 3"/>
            <p:cNvSpPr/>
            <p:nvPr/>
          </p:nvSpPr>
          <p:spPr>
            <a:xfrm>
              <a:off x="8381981" y="6434670"/>
              <a:ext cx="322263" cy="228600"/>
            </a:xfrm>
            <a:prstGeom prst="rect">
              <a:avLst/>
            </a:prstGeom>
            <a:ln>
              <a:noFill/>
            </a:ln>
          </p:spPr>
          <p:style>
            <a:lnRef idx="2">
              <a:schemeClr val="accent1"/>
            </a:lnRef>
            <a:fillRef idx="1">
              <a:schemeClr val="lt1"/>
            </a:fillRef>
            <a:effectRef idx="0">
              <a:schemeClr val="accent1"/>
            </a:effectRef>
            <a:fontRef idx="minor">
              <a:schemeClr val="dk1"/>
            </a:fontRef>
          </p:style>
          <p:txBody>
            <a:bodyPr anchor="ctr"/>
            <a:lstStyle/>
            <a:p>
              <a:pPr algn="ctr" fontAlgn="base">
                <a:spcBef>
                  <a:spcPct val="0"/>
                </a:spcBef>
                <a:spcAft>
                  <a:spcPct val="0"/>
                </a:spcAft>
                <a:defRPr/>
              </a:pPr>
              <a:endParaRPr lang="en-US">
                <a:solidFill>
                  <a:prstClr val="black"/>
                </a:solidFill>
              </a:endParaRPr>
            </a:p>
          </p:txBody>
        </p:sp>
      </p:grpSp>
      <p:sp>
        <p:nvSpPr>
          <p:cNvPr id="9" name="Rectangle 8"/>
          <p:cNvSpPr/>
          <p:nvPr/>
        </p:nvSpPr>
        <p:spPr>
          <a:xfrm>
            <a:off x="8311721" y="6477000"/>
            <a:ext cx="832279" cy="369332"/>
          </a:xfrm>
          <a:prstGeom prst="rect">
            <a:avLst/>
          </a:prstGeom>
        </p:spPr>
        <p:txBody>
          <a:bodyPr wrap="none">
            <a:spAutoFit/>
          </a:bodyPr>
          <a:lstStyle/>
          <a:p>
            <a:r>
              <a:rPr lang="en-US" b="1" dirty="0">
                <a:latin typeface="Times New Roman" pitchFamily="18" charset="0"/>
                <a:cs typeface="Times New Roman" pitchFamily="18" charset="0"/>
              </a:rPr>
              <a:t>Jun Li</a:t>
            </a:r>
            <a:endParaRPr lang="en-US" dirty="0"/>
          </a:p>
        </p:txBody>
      </p:sp>
    </p:spTree>
    <p:extLst>
      <p:ext uri="{BB962C8B-B14F-4D97-AF65-F5344CB8AC3E}">
        <p14:creationId xmlns:p14="http://schemas.microsoft.com/office/powerpoint/2010/main" val="19453610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0"/>
            <a:ext cx="8229600" cy="563562"/>
          </a:xfrm>
        </p:spPr>
        <p:txBody>
          <a:bodyPr>
            <a:normAutofit fontScale="90000"/>
          </a:bodyPr>
          <a:lstStyle/>
          <a:p>
            <a:pPr algn="r"/>
            <a:r>
              <a:rPr lang="en-US" sz="3600" b="1" dirty="0" smtClean="0">
                <a:latin typeface="Times New Roman" pitchFamily="18" charset="0"/>
                <a:cs typeface="Times New Roman" pitchFamily="18" charset="0"/>
              </a:rPr>
              <a:t>List of NESDIS GSI Related Projects</a:t>
            </a:r>
            <a:r>
              <a:rPr lang="en-US" sz="3200" dirty="0" smtClean="0">
                <a:latin typeface="Times New Roman" pitchFamily="18" charset="0"/>
                <a:cs typeface="Times New Roman" pitchFamily="18" charset="0"/>
              </a:rPr>
              <a:t> </a:t>
            </a:r>
            <a:endParaRPr lang="en-US" sz="3200" dirty="0">
              <a:latin typeface="Times New Roman" pitchFamily="18" charset="0"/>
              <a:cs typeface="Times New Roman" pitchFamily="18" charset="0"/>
            </a:endParaRPr>
          </a:p>
        </p:txBody>
      </p:sp>
      <p:sp>
        <p:nvSpPr>
          <p:cNvPr id="3" name="Content Placeholder 2"/>
          <p:cNvSpPr>
            <a:spLocks noGrp="1"/>
          </p:cNvSpPr>
          <p:nvPr>
            <p:ph idx="1"/>
          </p:nvPr>
        </p:nvSpPr>
        <p:spPr>
          <a:xfrm>
            <a:off x="2059574" y="854175"/>
            <a:ext cx="6781800" cy="5410200"/>
          </a:xfrm>
        </p:spPr>
        <p:txBody>
          <a:bodyPr>
            <a:normAutofit fontScale="25000" lnSpcReduction="20000"/>
          </a:bodyPr>
          <a:lstStyle/>
          <a:p>
            <a:pPr>
              <a:buNone/>
            </a:pPr>
            <a:r>
              <a:rPr lang="en-US" sz="5600" b="1" dirty="0" smtClean="0">
                <a:solidFill>
                  <a:srgbClr val="0070C0"/>
                </a:solidFill>
                <a:latin typeface="Times New Roman" pitchFamily="18" charset="0"/>
                <a:cs typeface="Times New Roman" pitchFamily="18" charset="0"/>
              </a:rPr>
              <a:t> </a:t>
            </a:r>
          </a:p>
          <a:p>
            <a:r>
              <a:rPr lang="en-US" sz="6400" b="1" dirty="0">
                <a:latin typeface="Times New Roman" pitchFamily="18" charset="0"/>
                <a:cs typeface="Times New Roman" pitchFamily="18" charset="0"/>
              </a:rPr>
              <a:t>Kevin Garrett : </a:t>
            </a:r>
            <a:br>
              <a:rPr lang="en-US" sz="6400" b="1" dirty="0">
                <a:latin typeface="Times New Roman" pitchFamily="18" charset="0"/>
                <a:cs typeface="Times New Roman" pitchFamily="18" charset="0"/>
              </a:rPr>
            </a:br>
            <a:r>
              <a:rPr lang="en-US" sz="6400" b="1" dirty="0" smtClean="0">
                <a:latin typeface="Times New Roman" pitchFamily="18" charset="0"/>
                <a:cs typeface="Times New Roman" pitchFamily="18" charset="0"/>
              </a:rPr>
              <a:t>  </a:t>
            </a:r>
            <a:r>
              <a:rPr lang="en-US" sz="6400" dirty="0">
                <a:latin typeface="Times New Roman" pitchFamily="18" charset="0"/>
                <a:cs typeface="Times New Roman" pitchFamily="18" charset="0"/>
              </a:rPr>
              <a:t>ATMS Impact </a:t>
            </a:r>
            <a:r>
              <a:rPr lang="en-US" sz="6400" dirty="0" smtClean="0">
                <a:latin typeface="Times New Roman" pitchFamily="18" charset="0"/>
                <a:cs typeface="Times New Roman" pitchFamily="18" charset="0"/>
              </a:rPr>
              <a:t>Assessment (On hold until next GSI upgrade) </a:t>
            </a:r>
          </a:p>
          <a:p>
            <a:pPr marL="400050" lvl="1" indent="0">
              <a:buNone/>
            </a:pPr>
            <a:r>
              <a:rPr lang="en-US" sz="6000" dirty="0" smtClean="0">
                <a:latin typeface="Times New Roman" pitchFamily="18" charset="0"/>
                <a:cs typeface="Times New Roman" pitchFamily="18" charset="0"/>
              </a:rPr>
              <a:t> </a:t>
            </a:r>
            <a:r>
              <a:rPr lang="en-US" sz="6000" dirty="0" err="1" smtClean="0">
                <a:latin typeface="Times New Roman" pitchFamily="18" charset="0"/>
                <a:cs typeface="Times New Roman" pitchFamily="18" charset="0"/>
              </a:rPr>
              <a:t>MiRS</a:t>
            </a:r>
            <a:r>
              <a:rPr lang="en-US" sz="6000" dirty="0" smtClean="0">
                <a:latin typeface="Times New Roman" pitchFamily="18" charset="0"/>
                <a:cs typeface="Times New Roman" pitchFamily="18" charset="0"/>
              </a:rPr>
              <a:t> </a:t>
            </a:r>
            <a:r>
              <a:rPr lang="en-US" sz="6000" dirty="0">
                <a:latin typeface="Times New Roman" pitchFamily="18" charset="0"/>
                <a:cs typeface="Times New Roman" pitchFamily="18" charset="0"/>
              </a:rPr>
              <a:t>1DVAR preprocessor implementation</a:t>
            </a:r>
          </a:p>
          <a:p>
            <a:r>
              <a:rPr lang="en-US" sz="6400" b="1" dirty="0" smtClean="0">
                <a:latin typeface="Times New Roman" pitchFamily="18" charset="0"/>
                <a:cs typeface="Times New Roman" pitchFamily="18" charset="0"/>
              </a:rPr>
              <a:t>James Jung:  </a:t>
            </a:r>
            <a:br>
              <a:rPr lang="en-US" sz="6400" b="1" dirty="0" smtClean="0">
                <a:latin typeface="Times New Roman" pitchFamily="18" charset="0"/>
                <a:cs typeface="Times New Roman" pitchFamily="18" charset="0"/>
              </a:rPr>
            </a:br>
            <a:r>
              <a:rPr lang="en-US" sz="6400" b="1" dirty="0" smtClean="0">
                <a:latin typeface="Times New Roman" pitchFamily="18" charset="0"/>
                <a:cs typeface="Times New Roman" pitchFamily="18" charset="0"/>
              </a:rPr>
              <a:t>  </a:t>
            </a:r>
            <a:r>
              <a:rPr lang="en-US" sz="6400" dirty="0" smtClean="0">
                <a:latin typeface="Times New Roman" pitchFamily="18" charset="0"/>
                <a:cs typeface="Times New Roman" pitchFamily="18" charset="0"/>
              </a:rPr>
              <a:t>AIRS/IASI/</a:t>
            </a:r>
            <a:r>
              <a:rPr lang="en-US" sz="6400" dirty="0" err="1" smtClean="0">
                <a:latin typeface="Times New Roman" pitchFamily="18" charset="0"/>
                <a:cs typeface="Times New Roman" pitchFamily="18" charset="0"/>
              </a:rPr>
              <a:t>CrIS</a:t>
            </a:r>
            <a:r>
              <a:rPr lang="en-US" sz="6400" dirty="0" smtClean="0">
                <a:latin typeface="Times New Roman" pitchFamily="18" charset="0"/>
                <a:cs typeface="Times New Roman" pitchFamily="18" charset="0"/>
              </a:rPr>
              <a:t> Water vapor experiments</a:t>
            </a:r>
            <a:endParaRPr lang="en-US" sz="6400" dirty="0">
              <a:latin typeface="Times New Roman" pitchFamily="18" charset="0"/>
              <a:cs typeface="Times New Roman" pitchFamily="18" charset="0"/>
            </a:endParaRPr>
          </a:p>
          <a:p>
            <a:r>
              <a:rPr lang="en-US" sz="6400" b="1" dirty="0" smtClean="0">
                <a:latin typeface="Times New Roman" pitchFamily="18" charset="0"/>
                <a:cs typeface="Times New Roman" pitchFamily="18" charset="0"/>
              </a:rPr>
              <a:t>Dave </a:t>
            </a:r>
            <a:r>
              <a:rPr lang="en-US" sz="6400" b="1" dirty="0" err="1">
                <a:latin typeface="Times New Roman" pitchFamily="18" charset="0"/>
                <a:cs typeface="Times New Roman" pitchFamily="18" charset="0"/>
              </a:rPr>
              <a:t>Santek</a:t>
            </a:r>
            <a:r>
              <a:rPr lang="en-US" sz="6400" b="1" dirty="0">
                <a:latin typeface="Times New Roman" pitchFamily="18" charset="0"/>
                <a:cs typeface="Times New Roman" pitchFamily="18" charset="0"/>
              </a:rPr>
              <a:t>:</a:t>
            </a:r>
          </a:p>
          <a:p>
            <a:pPr marL="0" indent="0">
              <a:buNone/>
            </a:pPr>
            <a:r>
              <a:rPr lang="en-US" sz="6400" b="1" dirty="0">
                <a:latin typeface="Times New Roman" pitchFamily="18" charset="0"/>
                <a:cs typeface="Times New Roman" pitchFamily="18" charset="0"/>
              </a:rPr>
              <a:t>         </a:t>
            </a:r>
            <a:r>
              <a:rPr lang="en-US" sz="6400" dirty="0">
                <a:latin typeface="Times New Roman" pitchFamily="18" charset="0"/>
                <a:cs typeface="Times New Roman" pitchFamily="18" charset="0"/>
              </a:rPr>
              <a:t>Polar Wind QC </a:t>
            </a:r>
          </a:p>
          <a:p>
            <a:r>
              <a:rPr lang="en-US" sz="6400" b="1" dirty="0" smtClean="0">
                <a:latin typeface="Times New Roman" pitchFamily="18" charset="0"/>
                <a:cs typeface="Times New Roman" pitchFamily="18" charset="0"/>
              </a:rPr>
              <a:t>Sharon </a:t>
            </a:r>
            <a:r>
              <a:rPr lang="en-US" sz="6400" b="1" dirty="0" err="1" smtClean="0">
                <a:latin typeface="Times New Roman" pitchFamily="18" charset="0"/>
                <a:cs typeface="Times New Roman" pitchFamily="18" charset="0"/>
              </a:rPr>
              <a:t>Nebuda</a:t>
            </a:r>
            <a:r>
              <a:rPr lang="en-US" sz="6400" b="1" dirty="0">
                <a:latin typeface="Times New Roman" pitchFamily="18" charset="0"/>
                <a:cs typeface="Times New Roman" pitchFamily="18" charset="0"/>
              </a:rPr>
              <a:t>/</a:t>
            </a:r>
            <a:r>
              <a:rPr lang="en-US" sz="6400" b="1" dirty="0" smtClean="0">
                <a:latin typeface="Times New Roman" pitchFamily="18" charset="0"/>
                <a:cs typeface="Times New Roman" pitchFamily="18" charset="0"/>
              </a:rPr>
              <a:t>J. Daniels</a:t>
            </a:r>
          </a:p>
          <a:p>
            <a:pPr marL="0" indent="0">
              <a:buNone/>
            </a:pPr>
            <a:r>
              <a:rPr lang="en-US" sz="6400" dirty="0" smtClean="0">
                <a:latin typeface="Times New Roman" pitchFamily="18" charset="0"/>
                <a:cs typeface="Times New Roman" pitchFamily="18" charset="0"/>
              </a:rPr>
              <a:t>         GOES-R AMV Assimilation</a:t>
            </a:r>
          </a:p>
          <a:p>
            <a:r>
              <a:rPr lang="en-US" sz="6400" b="1" dirty="0" smtClean="0">
                <a:latin typeface="Times New Roman" pitchFamily="18" charset="0"/>
                <a:cs typeface="Times New Roman" pitchFamily="18" charset="0"/>
              </a:rPr>
              <a:t>Jun </a:t>
            </a:r>
            <a:r>
              <a:rPr lang="en-US" sz="6400" b="1" dirty="0">
                <a:latin typeface="Times New Roman" pitchFamily="18" charset="0"/>
                <a:cs typeface="Times New Roman" pitchFamily="18" charset="0"/>
              </a:rPr>
              <a:t>Li: </a:t>
            </a:r>
          </a:p>
          <a:p>
            <a:pPr>
              <a:buNone/>
            </a:pPr>
            <a:r>
              <a:rPr lang="en-US" sz="6400" dirty="0">
                <a:latin typeface="Times New Roman" pitchFamily="18" charset="0"/>
                <a:cs typeface="Times New Roman" pitchFamily="18" charset="0"/>
              </a:rPr>
              <a:t>         Satellite Data Assimilation for Tropical storm forecasts </a:t>
            </a:r>
            <a:r>
              <a:rPr lang="en-US" sz="6400" dirty="0" smtClean="0">
                <a:latin typeface="Times New Roman" pitchFamily="18" charset="0"/>
                <a:cs typeface="Times New Roman" pitchFamily="18" charset="0"/>
              </a:rPr>
              <a:t>– SDAT</a:t>
            </a:r>
          </a:p>
          <a:p>
            <a:r>
              <a:rPr lang="en-US" sz="6400" b="1" dirty="0" smtClean="0">
                <a:latin typeface="Times New Roman" pitchFamily="18" charset="0"/>
                <a:cs typeface="Times New Roman" pitchFamily="18" charset="0"/>
              </a:rPr>
              <a:t>Tong Zhu:</a:t>
            </a:r>
          </a:p>
          <a:p>
            <a:pPr lvl="1">
              <a:buNone/>
            </a:pPr>
            <a:r>
              <a:rPr lang="en-US" sz="6000" dirty="0" smtClean="0">
                <a:latin typeface="Times New Roman" pitchFamily="18" charset="0"/>
                <a:cs typeface="Times New Roman" pitchFamily="18" charset="0"/>
              </a:rPr>
              <a:t>GSI Thinning Optimization </a:t>
            </a:r>
            <a:endParaRPr lang="en-US" sz="6000" dirty="0">
              <a:latin typeface="Times New Roman" pitchFamily="18" charset="0"/>
              <a:cs typeface="Times New Roman" pitchFamily="18" charset="0"/>
            </a:endParaRPr>
          </a:p>
          <a:p>
            <a:r>
              <a:rPr lang="en-US" sz="6400" b="1" dirty="0" smtClean="0">
                <a:latin typeface="Times New Roman" pitchFamily="18" charset="0"/>
                <a:cs typeface="Times New Roman" pitchFamily="18" charset="0"/>
              </a:rPr>
              <a:t>David </a:t>
            </a:r>
            <a:r>
              <a:rPr lang="en-US" sz="6400" b="1" dirty="0">
                <a:latin typeface="Times New Roman" pitchFamily="18" charset="0"/>
                <a:cs typeface="Times New Roman" pitchFamily="18" charset="0"/>
              </a:rPr>
              <a:t>Groff, Paul van </a:t>
            </a:r>
            <a:r>
              <a:rPr lang="en-US" sz="6400" b="1" dirty="0" err="1">
                <a:latin typeface="Times New Roman" pitchFamily="18" charset="0"/>
                <a:cs typeface="Times New Roman" pitchFamily="18" charset="0"/>
              </a:rPr>
              <a:t>Delst</a:t>
            </a:r>
            <a:r>
              <a:rPr lang="en-US" sz="6400" b="1" dirty="0">
                <a:latin typeface="Times New Roman" pitchFamily="18" charset="0"/>
                <a:cs typeface="Times New Roman" pitchFamily="18" charset="0"/>
              </a:rPr>
              <a:t>, </a:t>
            </a:r>
            <a:r>
              <a:rPr lang="en-US" sz="6400" b="1" dirty="0" err="1">
                <a:latin typeface="Times New Roman" pitchFamily="18" charset="0"/>
                <a:cs typeface="Times New Roman" pitchFamily="18" charset="0"/>
              </a:rPr>
              <a:t>Quanhua</a:t>
            </a:r>
            <a:r>
              <a:rPr lang="en-US" sz="6400" b="1" dirty="0">
                <a:latin typeface="Times New Roman" pitchFamily="18" charset="0"/>
                <a:cs typeface="Times New Roman" pitchFamily="18" charset="0"/>
              </a:rPr>
              <a:t> Liu, Emily Liu</a:t>
            </a:r>
          </a:p>
          <a:p>
            <a:pPr marL="400050" lvl="1" indent="0">
              <a:buNone/>
            </a:pPr>
            <a:r>
              <a:rPr lang="en-US" sz="6000" dirty="0" smtClean="0">
                <a:latin typeface="Times New Roman" pitchFamily="18" charset="0"/>
                <a:cs typeface="Times New Roman" pitchFamily="18" charset="0"/>
              </a:rPr>
              <a:t> FASTEM5 </a:t>
            </a:r>
            <a:r>
              <a:rPr lang="en-US" sz="6000" dirty="0">
                <a:latin typeface="Times New Roman" pitchFamily="18" charset="0"/>
                <a:cs typeface="Times New Roman" pitchFamily="18" charset="0"/>
              </a:rPr>
              <a:t>diffuse </a:t>
            </a:r>
            <a:r>
              <a:rPr lang="en-US" sz="6000" dirty="0" err="1">
                <a:latin typeface="Times New Roman" pitchFamily="18" charset="0"/>
                <a:cs typeface="Times New Roman" pitchFamily="18" charset="0"/>
              </a:rPr>
              <a:t>downwelling</a:t>
            </a:r>
            <a:r>
              <a:rPr lang="en-US" sz="6000" dirty="0">
                <a:latin typeface="Times New Roman" pitchFamily="18" charset="0"/>
                <a:cs typeface="Times New Roman" pitchFamily="18" charset="0"/>
              </a:rPr>
              <a:t> reflection correction</a:t>
            </a:r>
            <a:endParaRPr lang="en-US" sz="6000" dirty="0" smtClean="0">
              <a:latin typeface="Times New Roman" pitchFamily="18" charset="0"/>
              <a:cs typeface="Times New Roman" pitchFamily="18" charset="0"/>
            </a:endParaRPr>
          </a:p>
          <a:p>
            <a:r>
              <a:rPr lang="en-US" sz="6400" b="1" dirty="0">
                <a:latin typeface="Times New Roman" pitchFamily="18" charset="0"/>
                <a:cs typeface="Times New Roman" pitchFamily="18" charset="0"/>
              </a:rPr>
              <a:t>Ming </a:t>
            </a:r>
            <a:r>
              <a:rPr lang="en-US" sz="6400" b="1" dirty="0" smtClean="0">
                <a:latin typeface="Times New Roman" pitchFamily="18" charset="0"/>
                <a:cs typeface="Times New Roman" pitchFamily="18" charset="0"/>
              </a:rPr>
              <a:t>Chen </a:t>
            </a:r>
            <a:r>
              <a:rPr lang="en-US" sz="6400" b="1" dirty="0">
                <a:latin typeface="Times New Roman" pitchFamily="18" charset="0"/>
                <a:cs typeface="Times New Roman" pitchFamily="18" charset="0"/>
              </a:rPr>
              <a:t>and </a:t>
            </a:r>
            <a:r>
              <a:rPr lang="en-US" sz="6400" b="1" dirty="0" err="1">
                <a:latin typeface="Times New Roman" pitchFamily="18" charset="0"/>
                <a:cs typeface="Times New Roman" pitchFamily="18" charset="0"/>
              </a:rPr>
              <a:t>Fuzhong</a:t>
            </a:r>
            <a:r>
              <a:rPr lang="en-US" sz="6400" b="1" dirty="0">
                <a:latin typeface="Times New Roman" pitchFamily="18" charset="0"/>
                <a:cs typeface="Times New Roman" pitchFamily="18" charset="0"/>
              </a:rPr>
              <a:t> </a:t>
            </a:r>
            <a:r>
              <a:rPr lang="en-US" sz="6400" b="1" dirty="0" err="1" smtClean="0">
                <a:latin typeface="Times New Roman" pitchFamily="18" charset="0"/>
                <a:cs typeface="Times New Roman" pitchFamily="18" charset="0"/>
              </a:rPr>
              <a:t>Weng</a:t>
            </a:r>
            <a:endParaRPr lang="en-US" sz="6400" b="1" dirty="0" smtClean="0">
              <a:latin typeface="Times New Roman" pitchFamily="18" charset="0"/>
              <a:cs typeface="Times New Roman" pitchFamily="18" charset="0"/>
            </a:endParaRPr>
          </a:p>
          <a:p>
            <a:pPr marL="400050" lvl="1" indent="0">
              <a:buNone/>
            </a:pPr>
            <a:r>
              <a:rPr lang="en-US" sz="6000" dirty="0" smtClean="0">
                <a:latin typeface="Times New Roman" pitchFamily="18" charset="0"/>
                <a:cs typeface="Times New Roman" pitchFamily="18" charset="0"/>
              </a:rPr>
              <a:t> Land </a:t>
            </a:r>
            <a:r>
              <a:rPr lang="en-US" sz="6000" dirty="0">
                <a:latin typeface="Times New Roman" pitchFamily="18" charset="0"/>
                <a:cs typeface="Times New Roman" pitchFamily="18" charset="0"/>
              </a:rPr>
              <a:t>Physical MW Emissivity Model Updates and </a:t>
            </a:r>
            <a:r>
              <a:rPr lang="en-US" sz="6000" dirty="0" smtClean="0">
                <a:latin typeface="Times New Roman" pitchFamily="18" charset="0"/>
                <a:cs typeface="Times New Roman" pitchFamily="18" charset="0"/>
              </a:rPr>
              <a:t>Testing</a:t>
            </a:r>
          </a:p>
          <a:p>
            <a:r>
              <a:rPr lang="en-US" sz="6400" b="1" dirty="0" smtClean="0">
                <a:latin typeface="Times New Roman" pitchFamily="18" charset="0"/>
                <a:cs typeface="Times New Roman" pitchFamily="18" charset="0"/>
              </a:rPr>
              <a:t>Other </a:t>
            </a:r>
            <a:r>
              <a:rPr lang="en-US" sz="6400" b="1" dirty="0">
                <a:latin typeface="Times New Roman" pitchFamily="18" charset="0"/>
                <a:cs typeface="Times New Roman" pitchFamily="18" charset="0"/>
              </a:rPr>
              <a:t>things to mention (not </a:t>
            </a:r>
            <a:r>
              <a:rPr lang="en-US" sz="6400" b="1" dirty="0" smtClean="0">
                <a:latin typeface="Times New Roman" pitchFamily="18" charset="0"/>
                <a:cs typeface="Times New Roman" pitchFamily="18" charset="0"/>
              </a:rPr>
              <a:t>finalized)</a:t>
            </a:r>
          </a:p>
          <a:p>
            <a:pPr marL="400050" lvl="1" indent="0">
              <a:buNone/>
            </a:pPr>
            <a:r>
              <a:rPr lang="en-US" sz="6000" dirty="0" smtClean="0">
                <a:latin typeface="Times New Roman" pitchFamily="18" charset="0"/>
                <a:cs typeface="Times New Roman" pitchFamily="18" charset="0"/>
              </a:rPr>
              <a:t>- </a:t>
            </a:r>
            <a:r>
              <a:rPr lang="en-US" sz="6000" dirty="0">
                <a:latin typeface="Times New Roman" pitchFamily="18" charset="0"/>
                <a:cs typeface="Times New Roman" pitchFamily="18" charset="0"/>
              </a:rPr>
              <a:t>GPM data assimilation (by Erin Jones, with Kevin)</a:t>
            </a:r>
          </a:p>
          <a:p>
            <a:pPr marL="400050" lvl="1" indent="0">
              <a:buNone/>
            </a:pPr>
            <a:r>
              <a:rPr lang="en-US" sz="6000" dirty="0">
                <a:latin typeface="Times New Roman" pitchFamily="18" charset="0"/>
                <a:cs typeface="Times New Roman" pitchFamily="18" charset="0"/>
              </a:rPr>
              <a:t>- AMSR2 data assimilation (Erin Jones, with Kevin as well)</a:t>
            </a:r>
          </a:p>
          <a:p>
            <a:pPr marL="400050" lvl="1" indent="0">
              <a:buNone/>
            </a:pPr>
            <a:r>
              <a:rPr lang="en-US" sz="6000" dirty="0">
                <a:latin typeface="Times New Roman" pitchFamily="18" charset="0"/>
                <a:cs typeface="Times New Roman" pitchFamily="18" charset="0"/>
              </a:rPr>
              <a:t>- AMV data assimilation optimization (by E. </a:t>
            </a:r>
            <a:r>
              <a:rPr lang="en-US" sz="6000" dirty="0" err="1">
                <a:latin typeface="Times New Roman" pitchFamily="18" charset="0"/>
                <a:cs typeface="Times New Roman" pitchFamily="18" charset="0"/>
              </a:rPr>
              <a:t>Maddy</a:t>
            </a:r>
            <a:r>
              <a:rPr lang="en-US" sz="6000" dirty="0">
                <a:latin typeface="Times New Roman" pitchFamily="18" charset="0"/>
                <a:cs typeface="Times New Roman" pitchFamily="18" charset="0"/>
              </a:rPr>
              <a:t>).</a:t>
            </a:r>
          </a:p>
          <a:p>
            <a:pPr marL="400050" lvl="1" indent="0">
              <a:buNone/>
            </a:pPr>
            <a:endParaRPr lang="en-US" sz="6000" dirty="0" smtClean="0">
              <a:latin typeface="Times New Roman" pitchFamily="18" charset="0"/>
              <a:cs typeface="Times New Roman" pitchFamily="18" charset="0"/>
            </a:endParaRPr>
          </a:p>
          <a:p>
            <a:endParaRPr lang="en-US" sz="6400" b="1" dirty="0">
              <a:latin typeface="Times New Roman" pitchFamily="18" charset="0"/>
              <a:cs typeface="Times New Roman" pitchFamily="18" charset="0"/>
            </a:endParaRPr>
          </a:p>
        </p:txBody>
      </p:sp>
      <p:sp>
        <p:nvSpPr>
          <p:cNvPr id="8" name="Left Brace 7"/>
          <p:cNvSpPr/>
          <p:nvPr/>
        </p:nvSpPr>
        <p:spPr>
          <a:xfrm>
            <a:off x="1751099" y="1158975"/>
            <a:ext cx="228600" cy="1279425"/>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TextBox 8"/>
          <p:cNvSpPr txBox="1"/>
          <p:nvPr/>
        </p:nvSpPr>
        <p:spPr>
          <a:xfrm>
            <a:off x="457200" y="1600200"/>
            <a:ext cx="1300356" cy="369332"/>
          </a:xfrm>
          <a:prstGeom prst="rect">
            <a:avLst/>
          </a:prstGeom>
          <a:noFill/>
          <a:ln>
            <a:solidFill>
              <a:schemeClr val="tx1"/>
            </a:solidFill>
          </a:ln>
        </p:spPr>
        <p:txBody>
          <a:bodyPr wrap="none" rtlCol="0">
            <a:spAutoFit/>
          </a:bodyPr>
          <a:lstStyle/>
          <a:p>
            <a:r>
              <a:rPr lang="en-US" dirty="0" smtClean="0">
                <a:latin typeface="Times New Roman" pitchFamily="18" charset="0"/>
                <a:cs typeface="Times New Roman" pitchFamily="18" charset="0"/>
              </a:rPr>
              <a:t>GDAS/GFS</a:t>
            </a:r>
          </a:p>
        </p:txBody>
      </p:sp>
      <p:sp>
        <p:nvSpPr>
          <p:cNvPr id="14" name="TextBox 13"/>
          <p:cNvSpPr txBox="1"/>
          <p:nvPr/>
        </p:nvSpPr>
        <p:spPr>
          <a:xfrm>
            <a:off x="457200" y="3214702"/>
            <a:ext cx="1274642" cy="646331"/>
          </a:xfrm>
          <a:prstGeom prst="rect">
            <a:avLst/>
          </a:prstGeom>
          <a:noFill/>
          <a:ln>
            <a:solidFill>
              <a:schemeClr val="tx1"/>
            </a:solidFill>
          </a:ln>
        </p:spPr>
        <p:txBody>
          <a:bodyPr wrap="square" rtlCol="0">
            <a:spAutoFit/>
          </a:bodyPr>
          <a:lstStyle/>
          <a:p>
            <a:r>
              <a:rPr lang="en-US" dirty="0" smtClean="0">
                <a:latin typeface="Times New Roman" pitchFamily="18" charset="0"/>
                <a:cs typeface="Times New Roman" pitchFamily="18" charset="0"/>
              </a:rPr>
              <a:t>Regional GSI DA</a:t>
            </a:r>
            <a:endParaRPr lang="en-US" dirty="0">
              <a:latin typeface="Times New Roman" pitchFamily="18" charset="0"/>
              <a:cs typeface="Times New Roman" pitchFamily="18" charset="0"/>
            </a:endParaRPr>
          </a:p>
        </p:txBody>
      </p:sp>
      <p:sp>
        <p:nvSpPr>
          <p:cNvPr id="18" name="TextBox 17"/>
          <p:cNvSpPr txBox="1"/>
          <p:nvPr/>
        </p:nvSpPr>
        <p:spPr>
          <a:xfrm>
            <a:off x="457200" y="2590800"/>
            <a:ext cx="1274643" cy="369332"/>
          </a:xfrm>
          <a:prstGeom prst="rect">
            <a:avLst/>
          </a:prstGeom>
          <a:noFill/>
          <a:ln>
            <a:solidFill>
              <a:schemeClr val="tx1"/>
            </a:solidFill>
          </a:ln>
        </p:spPr>
        <p:txBody>
          <a:bodyPr wrap="square" rtlCol="0">
            <a:spAutoFit/>
          </a:bodyPr>
          <a:lstStyle/>
          <a:p>
            <a:r>
              <a:rPr lang="en-US" dirty="0" smtClean="0">
                <a:latin typeface="Times New Roman" pitchFamily="18" charset="0"/>
                <a:cs typeface="Times New Roman" pitchFamily="18" charset="0"/>
              </a:rPr>
              <a:t>GOES-R</a:t>
            </a:r>
            <a:endParaRPr lang="en-US" dirty="0">
              <a:latin typeface="Times New Roman" pitchFamily="18" charset="0"/>
              <a:cs typeface="Times New Roman" pitchFamily="18" charset="0"/>
            </a:endParaRPr>
          </a:p>
        </p:txBody>
      </p:sp>
      <p:cxnSp>
        <p:nvCxnSpPr>
          <p:cNvPr id="23" name="Straight Arrow Connector 22"/>
          <p:cNvCxnSpPr/>
          <p:nvPr/>
        </p:nvCxnSpPr>
        <p:spPr>
          <a:xfrm>
            <a:off x="1756322" y="2778712"/>
            <a:ext cx="303252"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5" name="Left Brace 24"/>
          <p:cNvSpPr/>
          <p:nvPr/>
        </p:nvSpPr>
        <p:spPr>
          <a:xfrm>
            <a:off x="1731842" y="4191000"/>
            <a:ext cx="228600" cy="609600"/>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TextBox 25"/>
          <p:cNvSpPr txBox="1"/>
          <p:nvPr/>
        </p:nvSpPr>
        <p:spPr>
          <a:xfrm>
            <a:off x="457200" y="4338290"/>
            <a:ext cx="1274642" cy="369332"/>
          </a:xfrm>
          <a:prstGeom prst="rect">
            <a:avLst/>
          </a:prstGeom>
          <a:noFill/>
          <a:ln>
            <a:solidFill>
              <a:schemeClr val="tx1"/>
            </a:solidFill>
          </a:ln>
        </p:spPr>
        <p:txBody>
          <a:bodyPr wrap="square" rtlCol="0">
            <a:spAutoFit/>
          </a:bodyPr>
          <a:lstStyle/>
          <a:p>
            <a:r>
              <a:rPr lang="en-US" dirty="0" smtClean="0">
                <a:latin typeface="Times New Roman" pitchFamily="18" charset="0"/>
                <a:cs typeface="Times New Roman" pitchFamily="18" charset="0"/>
              </a:rPr>
              <a:t>CRTM</a:t>
            </a:r>
            <a:endParaRPr lang="en-US" dirty="0">
              <a:latin typeface="Times New Roman" pitchFamily="18" charset="0"/>
              <a:cs typeface="Times New Roman" pitchFamily="18" charset="0"/>
            </a:endParaRPr>
          </a:p>
        </p:txBody>
      </p:sp>
      <p:sp>
        <p:nvSpPr>
          <p:cNvPr id="4" name="Rectangle 3"/>
          <p:cNvSpPr/>
          <p:nvPr/>
        </p:nvSpPr>
        <p:spPr>
          <a:xfrm>
            <a:off x="0" y="6211669"/>
            <a:ext cx="9144000" cy="646331"/>
          </a:xfrm>
          <a:prstGeom prst="rect">
            <a:avLst/>
          </a:prstGeom>
        </p:spPr>
        <p:txBody>
          <a:bodyPr wrap="square">
            <a:spAutoFit/>
          </a:bodyPr>
          <a:lstStyle/>
          <a:p>
            <a:pPr algn="ctr"/>
            <a:r>
              <a:rPr lang="en-US" b="1" dirty="0" smtClean="0">
                <a:latin typeface="Times New Roman" pitchFamily="18" charset="0"/>
                <a:cs typeface="Times New Roman" pitchFamily="18" charset="0"/>
              </a:rPr>
              <a:t>Further information available at the JCSDA Directed Research Review Website </a:t>
            </a:r>
          </a:p>
          <a:p>
            <a:pPr algn="ctr"/>
            <a:r>
              <a:rPr lang="en-US" b="1" dirty="0" smtClean="0">
                <a:latin typeface="Times New Roman" pitchFamily="18" charset="0"/>
                <a:cs typeface="Times New Roman" pitchFamily="18" charset="0"/>
              </a:rPr>
              <a:t>(http</a:t>
            </a:r>
            <a:r>
              <a:rPr lang="en-US" b="1" dirty="0">
                <a:latin typeface="Times New Roman" pitchFamily="18" charset="0"/>
                <a:cs typeface="Times New Roman" pitchFamily="18" charset="0"/>
              </a:rPr>
              <a:t>://</a:t>
            </a:r>
            <a:r>
              <a:rPr lang="en-US" b="1" dirty="0" smtClean="0">
                <a:latin typeface="Times New Roman" pitchFamily="18" charset="0"/>
                <a:cs typeface="Times New Roman" pitchFamily="18" charset="0"/>
              </a:rPr>
              <a:t>www.jcsda.noaa.gov/DRT.php)</a:t>
            </a:r>
            <a:endParaRPr lang="en-US" b="1" dirty="0">
              <a:latin typeface="Times New Roman" pitchFamily="18" charset="0"/>
              <a:cs typeface="Times New Roman" pitchFamily="18" charset="0"/>
            </a:endParaRPr>
          </a:p>
        </p:txBody>
      </p:sp>
      <p:sp>
        <p:nvSpPr>
          <p:cNvPr id="13" name="Left Brace 12"/>
          <p:cNvSpPr/>
          <p:nvPr/>
        </p:nvSpPr>
        <p:spPr>
          <a:xfrm>
            <a:off x="1726734" y="3259822"/>
            <a:ext cx="228600" cy="609600"/>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39862683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114" name="Picture 5" descr="Macintosh HD:Users:pwang:Documents:Sandy:Sandy_amsua_airs:analy_diff:diff_airclr_airs_T500_2506.png"/>
          <p:cNvPicPr>
            <a:picLocks noChangeAspect="1" noChangeArrowheads="1"/>
          </p:cNvPicPr>
          <p:nvPr/>
        </p:nvPicPr>
        <p:blipFill>
          <a:blip r:embed="rId2">
            <a:extLst>
              <a:ext uri="{28A0092B-C50C-407E-A947-70E740481C1C}">
                <a14:useLocalDpi xmlns:a14="http://schemas.microsoft.com/office/drawing/2010/main" val="0"/>
              </a:ext>
            </a:extLst>
          </a:blip>
          <a:srcRect l="8235" t="11368" r="9261" b="18906"/>
          <a:stretch>
            <a:fillRect/>
          </a:stretch>
        </p:blipFill>
        <p:spPr bwMode="auto">
          <a:xfrm>
            <a:off x="0" y="228600"/>
            <a:ext cx="4549775" cy="4960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0115" name="TextBox 6"/>
          <p:cNvSpPr txBox="1">
            <a:spLocks noChangeArrowheads="1"/>
          </p:cNvSpPr>
          <p:nvPr/>
        </p:nvSpPr>
        <p:spPr bwMode="auto">
          <a:xfrm>
            <a:off x="-76200" y="5181600"/>
            <a:ext cx="48768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fontAlgn="base" hangingPunct="1">
              <a:spcBef>
                <a:spcPct val="0"/>
              </a:spcBef>
              <a:spcAft>
                <a:spcPct val="0"/>
              </a:spcAft>
            </a:pPr>
            <a:r>
              <a:rPr lang="en-US" sz="2000" smtClean="0">
                <a:solidFill>
                  <a:srgbClr val="000000"/>
                </a:solidFill>
                <a:latin typeface="Calibri" pitchFamily="34" charset="0"/>
                <a:ea typeface="宋体" pitchFamily="2" charset="-122"/>
              </a:rPr>
              <a:t>500 hPa temperature analysis difference </a:t>
            </a:r>
            <a:r>
              <a:rPr lang="en-US" sz="2000" b="1" smtClean="0">
                <a:solidFill>
                  <a:srgbClr val="0070C0"/>
                </a:solidFill>
                <a:latin typeface="Calibri" pitchFamily="34" charset="0"/>
                <a:ea typeface="宋体" pitchFamily="2" charset="-122"/>
              </a:rPr>
              <a:t>(AIRS(MOD) - AIRS(GSI))</a:t>
            </a:r>
          </a:p>
        </p:txBody>
      </p:sp>
      <p:sp>
        <p:nvSpPr>
          <p:cNvPr id="90116" name="TextBox 7"/>
          <p:cNvSpPr txBox="1">
            <a:spLocks noChangeArrowheads="1"/>
          </p:cNvSpPr>
          <p:nvPr/>
        </p:nvSpPr>
        <p:spPr bwMode="auto">
          <a:xfrm>
            <a:off x="4953000" y="42863"/>
            <a:ext cx="35052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fontAlgn="base" hangingPunct="1">
              <a:spcBef>
                <a:spcPct val="0"/>
              </a:spcBef>
              <a:spcAft>
                <a:spcPct val="0"/>
              </a:spcAft>
            </a:pPr>
            <a:r>
              <a:rPr lang="en-US" sz="1600" b="1" smtClean="0">
                <a:solidFill>
                  <a:srgbClr val="000000"/>
                </a:solidFill>
                <a:latin typeface="Calibri" pitchFamily="34" charset="0"/>
                <a:ea typeface="宋体" pitchFamily="2" charset="-122"/>
              </a:rPr>
              <a:t>Hurricane Sandy (2012) forecast RMSE</a:t>
            </a:r>
          </a:p>
        </p:txBody>
      </p:sp>
      <p:sp>
        <p:nvSpPr>
          <p:cNvPr id="90117" name="TextBox 8"/>
          <p:cNvSpPr txBox="1">
            <a:spLocks noChangeArrowheads="1"/>
          </p:cNvSpPr>
          <p:nvPr/>
        </p:nvSpPr>
        <p:spPr bwMode="auto">
          <a:xfrm>
            <a:off x="5562600" y="6334125"/>
            <a:ext cx="28384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fontAlgn="base" hangingPunct="1">
              <a:spcBef>
                <a:spcPct val="0"/>
              </a:spcBef>
              <a:spcAft>
                <a:spcPct val="0"/>
              </a:spcAft>
            </a:pPr>
            <a:r>
              <a:rPr lang="en-US" sz="1400" smtClean="0">
                <a:solidFill>
                  <a:srgbClr val="000000"/>
                </a:solidFill>
                <a:latin typeface="Calibri" pitchFamily="34" charset="0"/>
                <a:ea typeface="宋体" pitchFamily="2" charset="-122"/>
              </a:rPr>
              <a:t>72-hour forecasts of Sandy from 06 UTC 28 to 00 UTC 30 Oct, 2012</a:t>
            </a:r>
          </a:p>
        </p:txBody>
      </p:sp>
      <p:grpSp>
        <p:nvGrpSpPr>
          <p:cNvPr id="90118" name="Group 11"/>
          <p:cNvGrpSpPr>
            <a:grpSpLocks/>
          </p:cNvGrpSpPr>
          <p:nvPr/>
        </p:nvGrpSpPr>
        <p:grpSpPr bwMode="auto">
          <a:xfrm>
            <a:off x="4595813" y="449263"/>
            <a:ext cx="4395787" cy="5951537"/>
            <a:chOff x="4595434" y="449777"/>
            <a:chExt cx="4396166" cy="5951023"/>
          </a:xfrm>
        </p:grpSpPr>
        <p:pic>
          <p:nvPicPr>
            <p:cNvPr id="90121" name="Picture 3" descr="C:\PW-Study\Sandy\warm_start\AMSUA+AIRSclr\GSI_clr\RMSE_line_airs_clr.png"/>
            <p:cNvPicPr>
              <a:picLocks noChangeAspect="1" noChangeArrowheads="1"/>
            </p:cNvPicPr>
            <p:nvPr/>
          </p:nvPicPr>
          <p:blipFill>
            <a:blip r:embed="rId3">
              <a:extLst>
                <a:ext uri="{28A0092B-C50C-407E-A947-70E740481C1C}">
                  <a14:useLocalDpi xmlns:a14="http://schemas.microsoft.com/office/drawing/2010/main" val="0"/>
                </a:ext>
              </a:extLst>
            </a:blip>
            <a:srcRect l="6918" t="7121" r="5276" b="5719"/>
            <a:stretch>
              <a:fillRect/>
            </a:stretch>
          </p:blipFill>
          <p:spPr bwMode="auto">
            <a:xfrm>
              <a:off x="4686297" y="449777"/>
              <a:ext cx="4305303" cy="59510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0122" name="TextBox 10"/>
            <p:cNvSpPr txBox="1">
              <a:spLocks noChangeArrowheads="1"/>
            </p:cNvSpPr>
            <p:nvPr/>
          </p:nvSpPr>
          <p:spPr bwMode="auto">
            <a:xfrm rot="-5400000">
              <a:off x="4458057" y="4853763"/>
              <a:ext cx="551754" cy="27699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fontAlgn="base" hangingPunct="1">
                <a:spcBef>
                  <a:spcPct val="0"/>
                </a:spcBef>
                <a:spcAft>
                  <a:spcPct val="0"/>
                </a:spcAft>
              </a:pPr>
              <a:r>
                <a:rPr lang="en-US" sz="1200" b="1" smtClean="0">
                  <a:solidFill>
                    <a:srgbClr val="000000"/>
                  </a:solidFill>
                  <a:ea typeface="宋体" pitchFamily="2" charset="-122"/>
                </a:rPr>
                <a:t>(m/s)</a:t>
              </a:r>
            </a:p>
          </p:txBody>
        </p:sp>
      </p:grpSp>
      <p:sp>
        <p:nvSpPr>
          <p:cNvPr id="3" name="TextBox 2"/>
          <p:cNvSpPr txBox="1"/>
          <p:nvPr/>
        </p:nvSpPr>
        <p:spPr>
          <a:xfrm>
            <a:off x="533400" y="6334125"/>
            <a:ext cx="2325688" cy="369888"/>
          </a:xfrm>
          <a:prstGeom prst="rect">
            <a:avLst/>
          </a:prstGeom>
          <a:noFill/>
        </p:spPr>
        <p:txBody>
          <a:bodyPr wrap="none">
            <a:spAutoFit/>
          </a:bodyPr>
          <a:lstStyle/>
          <a:p>
            <a:pPr>
              <a:defRPr/>
            </a:pPr>
            <a:r>
              <a:rPr lang="en-US" dirty="0">
                <a:solidFill>
                  <a:prstClr val="black"/>
                </a:solidFill>
                <a:ea typeface="ＭＳ Ｐゴシック" pitchFamily="34" charset="-128"/>
              </a:rPr>
              <a:t>Wang et al. 2014 (GRL)</a:t>
            </a:r>
          </a:p>
        </p:txBody>
      </p:sp>
      <p:sp>
        <p:nvSpPr>
          <p:cNvPr id="10" name="Rectangle 9"/>
          <p:cNvSpPr/>
          <p:nvPr/>
        </p:nvSpPr>
        <p:spPr>
          <a:xfrm>
            <a:off x="8311721" y="6477000"/>
            <a:ext cx="832279" cy="369332"/>
          </a:xfrm>
          <a:prstGeom prst="rect">
            <a:avLst/>
          </a:prstGeom>
        </p:spPr>
        <p:txBody>
          <a:bodyPr wrap="none">
            <a:spAutoFit/>
          </a:bodyPr>
          <a:lstStyle/>
          <a:p>
            <a:r>
              <a:rPr lang="en-US" b="1" dirty="0">
                <a:latin typeface="Times New Roman" pitchFamily="18" charset="0"/>
                <a:cs typeface="Times New Roman" pitchFamily="18" charset="0"/>
              </a:rPr>
              <a:t>Jun Li</a:t>
            </a:r>
            <a:endParaRPr lang="en-US" dirty="0"/>
          </a:p>
        </p:txBody>
      </p:sp>
    </p:spTree>
    <p:extLst>
      <p:ext uri="{BB962C8B-B14F-4D97-AF65-F5344CB8AC3E}">
        <p14:creationId xmlns:p14="http://schemas.microsoft.com/office/powerpoint/2010/main" val="370322450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itchFamily="18" charset="0"/>
                <a:cs typeface="Times New Roman" pitchFamily="18" charset="0"/>
              </a:rPr>
              <a:t>Near Future Plans</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r>
              <a:rPr lang="en-US" dirty="0" err="1" smtClean="0">
                <a:latin typeface="Times New Roman" pitchFamily="18" charset="0"/>
                <a:cs typeface="Times New Roman" pitchFamily="18" charset="0"/>
              </a:rPr>
              <a:t>CrIS</a:t>
            </a:r>
            <a:r>
              <a:rPr lang="en-US" dirty="0" smtClean="0">
                <a:latin typeface="Times New Roman" pitchFamily="18" charset="0"/>
                <a:cs typeface="Times New Roman" pitchFamily="18" charset="0"/>
              </a:rPr>
              <a:t> cloud-cleared radiances in GSI </a:t>
            </a:r>
            <a:r>
              <a:rPr lang="en-US" dirty="0" err="1" smtClean="0">
                <a:latin typeface="Times New Roman" pitchFamily="18" charset="0"/>
                <a:cs typeface="Times New Roman" pitchFamily="18" charset="0"/>
              </a:rPr>
              <a:t>Bufr</a:t>
            </a:r>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Assimilating </a:t>
            </a:r>
            <a:r>
              <a:rPr lang="en-US" dirty="0" err="1" smtClean="0">
                <a:latin typeface="Times New Roman" pitchFamily="18" charset="0"/>
                <a:cs typeface="Times New Roman" pitchFamily="18" charset="0"/>
              </a:rPr>
              <a:t>CrIS</a:t>
            </a:r>
            <a:r>
              <a:rPr lang="en-US" dirty="0" smtClean="0">
                <a:latin typeface="Times New Roman" pitchFamily="18" charset="0"/>
                <a:cs typeface="Times New Roman" pitchFamily="18" charset="0"/>
              </a:rPr>
              <a:t> CC radiances in SDAT</a:t>
            </a:r>
          </a:p>
          <a:p>
            <a:r>
              <a:rPr lang="en-US" dirty="0" smtClean="0">
                <a:latin typeface="Times New Roman" pitchFamily="18" charset="0"/>
                <a:cs typeface="Times New Roman" pitchFamily="18" charset="0"/>
              </a:rPr>
              <a:t>Rapid scan AMVs into GSI </a:t>
            </a:r>
            <a:r>
              <a:rPr lang="en-US" dirty="0" err="1" smtClean="0">
                <a:latin typeface="Times New Roman" pitchFamily="18" charset="0"/>
                <a:cs typeface="Times New Roman" pitchFamily="18" charset="0"/>
              </a:rPr>
              <a:t>Bufr</a:t>
            </a:r>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Assimilating RS AMVs in SDAT</a:t>
            </a:r>
          </a:p>
          <a:p>
            <a:r>
              <a:rPr lang="en-US" dirty="0" smtClean="0">
                <a:latin typeface="Times New Roman" pitchFamily="18" charset="0"/>
                <a:cs typeface="Times New Roman" pitchFamily="18" charset="0"/>
              </a:rPr>
              <a:t>Implementing hybrid GSI (e.g., using global ensembles)</a:t>
            </a:r>
          </a:p>
          <a:p>
            <a:r>
              <a:rPr lang="en-US" dirty="0" smtClean="0">
                <a:latin typeface="Times New Roman" pitchFamily="18" charset="0"/>
                <a:cs typeface="Times New Roman" pitchFamily="18" charset="0"/>
              </a:rPr>
              <a:t>Test SDAT with HWRF instead of WRF, compare WRF/GSI and HWRF/GSI</a:t>
            </a:r>
            <a:endParaRPr lang="en-US" dirty="0">
              <a:latin typeface="Times New Roman" pitchFamily="18" charset="0"/>
              <a:cs typeface="Times New Roman" pitchFamily="18" charset="0"/>
            </a:endParaRPr>
          </a:p>
        </p:txBody>
      </p:sp>
      <p:sp>
        <p:nvSpPr>
          <p:cNvPr id="4" name="Rectangle 3"/>
          <p:cNvSpPr/>
          <p:nvPr/>
        </p:nvSpPr>
        <p:spPr>
          <a:xfrm>
            <a:off x="8311721" y="6477000"/>
            <a:ext cx="832279" cy="369332"/>
          </a:xfrm>
          <a:prstGeom prst="rect">
            <a:avLst/>
          </a:prstGeom>
        </p:spPr>
        <p:txBody>
          <a:bodyPr wrap="none">
            <a:spAutoFit/>
          </a:bodyPr>
          <a:lstStyle/>
          <a:p>
            <a:r>
              <a:rPr lang="en-US" b="1" dirty="0">
                <a:latin typeface="Times New Roman" pitchFamily="18" charset="0"/>
                <a:cs typeface="Times New Roman" pitchFamily="18" charset="0"/>
              </a:rPr>
              <a:t>Jun Li</a:t>
            </a:r>
            <a:endParaRPr lang="en-US" dirty="0"/>
          </a:p>
        </p:txBody>
      </p:sp>
    </p:spTree>
    <p:extLst>
      <p:ext uri="{BB962C8B-B14F-4D97-AF65-F5344CB8AC3E}">
        <p14:creationId xmlns:p14="http://schemas.microsoft.com/office/powerpoint/2010/main" val="116303879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eans\users$\bpierce\Data\Documents\GSI_Review_Committee\RCM_05072014\GSI_Review_Activities_and_Future_Plan_Tong_May2014b.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2413" cy="6856413"/>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7987383" y="6501870"/>
            <a:ext cx="1144544" cy="369332"/>
          </a:xfrm>
          <a:prstGeom prst="rect">
            <a:avLst/>
          </a:prstGeom>
        </p:spPr>
        <p:txBody>
          <a:bodyPr wrap="none">
            <a:spAutoFit/>
          </a:bodyPr>
          <a:lstStyle/>
          <a:p>
            <a:r>
              <a:rPr lang="en-US" b="1" dirty="0">
                <a:latin typeface="Times New Roman" pitchFamily="18" charset="0"/>
                <a:cs typeface="Times New Roman" pitchFamily="18" charset="0"/>
              </a:rPr>
              <a:t>Tong Zhu</a:t>
            </a:r>
            <a:endParaRPr lang="en-US" dirty="0"/>
          </a:p>
        </p:txBody>
      </p:sp>
    </p:spTree>
    <p:extLst>
      <p:ext uri="{BB962C8B-B14F-4D97-AF65-F5344CB8AC3E}">
        <p14:creationId xmlns:p14="http://schemas.microsoft.com/office/powerpoint/2010/main" val="33377804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itchFamily="18" charset="0"/>
                <a:cs typeface="Times New Roman" pitchFamily="18" charset="0"/>
              </a:rPr>
              <a:t>CRTM Surface Emissivity Changes</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pPr marL="0" indent="0">
              <a:buNone/>
            </a:pPr>
            <a:endParaRPr lang="en-US" sz="2400" dirty="0" smtClean="0"/>
          </a:p>
          <a:p>
            <a:r>
              <a:rPr lang="en-US" sz="2400" dirty="0" smtClean="0">
                <a:latin typeface="Times New Roman" pitchFamily="18" charset="0"/>
                <a:cs typeface="Times New Roman" pitchFamily="18" charset="0"/>
              </a:rPr>
              <a:t>Emily Liu demonstrated that the inclusion of clouds in first guess fields was increasing the magnitude of (O-B) differences for AMSUA surface sensitive channels</a:t>
            </a:r>
          </a:p>
          <a:p>
            <a:endParaRPr lang="en-US" sz="24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Initially all input CRTM clouds were assigned as being non-precipitating.  </a:t>
            </a:r>
          </a:p>
          <a:p>
            <a:endParaRPr lang="en-US" sz="2400" dirty="0">
              <a:latin typeface="Times New Roman" pitchFamily="18" charset="0"/>
              <a:cs typeface="Times New Roman" pitchFamily="18" charset="0"/>
            </a:endParaRPr>
          </a:p>
          <a:p>
            <a:r>
              <a:rPr lang="en-US" sz="2400" dirty="0" smtClean="0">
                <a:latin typeface="Times New Roman" pitchFamily="18" charset="0"/>
                <a:cs typeface="Times New Roman" pitchFamily="18" charset="0"/>
              </a:rPr>
              <a:t>The CRTM team identified that the FASTEM5 diffuse </a:t>
            </a:r>
            <a:r>
              <a:rPr lang="en-US" sz="2400" dirty="0" err="1" smtClean="0">
                <a:latin typeface="Times New Roman" pitchFamily="18" charset="0"/>
                <a:cs typeface="Times New Roman" pitchFamily="18" charset="0"/>
              </a:rPr>
              <a:t>downwelling</a:t>
            </a:r>
            <a:r>
              <a:rPr lang="en-US" sz="2400" dirty="0" smtClean="0">
                <a:latin typeface="Times New Roman" pitchFamily="18" charset="0"/>
                <a:cs typeface="Times New Roman" pitchFamily="18" charset="0"/>
              </a:rPr>
              <a:t> reflection correction component was incorrectly being turned off for non-scattering clouds.</a:t>
            </a:r>
          </a:p>
          <a:p>
            <a:endParaRPr lang="en-US" sz="2400" dirty="0">
              <a:latin typeface="Times New Roman" pitchFamily="18" charset="0"/>
              <a:cs typeface="Times New Roman" pitchFamily="18" charset="0"/>
            </a:endParaRPr>
          </a:p>
          <a:p>
            <a:pPr marL="0" indent="0">
              <a:buNone/>
            </a:pPr>
            <a:endParaRPr lang="en-US" sz="2400" dirty="0"/>
          </a:p>
          <a:p>
            <a:endParaRPr lang="en-US" sz="2400" dirty="0" smtClean="0"/>
          </a:p>
          <a:p>
            <a:endParaRPr lang="en-US" sz="2400" dirty="0" smtClean="0"/>
          </a:p>
          <a:p>
            <a:endParaRPr lang="en-US" dirty="0"/>
          </a:p>
        </p:txBody>
      </p:sp>
      <p:sp>
        <p:nvSpPr>
          <p:cNvPr id="4" name="Slide Number Placeholder 3"/>
          <p:cNvSpPr>
            <a:spLocks noGrp="1"/>
          </p:cNvSpPr>
          <p:nvPr>
            <p:ph type="sldNum" sz="quarter" idx="12"/>
          </p:nvPr>
        </p:nvSpPr>
        <p:spPr/>
        <p:txBody>
          <a:bodyPr/>
          <a:lstStyle/>
          <a:p>
            <a:fld id="{B5C208CA-66D4-48BE-8F80-28045DE539C0}" type="slidenum">
              <a:rPr lang="en-US" smtClean="0"/>
              <a:pPr/>
              <a:t>23</a:t>
            </a:fld>
            <a:endParaRPr lang="en-US"/>
          </a:p>
        </p:txBody>
      </p:sp>
      <p:sp>
        <p:nvSpPr>
          <p:cNvPr id="5" name="Rectangle 4"/>
          <p:cNvSpPr/>
          <p:nvPr/>
        </p:nvSpPr>
        <p:spPr>
          <a:xfrm>
            <a:off x="7764455" y="6488668"/>
            <a:ext cx="1379545" cy="369332"/>
          </a:xfrm>
          <a:prstGeom prst="rect">
            <a:avLst/>
          </a:prstGeom>
        </p:spPr>
        <p:txBody>
          <a:bodyPr wrap="none">
            <a:spAutoFit/>
          </a:bodyPr>
          <a:lstStyle/>
          <a:p>
            <a:r>
              <a:rPr lang="en-US" b="1" dirty="0">
                <a:latin typeface="Times New Roman" pitchFamily="18" charset="0"/>
                <a:cs typeface="Times New Roman" pitchFamily="18" charset="0"/>
              </a:rPr>
              <a:t>David Groff</a:t>
            </a:r>
            <a:endParaRPr lang="en-US" dirty="0"/>
          </a:p>
        </p:txBody>
      </p:sp>
    </p:spTree>
    <p:extLst>
      <p:ext uri="{BB962C8B-B14F-4D97-AF65-F5344CB8AC3E}">
        <p14:creationId xmlns:p14="http://schemas.microsoft.com/office/powerpoint/2010/main" val="401248768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sz="3200" dirty="0" smtClean="0">
                <a:latin typeface="Times New Roman" pitchFamily="18" charset="0"/>
                <a:cs typeface="Times New Roman" pitchFamily="18" charset="0"/>
              </a:rPr>
              <a:t>Example Reflection Correction Off (Compliments of Emily Liu)</a:t>
            </a:r>
            <a:endParaRPr lang="en-US" sz="3200" dirty="0">
              <a:latin typeface="Times New Roman" pitchFamily="18" charset="0"/>
              <a:cs typeface="Times New Roman" pitchFamily="18" charset="0"/>
            </a:endParaRPr>
          </a:p>
        </p:txBody>
      </p:sp>
      <p:sp>
        <p:nvSpPr>
          <p:cNvPr id="4" name="Footer Placeholder 3"/>
          <p:cNvSpPr>
            <a:spLocks noGrp="1"/>
          </p:cNvSpPr>
          <p:nvPr>
            <p:ph type="ftr" sz="quarter" idx="11"/>
          </p:nvPr>
        </p:nvSpPr>
        <p:spPr/>
        <p:txBody>
          <a:bodyPr/>
          <a:lstStyle/>
          <a:p>
            <a:r>
              <a:rPr lang="en-US" smtClean="0"/>
              <a:t>JCSDA DRT Quarterly Review     April 23, 2014</a:t>
            </a:r>
            <a:endParaRPr lang="en-US" dirty="0"/>
          </a:p>
        </p:txBody>
      </p:sp>
      <p:sp>
        <p:nvSpPr>
          <p:cNvPr id="5" name="Slide Number Placeholder 4"/>
          <p:cNvSpPr>
            <a:spLocks noGrp="1"/>
          </p:cNvSpPr>
          <p:nvPr>
            <p:ph type="sldNum" sz="quarter" idx="12"/>
          </p:nvPr>
        </p:nvSpPr>
        <p:spPr/>
        <p:txBody>
          <a:bodyPr/>
          <a:lstStyle/>
          <a:p>
            <a:fld id="{B5C208CA-66D4-48BE-8F80-28045DE539C0}" type="slidenum">
              <a:rPr lang="en-US" smtClean="0"/>
              <a:pPr/>
              <a:t>24</a:t>
            </a:fld>
            <a:endParaRPr lang="en-US"/>
          </a:p>
        </p:txBody>
      </p:sp>
      <p:pic>
        <p:nvPicPr>
          <p:cNvPr id="1027"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219198"/>
            <a:ext cx="9144000" cy="56388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7764455" y="6488668"/>
            <a:ext cx="1379545" cy="369332"/>
          </a:xfrm>
          <a:prstGeom prst="rect">
            <a:avLst/>
          </a:prstGeom>
        </p:spPr>
        <p:txBody>
          <a:bodyPr wrap="none">
            <a:spAutoFit/>
          </a:bodyPr>
          <a:lstStyle/>
          <a:p>
            <a:r>
              <a:rPr lang="en-US" b="1" dirty="0">
                <a:latin typeface="Times New Roman" pitchFamily="18" charset="0"/>
                <a:cs typeface="Times New Roman" pitchFamily="18" charset="0"/>
              </a:rPr>
              <a:t>David Groff</a:t>
            </a:r>
            <a:endParaRPr lang="en-US" dirty="0"/>
          </a:p>
        </p:txBody>
      </p:sp>
    </p:spTree>
    <p:extLst>
      <p:ext uri="{BB962C8B-B14F-4D97-AF65-F5344CB8AC3E}">
        <p14:creationId xmlns:p14="http://schemas.microsoft.com/office/powerpoint/2010/main" val="210558694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sz="3200" dirty="0" smtClean="0">
                <a:latin typeface="Times New Roman" pitchFamily="18" charset="0"/>
                <a:cs typeface="Times New Roman" pitchFamily="18" charset="0"/>
              </a:rPr>
              <a:t>Example Reflection Correction On (Compliments of Emily Liu)</a:t>
            </a:r>
            <a:endParaRPr lang="en-US" sz="3200" dirty="0">
              <a:latin typeface="Times New Roman" pitchFamily="18" charset="0"/>
              <a:cs typeface="Times New Roman" pitchFamily="18" charset="0"/>
            </a:endParaRPr>
          </a:p>
        </p:txBody>
      </p:sp>
      <p:sp>
        <p:nvSpPr>
          <p:cNvPr id="4" name="Footer Placeholder 3"/>
          <p:cNvSpPr>
            <a:spLocks noGrp="1"/>
          </p:cNvSpPr>
          <p:nvPr>
            <p:ph type="ftr" sz="quarter" idx="11"/>
          </p:nvPr>
        </p:nvSpPr>
        <p:spPr/>
        <p:txBody>
          <a:bodyPr/>
          <a:lstStyle/>
          <a:p>
            <a:r>
              <a:rPr lang="en-US" smtClean="0"/>
              <a:t>JCSDA DRT Quarterly Review     April 23, 2014</a:t>
            </a:r>
            <a:endParaRPr lang="en-US" dirty="0"/>
          </a:p>
        </p:txBody>
      </p:sp>
      <p:sp>
        <p:nvSpPr>
          <p:cNvPr id="5" name="Slide Number Placeholder 4"/>
          <p:cNvSpPr>
            <a:spLocks noGrp="1"/>
          </p:cNvSpPr>
          <p:nvPr>
            <p:ph type="sldNum" sz="quarter" idx="12"/>
          </p:nvPr>
        </p:nvSpPr>
        <p:spPr/>
        <p:txBody>
          <a:bodyPr/>
          <a:lstStyle/>
          <a:p>
            <a:fld id="{B5C208CA-66D4-48BE-8F80-28045DE539C0}" type="slidenum">
              <a:rPr lang="en-US" smtClean="0"/>
              <a:pPr/>
              <a:t>25</a:t>
            </a:fld>
            <a:endParaRPr lang="en-US"/>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219198"/>
            <a:ext cx="9144000" cy="56388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7764455" y="6488668"/>
            <a:ext cx="1379545" cy="369332"/>
          </a:xfrm>
          <a:prstGeom prst="rect">
            <a:avLst/>
          </a:prstGeom>
        </p:spPr>
        <p:txBody>
          <a:bodyPr wrap="none">
            <a:spAutoFit/>
          </a:bodyPr>
          <a:lstStyle/>
          <a:p>
            <a:r>
              <a:rPr lang="en-US" b="1" dirty="0">
                <a:latin typeface="Times New Roman" pitchFamily="18" charset="0"/>
                <a:cs typeface="Times New Roman" pitchFamily="18" charset="0"/>
              </a:rPr>
              <a:t>David Groff</a:t>
            </a:r>
            <a:endParaRPr lang="en-US" dirty="0"/>
          </a:p>
        </p:txBody>
      </p:sp>
    </p:spTree>
    <p:extLst>
      <p:ext uri="{BB962C8B-B14F-4D97-AF65-F5344CB8AC3E}">
        <p14:creationId xmlns:p14="http://schemas.microsoft.com/office/powerpoint/2010/main" val="412404239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itchFamily="18" charset="0"/>
                <a:cs typeface="Times New Roman" pitchFamily="18" charset="0"/>
              </a:rPr>
              <a:t>Surface Emissivity Changes (cont.)</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r>
              <a:rPr lang="en-US" sz="2400" dirty="0" smtClean="0">
                <a:latin typeface="Times New Roman" pitchFamily="18" charset="0"/>
                <a:cs typeface="Times New Roman" pitchFamily="18" charset="0"/>
              </a:rPr>
              <a:t>Currently multiple stream CRTM calculations do not account for a diffuse surface reflection component.</a:t>
            </a:r>
          </a:p>
          <a:p>
            <a:pPr marL="0" indent="0">
              <a:buNone/>
            </a:pPr>
            <a:endParaRPr lang="en-US" sz="2400" dirty="0">
              <a:latin typeface="Times New Roman" pitchFamily="18" charset="0"/>
              <a:cs typeface="Times New Roman" pitchFamily="18" charset="0"/>
            </a:endParaRPr>
          </a:p>
          <a:p>
            <a:r>
              <a:rPr lang="en-US" sz="2400" dirty="0">
                <a:latin typeface="Times New Roman" pitchFamily="18" charset="0"/>
                <a:cs typeface="Times New Roman" pitchFamily="18" charset="0"/>
              </a:rPr>
              <a:t>N</a:t>
            </a:r>
            <a:r>
              <a:rPr lang="en-US" sz="2400" dirty="0" smtClean="0">
                <a:latin typeface="Times New Roman" pitchFamily="18" charset="0"/>
                <a:cs typeface="Times New Roman" pitchFamily="18" charset="0"/>
              </a:rPr>
              <a:t>eed to add non-zero off diagonal contributions into the surface scattering matrices that are applied in scattering radiative transfer solver.</a:t>
            </a:r>
          </a:p>
          <a:p>
            <a:pPr marL="0" indent="0">
              <a:buNone/>
            </a:pPr>
            <a:endParaRPr lang="en-US" sz="2400" dirty="0" smtClean="0"/>
          </a:p>
          <a:p>
            <a:pPr marL="0" indent="0">
              <a:buNone/>
            </a:pPr>
            <a:endParaRPr lang="en-US" sz="2400" dirty="0"/>
          </a:p>
        </p:txBody>
      </p:sp>
      <p:sp>
        <p:nvSpPr>
          <p:cNvPr id="5" name="Slide Number Placeholder 4"/>
          <p:cNvSpPr>
            <a:spLocks noGrp="1"/>
          </p:cNvSpPr>
          <p:nvPr>
            <p:ph type="sldNum" sz="quarter" idx="12"/>
          </p:nvPr>
        </p:nvSpPr>
        <p:spPr/>
        <p:txBody>
          <a:bodyPr/>
          <a:lstStyle/>
          <a:p>
            <a:fld id="{B5C208CA-66D4-48BE-8F80-28045DE539C0}" type="slidenum">
              <a:rPr lang="en-US" smtClean="0"/>
              <a:pPr/>
              <a:t>26</a:t>
            </a:fld>
            <a:endParaRPr lang="en-US"/>
          </a:p>
        </p:txBody>
      </p:sp>
      <p:sp>
        <p:nvSpPr>
          <p:cNvPr id="6" name="Rectangle 5"/>
          <p:cNvSpPr/>
          <p:nvPr/>
        </p:nvSpPr>
        <p:spPr>
          <a:xfrm>
            <a:off x="7764455" y="6488668"/>
            <a:ext cx="1379545" cy="369332"/>
          </a:xfrm>
          <a:prstGeom prst="rect">
            <a:avLst/>
          </a:prstGeom>
        </p:spPr>
        <p:txBody>
          <a:bodyPr wrap="none">
            <a:spAutoFit/>
          </a:bodyPr>
          <a:lstStyle/>
          <a:p>
            <a:r>
              <a:rPr lang="en-US" b="1" dirty="0">
                <a:latin typeface="Times New Roman" pitchFamily="18" charset="0"/>
                <a:cs typeface="Times New Roman" pitchFamily="18" charset="0"/>
              </a:rPr>
              <a:t>David Groff</a:t>
            </a:r>
            <a:endParaRPr lang="en-US" dirty="0"/>
          </a:p>
        </p:txBody>
      </p:sp>
    </p:spTree>
    <p:extLst>
      <p:ext uri="{BB962C8B-B14F-4D97-AF65-F5344CB8AC3E}">
        <p14:creationId xmlns:p14="http://schemas.microsoft.com/office/powerpoint/2010/main" val="370090230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371600" y="1828800"/>
            <a:ext cx="6324600" cy="3693319"/>
          </a:xfrm>
          <a:prstGeom prst="rect">
            <a:avLst/>
          </a:prstGeom>
        </p:spPr>
        <p:txBody>
          <a:bodyPr wrap="square">
            <a:spAutoFit/>
          </a:bodyPr>
          <a:lstStyle/>
          <a:p>
            <a:endParaRPr lang="en-US" dirty="0"/>
          </a:p>
          <a:p>
            <a:r>
              <a:rPr lang="en-US" dirty="0" smtClean="0">
                <a:latin typeface="Times New Roman" pitchFamily="18" charset="0"/>
                <a:cs typeface="Times New Roman" pitchFamily="18" charset="0"/>
              </a:rPr>
              <a:t>A </a:t>
            </a:r>
            <a:r>
              <a:rPr lang="en-US" dirty="0">
                <a:latin typeface="Times New Roman" pitchFamily="18" charset="0"/>
                <a:cs typeface="Times New Roman" pitchFamily="18" charset="0"/>
              </a:rPr>
              <a:t>clean version of the updated land physical MW emissivity model was integrated in CRTM for testing in GSI. </a:t>
            </a:r>
            <a:endParaRPr lang="en-US" dirty="0" smtClean="0">
              <a:latin typeface="Times New Roman" pitchFamily="18" charset="0"/>
              <a:cs typeface="Times New Roman" pitchFamily="18" charset="0"/>
            </a:endParaRPr>
          </a:p>
          <a:p>
            <a:endParaRPr lang="en-US" dirty="0">
              <a:latin typeface="Times New Roman" pitchFamily="18" charset="0"/>
              <a:cs typeface="Times New Roman" pitchFamily="18" charset="0"/>
            </a:endParaRPr>
          </a:p>
          <a:p>
            <a:pPr marL="342900" indent="-342900">
              <a:buFont typeface="+mj-lt"/>
              <a:buAutoNum type="arabicPeriod"/>
            </a:pPr>
            <a:r>
              <a:rPr lang="en-US" dirty="0" smtClean="0">
                <a:latin typeface="Times New Roman" pitchFamily="18" charset="0"/>
                <a:cs typeface="Times New Roman" pitchFamily="18" charset="0"/>
              </a:rPr>
              <a:t>Canopy </a:t>
            </a:r>
            <a:r>
              <a:rPr lang="en-US" dirty="0">
                <a:latin typeface="Times New Roman" pitchFamily="18" charset="0"/>
                <a:cs typeface="Times New Roman" pitchFamily="18" charset="0"/>
              </a:rPr>
              <a:t>RT formulation to account for the difference between canopy temperature and surface skin temperature </a:t>
            </a:r>
          </a:p>
          <a:p>
            <a:pPr marL="342900" indent="-342900">
              <a:buFont typeface="+mj-lt"/>
              <a:buAutoNum type="arabicPeriod"/>
            </a:pPr>
            <a:r>
              <a:rPr lang="en-US" dirty="0" smtClean="0">
                <a:latin typeface="Times New Roman" pitchFamily="18" charset="0"/>
                <a:cs typeface="Times New Roman" pitchFamily="18" charset="0"/>
              </a:rPr>
              <a:t>Column </a:t>
            </a:r>
            <a:r>
              <a:rPr lang="en-US" dirty="0">
                <a:latin typeface="Times New Roman" pitchFamily="18" charset="0"/>
                <a:cs typeface="Times New Roman" pitchFamily="18" charset="0"/>
              </a:rPr>
              <a:t>scattering with user-defined canopy structure in terms of leaf inclination angle distribution </a:t>
            </a:r>
          </a:p>
          <a:p>
            <a:pPr marL="342900" indent="-342900">
              <a:buFont typeface="+mj-lt"/>
              <a:buAutoNum type="arabicPeriod"/>
            </a:pPr>
            <a:r>
              <a:rPr lang="en-US" dirty="0" smtClean="0">
                <a:latin typeface="Times New Roman" pitchFamily="18" charset="0"/>
                <a:cs typeface="Times New Roman" pitchFamily="18" charset="0"/>
              </a:rPr>
              <a:t>Multi-layer </a:t>
            </a:r>
            <a:r>
              <a:rPr lang="en-US" dirty="0">
                <a:latin typeface="Times New Roman" pitchFamily="18" charset="0"/>
                <a:cs typeface="Times New Roman" pitchFamily="18" charset="0"/>
              </a:rPr>
              <a:t>soil by Burke (1979) and Desert model by </a:t>
            </a:r>
            <a:r>
              <a:rPr lang="en-US" dirty="0" err="1">
                <a:latin typeface="Times New Roman" pitchFamily="18" charset="0"/>
                <a:cs typeface="Times New Roman" pitchFamily="18" charset="0"/>
              </a:rPr>
              <a:t>Grody</a:t>
            </a:r>
            <a:r>
              <a:rPr lang="en-US" dirty="0">
                <a:latin typeface="Times New Roman" pitchFamily="18" charset="0"/>
                <a:cs typeface="Times New Roman" pitchFamily="18" charset="0"/>
              </a:rPr>
              <a:t> &amp; </a:t>
            </a:r>
            <a:r>
              <a:rPr lang="en-US" dirty="0" err="1">
                <a:latin typeface="Times New Roman" pitchFamily="18" charset="0"/>
                <a:cs typeface="Times New Roman" pitchFamily="18" charset="0"/>
              </a:rPr>
              <a:t>Weng</a:t>
            </a:r>
            <a:r>
              <a:rPr lang="en-US" dirty="0">
                <a:latin typeface="Times New Roman" pitchFamily="18" charset="0"/>
                <a:cs typeface="Times New Roman" pitchFamily="18" charset="0"/>
              </a:rPr>
              <a:t> (2008) </a:t>
            </a:r>
          </a:p>
          <a:p>
            <a:pPr marL="800100" lvl="1" indent="-342900">
              <a:buFont typeface="Arial" pitchFamily="34" charset="0"/>
              <a:buChar char="•"/>
            </a:pPr>
            <a:r>
              <a:rPr lang="en-US" dirty="0" smtClean="0">
                <a:latin typeface="Times New Roman" pitchFamily="18" charset="0"/>
                <a:cs typeface="Times New Roman" pitchFamily="18" charset="0"/>
              </a:rPr>
              <a:t>Performed </a:t>
            </a:r>
            <a:r>
              <a:rPr lang="en-US" dirty="0">
                <a:latin typeface="Times New Roman" pitchFamily="18" charset="0"/>
                <a:cs typeface="Times New Roman" pitchFamily="18" charset="0"/>
              </a:rPr>
              <a:t>single-cycle low-resolution for initial evaluation of the impacts of the land physical MW emissivity model updates. </a:t>
            </a:r>
          </a:p>
        </p:txBody>
      </p:sp>
      <p:sp>
        <p:nvSpPr>
          <p:cNvPr id="5" name="Rectangle 4"/>
          <p:cNvSpPr/>
          <p:nvPr/>
        </p:nvSpPr>
        <p:spPr>
          <a:xfrm>
            <a:off x="76200" y="304800"/>
            <a:ext cx="8915400" cy="1077218"/>
          </a:xfrm>
          <a:prstGeom prst="rect">
            <a:avLst/>
          </a:prstGeom>
        </p:spPr>
        <p:txBody>
          <a:bodyPr wrap="square">
            <a:spAutoFit/>
          </a:bodyPr>
          <a:lstStyle/>
          <a:p>
            <a:pPr algn="ctr"/>
            <a:r>
              <a:rPr lang="en-US" sz="3200" b="1" dirty="0">
                <a:latin typeface="Times New Roman" pitchFamily="18" charset="0"/>
                <a:cs typeface="Times New Roman" pitchFamily="18" charset="0"/>
              </a:rPr>
              <a:t>Integration of Land Physical MW Emissivity Model Updates and Testing in GSI </a:t>
            </a:r>
            <a:endParaRPr lang="en-US" sz="3200" dirty="0">
              <a:latin typeface="Times New Roman" pitchFamily="18" charset="0"/>
              <a:cs typeface="Times New Roman" pitchFamily="18" charset="0"/>
            </a:endParaRPr>
          </a:p>
        </p:txBody>
      </p:sp>
      <p:sp>
        <p:nvSpPr>
          <p:cNvPr id="3" name="Rectangle 2"/>
          <p:cNvSpPr/>
          <p:nvPr/>
        </p:nvSpPr>
        <p:spPr>
          <a:xfrm>
            <a:off x="7792348" y="6503457"/>
            <a:ext cx="1351652" cy="369332"/>
          </a:xfrm>
          <a:prstGeom prst="rect">
            <a:avLst/>
          </a:prstGeom>
        </p:spPr>
        <p:txBody>
          <a:bodyPr wrap="none">
            <a:spAutoFit/>
          </a:bodyPr>
          <a:lstStyle/>
          <a:p>
            <a:r>
              <a:rPr lang="en-US" b="1" dirty="0">
                <a:latin typeface="Times New Roman" pitchFamily="18" charset="0"/>
                <a:cs typeface="Times New Roman" pitchFamily="18" charset="0"/>
              </a:rPr>
              <a:t>Ming Chen </a:t>
            </a:r>
            <a:endParaRPr lang="en-US" dirty="0"/>
          </a:p>
        </p:txBody>
      </p:sp>
    </p:spTree>
    <p:extLst>
      <p:ext uri="{BB962C8B-B14F-4D97-AF65-F5344CB8AC3E}">
        <p14:creationId xmlns:p14="http://schemas.microsoft.com/office/powerpoint/2010/main" val="1054829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8991600" cy="1354217"/>
          </a:xfrm>
          <a:prstGeom prst="rect">
            <a:avLst/>
          </a:prstGeom>
        </p:spPr>
        <p:txBody>
          <a:bodyPr wrap="square">
            <a:spAutoFit/>
          </a:bodyPr>
          <a:lstStyle/>
          <a:p>
            <a:endParaRPr lang="en-US" dirty="0"/>
          </a:p>
          <a:p>
            <a:pPr algn="ctr"/>
            <a:r>
              <a:rPr lang="en-US" sz="3200" b="1" dirty="0">
                <a:latin typeface="Times New Roman" pitchFamily="18" charset="0"/>
                <a:cs typeface="Times New Roman" pitchFamily="18" charset="0"/>
              </a:rPr>
              <a:t>Map &amp; Histogram of TB O – B </a:t>
            </a:r>
            <a:r>
              <a:rPr lang="en-US" sz="3200" b="1" dirty="0" err="1">
                <a:latin typeface="Times New Roman" pitchFamily="18" charset="0"/>
                <a:cs typeface="Times New Roman" pitchFamily="18" charset="0"/>
              </a:rPr>
              <a:t>FirstGuess</a:t>
            </a:r>
            <a:r>
              <a:rPr lang="en-US" sz="3200" b="1" dirty="0">
                <a:latin typeface="Times New Roman" pitchFamily="18" charset="0"/>
                <a:cs typeface="Times New Roman" pitchFamily="18" charset="0"/>
              </a:rPr>
              <a:t> </a:t>
            </a:r>
            <a:endParaRPr lang="en-US" sz="3200" b="1" dirty="0" smtClean="0">
              <a:latin typeface="Times New Roman" pitchFamily="18" charset="0"/>
              <a:cs typeface="Times New Roman" pitchFamily="18" charset="0"/>
            </a:endParaRPr>
          </a:p>
          <a:p>
            <a:pPr algn="ctr"/>
            <a:r>
              <a:rPr lang="en-US" sz="3200" b="1" dirty="0" smtClean="0">
                <a:latin typeface="Times New Roman" pitchFamily="18" charset="0"/>
                <a:cs typeface="Times New Roman" pitchFamily="18" charset="0"/>
              </a:rPr>
              <a:t>ATMS_NPP 183±7GHz </a:t>
            </a:r>
          </a:p>
        </p:txBody>
      </p:sp>
      <p:pic>
        <p:nvPicPr>
          <p:cNvPr id="1026" name="Picture 2" descr="\\beans\users$\bpierce\Data\Documents\GSI_Review_Committee\RCM_05072014\Chen_QuarterlyReview_20140423_Page_09.png"/>
          <p:cNvPicPr>
            <a:picLocks noChangeAspect="1" noChangeArrowheads="1"/>
          </p:cNvPicPr>
          <p:nvPr/>
        </p:nvPicPr>
        <p:blipFill rotWithShape="1">
          <a:blip r:embed="rId2">
            <a:extLst>
              <a:ext uri="{28A0092B-C50C-407E-A947-70E740481C1C}">
                <a14:useLocalDpi xmlns:a14="http://schemas.microsoft.com/office/drawing/2010/main" val="0"/>
              </a:ext>
            </a:extLst>
          </a:blip>
          <a:srcRect t="19751"/>
          <a:stretch/>
        </p:blipFill>
        <p:spPr bwMode="auto">
          <a:xfrm>
            <a:off x="0" y="1354217"/>
            <a:ext cx="9142413" cy="550219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081026" y="1292423"/>
            <a:ext cx="1843774" cy="307777"/>
          </a:xfrm>
          <a:prstGeom prst="rect">
            <a:avLst/>
          </a:prstGeom>
          <a:noFill/>
        </p:spPr>
        <p:txBody>
          <a:bodyPr wrap="none" rtlCol="0">
            <a:spAutoFit/>
          </a:bodyPr>
          <a:lstStyle/>
          <a:p>
            <a:r>
              <a:rPr lang="en-US" sz="1400" b="1" dirty="0" smtClean="0"/>
              <a:t>Before Bias Correction</a:t>
            </a:r>
            <a:endParaRPr lang="en-US" sz="1400" b="1" dirty="0"/>
          </a:p>
        </p:txBody>
      </p:sp>
      <p:sp>
        <p:nvSpPr>
          <p:cNvPr id="5" name="TextBox 4"/>
          <p:cNvSpPr txBox="1"/>
          <p:nvPr/>
        </p:nvSpPr>
        <p:spPr>
          <a:xfrm>
            <a:off x="6233426" y="3962400"/>
            <a:ext cx="1732205" cy="307777"/>
          </a:xfrm>
          <a:prstGeom prst="rect">
            <a:avLst/>
          </a:prstGeom>
          <a:noFill/>
        </p:spPr>
        <p:txBody>
          <a:bodyPr wrap="none" rtlCol="0">
            <a:spAutoFit/>
          </a:bodyPr>
          <a:lstStyle/>
          <a:p>
            <a:r>
              <a:rPr lang="en-US" sz="1400" b="1" dirty="0" smtClean="0"/>
              <a:t>After Bias Correction</a:t>
            </a:r>
            <a:endParaRPr lang="en-US" sz="1400" b="1" dirty="0"/>
          </a:p>
        </p:txBody>
      </p:sp>
      <p:sp>
        <p:nvSpPr>
          <p:cNvPr id="3" name="Rectangle 2"/>
          <p:cNvSpPr/>
          <p:nvPr/>
        </p:nvSpPr>
        <p:spPr>
          <a:xfrm>
            <a:off x="7792348" y="6488668"/>
            <a:ext cx="1351652" cy="369332"/>
          </a:xfrm>
          <a:prstGeom prst="rect">
            <a:avLst/>
          </a:prstGeom>
        </p:spPr>
        <p:txBody>
          <a:bodyPr wrap="none">
            <a:spAutoFit/>
          </a:bodyPr>
          <a:lstStyle/>
          <a:p>
            <a:r>
              <a:rPr lang="en-US" b="1" dirty="0">
                <a:latin typeface="Times New Roman" pitchFamily="18" charset="0"/>
                <a:cs typeface="Times New Roman" pitchFamily="18" charset="0"/>
              </a:rPr>
              <a:t>Ming Chen </a:t>
            </a:r>
            <a:endParaRPr lang="en-US" dirty="0"/>
          </a:p>
        </p:txBody>
      </p:sp>
    </p:spTree>
    <p:extLst>
      <p:ext uri="{BB962C8B-B14F-4D97-AF65-F5344CB8AC3E}">
        <p14:creationId xmlns:p14="http://schemas.microsoft.com/office/powerpoint/2010/main" val="40952944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243012"/>
            <a:ext cx="4600575" cy="5157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762000"/>
            <a:ext cx="3509963" cy="2809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29200" y="3657600"/>
            <a:ext cx="3509963" cy="2809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228600" y="76200"/>
            <a:ext cx="4572000" cy="923330"/>
          </a:xfrm>
          <a:prstGeom prst="rect">
            <a:avLst/>
          </a:prstGeom>
        </p:spPr>
        <p:txBody>
          <a:bodyPr>
            <a:spAutoFit/>
          </a:bodyPr>
          <a:lstStyle/>
          <a:p>
            <a:endParaRPr lang="en-US" dirty="0"/>
          </a:p>
          <a:p>
            <a:pPr algn="ctr"/>
            <a:r>
              <a:rPr lang="en-US" b="1" dirty="0">
                <a:latin typeface="Times New Roman" pitchFamily="18" charset="0"/>
                <a:cs typeface="Times New Roman" pitchFamily="18" charset="0"/>
              </a:rPr>
              <a:t>Assimilated Data Histograms Before Bias Correction </a:t>
            </a:r>
            <a:endParaRPr lang="en-US" dirty="0">
              <a:latin typeface="Times New Roman" pitchFamily="18" charset="0"/>
              <a:cs typeface="Times New Roman" pitchFamily="18" charset="0"/>
            </a:endParaRPr>
          </a:p>
        </p:txBody>
      </p:sp>
      <p:sp>
        <p:nvSpPr>
          <p:cNvPr id="5" name="Rectangle 4"/>
          <p:cNvSpPr/>
          <p:nvPr/>
        </p:nvSpPr>
        <p:spPr>
          <a:xfrm>
            <a:off x="4579690" y="76200"/>
            <a:ext cx="4572000" cy="646331"/>
          </a:xfrm>
          <a:prstGeom prst="rect">
            <a:avLst/>
          </a:prstGeom>
        </p:spPr>
        <p:txBody>
          <a:bodyPr>
            <a:spAutoFit/>
          </a:bodyPr>
          <a:lstStyle/>
          <a:p>
            <a:endParaRPr lang="en-US" dirty="0"/>
          </a:p>
          <a:p>
            <a:pPr algn="ctr"/>
            <a:r>
              <a:rPr lang="en-US" b="1" dirty="0">
                <a:latin typeface="Times New Roman" pitchFamily="18" charset="0"/>
                <a:cs typeface="Times New Roman" pitchFamily="18" charset="0"/>
              </a:rPr>
              <a:t>Forecast Impact: </a:t>
            </a:r>
            <a:r>
              <a:rPr lang="en-US" b="1" dirty="0" err="1">
                <a:latin typeface="Times New Roman" pitchFamily="18" charset="0"/>
                <a:cs typeface="Times New Roman" pitchFamily="18" charset="0"/>
              </a:rPr>
              <a:t>Geopotential</a:t>
            </a:r>
            <a:r>
              <a:rPr lang="en-US" b="1" dirty="0">
                <a:latin typeface="Times New Roman" pitchFamily="18" charset="0"/>
                <a:cs typeface="Times New Roman" pitchFamily="18" charset="0"/>
              </a:rPr>
              <a:t> Height </a:t>
            </a:r>
            <a:endParaRPr lang="en-US" dirty="0">
              <a:latin typeface="Times New Roman" pitchFamily="18" charset="0"/>
              <a:cs typeface="Times New Roman" pitchFamily="18" charset="0"/>
            </a:endParaRPr>
          </a:p>
        </p:txBody>
      </p:sp>
      <p:sp>
        <p:nvSpPr>
          <p:cNvPr id="7" name="Rectangle 6"/>
          <p:cNvSpPr/>
          <p:nvPr/>
        </p:nvSpPr>
        <p:spPr>
          <a:xfrm>
            <a:off x="7792348" y="6488668"/>
            <a:ext cx="1351652" cy="369332"/>
          </a:xfrm>
          <a:prstGeom prst="rect">
            <a:avLst/>
          </a:prstGeom>
        </p:spPr>
        <p:txBody>
          <a:bodyPr wrap="none">
            <a:spAutoFit/>
          </a:bodyPr>
          <a:lstStyle/>
          <a:p>
            <a:r>
              <a:rPr lang="en-US" b="1" dirty="0">
                <a:latin typeface="Times New Roman" pitchFamily="18" charset="0"/>
                <a:cs typeface="Times New Roman" pitchFamily="18" charset="0"/>
              </a:rPr>
              <a:t>Ming Chen </a:t>
            </a:r>
            <a:endParaRPr lang="en-US" dirty="0"/>
          </a:p>
        </p:txBody>
      </p:sp>
    </p:spTree>
    <p:extLst>
      <p:ext uri="{BB962C8B-B14F-4D97-AF65-F5344CB8AC3E}">
        <p14:creationId xmlns:p14="http://schemas.microsoft.com/office/powerpoint/2010/main" val="38163522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85800" y="609600"/>
            <a:ext cx="7772400" cy="1143000"/>
          </a:xfrm>
          <a:prstGeom prst="rect">
            <a:avLst/>
          </a:prstGeom>
        </p:spPr>
        <p:txBody>
          <a:bodyPr vert="horz" lIns="91440" tIns="45720" rIns="91440" bIns="45720" rtlCol="0" anchor="ctr">
            <a:normAutofit fontScale="97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dirty="0" smtClean="0">
                <a:latin typeface="Times New Roman" pitchFamily="18" charset="0"/>
                <a:ea typeface="Tahoma" pitchFamily="34" charset="0"/>
                <a:cs typeface="Times New Roman" pitchFamily="18" charset="0"/>
              </a:rPr>
              <a:t>Passive Microwave Data Assimilation</a:t>
            </a:r>
            <a:r>
              <a:rPr lang="en-US" sz="2800" dirty="0" smtClean="0">
                <a:latin typeface="Times New Roman" pitchFamily="18" charset="0"/>
                <a:ea typeface="Tahoma" pitchFamily="34" charset="0"/>
                <a:cs typeface="Times New Roman" pitchFamily="18" charset="0"/>
              </a:rPr>
              <a:t/>
            </a:r>
            <a:br>
              <a:rPr lang="en-US" sz="2800" dirty="0" smtClean="0">
                <a:latin typeface="Times New Roman" pitchFamily="18" charset="0"/>
                <a:ea typeface="Tahoma" pitchFamily="34" charset="0"/>
                <a:cs typeface="Times New Roman" pitchFamily="18" charset="0"/>
              </a:rPr>
            </a:br>
            <a:r>
              <a:rPr lang="en-US" sz="900" dirty="0" smtClean="0">
                <a:latin typeface="Tahoma" pitchFamily="34" charset="0"/>
                <a:ea typeface="Tahoma" pitchFamily="34" charset="0"/>
                <a:cs typeface="Tahoma" pitchFamily="34" charset="0"/>
              </a:rPr>
              <a:t> </a:t>
            </a:r>
            <a:r>
              <a:rPr lang="en-US" sz="2800" dirty="0" smtClean="0">
                <a:latin typeface="Tahoma" pitchFamily="34" charset="0"/>
                <a:ea typeface="Tahoma" pitchFamily="34" charset="0"/>
                <a:cs typeface="Tahoma" pitchFamily="34" charset="0"/>
              </a:rPr>
              <a:t/>
            </a:r>
            <a:br>
              <a:rPr lang="en-US" sz="2800" dirty="0" smtClean="0">
                <a:latin typeface="Tahoma" pitchFamily="34" charset="0"/>
                <a:ea typeface="Tahoma" pitchFamily="34" charset="0"/>
                <a:cs typeface="Tahoma" pitchFamily="34" charset="0"/>
              </a:rPr>
            </a:br>
            <a:endParaRPr lang="en-US" sz="2800" dirty="0">
              <a:latin typeface="Tahoma" pitchFamily="34" charset="0"/>
              <a:ea typeface="Tahoma" pitchFamily="34" charset="0"/>
              <a:cs typeface="Tahoma" pitchFamily="34" charset="0"/>
            </a:endParaRPr>
          </a:p>
        </p:txBody>
      </p:sp>
      <p:sp>
        <p:nvSpPr>
          <p:cNvPr id="5" name="Rectangle 4"/>
          <p:cNvSpPr/>
          <p:nvPr/>
        </p:nvSpPr>
        <p:spPr>
          <a:xfrm>
            <a:off x="1676400" y="1981200"/>
            <a:ext cx="6324600" cy="830997"/>
          </a:xfrm>
          <a:prstGeom prst="rect">
            <a:avLst/>
          </a:prstGeom>
        </p:spPr>
        <p:txBody>
          <a:bodyPr wrap="square">
            <a:spAutoFit/>
          </a:bodyPr>
          <a:lstStyle/>
          <a:p>
            <a:pPr marL="342900" indent="-342900">
              <a:buFont typeface="Arial" pitchFamily="34" charset="0"/>
              <a:buChar char="•"/>
            </a:pPr>
            <a:r>
              <a:rPr lang="en-US" sz="2400" dirty="0">
                <a:latin typeface="Times New Roman" pitchFamily="18" charset="0"/>
                <a:cs typeface="Times New Roman" pitchFamily="18" charset="0"/>
              </a:rPr>
              <a:t>Update on MIIDAPS integration into GSI</a:t>
            </a:r>
          </a:p>
          <a:p>
            <a:pPr marL="342900" indent="-342900">
              <a:buFont typeface="Arial" pitchFamily="34" charset="0"/>
              <a:buChar char="•"/>
            </a:pPr>
            <a:r>
              <a:rPr lang="en-US" sz="2400" dirty="0">
                <a:latin typeface="Times New Roman" pitchFamily="18" charset="0"/>
                <a:cs typeface="Times New Roman" pitchFamily="18" charset="0"/>
              </a:rPr>
              <a:t>First look MIIDAPS – SSMI/S assessment</a:t>
            </a:r>
          </a:p>
        </p:txBody>
      </p:sp>
      <p:sp>
        <p:nvSpPr>
          <p:cNvPr id="2" name="Rectangle 1"/>
          <p:cNvSpPr/>
          <p:nvPr/>
        </p:nvSpPr>
        <p:spPr>
          <a:xfrm>
            <a:off x="313888" y="3352800"/>
            <a:ext cx="8382000" cy="1200329"/>
          </a:xfrm>
          <a:prstGeom prst="rect">
            <a:avLst/>
          </a:prstGeom>
        </p:spPr>
        <p:txBody>
          <a:bodyPr wrap="square">
            <a:spAutoFit/>
          </a:bodyPr>
          <a:lstStyle/>
          <a:p>
            <a:r>
              <a:rPr lang="en-US" dirty="0" smtClean="0">
                <a:latin typeface="Times New Roman" pitchFamily="18" charset="0"/>
                <a:cs typeface="Times New Roman" pitchFamily="18" charset="0"/>
              </a:rPr>
              <a:t>The </a:t>
            </a:r>
            <a:r>
              <a:rPr lang="en-US" dirty="0">
                <a:latin typeface="Times New Roman" pitchFamily="18" charset="0"/>
                <a:cs typeface="Times New Roman" pitchFamily="18" charset="0"/>
              </a:rPr>
              <a:t>Multi-Instrument Inversion and Data Assimilation pre-Processing System (MIIDAPS</a:t>
            </a:r>
            <a:r>
              <a:rPr lang="en-US" dirty="0" smtClean="0">
                <a:latin typeface="Times New Roman" pitchFamily="18" charset="0"/>
                <a:cs typeface="Times New Roman" pitchFamily="18" charset="0"/>
              </a:rPr>
              <a:t>) is a Quality </a:t>
            </a:r>
            <a:r>
              <a:rPr lang="en-US" dirty="0">
                <a:latin typeface="Times New Roman" pitchFamily="18" charset="0"/>
                <a:cs typeface="Times New Roman" pitchFamily="18" charset="0"/>
              </a:rPr>
              <a:t>Control (QC) and pre-processing system </a:t>
            </a:r>
            <a:r>
              <a:rPr lang="en-US" dirty="0" smtClean="0">
                <a:latin typeface="Times New Roman" pitchFamily="18" charset="0"/>
                <a:cs typeface="Times New Roman" pitchFamily="18" charset="0"/>
              </a:rPr>
              <a:t>used </a:t>
            </a:r>
            <a:r>
              <a:rPr lang="en-US" dirty="0">
                <a:latin typeface="Times New Roman" pitchFamily="18" charset="0"/>
                <a:cs typeface="Times New Roman" pitchFamily="18" charset="0"/>
              </a:rPr>
              <a:t>as a tool to pre-process </a:t>
            </a:r>
            <a:r>
              <a:rPr lang="en-US" dirty="0" smtClean="0">
                <a:latin typeface="Times New Roman" pitchFamily="18" charset="0"/>
                <a:cs typeface="Times New Roman" pitchFamily="18" charset="0"/>
              </a:rPr>
              <a:t>satellite </a:t>
            </a:r>
            <a:r>
              <a:rPr lang="en-US" dirty="0">
                <a:latin typeface="Times New Roman" pitchFamily="18" charset="0"/>
                <a:cs typeface="Times New Roman" pitchFamily="18" charset="0"/>
              </a:rPr>
              <a:t>data </a:t>
            </a:r>
            <a:r>
              <a:rPr lang="en-US" dirty="0" smtClean="0">
                <a:latin typeface="Times New Roman" pitchFamily="18" charset="0"/>
                <a:cs typeface="Times New Roman" pitchFamily="18" charset="0"/>
              </a:rPr>
              <a:t>(microwave </a:t>
            </a:r>
            <a:r>
              <a:rPr lang="en-US" dirty="0">
                <a:latin typeface="Times New Roman" pitchFamily="18" charset="0"/>
                <a:cs typeface="Times New Roman" pitchFamily="18" charset="0"/>
              </a:rPr>
              <a:t>and IR sensors) before they are assimilated into the GSI system. </a:t>
            </a:r>
            <a:endParaRPr lang="en-US" dirty="0" smtClean="0">
              <a:latin typeface="Times New Roman" pitchFamily="18" charset="0"/>
              <a:cs typeface="Times New Roman" pitchFamily="18" charset="0"/>
            </a:endParaRPr>
          </a:p>
        </p:txBody>
      </p:sp>
      <p:sp>
        <p:nvSpPr>
          <p:cNvPr id="3" name="Rectangle 2"/>
          <p:cNvSpPr/>
          <p:nvPr/>
        </p:nvSpPr>
        <p:spPr>
          <a:xfrm>
            <a:off x="7501563" y="6488668"/>
            <a:ext cx="1642437" cy="369332"/>
          </a:xfrm>
          <a:prstGeom prst="rect">
            <a:avLst/>
          </a:prstGeom>
        </p:spPr>
        <p:txBody>
          <a:bodyPr wrap="none">
            <a:spAutoFit/>
          </a:bodyPr>
          <a:lstStyle/>
          <a:p>
            <a:r>
              <a:rPr lang="en-US" b="1" dirty="0">
                <a:latin typeface="Times New Roman" pitchFamily="18" charset="0"/>
                <a:cs typeface="Times New Roman" pitchFamily="18" charset="0"/>
              </a:rPr>
              <a:t>Kevin Garrett </a:t>
            </a:r>
            <a:endParaRPr lang="en-US" dirty="0"/>
          </a:p>
        </p:txBody>
      </p:sp>
    </p:spTree>
    <p:extLst>
      <p:ext uri="{BB962C8B-B14F-4D97-AF65-F5344CB8AC3E}">
        <p14:creationId xmlns:p14="http://schemas.microsoft.com/office/powerpoint/2010/main" val="21008379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beans\users$\bpierce\Data\Documents\GSI_Review_Committee\RCM_05072014\Chen_QuarterlyReview_20140423_Page_1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2413" cy="6856413"/>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7792348" y="6488668"/>
            <a:ext cx="1351652" cy="369332"/>
          </a:xfrm>
          <a:prstGeom prst="rect">
            <a:avLst/>
          </a:prstGeom>
        </p:spPr>
        <p:txBody>
          <a:bodyPr wrap="none">
            <a:spAutoFit/>
          </a:bodyPr>
          <a:lstStyle/>
          <a:p>
            <a:r>
              <a:rPr lang="en-US" b="1" dirty="0">
                <a:latin typeface="Times New Roman" pitchFamily="18" charset="0"/>
                <a:cs typeface="Times New Roman" pitchFamily="18" charset="0"/>
              </a:rPr>
              <a:t>Ming Chen </a:t>
            </a:r>
            <a:endParaRPr lang="en-US" dirty="0"/>
          </a:p>
        </p:txBody>
      </p:sp>
    </p:spTree>
    <p:extLst>
      <p:ext uri="{BB962C8B-B14F-4D97-AF65-F5344CB8AC3E}">
        <p14:creationId xmlns:p14="http://schemas.microsoft.com/office/powerpoint/2010/main" val="276796223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beans\users$\bpierce\Data\Documents\GSI_Review_Committee\RCM_05072014\Chen_QuarterlyReview_20140423_Page_1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2413" cy="6856413"/>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7792348" y="6488668"/>
            <a:ext cx="1351652" cy="369332"/>
          </a:xfrm>
          <a:prstGeom prst="rect">
            <a:avLst/>
          </a:prstGeom>
        </p:spPr>
        <p:txBody>
          <a:bodyPr wrap="none">
            <a:spAutoFit/>
          </a:bodyPr>
          <a:lstStyle/>
          <a:p>
            <a:r>
              <a:rPr lang="en-US" b="1" dirty="0">
                <a:latin typeface="Times New Roman" pitchFamily="18" charset="0"/>
                <a:cs typeface="Times New Roman" pitchFamily="18" charset="0"/>
              </a:rPr>
              <a:t>Ming Chen </a:t>
            </a:r>
            <a:endParaRPr lang="en-US" dirty="0"/>
          </a:p>
        </p:txBody>
      </p:sp>
    </p:spTree>
    <p:extLst>
      <p:ext uri="{BB962C8B-B14F-4D97-AF65-F5344CB8AC3E}">
        <p14:creationId xmlns:p14="http://schemas.microsoft.com/office/powerpoint/2010/main" val="88512389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beans\users$\bpierce\Data\Documents\GSI_Review_Committee\RCM_05072014\Chen_QuarterlyReview_20140423_Page_1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2413" cy="6856413"/>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7792348" y="6488668"/>
            <a:ext cx="1351652" cy="369332"/>
          </a:xfrm>
          <a:prstGeom prst="rect">
            <a:avLst/>
          </a:prstGeom>
        </p:spPr>
        <p:txBody>
          <a:bodyPr wrap="none">
            <a:spAutoFit/>
          </a:bodyPr>
          <a:lstStyle/>
          <a:p>
            <a:r>
              <a:rPr lang="en-US" b="1" dirty="0">
                <a:latin typeface="Times New Roman" pitchFamily="18" charset="0"/>
                <a:cs typeface="Times New Roman" pitchFamily="18" charset="0"/>
              </a:rPr>
              <a:t>Ming Chen </a:t>
            </a:r>
            <a:endParaRPr lang="en-US" dirty="0"/>
          </a:p>
        </p:txBody>
      </p:sp>
    </p:spTree>
    <p:extLst>
      <p:ext uri="{BB962C8B-B14F-4D97-AF65-F5344CB8AC3E}">
        <p14:creationId xmlns:p14="http://schemas.microsoft.com/office/powerpoint/2010/main" val="206304833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920889"/>
            <a:ext cx="9144000" cy="4247317"/>
          </a:xfrm>
          <a:prstGeom prst="rect">
            <a:avLst/>
          </a:prstGeom>
        </p:spPr>
        <p:txBody>
          <a:bodyPr wrap="square">
            <a:spAutoFit/>
          </a:bodyPr>
          <a:lstStyle/>
          <a:p>
            <a:r>
              <a:rPr lang="en-US" dirty="0" smtClean="0">
                <a:latin typeface="Times New Roman" pitchFamily="18" charset="0"/>
                <a:cs typeface="Times New Roman" pitchFamily="18" charset="0"/>
              </a:rPr>
              <a:t>The </a:t>
            </a:r>
            <a:r>
              <a:rPr lang="en-US" dirty="0">
                <a:latin typeface="Times New Roman" pitchFamily="18" charset="0"/>
                <a:cs typeface="Times New Roman" pitchFamily="18" charset="0"/>
              </a:rPr>
              <a:t>current CSEM will be reconstructed into an open and relatively independent system. The CSEM is designed to allow for easy integration of the new surface modeling components, particularly various empirical microwave snow/sea ice emissivity models and static data bases (e.g., TELSEM and TELSI). The new modeling components could be developed by the broader community funded through JCSDA and other programs. </a:t>
            </a:r>
          </a:p>
          <a:p>
            <a:endParaRPr lang="en-US" dirty="0" smtClean="0">
              <a:latin typeface="Times New Roman" pitchFamily="18" charset="0"/>
              <a:cs typeface="Times New Roman" pitchFamily="18" charset="0"/>
            </a:endParaRPr>
          </a:p>
          <a:p>
            <a:pPr marL="285750" indent="-285750">
              <a:buFont typeface="Arial" pitchFamily="34" charset="0"/>
              <a:buChar char="•"/>
            </a:pPr>
            <a:r>
              <a:rPr lang="en-US" dirty="0">
                <a:latin typeface="Times New Roman" pitchFamily="18" charset="0"/>
                <a:cs typeface="Times New Roman" pitchFamily="18" charset="0"/>
              </a:rPr>
              <a:t>P</a:t>
            </a:r>
            <a:r>
              <a:rPr lang="en-US" dirty="0" smtClean="0">
                <a:latin typeface="Times New Roman" pitchFamily="18" charset="0"/>
                <a:cs typeface="Times New Roman" pitchFamily="18" charset="0"/>
              </a:rPr>
              <a:t>lan </a:t>
            </a:r>
            <a:r>
              <a:rPr lang="en-US" dirty="0">
                <a:latin typeface="Times New Roman" pitchFamily="18" charset="0"/>
                <a:cs typeface="Times New Roman" pitchFamily="18" charset="0"/>
              </a:rPr>
              <a:t>to develop and test new MW and IR emissivity data bases for CRTM application in NOAA GSI. Such data bases include the </a:t>
            </a:r>
            <a:r>
              <a:rPr lang="en-US" dirty="0" err="1">
                <a:latin typeface="Times New Roman" pitchFamily="18" charset="0"/>
                <a:cs typeface="Times New Roman" pitchFamily="18" charset="0"/>
              </a:rPr>
              <a:t>hyperspectral</a:t>
            </a:r>
            <a:r>
              <a:rPr lang="en-US" dirty="0">
                <a:latin typeface="Times New Roman" pitchFamily="18" charset="0"/>
                <a:cs typeface="Times New Roman" pitchFamily="18" charset="0"/>
              </a:rPr>
              <a:t> emissivity from SNPP </a:t>
            </a:r>
            <a:r>
              <a:rPr lang="en-US" dirty="0" err="1">
                <a:latin typeface="Times New Roman" pitchFamily="18" charset="0"/>
                <a:cs typeface="Times New Roman" pitchFamily="18" charset="0"/>
              </a:rPr>
              <a:t>CrIS</a:t>
            </a:r>
            <a:r>
              <a:rPr lang="en-US" dirty="0">
                <a:latin typeface="Times New Roman" pitchFamily="18" charset="0"/>
                <a:cs typeface="Times New Roman" pitchFamily="18" charset="0"/>
              </a:rPr>
              <a:t> high spectral resolution data, the high spatial emissivity from SNPP VIIRS imaging channels. Existing data bases (</a:t>
            </a:r>
            <a:r>
              <a:rPr lang="en-US" dirty="0" err="1">
                <a:latin typeface="Times New Roman" pitchFamily="18" charset="0"/>
                <a:cs typeface="Times New Roman" pitchFamily="18" charset="0"/>
              </a:rPr>
              <a:t>e.g</a:t>
            </a:r>
            <a:r>
              <a:rPr lang="en-US" dirty="0">
                <a:latin typeface="Times New Roman" pitchFamily="18" charset="0"/>
                <a:cs typeface="Times New Roman" pitchFamily="18" charset="0"/>
              </a:rPr>
              <a:t>, TELSI) from external collaborators will be integrated into CSEM and evaluated in CRTM and NOAA GSI</a:t>
            </a:r>
            <a:r>
              <a:rPr lang="en-US">
                <a:latin typeface="Times New Roman" pitchFamily="18" charset="0"/>
                <a:cs typeface="Times New Roman" pitchFamily="18" charset="0"/>
              </a:rPr>
              <a:t>. </a:t>
            </a:r>
            <a:endParaRPr lang="en-US" smtClean="0">
              <a:latin typeface="Times New Roman" pitchFamily="18" charset="0"/>
              <a:cs typeface="Times New Roman" pitchFamily="18" charset="0"/>
            </a:endParaRPr>
          </a:p>
          <a:p>
            <a:pPr marL="285750" indent="-285750">
              <a:buFont typeface="Arial" pitchFamily="34" charset="0"/>
              <a:buChar char="•"/>
            </a:pPr>
            <a:endParaRPr lang="en-US" dirty="0">
              <a:latin typeface="Times New Roman" pitchFamily="18" charset="0"/>
              <a:cs typeface="Times New Roman" pitchFamily="18" charset="0"/>
            </a:endParaRPr>
          </a:p>
          <a:p>
            <a:pPr marL="285750" indent="-285750">
              <a:buFont typeface="Arial" pitchFamily="34" charset="0"/>
              <a:buChar char="•"/>
            </a:pPr>
            <a:r>
              <a:rPr lang="en-US" dirty="0" smtClean="0">
                <a:latin typeface="Times New Roman" pitchFamily="18" charset="0"/>
                <a:cs typeface="Times New Roman" pitchFamily="18" charset="0"/>
              </a:rPr>
              <a:t>In </a:t>
            </a:r>
            <a:r>
              <a:rPr lang="en-US" dirty="0">
                <a:latin typeface="Times New Roman" pitchFamily="18" charset="0"/>
                <a:cs typeface="Times New Roman" pitchFamily="18" charset="0"/>
              </a:rPr>
              <a:t>addition, the GCOM-W AMSR2 and GMI derived emissivity after the removal of RFI (radio frequency interference) will be used to verify the performance of land microwave emissivity model which have been improved recently. </a:t>
            </a:r>
          </a:p>
        </p:txBody>
      </p:sp>
      <p:sp>
        <p:nvSpPr>
          <p:cNvPr id="7" name="TextBox 6"/>
          <p:cNvSpPr txBox="1"/>
          <p:nvPr/>
        </p:nvSpPr>
        <p:spPr>
          <a:xfrm>
            <a:off x="4038600" y="353628"/>
            <a:ext cx="1370888" cy="369332"/>
          </a:xfrm>
          <a:prstGeom prst="rect">
            <a:avLst/>
          </a:prstGeom>
          <a:noFill/>
        </p:spPr>
        <p:txBody>
          <a:bodyPr wrap="none" rtlCol="0">
            <a:spAutoFit/>
          </a:bodyPr>
          <a:lstStyle/>
          <a:p>
            <a:r>
              <a:rPr lang="en-US" dirty="0" smtClean="0">
                <a:latin typeface="Times New Roman" pitchFamily="18" charset="0"/>
                <a:cs typeface="Times New Roman" pitchFamily="18" charset="0"/>
              </a:rPr>
              <a:t>CSEM Plans</a:t>
            </a:r>
            <a:endParaRPr lang="en-US" dirty="0">
              <a:latin typeface="Times New Roman" pitchFamily="18" charset="0"/>
              <a:cs typeface="Times New Roman" pitchFamily="18" charset="0"/>
            </a:endParaRPr>
          </a:p>
        </p:txBody>
      </p:sp>
      <p:sp>
        <p:nvSpPr>
          <p:cNvPr id="8" name="Rectangle 7"/>
          <p:cNvSpPr/>
          <p:nvPr/>
        </p:nvSpPr>
        <p:spPr>
          <a:xfrm>
            <a:off x="7792348" y="6488668"/>
            <a:ext cx="1351652" cy="369332"/>
          </a:xfrm>
          <a:prstGeom prst="rect">
            <a:avLst/>
          </a:prstGeom>
        </p:spPr>
        <p:txBody>
          <a:bodyPr wrap="none">
            <a:spAutoFit/>
          </a:bodyPr>
          <a:lstStyle/>
          <a:p>
            <a:r>
              <a:rPr lang="en-US" b="1" dirty="0">
                <a:latin typeface="Times New Roman" pitchFamily="18" charset="0"/>
                <a:cs typeface="Times New Roman" pitchFamily="18" charset="0"/>
              </a:rPr>
              <a:t>Ming Chen </a:t>
            </a:r>
            <a:endParaRPr lang="en-US" dirty="0"/>
          </a:p>
        </p:txBody>
      </p:sp>
    </p:spTree>
    <p:extLst>
      <p:ext uri="{BB962C8B-B14F-4D97-AF65-F5344CB8AC3E}">
        <p14:creationId xmlns:p14="http://schemas.microsoft.com/office/powerpoint/2010/main" val="15015583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itchFamily="18" charset="0"/>
                <a:cs typeface="Times New Roman" pitchFamily="18" charset="0"/>
              </a:rPr>
              <a:t>GSI Radiance Preprocessing</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a:xfrm>
            <a:off x="228600" y="1524000"/>
            <a:ext cx="8763000" cy="5029200"/>
          </a:xfrm>
        </p:spPr>
        <p:txBody>
          <a:bodyPr>
            <a:normAutofit lnSpcReduction="10000"/>
          </a:bodyPr>
          <a:lstStyle/>
          <a:p>
            <a:r>
              <a:rPr lang="en-US" sz="2400" b="1" dirty="0" smtClean="0">
                <a:latin typeface="Times New Roman" pitchFamily="18" charset="0"/>
                <a:cs typeface="Times New Roman" pitchFamily="18" charset="0"/>
              </a:rPr>
              <a:t>Preprocessing to characterize and gather the best observations for the analysis</a:t>
            </a:r>
          </a:p>
          <a:p>
            <a:pPr lvl="1"/>
            <a:r>
              <a:rPr lang="en-US" sz="2000" dirty="0" smtClean="0">
                <a:latin typeface="Times New Roman" pitchFamily="18" charset="0"/>
                <a:cs typeface="Times New Roman" pitchFamily="18" charset="0"/>
              </a:rPr>
              <a:t>Characterize surface – surface type, emissivity</a:t>
            </a:r>
          </a:p>
          <a:p>
            <a:pPr lvl="1"/>
            <a:r>
              <a:rPr lang="en-US" sz="2000" dirty="0" smtClean="0">
                <a:latin typeface="Times New Roman" pitchFamily="18" charset="0"/>
                <a:cs typeface="Times New Roman" pitchFamily="18" charset="0"/>
              </a:rPr>
              <a:t>Characterize atmosphere – clear sky, rain/cloud/ice amount</a:t>
            </a:r>
          </a:p>
          <a:p>
            <a:pPr lvl="1"/>
            <a:r>
              <a:rPr lang="en-US" sz="2000" dirty="0" smtClean="0">
                <a:latin typeface="Times New Roman" pitchFamily="18" charset="0"/>
                <a:cs typeface="Times New Roman" pitchFamily="18" charset="0"/>
              </a:rPr>
              <a:t>Perform Quality Control (Can the observation be modeled?)</a:t>
            </a:r>
          </a:p>
          <a:p>
            <a:pPr lvl="1"/>
            <a:r>
              <a:rPr lang="en-US" sz="2000" dirty="0" smtClean="0">
                <a:latin typeface="Times New Roman" pitchFamily="18" charset="0"/>
                <a:cs typeface="Times New Roman" pitchFamily="18" charset="0"/>
              </a:rPr>
              <a:t>Select most optimal set of radiances to assimilate</a:t>
            </a:r>
          </a:p>
          <a:p>
            <a:pPr>
              <a:buNone/>
            </a:pPr>
            <a:r>
              <a:rPr lang="en-US" sz="2400" b="1" dirty="0" smtClean="0">
                <a:solidFill>
                  <a:srgbClr val="FF0000"/>
                </a:solidFill>
                <a:latin typeface="Times New Roman" pitchFamily="18" charset="0"/>
                <a:cs typeface="Times New Roman" pitchFamily="18" charset="0"/>
              </a:rPr>
              <a:t>Goals </a:t>
            </a:r>
          </a:p>
          <a:p>
            <a:r>
              <a:rPr lang="en-US" sz="2400" b="1" dirty="0" smtClean="0">
                <a:latin typeface="Times New Roman" pitchFamily="18" charset="0"/>
                <a:cs typeface="Times New Roman" pitchFamily="18" charset="0"/>
              </a:rPr>
              <a:t>Enhanced Quality Control</a:t>
            </a:r>
          </a:p>
          <a:p>
            <a:pPr lvl="1"/>
            <a:r>
              <a:rPr lang="en-US" sz="2000" dirty="0" smtClean="0">
                <a:latin typeface="Times New Roman" pitchFamily="18" charset="0"/>
                <a:cs typeface="Times New Roman" pitchFamily="18" charset="0"/>
              </a:rPr>
              <a:t>Clear-sky radiance assimilation</a:t>
            </a:r>
          </a:p>
          <a:p>
            <a:r>
              <a:rPr lang="en-US" sz="2400" b="1" dirty="0" smtClean="0">
                <a:latin typeface="Times New Roman" pitchFamily="18" charset="0"/>
                <a:cs typeface="Times New Roman" pitchFamily="18" charset="0"/>
              </a:rPr>
              <a:t>Increased utilization of satellite radiances assimilated</a:t>
            </a:r>
          </a:p>
          <a:p>
            <a:pPr lvl="1"/>
            <a:r>
              <a:rPr lang="en-US" sz="2000" dirty="0" smtClean="0">
                <a:latin typeface="Times New Roman" pitchFamily="18" charset="0"/>
                <a:cs typeface="Times New Roman" pitchFamily="18" charset="0"/>
              </a:rPr>
              <a:t>Surface sensitive channels</a:t>
            </a:r>
          </a:p>
          <a:p>
            <a:pPr lvl="1"/>
            <a:r>
              <a:rPr lang="en-US" sz="2000" dirty="0" smtClean="0">
                <a:latin typeface="Times New Roman" pitchFamily="18" charset="0"/>
                <a:cs typeface="Times New Roman" pitchFamily="18" charset="0"/>
              </a:rPr>
              <a:t>Cloudy/precipitation impacted radiances</a:t>
            </a:r>
          </a:p>
          <a:p>
            <a:pPr>
              <a:buNone/>
            </a:pPr>
            <a:r>
              <a:rPr lang="en-US" sz="2400" b="1" dirty="0" smtClean="0">
                <a:solidFill>
                  <a:srgbClr val="FF0000"/>
                </a:solidFill>
                <a:latin typeface="Times New Roman" pitchFamily="18" charset="0"/>
                <a:cs typeface="Times New Roman" pitchFamily="18" charset="0"/>
              </a:rPr>
              <a:t>The preprocessing tool being integrated in GSI is the MIIDAPS</a:t>
            </a:r>
            <a:endParaRPr lang="en-US" sz="2400" b="1" dirty="0">
              <a:solidFill>
                <a:srgbClr val="FF0000"/>
              </a:solidFill>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4</a:t>
            </a:fld>
            <a:endParaRPr lang="en-US"/>
          </a:p>
        </p:txBody>
      </p:sp>
      <p:sp>
        <p:nvSpPr>
          <p:cNvPr id="5" name="Right Brace 4"/>
          <p:cNvSpPr/>
          <p:nvPr/>
        </p:nvSpPr>
        <p:spPr>
          <a:xfrm>
            <a:off x="7315200" y="2971800"/>
            <a:ext cx="152400" cy="5334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Rectangle 5"/>
          <p:cNvSpPr/>
          <p:nvPr/>
        </p:nvSpPr>
        <p:spPr>
          <a:xfrm>
            <a:off x="7543800" y="2895600"/>
            <a:ext cx="1447800" cy="685800"/>
          </a:xfrm>
          <a:prstGeom prst="rect">
            <a:avLst/>
          </a:prstGeom>
          <a:no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2">
                    <a:lumMod val="60000"/>
                    <a:lumOff val="40000"/>
                  </a:schemeClr>
                </a:solidFill>
              </a:rPr>
              <a:t>Application dependent</a:t>
            </a:r>
            <a:endParaRPr lang="en-US" dirty="0">
              <a:solidFill>
                <a:schemeClr val="tx2">
                  <a:lumMod val="60000"/>
                  <a:lumOff val="40000"/>
                </a:schemeClr>
              </a:solidFill>
            </a:endParaRPr>
          </a:p>
        </p:txBody>
      </p:sp>
      <p:sp>
        <p:nvSpPr>
          <p:cNvPr id="7" name="Rectangle 6"/>
          <p:cNvSpPr/>
          <p:nvPr/>
        </p:nvSpPr>
        <p:spPr>
          <a:xfrm>
            <a:off x="7497369" y="6513028"/>
            <a:ext cx="1642437" cy="369332"/>
          </a:xfrm>
          <a:prstGeom prst="rect">
            <a:avLst/>
          </a:prstGeom>
        </p:spPr>
        <p:txBody>
          <a:bodyPr wrap="none">
            <a:spAutoFit/>
          </a:bodyPr>
          <a:lstStyle/>
          <a:p>
            <a:r>
              <a:rPr lang="en-US" b="1" dirty="0">
                <a:latin typeface="Times New Roman" pitchFamily="18" charset="0"/>
                <a:cs typeface="Times New Roman" pitchFamily="18" charset="0"/>
              </a:rPr>
              <a:t>Kevin Garrett </a:t>
            </a:r>
            <a:endParaRPr lang="en-US" dirty="0"/>
          </a:p>
        </p:txBody>
      </p:sp>
    </p:spTree>
    <p:extLst>
      <p:ext uri="{BB962C8B-B14F-4D97-AF65-F5344CB8AC3E}">
        <p14:creationId xmlns:p14="http://schemas.microsoft.com/office/powerpoint/2010/main" val="14776370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n-US" sz="3600" dirty="0" smtClean="0">
                <a:latin typeface="Times New Roman" pitchFamily="18" charset="0"/>
                <a:cs typeface="Times New Roman" pitchFamily="18" charset="0"/>
              </a:rPr>
              <a:t>1DVAR Preprocessor – SSMI/S</a:t>
            </a:r>
            <a:endParaRPr lang="en-US" sz="3600"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5</a:t>
            </a:fld>
            <a:endParaRPr lang="en-US"/>
          </a:p>
        </p:txBody>
      </p:sp>
      <p:sp>
        <p:nvSpPr>
          <p:cNvPr id="5" name="Rectangle 4"/>
          <p:cNvSpPr/>
          <p:nvPr/>
        </p:nvSpPr>
        <p:spPr>
          <a:xfrm>
            <a:off x="220980" y="6553200"/>
            <a:ext cx="6553200" cy="304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Case day 2013-08-23 (00Z Cycle)</a:t>
            </a:r>
            <a:endParaRPr lang="en-US" dirty="0"/>
          </a:p>
        </p:txBody>
      </p:sp>
      <p:pic>
        <p:nvPicPr>
          <p:cNvPr id="5122" name="Picture 2" descr="C:\Users\kgarrett\Documents\My Documents\Presentations\NOAA PG-Testbed 2014\Images\mirs_adv_dmsp_f18_ssmis_glb_20130723_niter_all_as.png"/>
          <p:cNvPicPr>
            <a:picLocks noChangeAspect="1" noChangeArrowheads="1"/>
          </p:cNvPicPr>
          <p:nvPr/>
        </p:nvPicPr>
        <p:blipFill>
          <a:blip r:embed="rId2" cstate="print"/>
          <a:srcRect/>
          <a:stretch>
            <a:fillRect/>
          </a:stretch>
        </p:blipFill>
        <p:spPr bwMode="auto">
          <a:xfrm>
            <a:off x="3581400" y="3810000"/>
            <a:ext cx="3268980" cy="2514600"/>
          </a:xfrm>
          <a:prstGeom prst="rect">
            <a:avLst/>
          </a:prstGeom>
          <a:noFill/>
        </p:spPr>
      </p:pic>
      <p:pic>
        <p:nvPicPr>
          <p:cNvPr id="5123" name="Picture 3" descr="C:\Users\kgarrett\Documents\My Documents\Presentations\NOAA PG-Testbed 2014\Images\mirs_adv_dmsp_f18_ssmis_glb_20130723_chisq_all_as.png"/>
          <p:cNvPicPr>
            <a:picLocks noChangeAspect="1" noChangeArrowheads="1"/>
          </p:cNvPicPr>
          <p:nvPr/>
        </p:nvPicPr>
        <p:blipFill>
          <a:blip r:embed="rId3" cstate="print"/>
          <a:srcRect/>
          <a:stretch>
            <a:fillRect/>
          </a:stretch>
        </p:blipFill>
        <p:spPr bwMode="auto">
          <a:xfrm>
            <a:off x="3589020" y="1219200"/>
            <a:ext cx="3268980" cy="2514600"/>
          </a:xfrm>
          <a:prstGeom prst="rect">
            <a:avLst/>
          </a:prstGeom>
          <a:noFill/>
        </p:spPr>
      </p:pic>
      <p:pic>
        <p:nvPicPr>
          <p:cNvPr id="5124" name="Picture 4" descr="C:\Users\kgarrett\Documents\My Documents\Presentations\NOAA PG-Testbed 2014\Images\mirs_adv_dmsp_f18_ssmis_glb_20130723_nattempt_all_as.png"/>
          <p:cNvPicPr>
            <a:picLocks noChangeAspect="1" noChangeArrowheads="1"/>
          </p:cNvPicPr>
          <p:nvPr/>
        </p:nvPicPr>
        <p:blipFill>
          <a:blip r:embed="rId4" cstate="print"/>
          <a:srcRect/>
          <a:stretch>
            <a:fillRect/>
          </a:stretch>
        </p:blipFill>
        <p:spPr bwMode="auto">
          <a:xfrm>
            <a:off x="228600" y="3810000"/>
            <a:ext cx="3268980" cy="2514600"/>
          </a:xfrm>
          <a:prstGeom prst="rect">
            <a:avLst/>
          </a:prstGeom>
          <a:noFill/>
        </p:spPr>
      </p:pic>
      <p:pic>
        <p:nvPicPr>
          <p:cNvPr id="5125" name="Picture 5" descr="C:\Users\kgarrett\Documents\My Documents\Presentations\NOAA PG-Testbed 2014\Images\mirs_adv_dmsp_f18_ssmis_glb_20130723_tbc_22v_all_as.png"/>
          <p:cNvPicPr>
            <a:picLocks noChangeAspect="1" noChangeArrowheads="1"/>
          </p:cNvPicPr>
          <p:nvPr/>
        </p:nvPicPr>
        <p:blipFill>
          <a:blip r:embed="rId5" cstate="print"/>
          <a:srcRect/>
          <a:stretch>
            <a:fillRect/>
          </a:stretch>
        </p:blipFill>
        <p:spPr bwMode="auto">
          <a:xfrm>
            <a:off x="228600" y="1219200"/>
            <a:ext cx="3268980" cy="2514600"/>
          </a:xfrm>
          <a:prstGeom prst="rect">
            <a:avLst/>
          </a:prstGeom>
          <a:noFill/>
        </p:spPr>
      </p:pic>
      <p:sp>
        <p:nvSpPr>
          <p:cNvPr id="9" name="TextBox 8"/>
          <p:cNvSpPr txBox="1"/>
          <p:nvPr/>
        </p:nvSpPr>
        <p:spPr>
          <a:xfrm>
            <a:off x="6781800" y="1295400"/>
            <a:ext cx="2209799" cy="2286000"/>
          </a:xfrm>
          <a:prstGeom prst="rect">
            <a:avLst/>
          </a:prstGeom>
          <a:solidFill>
            <a:schemeClr val="tx2">
              <a:lumMod val="20000"/>
              <a:lumOff val="80000"/>
            </a:schemeClr>
          </a:solidFill>
        </p:spPr>
        <p:txBody>
          <a:bodyPr wrap="square" rtlCol="0">
            <a:noAutofit/>
          </a:bodyPr>
          <a:lstStyle/>
          <a:p>
            <a:r>
              <a:rPr lang="en-US" sz="1600" b="1" dirty="0" smtClean="0"/>
              <a:t>(a)</a:t>
            </a:r>
            <a:r>
              <a:rPr lang="en-US" sz="1600" dirty="0" smtClean="0"/>
              <a:t> F18 SSMI/S 22 GHz Corrected Brightness Temperature, and 1DVAR QC outputs including </a:t>
            </a:r>
            <a:r>
              <a:rPr lang="en-US" sz="1600" b="1" dirty="0" smtClean="0"/>
              <a:t>(b)</a:t>
            </a:r>
            <a:r>
              <a:rPr lang="en-US" sz="1600" dirty="0" smtClean="0"/>
              <a:t> </a:t>
            </a:r>
            <a:r>
              <a:rPr lang="en-US" sz="1600" dirty="0" err="1" smtClean="0"/>
              <a:t>ChiSq</a:t>
            </a:r>
            <a:r>
              <a:rPr lang="en-US" sz="1600" dirty="0" smtClean="0"/>
              <a:t>, </a:t>
            </a:r>
            <a:r>
              <a:rPr lang="en-US" sz="1600" b="1" dirty="0" smtClean="0"/>
              <a:t>(c)</a:t>
            </a:r>
            <a:r>
              <a:rPr lang="en-US" sz="1600" dirty="0" smtClean="0"/>
              <a:t> Number of Retrieval Attempts (max 2), and </a:t>
            </a:r>
            <a:r>
              <a:rPr lang="en-US" sz="1600" b="1" dirty="0" smtClean="0"/>
              <a:t>(d)</a:t>
            </a:r>
            <a:r>
              <a:rPr lang="en-US" sz="1600" dirty="0" smtClean="0"/>
              <a:t> Number of iterations for minimization (max 7)</a:t>
            </a:r>
            <a:endParaRPr lang="en-US" sz="1600" dirty="0"/>
          </a:p>
        </p:txBody>
      </p:sp>
      <p:sp>
        <p:nvSpPr>
          <p:cNvPr id="10" name="TextBox 9"/>
          <p:cNvSpPr txBox="1"/>
          <p:nvPr/>
        </p:nvSpPr>
        <p:spPr>
          <a:xfrm>
            <a:off x="6781800" y="4419600"/>
            <a:ext cx="2209800" cy="1066800"/>
          </a:xfrm>
          <a:prstGeom prst="rect">
            <a:avLst/>
          </a:prstGeom>
          <a:solidFill>
            <a:schemeClr val="tx2">
              <a:lumMod val="20000"/>
              <a:lumOff val="80000"/>
            </a:schemeClr>
          </a:solidFill>
        </p:spPr>
        <p:txBody>
          <a:bodyPr wrap="square" rtlCol="0">
            <a:noAutofit/>
          </a:bodyPr>
          <a:lstStyle/>
          <a:p>
            <a:r>
              <a:rPr lang="en-US" sz="1600" dirty="0" smtClean="0"/>
              <a:t>Many points in (c) show zero retrieval attempts which needs to be investigated.</a:t>
            </a:r>
            <a:endParaRPr lang="en-US" sz="1600" dirty="0"/>
          </a:p>
        </p:txBody>
      </p:sp>
      <p:sp>
        <p:nvSpPr>
          <p:cNvPr id="11" name="TextBox 10"/>
          <p:cNvSpPr txBox="1"/>
          <p:nvPr/>
        </p:nvSpPr>
        <p:spPr>
          <a:xfrm>
            <a:off x="0" y="1219200"/>
            <a:ext cx="365806" cy="369332"/>
          </a:xfrm>
          <a:prstGeom prst="rect">
            <a:avLst/>
          </a:prstGeom>
          <a:noFill/>
        </p:spPr>
        <p:txBody>
          <a:bodyPr wrap="none" rtlCol="0">
            <a:spAutoFit/>
          </a:bodyPr>
          <a:lstStyle/>
          <a:p>
            <a:r>
              <a:rPr lang="en-US" dirty="0" smtClean="0"/>
              <a:t>a)</a:t>
            </a:r>
            <a:endParaRPr lang="en-US" dirty="0"/>
          </a:p>
        </p:txBody>
      </p:sp>
      <p:sp>
        <p:nvSpPr>
          <p:cNvPr id="12" name="TextBox 11"/>
          <p:cNvSpPr txBox="1"/>
          <p:nvPr/>
        </p:nvSpPr>
        <p:spPr>
          <a:xfrm>
            <a:off x="3352800" y="1219200"/>
            <a:ext cx="377026" cy="369332"/>
          </a:xfrm>
          <a:prstGeom prst="rect">
            <a:avLst/>
          </a:prstGeom>
          <a:noFill/>
        </p:spPr>
        <p:txBody>
          <a:bodyPr wrap="none" rtlCol="0">
            <a:spAutoFit/>
          </a:bodyPr>
          <a:lstStyle/>
          <a:p>
            <a:r>
              <a:rPr lang="en-US" dirty="0" smtClean="0"/>
              <a:t>b)</a:t>
            </a:r>
            <a:endParaRPr lang="en-US" dirty="0"/>
          </a:p>
        </p:txBody>
      </p:sp>
      <p:sp>
        <p:nvSpPr>
          <p:cNvPr id="13" name="TextBox 12"/>
          <p:cNvSpPr txBox="1"/>
          <p:nvPr/>
        </p:nvSpPr>
        <p:spPr>
          <a:xfrm>
            <a:off x="0" y="3810000"/>
            <a:ext cx="352982" cy="369332"/>
          </a:xfrm>
          <a:prstGeom prst="rect">
            <a:avLst/>
          </a:prstGeom>
          <a:noFill/>
        </p:spPr>
        <p:txBody>
          <a:bodyPr wrap="none" rtlCol="0">
            <a:spAutoFit/>
          </a:bodyPr>
          <a:lstStyle/>
          <a:p>
            <a:r>
              <a:rPr lang="en-US" dirty="0" smtClean="0"/>
              <a:t>c)</a:t>
            </a:r>
            <a:endParaRPr lang="en-US" dirty="0"/>
          </a:p>
        </p:txBody>
      </p:sp>
      <p:sp>
        <p:nvSpPr>
          <p:cNvPr id="14" name="TextBox 13"/>
          <p:cNvSpPr txBox="1"/>
          <p:nvPr/>
        </p:nvSpPr>
        <p:spPr>
          <a:xfrm>
            <a:off x="3352800" y="3810000"/>
            <a:ext cx="377026" cy="369332"/>
          </a:xfrm>
          <a:prstGeom prst="rect">
            <a:avLst/>
          </a:prstGeom>
          <a:noFill/>
        </p:spPr>
        <p:txBody>
          <a:bodyPr wrap="none" rtlCol="0">
            <a:spAutoFit/>
          </a:bodyPr>
          <a:lstStyle/>
          <a:p>
            <a:r>
              <a:rPr lang="en-US" dirty="0" smtClean="0"/>
              <a:t>d)</a:t>
            </a:r>
            <a:endParaRPr lang="en-US" dirty="0"/>
          </a:p>
        </p:txBody>
      </p:sp>
      <p:sp>
        <p:nvSpPr>
          <p:cNvPr id="15" name="Rectangle 14"/>
          <p:cNvSpPr/>
          <p:nvPr/>
        </p:nvSpPr>
        <p:spPr>
          <a:xfrm>
            <a:off x="7497369" y="6513028"/>
            <a:ext cx="1642437" cy="369332"/>
          </a:xfrm>
          <a:prstGeom prst="rect">
            <a:avLst/>
          </a:prstGeom>
        </p:spPr>
        <p:txBody>
          <a:bodyPr wrap="none">
            <a:spAutoFit/>
          </a:bodyPr>
          <a:lstStyle/>
          <a:p>
            <a:r>
              <a:rPr lang="en-US" b="1" dirty="0">
                <a:latin typeface="Times New Roman" pitchFamily="18" charset="0"/>
                <a:cs typeface="Times New Roman" pitchFamily="18" charset="0"/>
              </a:rPr>
              <a:t>Kevin Garrett </a:t>
            </a:r>
            <a:endParaRPr lang="en-US" dirty="0"/>
          </a:p>
        </p:txBody>
      </p:sp>
    </p:spTree>
    <p:extLst>
      <p:ext uri="{BB962C8B-B14F-4D97-AF65-F5344CB8AC3E}">
        <p14:creationId xmlns:p14="http://schemas.microsoft.com/office/powerpoint/2010/main" val="106463300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latin typeface="Times New Roman" pitchFamily="18" charset="0"/>
                <a:cs typeface="Times New Roman" pitchFamily="18" charset="0"/>
              </a:rPr>
              <a:t>1DVAR Preprocessor – SSMI/S</a:t>
            </a:r>
            <a:endParaRPr lang="en-US" sz="3600"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6</a:t>
            </a:fld>
            <a:endParaRPr lang="en-US"/>
          </a:p>
        </p:txBody>
      </p:sp>
      <p:sp>
        <p:nvSpPr>
          <p:cNvPr id="5" name="Rectangle 4"/>
          <p:cNvSpPr/>
          <p:nvPr/>
        </p:nvSpPr>
        <p:spPr>
          <a:xfrm>
            <a:off x="0" y="6546209"/>
            <a:ext cx="6553200" cy="304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Case day 2013-08-23 (00Z Cycle)</a:t>
            </a:r>
            <a:endParaRPr lang="en-US" dirty="0"/>
          </a:p>
        </p:txBody>
      </p:sp>
      <p:pic>
        <p:nvPicPr>
          <p:cNvPr id="6146" name="Picture 2" descr="C:\Users\kgarrett\Documents\My Documents\Presentations\NOAA PG-Testbed 2014\Images\mirs_adv_dmsp_f18_ssmis_glb_20130723_tpw_all_as.png"/>
          <p:cNvPicPr>
            <a:picLocks noChangeAspect="1" noChangeArrowheads="1"/>
          </p:cNvPicPr>
          <p:nvPr/>
        </p:nvPicPr>
        <p:blipFill>
          <a:blip r:embed="rId2" cstate="print"/>
          <a:srcRect/>
          <a:stretch>
            <a:fillRect/>
          </a:stretch>
        </p:blipFill>
        <p:spPr bwMode="auto">
          <a:xfrm>
            <a:off x="236220" y="1219200"/>
            <a:ext cx="3268980" cy="2514600"/>
          </a:xfrm>
          <a:prstGeom prst="rect">
            <a:avLst/>
          </a:prstGeom>
          <a:noFill/>
        </p:spPr>
      </p:pic>
      <p:pic>
        <p:nvPicPr>
          <p:cNvPr id="6147" name="Picture 3" descr="C:\Users\kgarrett\Documents\My Documents\Presentations\NOAA PG-Testbed 2014\Images\mirs_adv_dmsp_f18_ssmis_glb_20130723_em_22v_all_as.png"/>
          <p:cNvPicPr>
            <a:picLocks noChangeAspect="1" noChangeArrowheads="1"/>
          </p:cNvPicPr>
          <p:nvPr/>
        </p:nvPicPr>
        <p:blipFill>
          <a:blip r:embed="rId3" cstate="print"/>
          <a:srcRect/>
          <a:stretch>
            <a:fillRect/>
          </a:stretch>
        </p:blipFill>
        <p:spPr bwMode="auto">
          <a:xfrm>
            <a:off x="236220" y="3810000"/>
            <a:ext cx="3268980" cy="2514600"/>
          </a:xfrm>
          <a:prstGeom prst="rect">
            <a:avLst/>
          </a:prstGeom>
          <a:noFill/>
        </p:spPr>
      </p:pic>
      <p:pic>
        <p:nvPicPr>
          <p:cNvPr id="6148" name="Picture 4" descr="C:\Users\kgarrett\Documents\My Documents\Presentations\NOAA PG-Testbed 2014\Images\mirs_adv_dmsp_f18_ssmis_glb_20130723_lwp_all_as.png"/>
          <p:cNvPicPr>
            <a:picLocks noChangeAspect="1" noChangeArrowheads="1"/>
          </p:cNvPicPr>
          <p:nvPr/>
        </p:nvPicPr>
        <p:blipFill>
          <a:blip r:embed="rId4" cstate="print"/>
          <a:srcRect/>
          <a:stretch>
            <a:fillRect/>
          </a:stretch>
        </p:blipFill>
        <p:spPr bwMode="auto">
          <a:xfrm>
            <a:off x="3589020" y="1219200"/>
            <a:ext cx="3268979" cy="2514600"/>
          </a:xfrm>
          <a:prstGeom prst="rect">
            <a:avLst/>
          </a:prstGeom>
          <a:noFill/>
        </p:spPr>
      </p:pic>
      <p:pic>
        <p:nvPicPr>
          <p:cNvPr id="6149" name="Picture 5" descr="C:\Users\kgarrett\Documents\My Documents\Presentations\NOAA PG-Testbed 2014\Images\mirs_adv_dmsp_f18_ssmis_glb_20130723_tskin_all_as.png"/>
          <p:cNvPicPr>
            <a:picLocks noChangeAspect="1" noChangeArrowheads="1"/>
          </p:cNvPicPr>
          <p:nvPr/>
        </p:nvPicPr>
        <p:blipFill>
          <a:blip r:embed="rId5" cstate="print"/>
          <a:srcRect/>
          <a:stretch>
            <a:fillRect/>
          </a:stretch>
        </p:blipFill>
        <p:spPr bwMode="auto">
          <a:xfrm>
            <a:off x="3589020" y="3810000"/>
            <a:ext cx="3268980" cy="2514600"/>
          </a:xfrm>
          <a:prstGeom prst="rect">
            <a:avLst/>
          </a:prstGeom>
          <a:noFill/>
        </p:spPr>
      </p:pic>
      <p:sp>
        <p:nvSpPr>
          <p:cNvPr id="9" name="TextBox 8"/>
          <p:cNvSpPr txBox="1"/>
          <p:nvPr/>
        </p:nvSpPr>
        <p:spPr>
          <a:xfrm>
            <a:off x="6781800" y="1295400"/>
            <a:ext cx="2209799" cy="1295400"/>
          </a:xfrm>
          <a:prstGeom prst="rect">
            <a:avLst/>
          </a:prstGeom>
          <a:solidFill>
            <a:schemeClr val="tx2">
              <a:lumMod val="20000"/>
              <a:lumOff val="80000"/>
            </a:schemeClr>
          </a:solidFill>
        </p:spPr>
        <p:txBody>
          <a:bodyPr wrap="square" rtlCol="0">
            <a:noAutofit/>
          </a:bodyPr>
          <a:lstStyle/>
          <a:p>
            <a:r>
              <a:rPr lang="en-US" sz="1600" b="1" dirty="0" smtClean="0"/>
              <a:t>(a)</a:t>
            </a:r>
            <a:r>
              <a:rPr lang="en-US" sz="1600" dirty="0" smtClean="0"/>
              <a:t> 1DVAR retrieved TPW </a:t>
            </a:r>
            <a:r>
              <a:rPr lang="en-US" sz="1600" b="1" dirty="0" smtClean="0"/>
              <a:t>(b)</a:t>
            </a:r>
            <a:r>
              <a:rPr lang="en-US" sz="1600" dirty="0" smtClean="0"/>
              <a:t> Liquid Water Path, </a:t>
            </a:r>
            <a:r>
              <a:rPr lang="en-US" sz="1600" b="1" dirty="0" smtClean="0"/>
              <a:t>(c)</a:t>
            </a:r>
            <a:r>
              <a:rPr lang="en-US" sz="1600" dirty="0" smtClean="0"/>
              <a:t> 22 GHz surface emissivity, and </a:t>
            </a:r>
            <a:r>
              <a:rPr lang="en-US" sz="1600" b="1" dirty="0" smtClean="0"/>
              <a:t>(d)</a:t>
            </a:r>
            <a:r>
              <a:rPr lang="en-US" sz="1600" dirty="0" smtClean="0"/>
              <a:t> skin temperature</a:t>
            </a:r>
            <a:endParaRPr lang="en-US" sz="1600" dirty="0"/>
          </a:p>
        </p:txBody>
      </p:sp>
      <p:sp>
        <p:nvSpPr>
          <p:cNvPr id="10" name="TextBox 9"/>
          <p:cNvSpPr txBox="1"/>
          <p:nvPr/>
        </p:nvSpPr>
        <p:spPr>
          <a:xfrm>
            <a:off x="0" y="1219200"/>
            <a:ext cx="365806" cy="369332"/>
          </a:xfrm>
          <a:prstGeom prst="rect">
            <a:avLst/>
          </a:prstGeom>
          <a:noFill/>
        </p:spPr>
        <p:txBody>
          <a:bodyPr wrap="none" rtlCol="0">
            <a:spAutoFit/>
          </a:bodyPr>
          <a:lstStyle/>
          <a:p>
            <a:r>
              <a:rPr lang="en-US" dirty="0" smtClean="0"/>
              <a:t>a)</a:t>
            </a:r>
            <a:endParaRPr lang="en-US" dirty="0"/>
          </a:p>
        </p:txBody>
      </p:sp>
      <p:sp>
        <p:nvSpPr>
          <p:cNvPr id="11" name="TextBox 10"/>
          <p:cNvSpPr txBox="1"/>
          <p:nvPr/>
        </p:nvSpPr>
        <p:spPr>
          <a:xfrm>
            <a:off x="3352800" y="1219200"/>
            <a:ext cx="377026" cy="369332"/>
          </a:xfrm>
          <a:prstGeom prst="rect">
            <a:avLst/>
          </a:prstGeom>
          <a:noFill/>
        </p:spPr>
        <p:txBody>
          <a:bodyPr wrap="none" rtlCol="0">
            <a:spAutoFit/>
          </a:bodyPr>
          <a:lstStyle/>
          <a:p>
            <a:r>
              <a:rPr lang="en-US" dirty="0" smtClean="0"/>
              <a:t>b)</a:t>
            </a:r>
            <a:endParaRPr lang="en-US" dirty="0"/>
          </a:p>
        </p:txBody>
      </p:sp>
      <p:sp>
        <p:nvSpPr>
          <p:cNvPr id="12" name="TextBox 11"/>
          <p:cNvSpPr txBox="1"/>
          <p:nvPr/>
        </p:nvSpPr>
        <p:spPr>
          <a:xfrm>
            <a:off x="0" y="3810000"/>
            <a:ext cx="352982" cy="369332"/>
          </a:xfrm>
          <a:prstGeom prst="rect">
            <a:avLst/>
          </a:prstGeom>
          <a:noFill/>
        </p:spPr>
        <p:txBody>
          <a:bodyPr wrap="none" rtlCol="0">
            <a:spAutoFit/>
          </a:bodyPr>
          <a:lstStyle/>
          <a:p>
            <a:r>
              <a:rPr lang="en-US" dirty="0" smtClean="0"/>
              <a:t>c)</a:t>
            </a:r>
            <a:endParaRPr lang="en-US" dirty="0"/>
          </a:p>
        </p:txBody>
      </p:sp>
      <p:sp>
        <p:nvSpPr>
          <p:cNvPr id="13" name="TextBox 12"/>
          <p:cNvSpPr txBox="1"/>
          <p:nvPr/>
        </p:nvSpPr>
        <p:spPr>
          <a:xfrm>
            <a:off x="3352800" y="3810000"/>
            <a:ext cx="377026" cy="369332"/>
          </a:xfrm>
          <a:prstGeom prst="rect">
            <a:avLst/>
          </a:prstGeom>
          <a:noFill/>
        </p:spPr>
        <p:txBody>
          <a:bodyPr wrap="none" rtlCol="0">
            <a:spAutoFit/>
          </a:bodyPr>
          <a:lstStyle/>
          <a:p>
            <a:r>
              <a:rPr lang="en-US" dirty="0" smtClean="0"/>
              <a:t>d)</a:t>
            </a:r>
            <a:endParaRPr lang="en-US" dirty="0"/>
          </a:p>
        </p:txBody>
      </p:sp>
      <p:sp>
        <p:nvSpPr>
          <p:cNvPr id="14" name="Rectangle 13"/>
          <p:cNvSpPr/>
          <p:nvPr/>
        </p:nvSpPr>
        <p:spPr>
          <a:xfrm>
            <a:off x="7497369" y="6513028"/>
            <a:ext cx="1642437" cy="369332"/>
          </a:xfrm>
          <a:prstGeom prst="rect">
            <a:avLst/>
          </a:prstGeom>
        </p:spPr>
        <p:txBody>
          <a:bodyPr wrap="none">
            <a:spAutoFit/>
          </a:bodyPr>
          <a:lstStyle/>
          <a:p>
            <a:r>
              <a:rPr lang="en-US" b="1" dirty="0">
                <a:latin typeface="Times New Roman" pitchFamily="18" charset="0"/>
                <a:cs typeface="Times New Roman" pitchFamily="18" charset="0"/>
              </a:rPr>
              <a:t>Kevin Garrett </a:t>
            </a:r>
            <a:endParaRPr lang="en-US" dirty="0"/>
          </a:p>
        </p:txBody>
      </p:sp>
    </p:spTree>
    <p:extLst>
      <p:ext uri="{BB962C8B-B14F-4D97-AF65-F5344CB8AC3E}">
        <p14:creationId xmlns:p14="http://schemas.microsoft.com/office/powerpoint/2010/main" val="7954185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latin typeface="Times New Roman" pitchFamily="18" charset="0"/>
                <a:cs typeface="Times New Roman" pitchFamily="18" charset="0"/>
              </a:rPr>
              <a:t>1DVAR Impact on Assimilation</a:t>
            </a:r>
            <a:endParaRPr lang="en-US" sz="3600"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7</a:t>
            </a:fld>
            <a:endParaRPr lang="en-US"/>
          </a:p>
        </p:txBody>
      </p:sp>
      <p:sp>
        <p:nvSpPr>
          <p:cNvPr id="5" name="Rectangle 4"/>
          <p:cNvSpPr/>
          <p:nvPr/>
        </p:nvSpPr>
        <p:spPr>
          <a:xfrm>
            <a:off x="-20273" y="6553200"/>
            <a:ext cx="6553200" cy="304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Case day 2013-08-23 (00Z Cycle)</a:t>
            </a:r>
            <a:endParaRPr lang="en-US" dirty="0"/>
          </a:p>
        </p:txBody>
      </p:sp>
      <p:pic>
        <p:nvPicPr>
          <p:cNvPr id="6" name="Picture 4" descr="C:\Users\kgarrett\Desktop\1DVAR Preprocessor\f18\prcntrl_ssmis_f18_O-B_2013072300_Page_10.png"/>
          <p:cNvPicPr>
            <a:picLocks noChangeArrowheads="1"/>
          </p:cNvPicPr>
          <p:nvPr/>
        </p:nvPicPr>
        <p:blipFill>
          <a:blip r:embed="rId2" cstate="print"/>
          <a:srcRect r="53446"/>
          <a:stretch>
            <a:fillRect/>
          </a:stretch>
        </p:blipFill>
        <p:spPr bwMode="auto">
          <a:xfrm>
            <a:off x="6019800" y="1219200"/>
            <a:ext cx="2971800" cy="4572000"/>
          </a:xfrm>
          <a:prstGeom prst="rect">
            <a:avLst/>
          </a:prstGeom>
          <a:noFill/>
        </p:spPr>
      </p:pic>
      <p:pic>
        <p:nvPicPr>
          <p:cNvPr id="7170" name="Picture 2" descr="C:\Users\kgarrett\Desktop\1DVAR Preprocessor\f18\pr1dvar_ssmis_f18_O-B_2013072300_Page_10.png"/>
          <p:cNvPicPr>
            <a:picLocks noChangeAspect="1" noChangeArrowheads="1"/>
          </p:cNvPicPr>
          <p:nvPr/>
        </p:nvPicPr>
        <p:blipFill>
          <a:blip r:embed="rId3" cstate="print"/>
          <a:srcRect r="53446"/>
          <a:stretch>
            <a:fillRect/>
          </a:stretch>
        </p:blipFill>
        <p:spPr bwMode="auto">
          <a:xfrm>
            <a:off x="2895600" y="1219200"/>
            <a:ext cx="3048000" cy="4572000"/>
          </a:xfrm>
          <a:prstGeom prst="rect">
            <a:avLst/>
          </a:prstGeom>
          <a:noFill/>
        </p:spPr>
      </p:pic>
      <p:sp>
        <p:nvSpPr>
          <p:cNvPr id="9" name="Rectangle 8"/>
          <p:cNvSpPr/>
          <p:nvPr/>
        </p:nvSpPr>
        <p:spPr>
          <a:xfrm>
            <a:off x="2971800" y="5867400"/>
            <a:ext cx="2819400" cy="457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O-B using 1DVAR Dynamic Emissivity as input to simulation</a:t>
            </a:r>
            <a:endParaRPr lang="en-US" sz="1400" dirty="0"/>
          </a:p>
        </p:txBody>
      </p:sp>
      <p:pic>
        <p:nvPicPr>
          <p:cNvPr id="7171" name="Picture 3" descr="C:\Users\kgarrett\Desktop\1DVAR Preprocessor\pr1dvar_emissivity_maps2013072300_Page_12.png"/>
          <p:cNvPicPr>
            <a:picLocks noChangeAspect="1" noChangeArrowheads="1"/>
          </p:cNvPicPr>
          <p:nvPr/>
        </p:nvPicPr>
        <p:blipFill>
          <a:blip r:embed="rId4" cstate="print"/>
          <a:srcRect/>
          <a:stretch>
            <a:fillRect/>
          </a:stretch>
        </p:blipFill>
        <p:spPr bwMode="auto">
          <a:xfrm>
            <a:off x="457200" y="4617720"/>
            <a:ext cx="2134653" cy="1554480"/>
          </a:xfrm>
          <a:prstGeom prst="rect">
            <a:avLst/>
          </a:prstGeom>
          <a:noFill/>
        </p:spPr>
      </p:pic>
      <p:pic>
        <p:nvPicPr>
          <p:cNvPr id="7172" name="Picture 4" descr="C:\Users\kgarrett\Desktop\1DVAR Preprocessor\pr1dvar_emissivity_maps2013072300_Page_10.png"/>
          <p:cNvPicPr>
            <a:picLocks noChangeAspect="1" noChangeArrowheads="1"/>
          </p:cNvPicPr>
          <p:nvPr/>
        </p:nvPicPr>
        <p:blipFill>
          <a:blip r:embed="rId5" cstate="print"/>
          <a:srcRect/>
          <a:stretch>
            <a:fillRect/>
          </a:stretch>
        </p:blipFill>
        <p:spPr bwMode="auto">
          <a:xfrm>
            <a:off x="456147" y="1341120"/>
            <a:ext cx="2134653" cy="1554480"/>
          </a:xfrm>
          <a:prstGeom prst="rect">
            <a:avLst/>
          </a:prstGeom>
          <a:noFill/>
        </p:spPr>
      </p:pic>
      <p:pic>
        <p:nvPicPr>
          <p:cNvPr id="7173" name="Picture 5" descr="C:\Users\kgarrett\Desktop\1DVAR Preprocessor\pr1dvar_emissivity_maps2013072300_Page_11.png"/>
          <p:cNvPicPr>
            <a:picLocks noChangeAspect="1" noChangeArrowheads="1"/>
          </p:cNvPicPr>
          <p:nvPr/>
        </p:nvPicPr>
        <p:blipFill>
          <a:blip r:embed="rId6" cstate="print"/>
          <a:srcRect/>
          <a:stretch>
            <a:fillRect/>
          </a:stretch>
        </p:blipFill>
        <p:spPr bwMode="auto">
          <a:xfrm>
            <a:off x="458121" y="3017520"/>
            <a:ext cx="2132679" cy="1554480"/>
          </a:xfrm>
          <a:prstGeom prst="rect">
            <a:avLst/>
          </a:prstGeom>
          <a:noFill/>
        </p:spPr>
      </p:pic>
      <p:sp>
        <p:nvSpPr>
          <p:cNvPr id="15" name="Rectangle 14"/>
          <p:cNvSpPr/>
          <p:nvPr/>
        </p:nvSpPr>
        <p:spPr>
          <a:xfrm>
            <a:off x="6019800" y="5867400"/>
            <a:ext cx="2819400" cy="457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O-B using Emissivity from model as input to simulation (default)</a:t>
            </a:r>
            <a:endParaRPr lang="en-US" sz="1400" dirty="0"/>
          </a:p>
        </p:txBody>
      </p:sp>
      <p:sp>
        <p:nvSpPr>
          <p:cNvPr id="12" name="Rectangle 11"/>
          <p:cNvSpPr/>
          <p:nvPr/>
        </p:nvSpPr>
        <p:spPr>
          <a:xfrm>
            <a:off x="7497369" y="6513028"/>
            <a:ext cx="1642437" cy="369332"/>
          </a:xfrm>
          <a:prstGeom prst="rect">
            <a:avLst/>
          </a:prstGeom>
        </p:spPr>
        <p:txBody>
          <a:bodyPr wrap="none">
            <a:spAutoFit/>
          </a:bodyPr>
          <a:lstStyle/>
          <a:p>
            <a:r>
              <a:rPr lang="en-US" b="1" dirty="0">
                <a:latin typeface="Times New Roman" pitchFamily="18" charset="0"/>
                <a:cs typeface="Times New Roman" pitchFamily="18" charset="0"/>
              </a:rPr>
              <a:t>Kevin Garrett </a:t>
            </a:r>
            <a:endParaRPr lang="en-US" dirty="0"/>
          </a:p>
        </p:txBody>
      </p:sp>
    </p:spTree>
    <p:extLst>
      <p:ext uri="{BB962C8B-B14F-4D97-AF65-F5344CB8AC3E}">
        <p14:creationId xmlns:p14="http://schemas.microsoft.com/office/powerpoint/2010/main" val="9116695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itchFamily="18" charset="0"/>
                <a:cs typeface="Times New Roman" pitchFamily="18" charset="0"/>
              </a:rPr>
              <a:t>Future Work</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fontScale="70000" lnSpcReduction="20000"/>
          </a:bodyPr>
          <a:lstStyle/>
          <a:p>
            <a:r>
              <a:rPr lang="en-US" sz="2400" dirty="0" smtClean="0">
                <a:latin typeface="Times New Roman" pitchFamily="18" charset="0"/>
                <a:cs typeface="Times New Roman" pitchFamily="18" charset="0"/>
              </a:rPr>
              <a:t>Preliminary integration of the 1DVAR preprocessor has been completed and tuned (further tuning is required)</a:t>
            </a:r>
          </a:p>
          <a:p>
            <a:r>
              <a:rPr lang="en-US" sz="2400" dirty="0" smtClean="0">
                <a:latin typeface="Times New Roman" pitchFamily="18" charset="0"/>
                <a:cs typeface="Times New Roman" pitchFamily="18" charset="0"/>
              </a:rPr>
              <a:t>ATMS</a:t>
            </a:r>
          </a:p>
          <a:p>
            <a:pPr lvl="1"/>
            <a:r>
              <a:rPr lang="en-US" sz="2000" dirty="0" smtClean="0">
                <a:latin typeface="Times New Roman" pitchFamily="18" charset="0"/>
                <a:cs typeface="Times New Roman" pitchFamily="18" charset="0"/>
              </a:rPr>
              <a:t>Assessments for data quality, spatial averaging, thinning </a:t>
            </a:r>
          </a:p>
          <a:p>
            <a:pPr lvl="1"/>
            <a:r>
              <a:rPr lang="en-US" sz="2000" dirty="0" smtClean="0">
                <a:latin typeface="Times New Roman" pitchFamily="18" charset="0"/>
                <a:cs typeface="Times New Roman" pitchFamily="18" charset="0"/>
              </a:rPr>
              <a:t>Retune QC based on MIIDAPS output</a:t>
            </a:r>
          </a:p>
          <a:p>
            <a:pPr lvl="1"/>
            <a:r>
              <a:rPr lang="en-US" sz="2000" dirty="0" smtClean="0">
                <a:latin typeface="Times New Roman" pitchFamily="18" charset="0"/>
                <a:cs typeface="Times New Roman" pitchFamily="18" charset="0"/>
              </a:rPr>
              <a:t>Use of dynamic emissivity to increase surface channel </a:t>
            </a:r>
            <a:r>
              <a:rPr lang="en-US" sz="2000" dirty="0" err="1" smtClean="0">
                <a:latin typeface="Times New Roman" pitchFamily="18" charset="0"/>
                <a:cs typeface="Times New Roman" pitchFamily="18" charset="0"/>
              </a:rPr>
              <a:t>obs</a:t>
            </a:r>
            <a:r>
              <a:rPr lang="en-US" sz="2000" dirty="0" smtClean="0">
                <a:latin typeface="Times New Roman" pitchFamily="18" charset="0"/>
                <a:cs typeface="Times New Roman" pitchFamily="18" charset="0"/>
              </a:rPr>
              <a:t> assimilation</a:t>
            </a:r>
          </a:p>
          <a:p>
            <a:pPr lvl="1"/>
            <a:r>
              <a:rPr lang="en-US" sz="2000" dirty="0" smtClean="0">
                <a:latin typeface="Times New Roman" pitchFamily="18" charset="0"/>
                <a:cs typeface="Times New Roman" pitchFamily="18" charset="0"/>
              </a:rPr>
              <a:t>Begin assessment of ATMS data/MIIDAPS in non-clear sky application in GSI</a:t>
            </a:r>
          </a:p>
          <a:p>
            <a:pPr lvl="1"/>
            <a:r>
              <a:rPr lang="en-US" sz="2000" dirty="0" smtClean="0">
                <a:latin typeface="Times New Roman" pitchFamily="18" charset="0"/>
                <a:cs typeface="Times New Roman" pitchFamily="18" charset="0"/>
              </a:rPr>
              <a:t>Impact experiments</a:t>
            </a:r>
          </a:p>
          <a:p>
            <a:r>
              <a:rPr lang="en-US" sz="2400" dirty="0" smtClean="0">
                <a:latin typeface="Times New Roman" pitchFamily="18" charset="0"/>
                <a:cs typeface="Times New Roman" pitchFamily="18" charset="0"/>
              </a:rPr>
              <a:t>SSMI/S (led by </a:t>
            </a:r>
            <a:r>
              <a:rPr lang="en-US" sz="2400" dirty="0" err="1" smtClean="0">
                <a:latin typeface="Times New Roman" pitchFamily="18" charset="0"/>
                <a:cs typeface="Times New Roman" pitchFamily="18" charset="0"/>
              </a:rPr>
              <a:t>Deyong</a:t>
            </a:r>
            <a:r>
              <a:rPr lang="en-US" sz="2400" dirty="0" smtClean="0">
                <a:latin typeface="Times New Roman" pitchFamily="18" charset="0"/>
                <a:cs typeface="Times New Roman" pitchFamily="18" charset="0"/>
              </a:rPr>
              <a:t>)</a:t>
            </a:r>
          </a:p>
          <a:p>
            <a:pPr lvl="1"/>
            <a:r>
              <a:rPr lang="en-US" sz="2200" dirty="0" smtClean="0">
                <a:latin typeface="Times New Roman" pitchFamily="18" charset="0"/>
                <a:cs typeface="Times New Roman" pitchFamily="18" charset="0"/>
              </a:rPr>
              <a:t>Perform SSMI/S radiance quality assessment (including F19), spatial averaging – focus on imaging channels</a:t>
            </a:r>
          </a:p>
          <a:p>
            <a:pPr lvl="1"/>
            <a:r>
              <a:rPr lang="en-US" sz="2200" dirty="0" smtClean="0">
                <a:latin typeface="Times New Roman" pitchFamily="18" charset="0"/>
                <a:cs typeface="Times New Roman" pitchFamily="18" charset="0"/>
              </a:rPr>
              <a:t>Optimize processing/QC based on MIIDAPS (similar to ATMS work)</a:t>
            </a:r>
          </a:p>
          <a:p>
            <a:pPr lvl="1"/>
            <a:r>
              <a:rPr lang="en-US" sz="2200" dirty="0" smtClean="0">
                <a:latin typeface="Times New Roman" pitchFamily="18" charset="0"/>
                <a:cs typeface="Times New Roman" pitchFamily="18" charset="0"/>
              </a:rPr>
              <a:t>Use of dynamic emissivity (similar to ATMS work)</a:t>
            </a:r>
          </a:p>
          <a:p>
            <a:pPr lvl="1"/>
            <a:r>
              <a:rPr lang="en-US" sz="2400" dirty="0" smtClean="0">
                <a:latin typeface="Times New Roman" pitchFamily="18" charset="0"/>
                <a:cs typeface="Times New Roman" pitchFamily="18" charset="0"/>
              </a:rPr>
              <a:t>Begin assessment of ATMS data/MIIDAPS in non-clear sky application in GSI</a:t>
            </a:r>
            <a:endParaRPr lang="en-US" sz="2200" dirty="0" smtClean="0">
              <a:latin typeface="Times New Roman" pitchFamily="18" charset="0"/>
              <a:cs typeface="Times New Roman" pitchFamily="18" charset="0"/>
            </a:endParaRPr>
          </a:p>
          <a:p>
            <a:pPr lvl="1"/>
            <a:r>
              <a:rPr lang="en-US" sz="2200" dirty="0" smtClean="0">
                <a:latin typeface="Times New Roman" pitchFamily="18" charset="0"/>
                <a:cs typeface="Times New Roman" pitchFamily="18" charset="0"/>
              </a:rPr>
              <a:t>Impact experiments</a:t>
            </a:r>
          </a:p>
          <a:p>
            <a:r>
              <a:rPr lang="en-US" sz="2400" dirty="0" smtClean="0">
                <a:latin typeface="Times New Roman" pitchFamily="18" charset="0"/>
                <a:cs typeface="Times New Roman" pitchFamily="18" charset="0"/>
              </a:rPr>
              <a:t>AMSR2/GMI (led by Erin)</a:t>
            </a:r>
          </a:p>
          <a:p>
            <a:pPr lvl="1"/>
            <a:r>
              <a:rPr lang="en-US" sz="2200" dirty="0" smtClean="0">
                <a:latin typeface="Times New Roman" pitchFamily="18" charset="0"/>
                <a:cs typeface="Times New Roman" pitchFamily="18" charset="0"/>
              </a:rPr>
              <a:t>Finish GSI plumbing</a:t>
            </a:r>
          </a:p>
          <a:p>
            <a:pPr lvl="1"/>
            <a:r>
              <a:rPr lang="en-US" sz="2200" dirty="0" smtClean="0">
                <a:latin typeface="Times New Roman" pitchFamily="18" charset="0"/>
                <a:cs typeface="Times New Roman" pitchFamily="18" charset="0"/>
              </a:rPr>
              <a:t>Follow tasks from SSMI/S, ATMS work</a:t>
            </a:r>
            <a:endParaRPr lang="en-US" sz="2200"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8</a:t>
            </a:fld>
            <a:endParaRPr lang="en-US"/>
          </a:p>
        </p:txBody>
      </p:sp>
      <p:sp>
        <p:nvSpPr>
          <p:cNvPr id="5" name="Rectangle 4"/>
          <p:cNvSpPr/>
          <p:nvPr/>
        </p:nvSpPr>
        <p:spPr>
          <a:xfrm>
            <a:off x="7497369" y="6513028"/>
            <a:ext cx="1642437" cy="369332"/>
          </a:xfrm>
          <a:prstGeom prst="rect">
            <a:avLst/>
          </a:prstGeom>
        </p:spPr>
        <p:txBody>
          <a:bodyPr wrap="none">
            <a:spAutoFit/>
          </a:bodyPr>
          <a:lstStyle/>
          <a:p>
            <a:r>
              <a:rPr lang="en-US" b="1" dirty="0">
                <a:latin typeface="Times New Roman" pitchFamily="18" charset="0"/>
                <a:cs typeface="Times New Roman" pitchFamily="18" charset="0"/>
              </a:rPr>
              <a:t>Kevin Garrett </a:t>
            </a:r>
            <a:endParaRPr lang="en-US" dirty="0"/>
          </a:p>
        </p:txBody>
      </p:sp>
    </p:spTree>
    <p:extLst>
      <p:ext uri="{BB962C8B-B14F-4D97-AF65-F5344CB8AC3E}">
        <p14:creationId xmlns:p14="http://schemas.microsoft.com/office/powerpoint/2010/main" val="56934781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latin typeface="Times New Roman" pitchFamily="18" charset="0"/>
                <a:cs typeface="Times New Roman" pitchFamily="18" charset="0"/>
              </a:rPr>
              <a:t>Water Vapor Experiments: Phase 1</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Jung</a:t>
            </a:r>
            <a:endParaRPr lang="en-US" dirty="0">
              <a:latin typeface="Times New Roman" pitchFamily="18" charset="0"/>
              <a:cs typeface="Times New Roman" pitchFamily="18" charset="0"/>
            </a:endParaRPr>
          </a:p>
        </p:txBody>
      </p:sp>
      <p:sp>
        <p:nvSpPr>
          <p:cNvPr id="5" name="Content Placeholder 4"/>
          <p:cNvSpPr>
            <a:spLocks noGrp="1"/>
          </p:cNvSpPr>
          <p:nvPr>
            <p:ph idx="1"/>
          </p:nvPr>
        </p:nvSpPr>
        <p:spPr/>
        <p:txBody>
          <a:bodyPr>
            <a:normAutofit fontScale="85000" lnSpcReduction="20000"/>
          </a:bodyPr>
          <a:lstStyle/>
          <a:p>
            <a:r>
              <a:rPr lang="en-US" dirty="0" smtClean="0">
                <a:latin typeface="Times New Roman" pitchFamily="18" charset="0"/>
                <a:cs typeface="Times New Roman" pitchFamily="18" charset="0"/>
              </a:rPr>
              <a:t>Completed 2 season experiments</a:t>
            </a:r>
          </a:p>
          <a:p>
            <a:pPr lvl="1"/>
            <a:r>
              <a:rPr lang="en-US" dirty="0" smtClean="0">
                <a:latin typeface="Times New Roman" pitchFamily="18" charset="0"/>
                <a:cs typeface="Times New Roman" pitchFamily="18" charset="0"/>
              </a:rPr>
              <a:t>Clipping </a:t>
            </a:r>
            <a:r>
              <a:rPr lang="en-US" dirty="0" err="1" smtClean="0">
                <a:latin typeface="Times New Roman" pitchFamily="18" charset="0"/>
                <a:cs typeface="Times New Roman" pitchFamily="18" charset="0"/>
              </a:rPr>
              <a:t>supersaturation</a:t>
            </a:r>
            <a:r>
              <a:rPr lang="en-US" dirty="0" smtClean="0">
                <a:latin typeface="Times New Roman" pitchFamily="18" charset="0"/>
                <a:cs typeface="Times New Roman" pitchFamily="18" charset="0"/>
              </a:rPr>
              <a:t> before, during and after assimilation</a:t>
            </a:r>
          </a:p>
          <a:p>
            <a:pPr lvl="1"/>
            <a:r>
              <a:rPr lang="en-US" dirty="0" smtClean="0">
                <a:latin typeface="Times New Roman" pitchFamily="18" charset="0"/>
                <a:cs typeface="Times New Roman" pitchFamily="18" charset="0"/>
              </a:rPr>
              <a:t>Use clipping </a:t>
            </a:r>
            <a:r>
              <a:rPr lang="en-US" dirty="0" err="1" smtClean="0">
                <a:latin typeface="Times New Roman" pitchFamily="18" charset="0"/>
                <a:cs typeface="Times New Roman" pitchFamily="18" charset="0"/>
              </a:rPr>
              <a:t>supersaturation</a:t>
            </a:r>
            <a:r>
              <a:rPr lang="en-US" dirty="0" smtClean="0">
                <a:latin typeface="Times New Roman" pitchFamily="18" charset="0"/>
                <a:cs typeface="Times New Roman" pitchFamily="18" charset="0"/>
              </a:rPr>
              <a:t> and q instead of RH from ensembles to determine background error (with Daryl Kleist)</a:t>
            </a:r>
          </a:p>
          <a:p>
            <a:r>
              <a:rPr lang="en-US" dirty="0" smtClean="0">
                <a:latin typeface="Times New Roman" pitchFamily="18" charset="0"/>
                <a:cs typeface="Times New Roman" pitchFamily="18" charset="0"/>
              </a:rPr>
              <a:t>NCEP wiki tickets #346 and #338 for more information</a:t>
            </a:r>
          </a:p>
          <a:p>
            <a:r>
              <a:rPr lang="en-US" dirty="0" smtClean="0">
                <a:latin typeface="Times New Roman" pitchFamily="18" charset="0"/>
                <a:cs typeface="Times New Roman" pitchFamily="18" charset="0"/>
              </a:rPr>
              <a:t>Merged to NCEP trunk 3/17/2014</a:t>
            </a:r>
          </a:p>
          <a:p>
            <a:r>
              <a:rPr lang="en-US" dirty="0" smtClean="0">
                <a:latin typeface="Times New Roman" pitchFamily="18" charset="0"/>
                <a:cs typeface="Times New Roman" pitchFamily="18" charset="0"/>
              </a:rPr>
              <a:t>To use: Add to setup </a:t>
            </a:r>
            <a:r>
              <a:rPr lang="en-US" dirty="0" err="1" smtClean="0">
                <a:latin typeface="Times New Roman" pitchFamily="18" charset="0"/>
                <a:cs typeface="Times New Roman" pitchFamily="18" charset="0"/>
              </a:rPr>
              <a:t>namelist</a:t>
            </a:r>
            <a:endParaRPr lang="en-US" dirty="0" smtClean="0">
              <a:latin typeface="Times New Roman" pitchFamily="18" charset="0"/>
              <a:cs typeface="Times New Roman" pitchFamily="18" charset="0"/>
            </a:endParaRPr>
          </a:p>
          <a:p>
            <a:pPr lvl="1"/>
            <a:r>
              <a:rPr lang="en-US" dirty="0" err="1" smtClean="0">
                <a:latin typeface="Times New Roman" pitchFamily="18" charset="0"/>
                <a:cs typeface="Times New Roman" pitchFamily="18" charset="0"/>
              </a:rPr>
              <a:t>clip_supersaturation</a:t>
            </a:r>
            <a:r>
              <a:rPr lang="en-US" dirty="0" smtClean="0">
                <a:latin typeface="Times New Roman" pitchFamily="18" charset="0"/>
                <a:cs typeface="Times New Roman" pitchFamily="18" charset="0"/>
              </a:rPr>
              <a:t>=.true. </a:t>
            </a:r>
          </a:p>
          <a:p>
            <a:pPr lvl="1"/>
            <a:r>
              <a:rPr lang="en-US" dirty="0" err="1" smtClean="0">
                <a:latin typeface="Times New Roman" pitchFamily="18" charset="0"/>
                <a:cs typeface="Times New Roman" pitchFamily="18" charset="0"/>
              </a:rPr>
              <a:t>factqmax</a:t>
            </a:r>
            <a:r>
              <a:rPr lang="en-US" dirty="0" smtClean="0">
                <a:latin typeface="Times New Roman" pitchFamily="18" charset="0"/>
                <a:cs typeface="Times New Roman" pitchFamily="18" charset="0"/>
              </a:rPr>
              <a:t>=50.0 (tunable)</a:t>
            </a:r>
          </a:p>
          <a:p>
            <a:pPr lvl="1"/>
            <a:r>
              <a:rPr lang="en-US" dirty="0" err="1" smtClean="0">
                <a:latin typeface="Times New Roman" pitchFamily="18" charset="0"/>
                <a:cs typeface="Times New Roman" pitchFamily="18" charset="0"/>
              </a:rPr>
              <a:t>q_hyb_ens</a:t>
            </a:r>
            <a:r>
              <a:rPr lang="en-US" dirty="0" smtClean="0">
                <a:latin typeface="Times New Roman" pitchFamily="18" charset="0"/>
                <a:cs typeface="Times New Roman" pitchFamily="18" charset="0"/>
              </a:rPr>
              <a:t>=.true.</a:t>
            </a:r>
            <a:endParaRPr lang="en-US" dirty="0">
              <a:latin typeface="Times New Roman" pitchFamily="18" charset="0"/>
              <a:cs typeface="Times New Roman" pitchFamily="18" charset="0"/>
            </a:endParaRPr>
          </a:p>
        </p:txBody>
      </p:sp>
      <p:sp>
        <p:nvSpPr>
          <p:cNvPr id="6" name="Rectangle 5"/>
          <p:cNvSpPr/>
          <p:nvPr/>
        </p:nvSpPr>
        <p:spPr>
          <a:xfrm>
            <a:off x="7497369" y="6513028"/>
            <a:ext cx="1159292" cy="369332"/>
          </a:xfrm>
          <a:prstGeom prst="rect">
            <a:avLst/>
          </a:prstGeom>
        </p:spPr>
        <p:txBody>
          <a:bodyPr wrap="none">
            <a:spAutoFit/>
          </a:bodyPr>
          <a:lstStyle/>
          <a:p>
            <a:r>
              <a:rPr lang="en-US" b="1" dirty="0" smtClean="0">
                <a:latin typeface="Times New Roman" pitchFamily="18" charset="0"/>
                <a:cs typeface="Times New Roman" pitchFamily="18" charset="0"/>
              </a:rPr>
              <a:t>Jim Jung </a:t>
            </a:r>
            <a:endParaRPr lang="en-US" dirty="0"/>
          </a:p>
        </p:txBody>
      </p:sp>
    </p:spTree>
    <p:extLst>
      <p:ext uri="{BB962C8B-B14F-4D97-AF65-F5344CB8AC3E}">
        <p14:creationId xmlns:p14="http://schemas.microsoft.com/office/powerpoint/2010/main" val="192776407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902</TotalTime>
  <Words>2261</Words>
  <Application>Microsoft Office PowerPoint</Application>
  <PresentationFormat>On-screen Show (4:3)</PresentationFormat>
  <Paragraphs>305</Paragraphs>
  <Slides>33</Slides>
  <Notes>3</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Office Theme</vt:lpstr>
      <vt:lpstr>GSI Review Committee  NESDIS</vt:lpstr>
      <vt:lpstr>List of NESDIS GSI Related Projects </vt:lpstr>
      <vt:lpstr>PowerPoint Presentation</vt:lpstr>
      <vt:lpstr>GSI Radiance Preprocessing</vt:lpstr>
      <vt:lpstr>1DVAR Preprocessor – SSMI/S</vt:lpstr>
      <vt:lpstr>1DVAR Preprocessor – SSMI/S</vt:lpstr>
      <vt:lpstr>1DVAR Impact on Assimilation</vt:lpstr>
      <vt:lpstr>Future Work</vt:lpstr>
      <vt:lpstr>Water Vapor Experiments: Phase 1 Jung</vt:lpstr>
      <vt:lpstr>Water Vapor Experiments: Phase 1 Results Jung</vt:lpstr>
      <vt:lpstr>Water Vapor Experiments; phase 2 Jung</vt:lpstr>
      <vt:lpstr>PowerPoint Presentation</vt:lpstr>
      <vt:lpstr>PowerPoint Presentation</vt:lpstr>
      <vt:lpstr>PowerPoint Presentation</vt:lpstr>
      <vt:lpstr>PowerPoint Presentation</vt:lpstr>
      <vt:lpstr>PowerPoint Presentation</vt:lpstr>
      <vt:lpstr>PowerPoint Presentation</vt:lpstr>
      <vt:lpstr>Recent update</vt:lpstr>
      <vt:lpstr>PowerPoint Presentation</vt:lpstr>
      <vt:lpstr>PowerPoint Presentation</vt:lpstr>
      <vt:lpstr>Near Future Plans</vt:lpstr>
      <vt:lpstr>PowerPoint Presentation</vt:lpstr>
      <vt:lpstr>CRTM Surface Emissivity Changes</vt:lpstr>
      <vt:lpstr>Example Reflection Correction Off (Compliments of Emily Liu)</vt:lpstr>
      <vt:lpstr>Example Reflection Correction On (Compliments of Emily Liu)</vt:lpstr>
      <vt:lpstr>Surface Emissivity Changes (cont.)</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GSI Review Committee  NESDIS</dc:title>
  <dc:creator>Brad Pierce</dc:creator>
  <cp:lastModifiedBy>Brad Pierce</cp:lastModifiedBy>
  <cp:revision>51</cp:revision>
  <cp:lastPrinted>2014-05-05T21:32:06Z</cp:lastPrinted>
  <dcterms:created xsi:type="dcterms:W3CDTF">2006-08-16T00:00:00Z</dcterms:created>
  <dcterms:modified xsi:type="dcterms:W3CDTF">2014-05-06T22:25:06Z</dcterms:modified>
</cp:coreProperties>
</file>