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eronet.gsfc.nasa.gov/new_web/DRAGON-USA_2014_Colorado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eronet.gsfc.nasa.gov/new_web/DRAGON-USA_2014_Colorad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45610"/>
            <a:ext cx="9067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Real-time aerosol data assimilation experiments during the 2014 FRAPPE/DISCOVER-AQ field mission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Brad Pierce (NOAA/NESDIS/STAR/CIMSS)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0" b="2000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" b="11685"/>
          <a:stretch>
            <a:fillRect/>
          </a:stretch>
        </p:blipFill>
        <p:spPr bwMode="auto">
          <a:xfrm>
            <a:off x="1012825" y="-44450"/>
            <a:ext cx="142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934200" y="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5" imgW="1371429" imgH="1371429" progId="">
                  <p:embed/>
                </p:oleObj>
              </mc:Choice>
              <mc:Fallback>
                <p:oleObj name="Photo Editor Photo" r:id="rId5" imgW="1371429" imgH="13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0"/>
                        <a:ext cx="1143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https://encrypted-tbn1.gstatic.com/images?q=tbn:ANd9GcSLoZzonrFQzzSIZ_HZ5qCo8LGdhKYh76yR2li6uK5pQJL5MLV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422290"/>
            <a:ext cx="26289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COVER-AQ Bann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4419600"/>
            <a:ext cx="6629401" cy="210581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AGU Characterizing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Global Aerosol Through Multi-sensor and Model Synergy </a:t>
            </a:r>
          </a:p>
        </p:txBody>
      </p:sp>
    </p:spTree>
    <p:extLst>
      <p:ext uri="{BB962C8B-B14F-4D97-AF65-F5344CB8AC3E}">
        <p14:creationId xmlns:p14="http://schemas.microsoft.com/office/powerpoint/2010/main" val="5205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rad Pierce\Documents\AOS_seminar\RAQMS_850mb_Ext_AC_noassim_1x1.FRAP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3" y="628650"/>
            <a:ext cx="8143875" cy="6000750"/>
          </a:xfrm>
          <a:prstGeom prst="rect">
            <a:avLst/>
          </a:prstGeom>
          <a:noFill/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useful Skill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008" y="152400"/>
            <a:ext cx="8469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Northern Hemisphere 850mb </a:t>
            </a:r>
            <a:r>
              <a:rPr lang="en-US" sz="2000" b="1" dirty="0" smtClean="0">
                <a:latin typeface="Times New Roman" pitchFamily="18" charset="0"/>
              </a:rPr>
              <a:t>July-August 2014 </a:t>
            </a:r>
            <a:r>
              <a:rPr lang="en-US" sz="2000" b="1" dirty="0">
                <a:latin typeface="Times New Roman" pitchFamily="18" charset="0"/>
              </a:rPr>
              <a:t>Anomaly Correlations (AC)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Without </a:t>
            </a:r>
            <a:r>
              <a:rPr lang="en-US" sz="2000" b="1" dirty="0">
                <a:latin typeface="Times New Roman" pitchFamily="18" charset="0"/>
              </a:rPr>
              <a:t>MODIS Assimilation)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867400"/>
            <a:ext cx="9144000" cy="6463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Only 850mb </a:t>
            </a:r>
            <a:r>
              <a:rPr lang="en-US" dirty="0" smtClean="0">
                <a:latin typeface="Times New Roman" pitchFamily="18" charset="0"/>
              </a:rPr>
              <a:t>dust and sea salt extinction </a:t>
            </a:r>
            <a:r>
              <a:rPr lang="en-US" dirty="0">
                <a:latin typeface="Times New Roman" pitchFamily="18" charset="0"/>
              </a:rPr>
              <a:t>forecasts useful skill past </a:t>
            </a:r>
            <a:r>
              <a:rPr lang="en-US" dirty="0" smtClean="0">
                <a:latin typeface="Times New Roman" pitchFamily="18" charset="0"/>
              </a:rPr>
              <a:t>2 days</a:t>
            </a:r>
            <a:endParaRPr lang="en-US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Times New Roman" pitchFamily="18" charset="0"/>
              </a:rPr>
              <a:t>Black and organic carbon (BC+OC) </a:t>
            </a:r>
            <a:r>
              <a:rPr lang="en-US" dirty="0" smtClean="0">
                <a:latin typeface="Times New Roman" pitchFamily="18" charset="0"/>
              </a:rPr>
              <a:t>extinctions </a:t>
            </a:r>
            <a:r>
              <a:rPr lang="en-US" dirty="0">
                <a:latin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</a:rPr>
              <a:t>poorly </a:t>
            </a:r>
            <a:r>
              <a:rPr lang="en-US" dirty="0">
                <a:latin typeface="Times New Roman" pitchFamily="18" charset="0"/>
              </a:rPr>
              <a:t>initialized and </a:t>
            </a:r>
            <a:r>
              <a:rPr lang="en-US" dirty="0" smtClean="0">
                <a:latin typeface="Times New Roman" pitchFamily="18" charset="0"/>
              </a:rPr>
              <a:t>forecasted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57008" y="152400"/>
            <a:ext cx="8469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</a:rPr>
              <a:t>Northern Hemisphere 850mb </a:t>
            </a:r>
            <a:r>
              <a:rPr lang="en-US" sz="2000" b="1" dirty="0" smtClean="0">
                <a:latin typeface="Times New Roman" pitchFamily="18" charset="0"/>
              </a:rPr>
              <a:t>July-August 2014 </a:t>
            </a:r>
            <a:r>
              <a:rPr lang="en-US" sz="2000" b="1" dirty="0">
                <a:latin typeface="Times New Roman" pitchFamily="18" charset="0"/>
              </a:rPr>
              <a:t>Anomaly Correlations (AC)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(With MODIS Assimilation)</a:t>
            </a: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1666875" y="2890838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7391400" y="271938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useful Skill</a:t>
            </a: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0" y="5867400"/>
            <a:ext cx="9144000" cy="646331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MODIS </a:t>
            </a:r>
            <a:r>
              <a:rPr lang="en-US" dirty="0">
                <a:latin typeface="Times New Roman" pitchFamily="18" charset="0"/>
              </a:rPr>
              <a:t>AOD assimilation results in significant improvements in black and organic carbon (</a:t>
            </a:r>
            <a:r>
              <a:rPr lang="en-US" dirty="0" smtClean="0">
                <a:latin typeface="Times New Roman" pitchFamily="18" charset="0"/>
              </a:rPr>
              <a:t>BCOC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</a:rPr>
              <a:t>forecast skill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7" name="Picture 4" descr="C:\Users\Brad Pierce\Documents\AOS_seminar\RAQMS_850mb_Ext_AC_assim_1x1.FRAP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3" y="628650"/>
            <a:ext cx="8143875" cy="600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\\beans\users$\bpierce\Data\Documents\FY15_Travel\AGU\Talk\July-August_2014_bbco__frappe___BBCO__.mo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704513" y="3062795"/>
            <a:ext cx="1908699" cy="1675674"/>
            <a:chOff x="1704513" y="3062795"/>
            <a:chExt cx="1908699" cy="167567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704513" y="3062795"/>
              <a:ext cx="1114887" cy="10830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819401" y="3062796"/>
              <a:ext cx="793811" cy="15092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704513" y="4145872"/>
              <a:ext cx="1908699" cy="592597"/>
            </a:xfrm>
            <a:custGeom>
              <a:avLst/>
              <a:gdLst>
                <a:gd name="connsiteX0" fmla="*/ 0 w 1908699"/>
                <a:gd name="connsiteY0" fmla="*/ 0 h 592597"/>
                <a:gd name="connsiteX1" fmla="*/ 381739 w 1908699"/>
                <a:gd name="connsiteY1" fmla="*/ 363984 h 592597"/>
                <a:gd name="connsiteX2" fmla="*/ 932155 w 1908699"/>
                <a:gd name="connsiteY2" fmla="*/ 568171 h 592597"/>
                <a:gd name="connsiteX3" fmla="*/ 1411549 w 1908699"/>
                <a:gd name="connsiteY3" fmla="*/ 568171 h 592597"/>
                <a:gd name="connsiteX4" fmla="*/ 1908699 w 1908699"/>
                <a:gd name="connsiteY4" fmla="*/ 381740 h 59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699" h="592597">
                  <a:moveTo>
                    <a:pt x="0" y="0"/>
                  </a:moveTo>
                  <a:cubicBezTo>
                    <a:pt x="113190" y="134644"/>
                    <a:pt x="226380" y="269289"/>
                    <a:pt x="381739" y="363984"/>
                  </a:cubicBezTo>
                  <a:cubicBezTo>
                    <a:pt x="537098" y="458679"/>
                    <a:pt x="760520" y="534140"/>
                    <a:pt x="932155" y="568171"/>
                  </a:cubicBezTo>
                  <a:cubicBezTo>
                    <a:pt x="1103790" y="602202"/>
                    <a:pt x="1248792" y="599243"/>
                    <a:pt x="1411549" y="568171"/>
                  </a:cubicBezTo>
                  <a:cubicBezTo>
                    <a:pt x="1574306" y="537099"/>
                    <a:pt x="1741502" y="459419"/>
                    <a:pt x="1908699" y="38174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55433" y="1977448"/>
            <a:ext cx="2006353" cy="1094226"/>
            <a:chOff x="1855433" y="1977448"/>
            <a:chExt cx="2006353" cy="1094226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2819401" y="3062795"/>
              <a:ext cx="990599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64311" y="3062796"/>
              <a:ext cx="95508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855433" y="1977448"/>
              <a:ext cx="2006353" cy="1094226"/>
            </a:xfrm>
            <a:custGeom>
              <a:avLst/>
              <a:gdLst>
                <a:gd name="connsiteX0" fmla="*/ 2006353 w 2006353"/>
                <a:gd name="connsiteY0" fmla="*/ 1076470 h 1094226"/>
                <a:gd name="connsiteX1" fmla="*/ 1961965 w 2006353"/>
                <a:gd name="connsiteY1" fmla="*/ 721364 h 1094226"/>
                <a:gd name="connsiteX2" fmla="*/ 1802167 w 2006353"/>
                <a:gd name="connsiteY2" fmla="*/ 401768 h 1094226"/>
                <a:gd name="connsiteX3" fmla="*/ 1518082 w 2006353"/>
                <a:gd name="connsiteY3" fmla="*/ 135437 h 1094226"/>
                <a:gd name="connsiteX4" fmla="*/ 1171852 w 2006353"/>
                <a:gd name="connsiteY4" fmla="*/ 20028 h 1094226"/>
                <a:gd name="connsiteX5" fmla="*/ 834501 w 2006353"/>
                <a:gd name="connsiteY5" fmla="*/ 11150 h 1094226"/>
                <a:gd name="connsiteX6" fmla="*/ 488272 w 2006353"/>
                <a:gd name="connsiteY6" fmla="*/ 135437 h 1094226"/>
                <a:gd name="connsiteX7" fmla="*/ 239697 w 2006353"/>
                <a:gd name="connsiteY7" fmla="*/ 401768 h 1094226"/>
                <a:gd name="connsiteX8" fmla="*/ 62144 w 2006353"/>
                <a:gd name="connsiteY8" fmla="*/ 721364 h 1094226"/>
                <a:gd name="connsiteX9" fmla="*/ 0 w 2006353"/>
                <a:gd name="connsiteY9" fmla="*/ 1094226 h 10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6353" h="1094226">
                  <a:moveTo>
                    <a:pt x="2006353" y="1076470"/>
                  </a:moveTo>
                  <a:cubicBezTo>
                    <a:pt x="2001174" y="955142"/>
                    <a:pt x="1995996" y="833814"/>
                    <a:pt x="1961965" y="721364"/>
                  </a:cubicBezTo>
                  <a:cubicBezTo>
                    <a:pt x="1927934" y="608914"/>
                    <a:pt x="1876147" y="499422"/>
                    <a:pt x="1802167" y="401768"/>
                  </a:cubicBezTo>
                  <a:cubicBezTo>
                    <a:pt x="1728187" y="304114"/>
                    <a:pt x="1623134" y="199060"/>
                    <a:pt x="1518082" y="135437"/>
                  </a:cubicBezTo>
                  <a:cubicBezTo>
                    <a:pt x="1413030" y="71814"/>
                    <a:pt x="1285782" y="40742"/>
                    <a:pt x="1171852" y="20028"/>
                  </a:cubicBezTo>
                  <a:cubicBezTo>
                    <a:pt x="1057922" y="-686"/>
                    <a:pt x="948431" y="-8085"/>
                    <a:pt x="834501" y="11150"/>
                  </a:cubicBezTo>
                  <a:cubicBezTo>
                    <a:pt x="720571" y="30385"/>
                    <a:pt x="587406" y="70334"/>
                    <a:pt x="488272" y="135437"/>
                  </a:cubicBezTo>
                  <a:cubicBezTo>
                    <a:pt x="389138" y="200540"/>
                    <a:pt x="310718" y="304114"/>
                    <a:pt x="239697" y="401768"/>
                  </a:cubicBezTo>
                  <a:cubicBezTo>
                    <a:pt x="168676" y="499422"/>
                    <a:pt x="102093" y="605954"/>
                    <a:pt x="62144" y="721364"/>
                  </a:cubicBezTo>
                  <a:cubicBezTo>
                    <a:pt x="22195" y="836774"/>
                    <a:pt x="11097" y="965500"/>
                    <a:pt x="0" y="109422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942" name="Picture 6" descr="\\beans\users$\bpierce\Data\Documents\FY15_Travel\AGU\Talk\bb_area_NAmerica_timeseries_323days_ending_20141130v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59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\\beans\users$\bpierce\Data\Documents\FY15_Travel\AGU\Talk\bb_area_NAsia_timeseries_323days_ending_20141130v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59" y="1447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86400" y="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RAQMS Real-time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Biomass Burning Emissions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July-August, 2014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71508" y="1724892"/>
            <a:ext cx="152400" cy="48768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5200" y="2209800"/>
            <a:ext cx="3886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14700" y="4009014"/>
            <a:ext cx="4076700" cy="10201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86451" y="4433148"/>
            <a:ext cx="976549" cy="30777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July 16-20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\\beans\users$\bpierce\Data\Documents\Attachments\sep_25\Aura_Science_Team_2014_pierce_Page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87223"/>
            <a:ext cx="41644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Smoke prediction (with MODIS AOD Assimilation)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349823"/>
            <a:ext cx="40362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Smoke prediction (no MODIS AOD Assimilation)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587"/>
            <a:ext cx="304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RAQMS MODIS AOD ASSIM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 ASSIM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July 16-20, 2015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beans\users$\bpierce\Data\Documents\Attachments\sep_25\Aura_Science_Team_2014_pierce_Page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87223"/>
            <a:ext cx="41644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RAQMS Smoke prediction (with MODIS AOD Assimilation)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587"/>
            <a:ext cx="3048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RAQMS MODIS AOD ASSIM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UW HSRL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July 16-20, 2015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73" y="85635"/>
            <a:ext cx="912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Distributed Regional Aerosol Gridded Observation Networks (DRAGON)-USA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2014 Colorado Front Range Urban Corridor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Figure 1 DRAGON-USA 2014 Site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9236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3128962"/>
            <a:ext cx="533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2820" y="2953328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338770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2820" y="3212068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7688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(DRAGON-USA, Brent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Holben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NASA/GSFC)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aeronet.gsfc.nasa.gov/new_web/DRAGON-USA_2014_Colorado.html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246744"/>
            <a:ext cx="381000" cy="32766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399" y="2944296"/>
            <a:ext cx="1141659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July 16-20</a:t>
            </a:r>
            <a:endParaRPr lang="en-US" b="1" dirty="0"/>
          </a:p>
        </p:txBody>
      </p:sp>
      <p:pic>
        <p:nvPicPr>
          <p:cNvPr id="39938" name="Picture 2" descr="\\beans\users$\bpierce\Data\Documents\FY15_Travel\AGU\Talk\raqms_aeronet_composite.noassim.drag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1430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\\beans\users$\bpierce\Data\Documents\Attachments\dec_12\raqms_aeronet_composite.analysis.drag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1430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73" y="85635"/>
            <a:ext cx="9125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Distributed Regional Aerosol Gridded Observation Networks (DRAGON)-USA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2014 Colorado Front Range Urban Corridor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Figure 1 DRAGON-USA 2014 Site Distrib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9236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3128962"/>
            <a:ext cx="533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2820" y="2953328"/>
            <a:ext cx="103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338770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2820" y="3212068"/>
            <a:ext cx="89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RAQMS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7688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(DRAGON-USA, Brent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Holben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NASA/GSFC)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aeronet.gsfc.nasa.gov/new_web/DRAGON-USA_2014_Colorado.html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246744"/>
            <a:ext cx="381000" cy="32766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399" y="2944296"/>
            <a:ext cx="1141659" cy="36933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July 16-20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71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2</cp:revision>
  <dcterms:created xsi:type="dcterms:W3CDTF">2006-08-16T00:00:00Z</dcterms:created>
  <dcterms:modified xsi:type="dcterms:W3CDTF">2015-10-09T14:56:25Z</dcterms:modified>
</cp:coreProperties>
</file>