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86" r:id="rId13"/>
    <p:sldId id="297" r:id="rId14"/>
    <p:sldId id="298" r:id="rId15"/>
    <p:sldId id="300" r:id="rId16"/>
    <p:sldId id="301" r:id="rId17"/>
    <p:sldId id="304" r:id="rId18"/>
    <p:sldId id="306" r:id="rId19"/>
    <p:sldId id="309" r:id="rId20"/>
    <p:sldId id="311" r:id="rId21"/>
    <p:sldId id="310" r:id="rId22"/>
    <p:sldId id="307" r:id="rId23"/>
    <p:sldId id="313" r:id="rId24"/>
    <p:sldId id="316" r:id="rId25"/>
    <p:sldId id="314" r:id="rId26"/>
    <p:sldId id="315" r:id="rId27"/>
    <p:sldId id="31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FE81C-40EB-4E46-BB9A-3565EA493C8C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8B589-B8D0-4793-9749-63314F280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448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B36D53-8EFD-442E-B998-1AC9BBA8CB2F}" type="slidenum">
              <a:rPr lang="en-US"/>
              <a:pPr/>
              <a:t>5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828800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Nested Global and Regional Scale Modeling of the Impacts of Intercontinental Pollution Transport and Stratospheric Intrusion on Surface Air Quality in the Western US </a:t>
            </a:r>
            <a:r>
              <a:rPr lang="en-US" dirty="0"/>
              <a:t>   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3810000"/>
            <a:ext cx="838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R. Bradley Pierce</a:t>
            </a:r>
            <a:r>
              <a:rPr lang="en-US" b="1" baseline="30000" dirty="0"/>
              <a:t>1</a:t>
            </a:r>
            <a:r>
              <a:rPr lang="en-US" dirty="0"/>
              <a:t>, </a:t>
            </a:r>
            <a:r>
              <a:rPr lang="en-US" b="1" dirty="0"/>
              <a:t>Todd Schaack</a:t>
            </a:r>
            <a:r>
              <a:rPr lang="en-US" b="1" baseline="30000" dirty="0"/>
              <a:t>2</a:t>
            </a:r>
            <a:r>
              <a:rPr lang="en-US" b="1" dirty="0"/>
              <a:t>, Allen Lenzen</a:t>
            </a:r>
            <a:r>
              <a:rPr lang="en-US" b="1" baseline="30000" dirty="0"/>
              <a:t>2</a:t>
            </a:r>
            <a:r>
              <a:rPr lang="en-US" b="1" dirty="0"/>
              <a:t>, </a:t>
            </a:r>
            <a:r>
              <a:rPr lang="en-US" b="1" dirty="0" smtClean="0"/>
              <a:t>Andrew Wentland</a:t>
            </a:r>
            <a:r>
              <a:rPr lang="en-US" b="1" baseline="30000" dirty="0" smtClean="0"/>
              <a:t>3</a:t>
            </a:r>
            <a:r>
              <a:rPr lang="en-US" b="1" dirty="0" smtClean="0"/>
              <a:t>, Georg Grell</a:t>
            </a:r>
            <a:r>
              <a:rPr lang="en-US" b="1" baseline="30000" dirty="0"/>
              <a:t>4</a:t>
            </a:r>
            <a:r>
              <a:rPr lang="en-US" b="1" dirty="0" smtClean="0"/>
              <a:t>, </a:t>
            </a:r>
            <a:r>
              <a:rPr lang="en-US" b="1" dirty="0"/>
              <a:t>Steve </a:t>
            </a:r>
            <a:r>
              <a:rPr lang="en-US" b="1" dirty="0" smtClean="0"/>
              <a:t>Peckham</a:t>
            </a:r>
            <a:r>
              <a:rPr lang="en-US" b="1" baseline="30000" dirty="0"/>
              <a:t>4</a:t>
            </a:r>
            <a:r>
              <a:rPr lang="en-US" dirty="0" smtClean="0"/>
              <a:t>, </a:t>
            </a:r>
            <a:r>
              <a:rPr lang="en-US" b="1" dirty="0" smtClean="0"/>
              <a:t>Emma Yates</a:t>
            </a:r>
            <a:r>
              <a:rPr lang="en-US" b="1" baseline="30000" dirty="0"/>
              <a:t>5</a:t>
            </a:r>
            <a:r>
              <a:rPr lang="en-US" b="1" dirty="0" smtClean="0"/>
              <a:t>, </a:t>
            </a:r>
            <a:r>
              <a:rPr lang="en-US" b="1" dirty="0"/>
              <a:t>Laura </a:t>
            </a:r>
            <a:r>
              <a:rPr lang="en-US" b="1" dirty="0" smtClean="0"/>
              <a:t>Iraci</a:t>
            </a:r>
            <a:r>
              <a:rPr lang="en-US" b="1" baseline="30000" dirty="0"/>
              <a:t>5</a:t>
            </a:r>
            <a:r>
              <a:rPr lang="en-US" i="1" dirty="0" smtClean="0"/>
              <a:t>, </a:t>
            </a:r>
            <a:r>
              <a:rPr lang="en-US" b="1" dirty="0"/>
              <a:t>Thomas </a:t>
            </a:r>
            <a:r>
              <a:rPr lang="en-US" b="1" dirty="0" smtClean="0"/>
              <a:t>McGee</a:t>
            </a:r>
            <a:r>
              <a:rPr lang="en-US" b="1" baseline="30000" dirty="0"/>
              <a:t>6</a:t>
            </a:r>
            <a:r>
              <a:rPr lang="en-US" b="1" dirty="0" smtClean="0"/>
              <a:t>, </a:t>
            </a:r>
            <a:r>
              <a:rPr lang="en-US" b="1" dirty="0"/>
              <a:t>John </a:t>
            </a:r>
            <a:r>
              <a:rPr lang="en-US" b="1" dirty="0" smtClean="0"/>
              <a:t>Sullivan</a:t>
            </a:r>
            <a:r>
              <a:rPr lang="en-US" b="1" baseline="30000" dirty="0"/>
              <a:t>7</a:t>
            </a:r>
            <a:r>
              <a:rPr lang="en-US" i="1" dirty="0" smtClean="0"/>
              <a:t> </a:t>
            </a:r>
            <a:endParaRPr lang="en-US" dirty="0"/>
          </a:p>
          <a:p>
            <a:pPr algn="ctr"/>
            <a:r>
              <a:rPr lang="en-US" baseline="30000" dirty="0" smtClean="0"/>
              <a:t>1</a:t>
            </a:r>
            <a:r>
              <a:rPr lang="en-US" i="1" dirty="0" smtClean="0"/>
              <a:t>NOAA/NESDIS/STAR</a:t>
            </a:r>
            <a:endParaRPr lang="en-US" dirty="0"/>
          </a:p>
          <a:p>
            <a:pPr algn="ctr"/>
            <a:r>
              <a:rPr lang="en-US" baseline="30000" dirty="0" smtClean="0"/>
              <a:t>2</a:t>
            </a:r>
            <a:r>
              <a:rPr lang="en-US" i="1" dirty="0" smtClean="0"/>
              <a:t>UW-Madison/SSEC</a:t>
            </a:r>
          </a:p>
          <a:p>
            <a:pPr algn="ctr"/>
            <a:r>
              <a:rPr lang="en-US" i="1" baseline="30000" dirty="0" smtClean="0"/>
              <a:t>3</a:t>
            </a:r>
            <a:r>
              <a:rPr lang="en-US" i="1" dirty="0" smtClean="0"/>
              <a:t>UW-Madison/AOS (Now at ENVIRON)</a:t>
            </a:r>
            <a:endParaRPr lang="en-US" dirty="0"/>
          </a:p>
          <a:p>
            <a:pPr algn="ctr"/>
            <a:r>
              <a:rPr lang="en-US" baseline="30000" dirty="0" smtClean="0"/>
              <a:t>4</a:t>
            </a:r>
            <a:r>
              <a:rPr lang="en-US" i="1" dirty="0" smtClean="0"/>
              <a:t>NOAA/ESRL</a:t>
            </a:r>
            <a:endParaRPr lang="en-US" dirty="0"/>
          </a:p>
          <a:p>
            <a:pPr algn="ctr"/>
            <a:r>
              <a:rPr lang="en-US" baseline="30000" dirty="0" smtClean="0"/>
              <a:t>5</a:t>
            </a:r>
            <a:r>
              <a:rPr lang="en-US" i="1" dirty="0" smtClean="0"/>
              <a:t>NASA </a:t>
            </a:r>
            <a:r>
              <a:rPr lang="en-US" i="1" dirty="0"/>
              <a:t>Ames </a:t>
            </a:r>
            <a:endParaRPr lang="en-US" dirty="0"/>
          </a:p>
          <a:p>
            <a:pPr algn="ctr"/>
            <a:r>
              <a:rPr lang="en-US" baseline="30000" dirty="0" smtClean="0"/>
              <a:t>6</a:t>
            </a:r>
            <a:r>
              <a:rPr lang="en-US" i="1" dirty="0" smtClean="0"/>
              <a:t>NASA/GSFC</a:t>
            </a:r>
            <a:endParaRPr lang="en-US" dirty="0"/>
          </a:p>
          <a:p>
            <a:pPr algn="ctr"/>
            <a:r>
              <a:rPr lang="en-US" baseline="30000" dirty="0" smtClean="0"/>
              <a:t>7</a:t>
            </a:r>
            <a:r>
              <a:rPr lang="en-US" i="1" dirty="0" smtClean="0"/>
              <a:t>UMBC/JCET</a:t>
            </a:r>
            <a:endParaRPr lang="en-US" dirty="0"/>
          </a:p>
        </p:txBody>
      </p:sp>
      <p:pic>
        <p:nvPicPr>
          <p:cNvPr id="6" name="Picture 2" descr="NOA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cimss.ssec.wisc.edu/logo/download/print/CIMSS_logo_print_multicolor_PNG_7x5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2349369" cy="1676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Meteorology And Climate - Modeling for Air Quality (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MAC-MAQ), September 16-18 2015, Sacramento, CA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Image result for NASA Logo"/>
          <p:cNvSpPr>
            <a:spLocks noChangeAspect="1" noChangeArrowheads="1"/>
          </p:cNvSpPr>
          <p:nvPr/>
        </p:nvSpPr>
        <p:spPr bwMode="auto">
          <a:xfrm>
            <a:off x="155575" y="-547688"/>
            <a:ext cx="1381125" cy="1143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Image result for nasa logo high resolu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AutoShape 6" descr="data:image/jpeg;base64,/9j/4AAQSkZJRgABAQAAAQABAAD/2wCEAAkGBxMQEhQUExQVFRUXGBgXFxYWGRcYFRcXGRgYGhgXGRgYHCggGx0mHBcaITEiJSkrLjAuGiAzODQtNygtLisBCgoKDg0OGxAQGzQkICY0NDAvODE0LDQ1NTQsLCwsLC4sNCwsLDAwNC0sLCw0LDQ0LCw3LCwsLCwsLDQsLDQsLP/AABEIAMwA9wMBEQACEQEDEQH/xAAcAAEAAgMBAQEAAAAAAAAAAAAABgcDBAUCAQj/xABKEAACAQIDBAcDCAYIBQUBAAABAgMAEQQSIQUGMUEHEyJRYXGBQpGhFDJSYnKCksEjM0OisdFTY5Oys8LS8BU1VHPhFyQ0RHQW/8QAGwEBAAIDAQEAAAAAAAAAAAAAAAQFAQIDBgf/xAA8EQACAQIDBAcGBQMFAAMAAAAAAQIDEQQhMQUSQVETYXGBkdHwIjKhscHhBhQjM0JScvEVNENigpKy0v/aAAwDAQACEQMRAD8AvGgFAKAUAoBQCgFAKAUBw9rb24PC3Ek65h7CXd/UJe3rau9PDVanuo4zr04asi2P6Voh+pw7v4yMqD3DMalw2bL+UvXwI0scv4o4WJ6UcY3zEgQfZZj7y1vhUiOzqS1bZxeNqPRI58nSDtA/tgPKOP8ANTXRYKguHxZo8XV5mMb+bQ/6g/gi/wBFZ/J0P6fmY/M1f6vkbMPSNj14vG/2o1/y2rV4Ci+HxNljKqOrgulacfrYI38UZk+DZq4y2bD+Mn68DrHHS4okezuk3ByaSCSE/WXMvvS594FRp7Pqx0z9dZ3jjab1yJZgdoRTrmikSRe9GDD1twqHOEoO0lYkxnGSvF3NmtTYUAoBQCgFAKAUAoBQCgFAKAUAoBQCgFAKA+E2oCFbx9I+Hw90g/TyDTsm0QPi/tfdv5ip1HATnnLJfEiVcZCOUc2Vxtve7F4y4klKof2cd0TyIBu33ias6WGpU9Fn1kCpXqT1ZwgKkHEUAoBQGV3UooCWYFsz5ic4Nsoy8FtY8ON6wk76mcrGKsmBQCgMuGxDxMHjZkYcGQlW94rEkpKzVzKbTuibbB6TJ4rLiVEyfSFllH+Vvh51Aq7PhLOGT+BLp4yUcpZll7D2/h8auaCQNb5ynR1+0p1Hnwqrq0Z0naSLCnVhUV4s6lcjoKAUAoBQCgFAKAUBrRY1XleNdTGBnPJS2qr521PcCvfWL52OsqMo01N8dO7V+P15GzWTkKAUAoBQCgOZt/bsOBj6yZrfRUau57lHPz4DnXWlRnVlaJzqVY01eRTu9O+eIxxK36uHlEp4j67e15cPDnV1QwsKWer5+RVVsRKplovWpGqlHAUAoBQCgM8GGzJI+dFyZeyzWd8xt2B7VuJ7hWrlZpW19ZmUrpu5hAvoK2MGXGYV4XaORSrqbMp4g2vy8DWsZKSutDMouLsza2DhYpp40mk6pCwBOUtf6unC/C/K9a1ZSjBuKuzanGMpJSdjSmVQSFbOOTWK38bHUVur8TV24HismBQGXDYh4mDxsyOvBlJBHqKxKKkrPQym07os/dDpHD2ixllbgJhoh+2PZPjw8qqsRgGvap+HkWFHGXyqeJYoN6rCefaAUAoBQCgFARvfHehcEmVLNO47CcbX0zsBy7hzOneRyqVN1dZabM2bLFT3pZQWr+i+vI3d1tmNhsOqubyuTJKx1JkfVrnnbQelbU42WZw2hiFXrNw91ZR7Fp5nXrchCgFAKAUBHt8N6o9nx62eZh+jjvx+s3co+PAeEnD4aVZ9Rwr11SXWUltbacuKkMszFnPuUclUcgO786vadONOO7FFROcpvekadbmooBQCgPUSZmAuBcgXY2UXNrk8gOZrDdkDJisM0Zsw0Nyra5XUEjOhPzlJBsRWIyUtPXaZaa1PESZmVbgXIF2ICi5tck6Ad5rLdlcwfJUykrcGxIuCCpsbXBGhHjRO+YPjG+p1PjWQfBQCgFAKAUAoCZ7kb8PgyIpiXw/AHi0Xivev1eXLuMHFYNVPaj73zJWHxLp+zLT5Fx4edZFV0YMrAFWBuCDwINUrTTsy1TTV0ZKwZFAKAUBFd8N8EwYMcdnnPL2Y7838e5f4CuNSqo5LUuNm7KniXvzyh8+zzItuFsl8ZiWxU5LrG18za55eXouhsOHZrlSi5S3mW+18VDC0Fh6WTfLgvv5lp1LPICgFAKAUBw97d402fDnbtO2kafSbx7lHEn8yK74eg60rLTica1ZUo3KK2jj5MRI0srFnY3JPwAHIDkK9BCEYR3Y6FPKTk956mtWxqKAz4LCSTOscSF3bQKvE/wAh4nStZSUVeTsjMYuTsiUPuQsI/wDd43D4duOT9Y4HiMy/C9RVi3L9uDfrvJDwyj78kjA26sD6Q7RwrtyEl4b+RJas/mZr3qbXxMdBF+7NP4HN2vu3isKM0kRycpFs8fnmW9h52rrTr06mUXmc50Zw1RqYjEgZ443ZomyfPVQ3ZBNhxygMzfNOvOt1HRyWZq3wTyNStzUGgMuKkVnYonVqTomYtlHdmbU+tYimlm7mXa+RirJgUAoBQCgFAKAmO4G+BwTiKUk4dj/ZMfaH1TzHr33hYvC9Kt6PvfMlYbEdG7PT5F0KwIBBuDqCOBFUZbH2gPLsACSQANSToAO80MpNuyK83s3+4xYQ+DTflGP83u76jVK3CJ6bZ2w9KmJX/nz8vHkQrY+zJMZMsSasxJZjc5R7Tt38fUkd9cIxcnYvsTiKeGpOpLRaL5JeskXfsrZ6YaJIoxZVFvEnmx8SdanxioqyPAYivOvUdSerNusnEUAoBQGvj8YkEbyyHKiAsx8B/E+FbQi5yUVqzWUlFNsoLebbj46dpX0HBE5InIefMnv9K9DQoqlDdRS1ajqS3mcquxzFAKAmWExJ2ZgEkj0xWMzZX5xwKeK+LaH1+rUKUenrOL92Pxfr1mSoy6Kmmvel8iHMxJJJJJNyTqSTxJJ4mppFPlAdDZO28RhDeCVkHNeKHzQ9k+6udSlCp7yubwqSh7rOwMXgsdpMowc5/bRD/wBu5/rI/Y8x5k1w3atL3XvLk9e5nXep1Pe9l81p3nJ21sSbBsBKoytqkinNE471bnpy412pVoVF7P3OU6coP2jm11NBQGbBtGJFMqs0YPaVTlYjuB5VrK9vZ1MxtfPQxNa5tw5X425XrYwfKAUAoBQCgFAWd0Wb03tg5T/2GPcNTH6DUeFxyFVWPw//ACR7/MsMHX/433eRN9vbwQYJbyt2iOzGurt5Du8TYVUSmo6l5hMDWxUrU1lxfBFV7y71z40lSckV9I1PHxc+0fh4c6iTquR7DA7Mo4VXWcuflyOJhsO0rqiKWdjZVHEmuaTeSJ9SpGnFzm7Jalz7o7uLgYraNK1jI/eeSj6o/medTqdPcR4XaOPli6l9IrRfV9bO7XQrhQCgFAKAqnpZ3gzuMIh7KWaW3N7XVPQG/mR3Vb7PoWXSPjoVuNq3e4u8rurIgigFAfGOhojD0JV0h9nEQx+zFhoUA5DQn/flUTB5wcubZJxWU0uSRG4JymawU5lZO0oawbmt+DDkeVSmrnBOxlEaRunWWlSyMwicA2IBKZipswGhHI861u2nbJ9ZmyTzz7DJtuWJ55WhVljLsVBYNpfiNBYeGvnWKSkoJS1M1HFye7oaNdDQ7Wwt4nw6mKRRPhm+fA/D7SH2G56fx1HCrQU3vJ2lz8zrTquC3XmuRs7Y3eQxHFYJjLh/bU/rYDzWQcwPpflqdadd73R1FaXwfYbTpLd34Zr5EcqScBQCgFAKAUAoBQH1RfQVpOcYR3puyOtGjUrzVOlFylyRt4WMoyuCQykMtuIINwb996o8Xta6cKK739F5+B7PZn4V3WqmLf8A5X1fl4mzPM0jF3YszG5Zjck+Zqjbvqe0hCMIqMVZIQQtIyoilmY2VRqSe4USvkhOcYRcpOyWpb25e6i4Jc72adh2jyQfQX8zzqbTp7vaeJ2ptOWKluwygvj1v6ciT11KkUAoBQCgNDb201wmHlmbgikgfSbgq+rED1rpSpupNRXE0qTUIuTPzxiJ2kdnc3ZiWY97E3J99ekSUVZFG227sx1kwKAUB8YaGiMPQlfSIM08EnKTCwsD+Ify99RMHlBx5NkrFZzT5pEVqWRhQCgFAKA39i7Xlwcolhax4EHVHX6LDmP4cq51aUakd2RvTqSg7xO5tPZMWMibFYFcpXXEYUatGebxjmngPhYgR4VZU5dHV7nz7TtKnGpHfp968iKVMIwoBQCgFAfVUnhWk6kaa3puyOtChVrz3KUXJ9Rnjw3f7hVPiNsRWVFX635HrcB+EpytLFysuS173ou6/abCoBwFUlWvUrS3pu57LC4OhhYblGKivn2vV956rkSTJh4TI6ourMwVRcC7MQALnTia2jCUnaKuc61anRg51HZIuDdDdRMCuZrPOw7T8lH0U7h3nifcBLp01HtPF7S2nPFvdWUFoufW/WRJK6lUKAUAoBQCgK06YtqWEOGU8byv5DsoPInMfuirTZ1PNzfZ5lfjp6Q7ysKtSvFAKAUAoCV7eHXbMwE/OIvhn8Lapf7qfvVDpezXnHnn5kmp7VGEuWXrwIpUwjCgFAKAUAoDb2VtKXCyrLC2V19xHNWHNT3VpUpxqR3ZaG0JuD3onf21gIsZE2Nwi5SuuKw44xMf2id8Z1PvPIgR6U5U5dFU7nz6u071IxnHpId6+pFalkYUB6RCeA/lXCtiaVFfqSt8/AmYTZ+JxbtQg318PF5GdML3n0FU1fbLeVJW635f5PXYH8Iwj7WKnfqjku96vusbCqBwqnqVZ1HvTd2etw+Go4eG5Riorq9Zn2tDueC/Ian+HnUmOGaj0lT2Y/F9i+uhXT2jB1OhoLfnxtpH+58OxXfUHcKNazRoTxE92mrL5dr9dSNcXjaWApdJiJXfz6orgu/tZqNMxIINiDcW5EcD516bC4Onh42Wber5/Y+b7T2rXx9TenklolovN9fhY/Qm7e0xi8NDNzdRmtycaOPRgapq1Po6jiSaU9+CkdKuR0FAKAUAoBQFCb+Y/r8fO3JW6tfKPsn94MfWvQ4SG5Riu/xKXET3qjfd4HAqQcRQCgFAKAmG5o+VYXGYLizIJ4R/WJa4HnZB76hYn9OpCr3Pv9MlUPbhKn3r14EPBqaRRQCgFAKAUAoDf2JtWXCTLLEe0NCp1V1PFGHMH/zyrlWhCcGp6fI6UXNTXRq75LO51d4dkRsq4rC6QSGzR84JeJjP1TxB/wDFVv8AqcKcLS9prK60Ze0Pw/XxFbc/bur2le/cuPirHHTDgePnVbX2rXqZR9ldXn/g9Xg/wzgqGc1vv/tp4aeNzNVa227s9Ckoqy0FDJjkmC+fcKnYfZ1atmlZc2UuP2/g8HeLlvS5Rz8XovWRiUs/gPCp04YbArTfn18PL5lJRq7R209eio8bavqT1fwXNPQ9PIEFhx7v51wo4WtjZ9LVeXP6ImYzaeD2PS/LYaKclw5dcnz6texGqzE6mvRUqUKUdyCsjwWKxVbE1HVrSu36suSPldCOWv0ObQzQzQH9m4cfZcG4/EhP3qqNpQtJS5/QssDO8XHl9Sw6rScKAUAoBQGLFTCNGc8FUsfIC9Ziruxhuyufmx5C5LHixLHzJua9Pa2RQXvmEIBFxcXFxe1xzF+XnQFq7F3E2di4EmjM+VxexcXBBsyns8QQR6VU1cZXpzcXbIsqeGpTipK5tydF+DINmmBtocymx5G2XWtFtCr1G/5Kn1lTbSwL4eV4ZBZ0Yqe49xHgRYjwNW8JqcVJaMrJRcZOL4Ev3E3bwW0EZXaZZk1YKy5WUnRluh8iP51DxderRd1azJWHo06qz1Ri2v8AJ9kY+L5P1zNCwMxdlIKuouigKLnI178LkVmnv4ii9+2enrtNam5RqLc4anM362YMPi2KaxTATREcCr6kDya/oRXXC1N+mr6rJ9xpiIbs8tHmcjZvU9YvX5+qvZjGQHA+kLg3txtXae9u+xqco7t/a0LVTouwbAESzkEXBzJqD9yqn/Uaq4L13lj+Sp82ff8A0swn9LiPxR/6Kf6jU5L4+Y/Iw5sq7bmzjhcRLC3FHIB714qfVSD61a0pqcFMr5w3ZuHrqNVYWPL31FrbRw9LWV31Z/b4lthdgY/EZqG6ucsvhr8DPHhPMnhYc/drequttmpLKnG3bm/L5npsL+EaEPaxE3LqWS8/iie7D6N5HUNO4hB1yKMz/ePBT4a1CmqtbOrK52e08Hgv08HTXbp933ko2XuPDh846yV0kXJJG5TI45HRQQQdQQbisxopELEbZq1rPdScXdNXuvjo+JwsR0Ym/wCjxIt9dNfera+4VzeH5MsIfiNW9un4PzRCN5cOuFxMsKksEKi5tc3RSb+pNTaGyZVPacrR+JGr/iynThaMLz48EuWebeVuBx3mJ/kKuKGAoUM0s+b9WR5fGbbxuMe7KVk+Ecvu/HuN3DYFXEaosjSsSCmhU/RCgC5043quxe1ZXcKPj5eZe7K/DUYxVfG5JZ7v/wCvLx5E+2X0as8d55TG59hAGyjxJ0v5e81AoQUZb9Rb3b9eZM2jthyj0OEe6tL8f/PL59hyt8NwBgsOZ45XkysocMALKxtm0+sV99XuGxvSz3GrHi6+F3I76d+ZBasCGKAmfRPismOy8pI3X1FnHwU++oO0I3pX5MlYOVqluaLnqkLYUAoBQCgONvlNkwOKP9S4/EpH513wyvWj2o5V3alLsPz9XoikFAXf0X/8th+1L/ivVFjv333fJFvhP2l3/MldQySV50sbvdZGMXGO1GMstucd9G+6T7ie6rLZ9ez6N8dO37kHGUrrfXDU43Q5/wDKm/7P+da7bS/bXacsD777Di9I3/MsT5x/4Mdd8H+xHv8Amzjif3ZeuCNrCH5fs5oeM+DvJH3vhz89R9n8kFay/Rrb3CWT7fX1Nl+pS3eMdOz19CObHwXyieGIftHVT9kntH0FzUmpPcg5cjhCO/JR5n6GbFosiQ3s7KzKPqoVB/vj491eZurnoVSm4OaWSsn33t8mbNDQrLpW2YFkixAHzx1bfaW5X3rf8NR8Q5WSvken/Dsqb347q3lne2dtNerLxIJUU9OSro1wKy4zM2vVIXA+tcKD6ZifO1dqEbyuUu3MR0eG3E85O3dqy3qmHiyjN99m42OaR8QruuYlZbFky30seCaeybfnVhhcHhZ+1J7z5Py/ydMRt3G0o9HQSpx/6rN9rd/kjf3D3kmUHCCTKzdrDs/aUS/0TX9h+GnA8NTUnE4amrTUclqly5rsKmliqk5NTldvi88+vtI7t/FPicVLI0fVuzAOn0WVQjC/mprpKtSwtJb0uzmzfC4DE7QrNUo9r4Ltf01NUBY/E/H/AMVUuWJ2g7R9mHrXmz1saWz9hQ3pvfq/HuX8V1vN9ehY/Q9hC3yidhzWNPC3af8AinurfEYanh1GENdWykntTEY+TnVdo8EtF5vr8LFh4TEpKgdCGVtQRzqNKLi7M5ppq6PG08EuIikif5sisp9Ra9ZhNwkpLgYnFSi4vifnLEwNE7RuLMjFGH1lJB+Ir0yakroommnZmOsmDubjy5NoYU/1mX8Slf8ANUfFK9GXYdsO7VYl/V54uhQCgFAKAjnSGbbOxP2V+LqKk4P96JwxP7UiiK9AUwoC3t02I2ExBIIjxRBGhBzS6g1TYj/d96+haUf9v4/U7m5G8Ax2GVyf0qdiUfWA+dbuYa+8cq4Yqh0VS3DgdcPV6SF+PE70sYYFWAIIIIPAg6EGo6dndHdq5X25ewjgdp4mLXIYc0R70Mi2HmPmnyvzqxxNZVaEZcb5+BBw9Lo60o8LZEP6QoSdpYnzj/wY6zT2hQo0Yxk7vku19xNpbCxmMm5wilF8W8uWWr+Hec3ZE74WVZY2s63sbC1iLEEHiNagYnasqsXCMbLrzZ6LBfhSjSkp1puT6sl9W/FEr6MNniTFtJYWiUtoABnfsjQeGeosa1WrK85N2O+1cPhsFhejoQUd58FnZZ6662Mu9O8Jj2osoPZw5VD4rr1vr2mHmorRuUqvsq9uR1wmGpx2a41Wo793dtL+3XsT7y043DAEG4IuCOBB4GpJ5I4u+mzTicHKii7gZ0+0moHrqvrWVCE2oz0O+HxdXCy6WlZuz1077WKFM7Hn7qu6ezsPT0jftzK/Ebex+I1qWX/XL5Z/E7e4+2xgsWkj/q2BjkPGytbtehAPleumJo9JS3Y9xX0au5U35cdS+YpAwDKQVIuCDcEHgQRxFUDTWTLlO4kYAEkgAaknQAeNYMpNuyKk3zlwWJlVcHCWmLD9JDdVY9wVR2zzzC3fc1stpVYLdg79uZcYf8Nwl+tivZSztp48vn2Gvvns+bq1xLpkmGVMSunziP0cwtoQ4FiRoGW3G9dcHhIVZp1eWnZz8iPjdtTwtOVDB+7fKXFJ8k+vRvw5QomvQpJKy0PITnKcnKTu3q2XDs1v+HbEz8HMZcd/WTHse7Mo9Kpp/rYq3C/yLKH6WHvxt8zV6H9q5oZMMTrEc6D6jnUDya5++K32jTtJT5muBn7LhyLDqtJxTHSrsvqcZ1gHZnXN99bK492U/eq7wFTepbvIqcZDdqX5kMqcRTpbsm2Mwv8A+iH/ABFrlW/al2P5G9L9yPavmfoivNl6KAUAoBQHA39jzbPxI7o7/hIb8qkYR2rR7Thif2pdhQlehKYUBbu6muwn/wC1iv70tU2I/wB2u1fQs6H+38fqQXcPbjYLEq5/UvZJe7Lyf7p18s3fUjaFWjubspe1wOmzNn4yvLepU248Xou6+vdcvYG+oqnJOh5MK5g9hmAKg87Egke9R7qGb5WKU6QJQu0cTfvj/wAGOi2fXrPeisubfpnosNt/BYTCwpzbcle6SfNvXJadZHGxXcPfUynsVf8AJPw+/kQcR+MJaUKXfJ/ReZbfRRgymEaVuMrkjl2E7I+IY+tcsRQp0Z7lPvK6e0MRjYqddrqsrI8YzcTZ7SM0kr5yxZs0qg3Y3OhGnGu8MZWjG0UrdhBqYenOV5tt9bJZseGOOFIonzpGAgOYMQBwBI7hYVEqOUpOUlqd4JKNlwN2tDc/P++WyvkmMmjAst86d2R9QB4A3X7teiw1TpKSkUleG5UaOOkZa9gTlGY2F7LcC57hcjXxrtdI5WO1u/vHi8JYQyEJxyP2o/RTw+6RVbj6uGh+4ry6te/7l3snZmMxbvSyhzendz7u9nS2rvPJjpETETCGIkXCqxRfrMoN29T7qpqeGr4n2orL14nramJ2fsdbre9U+Pf/AEr49paW7ewMPhEBhAYsATKbFnB10I0C87DSkaahkUmL2hWxbvN5cEtPXWY972iWEddbq3YQyfYl7Nx3FWytfllNS8PvOXs6rNdxWVt3d9rTTxKZTYLjGjBv87rRGT3rcEuPAp2vKrt1l0XSLlf13lSqT6To3zt67i6t5t348dCsLu8aKwbsZRewIAOYHTW/oKo6Fd0pbyVy3q0lUjutnL3d3FhwM4mjnlJAKlWKZWDcjZQeIB8wK61sZKrDdaXxOVLCxpy3k2S6oZKIh0o7K6/BM4F2hPWD7PB/3Tf7tTcDU3KtueXkRcXDep35ZlKVeFSdbdOPNjcKP66M/hYN+VccQ7UpdjOlFXqR7T9CV5wvBQCgFAKA0NvYbrcNPH9OKRfUqQK6Upbs4vkzSpHeg0fnMHSvSlDczwYVnIABudAACST3ADU1X4jaVGlkvafJeZe4H8P4vErfl+nDnL6LXxsusu7djZPUbPXDSsAzJIG1HZ6wsbeJAaqqrUnWbm1ZvkSFCjhqijSe9GL48efc/kU9tSJ8NI0Tr2lNjr2T3Mp5g1th9kOpFSlPLq+5dYz8Wwptxo0m/wC52Xgr3+BZvRdvH8oiOHkP6SIdn60XAfh4eRWu2JwioJbuaPOLHPFVJTmkpPPLT1zJ1UM6lNdKmx5IsW2IIvHNlsw9llRVKHxIXMO/Xuq7wFWMqe5xXmVWMpuM97gyMbG2RNjJBFCuZjxPBVH0mPIf7F6lVKsacd6RHhTlN2iXHvDsxodlPBBctHCqgrozBCpcgDW5Ab31S0ailiFOXFlrUg40XGPBEFxEI2zhetUA47DqBIul54xwcDm353HNanp/lqm6/cenUyE1+Yhf+S+J2OhrDSqJ3KkQtkCk6BnXNcr5A2J9OWnHaUovdXE64FNXfAsuqssCvOl3YxkjjxKDtRnI/eUY9k+jf3zVhgcRGneM3ZakWvhaleUVSjeWll6/wQPd1cQkhGHuZZEaOygE5WILcdBw4nh8ai43aLrfp0llz4/Y9Ns38PUsJHp8bJX5cF2831L4k1wXRmXiPWT5JTwCKGVPBrkFj5W9eNRqFOMZb9RbxttDbU5w6LC+wtL8e5cPn2DC9E6hry4pmXmEjCMfvM7fwq2e0srRjb13HkvyV3eUr+u8npeHBwqGZY4o1CgsbABRYC54nT1qvtKpLLNsmezTjySKi6QN7xj2EcQIgQ3udDI1rZiOQAJsOOpv4XOEwvQrelqysxOI6TJaEv3L2d8qOFx8gIkjheJswN5GXsxygnjdC9z3kd1Q8TU6PepLRu/mvElUIb+7Vetrfci/S4H+WqWvlMS5O7RmzW8bn4ipWz7dFlzI2Nv0ncQpEZiFUMWJsAtyxJ4AAcTU66WbImb0P0hs8v1UfWaSZFzj69hm+N68zO287aF/G9lcyyxhlKsLgggg8CDoRWE7O6MvM/PG39lNhMRJCwPZY5SfaQnsN43HxuOVekpVFUgpIoqkHCTidbo4w/WbRg7lzufRGA+JFccbK1GR1wqvVRelUBcCgFAKAUBwtsb0wwN1S5p5joIYhmb71tF8b6+Fc5VEsuJY4bZtWtHfl7MOcsl3cykdoRdRK6NGVdWN1JBy31y3HGwI1FWyo4nFxTqS3YvgtX2+u4jrGbO2bJrDw6Wov5SyS7F9l/cajzE8/dUujgKFLSN3zeZW4zbmOxWUp2XKOS833sw5B3CplyosegKA+qxGoJB7wbVgGT5Q/wBNvxH+dN1cjO8+Z5eVjoWYjxJP8aWSF2z3hZVVgWXOut1zMt9CAbrroSD6ViSbWTsE7PMxhz3n31myMZm3sfacmEmSaI2ZTw5MOat4Efz4itKlONSLjI2hNwlvIlG9uz0xEI2hg7iN/wBfGDrFJzNhwFzr5g8DpFw83CXQ1NeHX6+xJrRUo9LDTj1evuRKLO3tMB33PwrXF46lh8tZcvPkWOy9h4nHNS92HN8f7Vx+XXwMsk+UWuW8yT/GqynhsRjZb9TKPrRfU9JW2hgNiwdHDreqcc//ALP6LwWp62btebDuZImyuUZL2+aGtcr3HTjVzDBUYQ3Esvn2njsVtPFYqp0lWV+S4LsXp8zDhtoTRsXSWRGJuWV2BYniSQdT513lCMlZohKck7pnT/8A7DH2t8qkt92/vteuX5Wj/SdPzFX+o5eMxssxzSyPIe92LW8rnSu0YRirRVjlKTlm3c162MEq3SxssqYrDdZJeSEtF22uJIe2qqb6XFwbchUTEQjFxqW0efYyTQlKSlC+qy7iNTYp5LZ3d7cMzM1r91zpUpRUdER3JvVniKVkIZWKsOBUkMPIjUUaTVmYTtobX/FsR/1E/wDayf6q16KH9K8Ebb8+b8Wff+MYn/qJ/wC1k/1Vjoqf9K8EZ6Sf9T8WYMTi5JbGSR3twzszW8sxNq2jGMdFY1cm9XcnnQ5gs0883JECDzdrn3BB76r9pTtCMef0/wAkzAxvJyLYqoLMUAoBQHG21sqfEsFGIMUFu2sa2lY93WE6DyHvrSUW3rkTsLiaNCLk6e9Pg28l3fc29k7HgwiZIY1QcyNWbxZjqfWsxio6HHEYqtiJb1WV/XBFV9LezurxaygaTJ+/HZT+6Uq82fU3qe7y+vplFjYWqX5/Qg9TyIKAUAoBQCgFAKA+gX4VpOcYR3pOyOlGjUrTVOnG8nwR1tl7QlwqSqkhRZVyuNCpHqONri45E1QYrGSxU1ToR7+P2R7fAbEobPpvEY+a7P4+cn1LLtOpvHuliMLCkwKyRFQXaK5CX7+9bW7Q+Gl99n4ajvfq5y5PT7sibZ27iKkdzDezT5rX7Ls8SKVfnjxQCgFAKAUB29zg4xcUi5QIiHfMwX9HcK9rnU5WOgrhibdG4vj8+B2oX301wNHbWF6nETx8kldR5BiB8LV0pS3oKXNHOcd2TXWfJA7wh2ePLERGqXUSWbM9woF2W5PaJ52orKVktc+oZuN76ZGXYOCjnmRJZViQ3uxDHkSLWFuPeRWtWcowbirm1OKlJJuxoSKAbBgw+kAwB9GAPwrojmeayC7Oi/ZvU4FGIs0xMp8jYJ+6oPrVFjqm9Va5ZFthIbtO/PMl1QyUKAUAoBQCgIr0kbH+U4Jyou8X6Ve8hQc49VJ07wKl4KruVVfR5EbFU9+n1rMo+r4qBQCgFAKAUBnwOG62RUzpHmNs8hyouhPaNjbhb1Fayluq9r9hmKu7aHiKIt5d9RMXjqeHVnnLl58i22XsXEY93j7MOMn9Ob+XFmcsqaDU/wC+NVMKOIx8t+o7R9aL6nqq2MwGw6bo0FvVOPP/ANPh2Lw4ms7k8avaGHp0I7sF66zxONx1fGVOkrSu+HJdi9dbLA6N98VithcQ1ozpE7cFv+za/snkeXDha0PG4Vy/Uhrx8zfC4jd9iWnDyM/SFuPHEj4rDAIF1kiHzbc2TutzXh3W4HXB4xyapz7n5mcThklvw7ytqtCAKAUAoDLBk7WfN805ctvn+zmv7PG9taw78BlxPWGhDB2MiIY0LqGvd2BFkWw+d/KsN2srXuZSvne1jsb+rbaGJ8WQ/iiQn+NccJ+zH1xZ1xH7svXBHAqQcTLDFcO2ZVyAGxNma5Asg5nW58Aa1bzSMpcT1ieqyx9X1mbL+kz5cue5+ZbXLa3HW9FvXd+77h2srd/2M+w9mNi8RFCvtsAT3LxdvRQTWtWoqcHJ8DanBzkoo/RMMQRVVRZVAAHcALAV5tu7uy8Stke6wZFAKAUAoBQAigKE332F8hxToBaN+3F3ZTxX7puPK3fXocLW6Wmnx4lLXpdHO3DgcCpBxMuIKXGQMBlW+cgnPbtEWA7N+A41hX4mXbge45FETqYrsxXJKSwyZfnKBwa9xx4Vhp7yd+4XytY162MGQQMVLhSVBClrHKCb2BPebH3VjeV7GUm8zJFBzb3fzqmxe08+jw+b5+R6/Zf4cW7+Yx3sxWe68u+T4Lq158hLiOS+/wDlTCbLz6Svm+XnzMbU/Et49BgfZist7T/4rguvXlY16ujyDd82KAUBvPtjEND1BmkMWn6MsSunAeQ7uFc1Sgpb1szfpJ7u7fI0a6GgoBQCgMsGHeTNkUtlUu1uSL85j4C9YcktTKTehm2TgjiJ4ogLl3VfQntH0Fz6VrUnuQcuRmEd6SjzNze/FibG4lxwMhUeISyA/u1ph47tKKfL7m9aW9Uk/XI5ogOQvpYMF4jNcgn5vG1gdeFdb52OdsrmKsmBQFqdEewciPi3Gr9iK/0Ae03qRb7vjVTtCtdqmuGpY4KlZb77ixqrCeKAUAoBQCgFAKAju/O7ox+HKrbrUu0R8eaE9zDTzseVScLX6Kd3o9ThiKPSQtx4FEOpUkEEEEgg6EEaEEcjXoCmPlAbWExC5o1m6x4VYkxq1vnfOy30BNhfvtWkouzcdTaLWW9oa1rnQHwHOk5xhHek7JG1KjOtNU6au3okbSAINT425XHh36nXxqhq4itjp9HRVo8X5+R7jC4DCbFpLEYt71TguvlFcXzlw6uOCWUt5d1WuEwVPDrLN8/Wh5nam2K+Pl7WUOEVp2vm/SR7w3VZZOs6zNl/R5MuXPcfPvrltfhrUp711bv+xVK2d+77mCtjAoBQCgFAZcUEDsIyzJfslgFYjxAJA99axvbPUy7Xy0MsSwsAGLxt9KwkQ+JAsy+mbyFYe8tM/h6+Blbr1y+Pr4mZNkO/6t4ZfsyorfglKv8ACsOql7ya7vK6Mqm3pZ9/nY24908af2JUc2d41UDxJatHiaXP5m6oVeXyOhDPDsxHMcqT4x1KB49YcOraMVf23tzHD35ubU67V1aPXq/sbpxpLJ3l8ERSpZGOlsTFQxs5mi60GORV7ZWzFdDoPT1vyrlVjOSW67ZnSnKKvvK5pvIhSwSzZic2YkZbABMtuRBOa+t7cq3Sd9TS6todLdTYLY/ELELhPnSMPZQcfU8B4nwNc69ZUob3gdKNJ1JbviX9hoFjRUQBVUBVA4AAWAHpXnW3J3ZdJJKyMlYMigFAKAUAoBQCgFAVn0n7pE5sZAuv7ZB3D9qB/e9/fVpgcT/xy7vIr8XQ/wCSPf5lY1aleekUk2Fcq1eFGG/N5etCVg8HWxdVUqKu/gut8kZywTQamqZU620Jb0/Zp8PX18D1s8RhNhU3Spe3Xer5dvJco6vjzNdmJ1NXVKlClHdgrI8ficTVxNR1asryfqy5IyFkyABTnzEls3ZK2FgFtoQb6351vnfqOOVhhYg7BS6xg37TXyiwJ1ygnW1uHEisSdldK4Su7GIVsYFAZYnQK4ZSWIGQhrBTcEki3auLi2nG9Yd7qxlWMVZMCgFAKAEUB5yDuFLsxZHqhkUAoDNg8K8zrHGpZ3NlUcSf9635VrKSirvQyk5OyL33P3cTZ8AQWaRrNK/0m7h9UcB6niTVBiK7rTvw4FzQoqlG3Hid2o52FAKAUAoBQCgFAKAUAIoCnukTdBcKwmhKrFI1jGTYo3HsDmvhy8uFnS2lGEP1dVp1/cj0tkVcVWUKCy48l19hDWkCiy+prFLCzxM+mxOnCPn6z48ixxO06Oz6Twuz9f5T5vq89FwzzMFW55dtt3YoYN/ZOx5sUWESFsqM54DRRe2p4k2HrXOpVjT95m8Kcp6Gi6kGx0Nbmh8rIFAKAUAoBQCgFAKAyzxquXK4e6qTYEZWI1TXiRwuNDWE29UZZirJgyYaBpHVEUs7GyqNST3CsNqKu9DKTbsi6txdz1wCZ5LNiGHaI1CD6C/meflVHisU6rsvdLbD4dU1d6ksqGSRQCgFAKAUAoBQCgFAKA5O8G3kwircF5XNool1d2/Id5/PStJzUSbg8FPEyfCK1b0Rz9jbvu8nyrGkST+xHxjgX6KjgW8f48TrGDvvS1JOKx0I0/y+FyhxfGXb1dX+CM769Hly02DXxaAaeZj7vs+7uq5w2O/jU8fM8zXwn8qfh5FZMpBIIIINiDoQRxBB4GrUrz5QHuKQqSQbXDKfJgQR7jWGrg8VkCgFAKAUAoBQCgFAKAUBvbH2RNi5BHChZuZ4Ko+kzch/sXrnUqxprekzeFOU3aKLn3P3Pi2eub9ZMRZpCOH1UHsr8Tz5AUmIxUqztoi1oYeNLPiSWopIFAKAUAoBQCgFAKAUAoDS2zi3hhd406yQWCJ9JmIUelzc+A5VrJtLI74WlCpVUZy3Y8X1LM5u7uwDEzYjEN1uKcdp/ZQf0cY5AfGtYQtm9SXjccqkVRordprRc+t9Z366FaKAjm9O5uHx4zEdXNylUanuDjgw+PcRUmhip0stVyOFbDwqZ8Spt4t0sVgSTImaPlKmqfe5r6+81cUcTTq6PPkVlWhOnrocGpBxFAKAUAoBQCgFAKAUB9RSxAAJJ0AAuSe4AcaxoCc7tdG809nxJMEf0dOtYeXBPW58Kg1sfCOUM38CZSwcpZyyRamytlw4WMRwoEUd3EnvYnUnxNVFSpKo96TuWMIRgrRRuVobigFAKAUAoBQCgFAKAUAoBQCgFAKAUB8IvQEU230fYPE3ZVMDn2orBSfFPm+6x8amUsbVhk811kaphKc89H1EG2r0aYyLWIpOv1Tkf8Lm371T6e0KUveyIc8HUjpmRXHbMmg/WxSR+LqwHoSLH0qXCpGfuu5GlCUfeVjUBrc1FAKAUAvQHX2duvjMR+rw8hH0mGRfxPYH0rjPEUoay9dx1jRqS0RMNkdFbmxxMwUc0i1b8bCw9xqFU2il7i8STDAt++/AnuxN28Ngx+hiAbm57Uh+8dfQaVX1a9Sp7zJtOjCn7qOtXE6igFAKAUAoBQCgFAKAUAoBQCgFAKAUAoBQCgFAKA+EX40BzMVu5hJTd8NCx7zGub32vXWNerHST8TnKjTlrFHOk3D2e3/1wPJ5B/Bq6rGVl/L5HN4WlyMY6Pdn/wBAf7SX/VWfz1fn8EY/KUuXzNmHcnZ6cMMh+1mf+8TWrxdZ/wAjZYakv4nVwey4If1UMUf2EVf4CuMqk5e82zrGEY6Kxt1obCgFAKAUAoBQCgFAKAUAoBQCgP/Z"/>
          <p:cNvSpPr>
            <a:spLocks noChangeAspect="1" noChangeArrowheads="1"/>
          </p:cNvSpPr>
          <p:nvPr/>
        </p:nvSpPr>
        <p:spPr bwMode="auto">
          <a:xfrm>
            <a:off x="155575" y="-2193925"/>
            <a:ext cx="55245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7" name="Picture 7" descr="C:\Users\Brad Pierce\Documents\MACMAQ\Talk\NASA_logo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0425" y="0"/>
            <a:ext cx="1933575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22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eans\users$\bpierce\Data\Documents\FY14_Travel\AGU\Talk\ts_20120606-20120607_560050123_0000_W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297"/>
          <a:stretch/>
        </p:blipFill>
        <p:spPr bwMode="auto">
          <a:xfrm>
            <a:off x="4572000" y="1219200"/>
            <a:ext cx="4572000" cy="28708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539" y="4800600"/>
            <a:ext cx="8296922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Improved estimates of ozone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within the SI event lead to significant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improvements (19.3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31.8ppbv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daytime bias)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 predictions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ozone at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Thunder Basin, WY surface site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 the nested RAQMS/WRF-CHEM simulation. 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However, peak ozone mixing ratios are still underestimated by nearly 30ppbv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76200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June 6-7, 2012 Surface ozone comparison: Thunder Basin, WY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25122" y="1286523"/>
            <a:ext cx="3429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Surface O3 from </a:t>
            </a:r>
            <a:r>
              <a:rPr lang="en-US" sz="1000" b="1" dirty="0" err="1" smtClean="0"/>
              <a:t>AIRNow</a:t>
            </a:r>
            <a:r>
              <a:rPr lang="en-US" sz="1000" b="1" dirty="0" smtClean="0"/>
              <a:t> and Nested RAQMS/WRF-CHEM</a:t>
            </a:r>
            <a:endParaRPr lang="en-US" sz="1000" b="1" dirty="0"/>
          </a:p>
        </p:txBody>
      </p:sp>
      <p:pic>
        <p:nvPicPr>
          <p:cNvPr id="6" name="Picture 5" descr="\\bean\home\bpierce\My Documents\FY13_Travel\ESRL_CSD_seminar\Talk\RAQMS_AIRNOW\ts_20120606-20120607_560050123_0000_W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387"/>
          <a:stretch/>
        </p:blipFill>
        <p:spPr bwMode="auto">
          <a:xfrm>
            <a:off x="0" y="1223640"/>
            <a:ext cx="4572000" cy="2867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1286523"/>
            <a:ext cx="3429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Surface O3 from </a:t>
            </a:r>
            <a:r>
              <a:rPr lang="en-US" sz="1000" b="1" dirty="0" err="1" smtClean="0"/>
              <a:t>AIRNow</a:t>
            </a:r>
            <a:r>
              <a:rPr lang="en-US" sz="1000" b="1" dirty="0" smtClean="0"/>
              <a:t> and RAQMS</a:t>
            </a:r>
            <a:endParaRPr lang="en-US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48950" y="76200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792791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Nested RAQMS/WRFCHEM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204" y="3379434"/>
            <a:ext cx="117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RAQMS (red)</a:t>
            </a:r>
          </a:p>
          <a:p>
            <a:r>
              <a:rPr lang="en-US" sz="1200" b="1" dirty="0" err="1" smtClean="0"/>
              <a:t>AIRNow</a:t>
            </a:r>
            <a:r>
              <a:rPr lang="en-US" sz="1200" b="1" dirty="0" smtClean="0"/>
              <a:t> (black)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95804" y="3379434"/>
            <a:ext cx="1214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WRFCHEM (red)</a:t>
            </a:r>
          </a:p>
          <a:p>
            <a:r>
              <a:rPr lang="en-US" sz="1200" b="1" dirty="0" err="1" smtClean="0"/>
              <a:t>AIRNow</a:t>
            </a:r>
            <a:r>
              <a:rPr lang="en-US" sz="1200" b="1" dirty="0" smtClean="0"/>
              <a:t> (black)</a:t>
            </a:r>
            <a:endParaRPr lang="en-US" sz="1200" b="1" dirty="0"/>
          </a:p>
        </p:txBody>
      </p:sp>
    </p:spTree>
    <p:extLst>
      <p:ext uri="{BB962C8B-B14F-4D97-AF65-F5344CB8AC3E}">
        <p14:creationId xmlns="" xmlns:p14="http://schemas.microsoft.com/office/powerpoint/2010/main" val="12027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5562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RAQMS/RR-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Real-time forecasts during the 2014 FRAPPE/DISCOVER-AQ mission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Figure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20216"/>
            <a:ext cx="6400800" cy="423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://www.nasa.gov/sites/default/files/daq_colorado_map_v4-02-920w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0"/>
            <a:ext cx="3581399" cy="2635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599" y="1524000"/>
            <a:ext cx="2438401" cy="397031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Nested RAQMS/RR-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forecasts show reduced biases and improved variability compared to airborne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measurements  between 700-500mb.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However, biases are similar (15-20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ppbv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below 700mb and neither model captures the upper 90% of the observed ozone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7620000" y="4343400"/>
            <a:ext cx="304800" cy="9906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8600" y="4495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Reduced bias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467600" y="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71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819400"/>
            <a:ext cx="5061731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NASA Goddard Space Flight Center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OZone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DIfferential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Absorption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(GSFC TROPOZ DIAL)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(Thomas McGee, GSFC and John Sullivan UMBC)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51875" t="12000" r="5625" b="6000"/>
          <a:stretch>
            <a:fillRect/>
          </a:stretch>
        </p:blipFill>
        <p:spPr bwMode="auto">
          <a:xfrm>
            <a:off x="5352585" y="2286000"/>
            <a:ext cx="379141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9605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rad\Documents\Work\MACMAQ\Talk\TOLNET_VS_RAQMS_Fort_Collins_Jul-Aug_2014.scatter.new.15.minu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0600" cy="6888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612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ad\Documents\Work\MACMAQ\Talk\TOLNET_VS_RRCHEM_Fort_Collins_Jul-Aug_2014.scatter.new.15.minu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962400" y="4419600"/>
            <a:ext cx="23622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62800" y="3810000"/>
            <a:ext cx="1981200" cy="230832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RR-CHEM shows improved correlation, reduced bias, and similar RMS errors compared to 1 degree RAQMS analysis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324600" y="4953000"/>
            <a:ext cx="8382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7401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Brad\Documents\Work\MACMAQ\Talk\rrrchem_july-august_2014_O3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228600"/>
            <a:ext cx="7315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Ozone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54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Brad\Documents\Work\MACMAQ\Talk\rrrchem_july-august_2014_O3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564435" y="2667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47339" y="1533321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 flipH="1">
            <a:off x="5834959" y="1902653"/>
            <a:ext cx="436617" cy="8156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66800" y="228600"/>
            <a:ext cx="7315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Ozone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6488668"/>
            <a:ext cx="4867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John T.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Sullivan et al., 2015, under review, JGR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54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Brad\Documents\Work\MACMAQ\Talk\discoveraq-fortcollins-gsfcdial_GROUND-FORT-COLLINS_201408061330_R1_thru201408062230_OZONE_DIAL_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3319" y="228600"/>
            <a:ext cx="7942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August 06, 2014 TROPOZ and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Ozone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0" y="3810000"/>
            <a:ext cx="1828800" cy="25853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RR-CHEM captures altitude of STE and low ozone tropical air aloft but underestimates the ozone mixing ratio within the STE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80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Brad\Documents\Work\MACMAQ\Talk\rrrchem_july-august_2014_O3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564435" y="2667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47339" y="1533321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5" name="Straight Arrow Connector 4"/>
          <p:cNvCxnSpPr>
            <a:stCxn id="4" idx="2"/>
          </p:cNvCxnSpPr>
          <p:nvPr/>
        </p:nvCxnSpPr>
        <p:spPr>
          <a:xfrm flipH="1">
            <a:off x="5834959" y="1902653"/>
            <a:ext cx="436617" cy="8156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279225" y="3048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355425" y="1436132"/>
            <a:ext cx="932940" cy="16880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2600" y="1066800"/>
            <a:ext cx="224311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9: CONUS PBL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228600"/>
            <a:ext cx="7315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Ozone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54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Brad\Documents\Work\MACMAQ\Talk\rrrchem_july-august_2014_PAN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6279225" y="3048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64435" y="2667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547339" y="1533321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 flipH="1">
            <a:off x="5834959" y="1902653"/>
            <a:ext cx="436617" cy="8156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355425" y="1436132"/>
            <a:ext cx="932940" cy="16880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62600" y="1066800"/>
            <a:ext cx="224311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9: CONUS PBL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0003" y="228600"/>
            <a:ext cx="7089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PAN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0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" y="1123176"/>
            <a:ext cx="893426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nested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global/regional ozone predictions help inform Stratospheric Intrusion (SI) Exceptional Event and Intercontinental Transport 179B demonstrations?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Nested RAQMS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/WRF-CHEM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Configurations</a:t>
            </a:r>
            <a:endParaRPr lang="en-US" sz="16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1x1 degree RAQMS global ozone analysis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Unified stratosphere/troposphere chemistry/GOCART aerosols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UW-Hybrid sigma-theta dynamical core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Constrained with Microwave Limb Sounder (MLS) stratospheric ozone profiles and Ozone Monitoring Instrument (OMI) cloud cleared Total Column Ozone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12km WRF-CHEM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v3.4.1 (Eastern Pacific Domain)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GOCART RACM-KPP mechanism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YSU PBL scheme (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Yonsei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University, Non-local-K scheme)</a:t>
            </a:r>
          </a:p>
          <a:p>
            <a:pPr marL="1257300" lvl="2" indent="-342900"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13km NOAA/ESRL RR-CHEM (North American Domain)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RADM2 chemical mechanism/MADE  Aerosol parameterization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YSU PBL scheme (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Yonsei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University, Non-local-K scheme)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34780"/>
            <a:ext cx="916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Realtime Air Quality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Modeling System (RAQMS, http://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raqms.ssec.wisc.edu/)</a:t>
            </a:r>
          </a:p>
          <a:p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Weather Research and Forecasting (WRF) model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with chemistry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(WRF-CHEM, http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://ruc.noaa.gov/wrf/WG11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/)</a:t>
            </a:r>
          </a:p>
        </p:txBody>
      </p:sp>
      <p:pic>
        <p:nvPicPr>
          <p:cNvPr id="4" name="Picture 4" descr="raqms realtime air quality modeling sys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6"/>
            <a:ext cx="4701459" cy="1057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ruc.noaa.gov/wrf/WG11/wr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24" y="189546"/>
            <a:ext cx="4375176" cy="572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849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ad Pierce\Documents\MACMAQ\Talk\RDF\20140809\rdf_regional_2014080918__5-day_conus.anal.dat.ipbl.conus.5km.conus.a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838200"/>
            <a:ext cx="4876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Reverse Domain Filling (RDF) show that high PAN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airmass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over Fort Collins on 08/06 had it’s origins within the Continental US boundary layer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67400" y="2743200"/>
            <a:ext cx="6858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3" idx="2"/>
          </p:cNvCxnSpPr>
          <p:nvPr/>
        </p:nvCxnSpPr>
        <p:spPr>
          <a:xfrm>
            <a:off x="2438400" y="2038529"/>
            <a:ext cx="3429000" cy="9332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Pierce, R.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2008, J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Geophys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Res., 114, D00F09, doi:10.1029/2008JD011337 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Brad\Documents\Work\MACMAQ\Talk\rrrchem_july-august_2014_PAN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6279225" y="3048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831165" y="2862943"/>
            <a:ext cx="457200" cy="10287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64435" y="2667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547339" y="1533321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 flipH="1">
            <a:off x="5834959" y="1902653"/>
            <a:ext cx="436617" cy="8156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355425" y="1436132"/>
            <a:ext cx="932940" cy="16880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62600" y="1066800"/>
            <a:ext cx="224311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9: CONUS PBL 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059766" y="990600"/>
            <a:ext cx="1169834" cy="18723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43600" y="609600"/>
            <a:ext cx="307731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11:East Asian Transport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80003" y="228600"/>
            <a:ext cx="7089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PAN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0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rad Pierce\Documents\MACMAQ\Talk\RDF\20140811\rdf_regional_2014081118__5-day_conus.anal.dat.ipbl.easia.10km.conus.a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38600" y="4495800"/>
            <a:ext cx="4876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RDF shows that high PAN air mass over Fort Collins on 08/11 had it’s origins within the East Asian boundary layer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67400" y="2743200"/>
            <a:ext cx="6858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H="1" flipV="1">
            <a:off x="6248400" y="3505202"/>
            <a:ext cx="228600" cy="99059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Brad Pierce\Documents\MACMAQ\Talk\Nested\August_06-12.330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0" cy="3657600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1029" name="Picture 5" descr="C:\Users\Brad Pierce\Documents\MACMAQ\Talk\Nested\August_06-12.320K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7315200" cy="36576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705601" y="9906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330K Nested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RAQMS/RR-CHEM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O3 (colored)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PAN (Black contours)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Surface intersection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(White)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600" y="38862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320K Nested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RAQMS/RR-CHEM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O3 (colored)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PAN (Black contours)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Surface intersection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(White)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43000" y="1676400"/>
            <a:ext cx="1219200" cy="1066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66800" y="4724400"/>
            <a:ext cx="1219200" cy="1066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34000" y="160020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334000" y="480060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8600" y="6488668"/>
            <a:ext cx="856747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Discontinuity at LBC due to animation of RAQMS Analysis (forecast used in nesting)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531765" y="369116"/>
            <a:ext cx="612396" cy="545284"/>
          </a:xfrm>
          <a:custGeom>
            <a:avLst/>
            <a:gdLst>
              <a:gd name="connsiteX0" fmla="*/ 0 w 612396"/>
              <a:gd name="connsiteY0" fmla="*/ 545284 h 545284"/>
              <a:gd name="connsiteX1" fmla="*/ 92279 w 612396"/>
              <a:gd name="connsiteY1" fmla="*/ 394282 h 545284"/>
              <a:gd name="connsiteX2" fmla="*/ 226503 w 612396"/>
              <a:gd name="connsiteY2" fmla="*/ 251669 h 545284"/>
              <a:gd name="connsiteX3" fmla="*/ 478173 w 612396"/>
              <a:gd name="connsiteY3" fmla="*/ 67112 h 545284"/>
              <a:gd name="connsiteX4" fmla="*/ 612396 w 612396"/>
              <a:gd name="connsiteY4" fmla="*/ 0 h 54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396" h="545284">
                <a:moveTo>
                  <a:pt x="0" y="545284"/>
                </a:moveTo>
                <a:cubicBezTo>
                  <a:pt x="27264" y="494251"/>
                  <a:pt x="54529" y="443218"/>
                  <a:pt x="92279" y="394282"/>
                </a:cubicBezTo>
                <a:cubicBezTo>
                  <a:pt x="130029" y="345346"/>
                  <a:pt x="162187" y="306197"/>
                  <a:pt x="226503" y="251669"/>
                </a:cubicBezTo>
                <a:cubicBezTo>
                  <a:pt x="290819" y="197141"/>
                  <a:pt x="413857" y="109057"/>
                  <a:pt x="478173" y="67112"/>
                </a:cubicBezTo>
                <a:cubicBezTo>
                  <a:pt x="542489" y="25167"/>
                  <a:pt x="577442" y="12583"/>
                  <a:pt x="612396" y="0"/>
                </a:cubicBezTo>
              </a:path>
            </a:pathLst>
          </a:cu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531765" y="956345"/>
            <a:ext cx="1342239" cy="1963024"/>
          </a:xfrm>
          <a:custGeom>
            <a:avLst/>
            <a:gdLst>
              <a:gd name="connsiteX0" fmla="*/ 0 w 1342239"/>
              <a:gd name="connsiteY0" fmla="*/ 0 h 1963024"/>
              <a:gd name="connsiteX1" fmla="*/ 318782 w 1342239"/>
              <a:gd name="connsiteY1" fmla="*/ 142613 h 1963024"/>
              <a:gd name="connsiteX2" fmla="*/ 780176 w 1342239"/>
              <a:gd name="connsiteY2" fmla="*/ 595618 h 1963024"/>
              <a:gd name="connsiteX3" fmla="*/ 1006679 w 1342239"/>
              <a:gd name="connsiteY3" fmla="*/ 1048624 h 1963024"/>
              <a:gd name="connsiteX4" fmla="*/ 1224793 w 1342239"/>
              <a:gd name="connsiteY4" fmla="*/ 1568741 h 1963024"/>
              <a:gd name="connsiteX5" fmla="*/ 1342239 w 1342239"/>
              <a:gd name="connsiteY5" fmla="*/ 1963024 h 196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2239" h="1963024">
                <a:moveTo>
                  <a:pt x="0" y="0"/>
                </a:moveTo>
                <a:cubicBezTo>
                  <a:pt x="94376" y="21671"/>
                  <a:pt x="188753" y="43343"/>
                  <a:pt x="318782" y="142613"/>
                </a:cubicBezTo>
                <a:cubicBezTo>
                  <a:pt x="448811" y="241883"/>
                  <a:pt x="665526" y="444616"/>
                  <a:pt x="780176" y="595618"/>
                </a:cubicBezTo>
                <a:cubicBezTo>
                  <a:pt x="894826" y="746620"/>
                  <a:pt x="932576" y="886437"/>
                  <a:pt x="1006679" y="1048624"/>
                </a:cubicBezTo>
                <a:cubicBezTo>
                  <a:pt x="1080782" y="1210811"/>
                  <a:pt x="1168866" y="1416341"/>
                  <a:pt x="1224793" y="1568741"/>
                </a:cubicBezTo>
                <a:cubicBezTo>
                  <a:pt x="1280720" y="1721141"/>
                  <a:pt x="1311479" y="1842082"/>
                  <a:pt x="1342239" y="1963024"/>
                </a:cubicBezTo>
              </a:path>
            </a:pathLst>
          </a:cu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581400" y="3657600"/>
            <a:ext cx="612396" cy="545284"/>
          </a:xfrm>
          <a:custGeom>
            <a:avLst/>
            <a:gdLst>
              <a:gd name="connsiteX0" fmla="*/ 0 w 612396"/>
              <a:gd name="connsiteY0" fmla="*/ 545284 h 545284"/>
              <a:gd name="connsiteX1" fmla="*/ 92279 w 612396"/>
              <a:gd name="connsiteY1" fmla="*/ 394282 h 545284"/>
              <a:gd name="connsiteX2" fmla="*/ 226503 w 612396"/>
              <a:gd name="connsiteY2" fmla="*/ 251669 h 545284"/>
              <a:gd name="connsiteX3" fmla="*/ 478173 w 612396"/>
              <a:gd name="connsiteY3" fmla="*/ 67112 h 545284"/>
              <a:gd name="connsiteX4" fmla="*/ 612396 w 612396"/>
              <a:gd name="connsiteY4" fmla="*/ 0 h 54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396" h="545284">
                <a:moveTo>
                  <a:pt x="0" y="545284"/>
                </a:moveTo>
                <a:cubicBezTo>
                  <a:pt x="27264" y="494251"/>
                  <a:pt x="54529" y="443218"/>
                  <a:pt x="92279" y="394282"/>
                </a:cubicBezTo>
                <a:cubicBezTo>
                  <a:pt x="130029" y="345346"/>
                  <a:pt x="162187" y="306197"/>
                  <a:pt x="226503" y="251669"/>
                </a:cubicBezTo>
                <a:cubicBezTo>
                  <a:pt x="290819" y="197141"/>
                  <a:pt x="413857" y="109057"/>
                  <a:pt x="478173" y="67112"/>
                </a:cubicBezTo>
                <a:cubicBezTo>
                  <a:pt x="542489" y="25167"/>
                  <a:pt x="577442" y="12583"/>
                  <a:pt x="612396" y="0"/>
                </a:cubicBezTo>
              </a:path>
            </a:pathLst>
          </a:cu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581400" y="4244829"/>
            <a:ext cx="1342239" cy="1963024"/>
          </a:xfrm>
          <a:custGeom>
            <a:avLst/>
            <a:gdLst>
              <a:gd name="connsiteX0" fmla="*/ 0 w 1342239"/>
              <a:gd name="connsiteY0" fmla="*/ 0 h 1963024"/>
              <a:gd name="connsiteX1" fmla="*/ 318782 w 1342239"/>
              <a:gd name="connsiteY1" fmla="*/ 142613 h 1963024"/>
              <a:gd name="connsiteX2" fmla="*/ 780176 w 1342239"/>
              <a:gd name="connsiteY2" fmla="*/ 595618 h 1963024"/>
              <a:gd name="connsiteX3" fmla="*/ 1006679 w 1342239"/>
              <a:gd name="connsiteY3" fmla="*/ 1048624 h 1963024"/>
              <a:gd name="connsiteX4" fmla="*/ 1224793 w 1342239"/>
              <a:gd name="connsiteY4" fmla="*/ 1568741 h 1963024"/>
              <a:gd name="connsiteX5" fmla="*/ 1342239 w 1342239"/>
              <a:gd name="connsiteY5" fmla="*/ 1963024 h 196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2239" h="1963024">
                <a:moveTo>
                  <a:pt x="0" y="0"/>
                </a:moveTo>
                <a:cubicBezTo>
                  <a:pt x="94376" y="21671"/>
                  <a:pt x="188753" y="43343"/>
                  <a:pt x="318782" y="142613"/>
                </a:cubicBezTo>
                <a:cubicBezTo>
                  <a:pt x="448811" y="241883"/>
                  <a:pt x="665526" y="444616"/>
                  <a:pt x="780176" y="595618"/>
                </a:cubicBezTo>
                <a:cubicBezTo>
                  <a:pt x="894826" y="746620"/>
                  <a:pt x="932576" y="886437"/>
                  <a:pt x="1006679" y="1048624"/>
                </a:cubicBezTo>
                <a:cubicBezTo>
                  <a:pt x="1080782" y="1210811"/>
                  <a:pt x="1168866" y="1416341"/>
                  <a:pt x="1224793" y="1568741"/>
                </a:cubicBezTo>
                <a:cubicBezTo>
                  <a:pt x="1280720" y="1721141"/>
                  <a:pt x="1311479" y="1842082"/>
                  <a:pt x="1342239" y="1963024"/>
                </a:cubicBezTo>
              </a:path>
            </a:pathLst>
          </a:cu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895600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Backup Slides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rad Pierce\Documents\MACMAQ\Talk\Nested\O3______calnex___330K_2014-08-06_18%3A00%3A00.with.ths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4572000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4420998" y="1682284"/>
            <a:ext cx="578841" cy="696286"/>
          </a:xfrm>
          <a:custGeom>
            <a:avLst/>
            <a:gdLst>
              <a:gd name="connsiteX0" fmla="*/ 0 w 578841"/>
              <a:gd name="connsiteY0" fmla="*/ 696286 h 696286"/>
              <a:gd name="connsiteX1" fmla="*/ 151002 w 578841"/>
              <a:gd name="connsiteY1" fmla="*/ 419449 h 696286"/>
              <a:gd name="connsiteX2" fmla="*/ 285226 w 578841"/>
              <a:gd name="connsiteY2" fmla="*/ 243281 h 696286"/>
              <a:gd name="connsiteX3" fmla="*/ 453006 w 578841"/>
              <a:gd name="connsiteY3" fmla="*/ 100668 h 696286"/>
              <a:gd name="connsiteX4" fmla="*/ 578841 w 578841"/>
              <a:gd name="connsiteY4" fmla="*/ 0 h 69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841" h="696286">
                <a:moveTo>
                  <a:pt x="0" y="696286"/>
                </a:moveTo>
                <a:cubicBezTo>
                  <a:pt x="51732" y="595618"/>
                  <a:pt x="103464" y="494950"/>
                  <a:pt x="151002" y="419449"/>
                </a:cubicBezTo>
                <a:cubicBezTo>
                  <a:pt x="198540" y="343948"/>
                  <a:pt x="234892" y="296411"/>
                  <a:pt x="285226" y="243281"/>
                </a:cubicBezTo>
                <a:cubicBezTo>
                  <a:pt x="335560" y="190151"/>
                  <a:pt x="404070" y="141215"/>
                  <a:pt x="453006" y="100668"/>
                </a:cubicBezTo>
                <a:cubicBezTo>
                  <a:pt x="501942" y="60121"/>
                  <a:pt x="540391" y="30060"/>
                  <a:pt x="578841" y="0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437776" y="2403737"/>
            <a:ext cx="1652631" cy="2474752"/>
          </a:xfrm>
          <a:custGeom>
            <a:avLst/>
            <a:gdLst>
              <a:gd name="connsiteX0" fmla="*/ 0 w 1652631"/>
              <a:gd name="connsiteY0" fmla="*/ 0 h 2474752"/>
              <a:gd name="connsiteX1" fmla="*/ 461395 w 1652631"/>
              <a:gd name="connsiteY1" fmla="*/ 276837 h 2474752"/>
              <a:gd name="connsiteX2" fmla="*/ 813732 w 1652631"/>
              <a:gd name="connsiteY2" fmla="*/ 612396 h 2474752"/>
              <a:gd name="connsiteX3" fmla="*/ 1124125 w 1652631"/>
              <a:gd name="connsiteY3" fmla="*/ 1031846 h 2474752"/>
              <a:gd name="connsiteX4" fmla="*/ 1317072 w 1652631"/>
              <a:gd name="connsiteY4" fmla="*/ 1484852 h 2474752"/>
              <a:gd name="connsiteX5" fmla="*/ 1510018 w 1652631"/>
              <a:gd name="connsiteY5" fmla="*/ 1929468 h 2474752"/>
              <a:gd name="connsiteX6" fmla="*/ 1619075 w 1652631"/>
              <a:gd name="connsiteY6" fmla="*/ 2306973 h 2474752"/>
              <a:gd name="connsiteX7" fmla="*/ 1652631 w 1652631"/>
              <a:gd name="connsiteY7" fmla="*/ 2474752 h 247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2631" h="2474752">
                <a:moveTo>
                  <a:pt x="0" y="0"/>
                </a:moveTo>
                <a:cubicBezTo>
                  <a:pt x="162886" y="87385"/>
                  <a:pt x="325773" y="174771"/>
                  <a:pt x="461395" y="276837"/>
                </a:cubicBezTo>
                <a:cubicBezTo>
                  <a:pt x="597017" y="378903"/>
                  <a:pt x="703277" y="486561"/>
                  <a:pt x="813732" y="612396"/>
                </a:cubicBezTo>
                <a:cubicBezTo>
                  <a:pt x="924187" y="738231"/>
                  <a:pt x="1040235" y="886437"/>
                  <a:pt x="1124125" y="1031846"/>
                </a:cubicBezTo>
                <a:cubicBezTo>
                  <a:pt x="1208015" y="1177255"/>
                  <a:pt x="1252757" y="1335248"/>
                  <a:pt x="1317072" y="1484852"/>
                </a:cubicBezTo>
                <a:cubicBezTo>
                  <a:pt x="1381388" y="1634456"/>
                  <a:pt x="1459684" y="1792448"/>
                  <a:pt x="1510018" y="1929468"/>
                </a:cubicBezTo>
                <a:cubicBezTo>
                  <a:pt x="1560352" y="2066488"/>
                  <a:pt x="1595306" y="2216092"/>
                  <a:pt x="1619075" y="2306973"/>
                </a:cubicBezTo>
                <a:cubicBezTo>
                  <a:pt x="1642844" y="2397854"/>
                  <a:pt x="1647737" y="2436303"/>
                  <a:pt x="1652631" y="2474752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10400" y="1250950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7010401" y="1620282"/>
            <a:ext cx="724236" cy="17642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Brad Pierce\Documents\MACMAQ\Talk\Nested\O3______calnex___330K_2014-08-09_18%3A00%3A00.with.ths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4572000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4420998" y="1667312"/>
            <a:ext cx="578841" cy="696286"/>
          </a:xfrm>
          <a:custGeom>
            <a:avLst/>
            <a:gdLst>
              <a:gd name="connsiteX0" fmla="*/ 0 w 578841"/>
              <a:gd name="connsiteY0" fmla="*/ 696286 h 696286"/>
              <a:gd name="connsiteX1" fmla="*/ 151002 w 578841"/>
              <a:gd name="connsiteY1" fmla="*/ 419449 h 696286"/>
              <a:gd name="connsiteX2" fmla="*/ 285226 w 578841"/>
              <a:gd name="connsiteY2" fmla="*/ 243281 h 696286"/>
              <a:gd name="connsiteX3" fmla="*/ 453006 w 578841"/>
              <a:gd name="connsiteY3" fmla="*/ 100668 h 696286"/>
              <a:gd name="connsiteX4" fmla="*/ 578841 w 578841"/>
              <a:gd name="connsiteY4" fmla="*/ 0 h 69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841" h="696286">
                <a:moveTo>
                  <a:pt x="0" y="696286"/>
                </a:moveTo>
                <a:cubicBezTo>
                  <a:pt x="51732" y="595618"/>
                  <a:pt x="103464" y="494950"/>
                  <a:pt x="151002" y="419449"/>
                </a:cubicBezTo>
                <a:cubicBezTo>
                  <a:pt x="198540" y="343948"/>
                  <a:pt x="234892" y="296411"/>
                  <a:pt x="285226" y="243281"/>
                </a:cubicBezTo>
                <a:cubicBezTo>
                  <a:pt x="335560" y="190151"/>
                  <a:pt x="404070" y="141215"/>
                  <a:pt x="453006" y="100668"/>
                </a:cubicBezTo>
                <a:cubicBezTo>
                  <a:pt x="501942" y="60121"/>
                  <a:pt x="540391" y="30060"/>
                  <a:pt x="578841" y="0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437776" y="2388765"/>
            <a:ext cx="1652631" cy="2474752"/>
          </a:xfrm>
          <a:custGeom>
            <a:avLst/>
            <a:gdLst>
              <a:gd name="connsiteX0" fmla="*/ 0 w 1652631"/>
              <a:gd name="connsiteY0" fmla="*/ 0 h 2474752"/>
              <a:gd name="connsiteX1" fmla="*/ 461395 w 1652631"/>
              <a:gd name="connsiteY1" fmla="*/ 276837 h 2474752"/>
              <a:gd name="connsiteX2" fmla="*/ 813732 w 1652631"/>
              <a:gd name="connsiteY2" fmla="*/ 612396 h 2474752"/>
              <a:gd name="connsiteX3" fmla="*/ 1124125 w 1652631"/>
              <a:gd name="connsiteY3" fmla="*/ 1031846 h 2474752"/>
              <a:gd name="connsiteX4" fmla="*/ 1317072 w 1652631"/>
              <a:gd name="connsiteY4" fmla="*/ 1484852 h 2474752"/>
              <a:gd name="connsiteX5" fmla="*/ 1510018 w 1652631"/>
              <a:gd name="connsiteY5" fmla="*/ 1929468 h 2474752"/>
              <a:gd name="connsiteX6" fmla="*/ 1619075 w 1652631"/>
              <a:gd name="connsiteY6" fmla="*/ 2306973 h 2474752"/>
              <a:gd name="connsiteX7" fmla="*/ 1652631 w 1652631"/>
              <a:gd name="connsiteY7" fmla="*/ 2474752 h 247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2631" h="2474752">
                <a:moveTo>
                  <a:pt x="0" y="0"/>
                </a:moveTo>
                <a:cubicBezTo>
                  <a:pt x="162886" y="87385"/>
                  <a:pt x="325773" y="174771"/>
                  <a:pt x="461395" y="276837"/>
                </a:cubicBezTo>
                <a:cubicBezTo>
                  <a:pt x="597017" y="378903"/>
                  <a:pt x="703277" y="486561"/>
                  <a:pt x="813732" y="612396"/>
                </a:cubicBezTo>
                <a:cubicBezTo>
                  <a:pt x="924187" y="738231"/>
                  <a:pt x="1040235" y="886437"/>
                  <a:pt x="1124125" y="1031846"/>
                </a:cubicBezTo>
                <a:cubicBezTo>
                  <a:pt x="1208015" y="1177255"/>
                  <a:pt x="1252757" y="1335248"/>
                  <a:pt x="1317072" y="1484852"/>
                </a:cubicBezTo>
                <a:cubicBezTo>
                  <a:pt x="1381388" y="1634456"/>
                  <a:pt x="1459684" y="1792448"/>
                  <a:pt x="1510018" y="1929468"/>
                </a:cubicBezTo>
                <a:cubicBezTo>
                  <a:pt x="1560352" y="2066488"/>
                  <a:pt x="1595306" y="2216092"/>
                  <a:pt x="1619075" y="2306973"/>
                </a:cubicBezTo>
                <a:cubicBezTo>
                  <a:pt x="1642844" y="2397854"/>
                  <a:pt x="1647737" y="2436303"/>
                  <a:pt x="1652631" y="2474752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10400" y="1235978"/>
            <a:ext cx="198120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August </a:t>
            </a:r>
            <a:r>
              <a:rPr lang="en-US" dirty="0" smtClean="0"/>
              <a:t>9: CONUS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7010402" y="1605310"/>
            <a:ext cx="990598" cy="17642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Brad Pierce\Documents\MACMAQ\Talk\Nested\O3______calnex___330K_2014-08-11_18%3A00%3A00.with.ths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4572000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4420998" y="1680595"/>
            <a:ext cx="578841" cy="696286"/>
          </a:xfrm>
          <a:custGeom>
            <a:avLst/>
            <a:gdLst>
              <a:gd name="connsiteX0" fmla="*/ 0 w 578841"/>
              <a:gd name="connsiteY0" fmla="*/ 696286 h 696286"/>
              <a:gd name="connsiteX1" fmla="*/ 151002 w 578841"/>
              <a:gd name="connsiteY1" fmla="*/ 419449 h 696286"/>
              <a:gd name="connsiteX2" fmla="*/ 285226 w 578841"/>
              <a:gd name="connsiteY2" fmla="*/ 243281 h 696286"/>
              <a:gd name="connsiteX3" fmla="*/ 453006 w 578841"/>
              <a:gd name="connsiteY3" fmla="*/ 100668 h 696286"/>
              <a:gd name="connsiteX4" fmla="*/ 578841 w 578841"/>
              <a:gd name="connsiteY4" fmla="*/ 0 h 69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841" h="696286">
                <a:moveTo>
                  <a:pt x="0" y="696286"/>
                </a:moveTo>
                <a:cubicBezTo>
                  <a:pt x="51732" y="595618"/>
                  <a:pt x="103464" y="494950"/>
                  <a:pt x="151002" y="419449"/>
                </a:cubicBezTo>
                <a:cubicBezTo>
                  <a:pt x="198540" y="343948"/>
                  <a:pt x="234892" y="296411"/>
                  <a:pt x="285226" y="243281"/>
                </a:cubicBezTo>
                <a:cubicBezTo>
                  <a:pt x="335560" y="190151"/>
                  <a:pt x="404070" y="141215"/>
                  <a:pt x="453006" y="100668"/>
                </a:cubicBezTo>
                <a:cubicBezTo>
                  <a:pt x="501942" y="60121"/>
                  <a:pt x="540391" y="30060"/>
                  <a:pt x="578841" y="0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437776" y="2402048"/>
            <a:ext cx="1652631" cy="2474752"/>
          </a:xfrm>
          <a:custGeom>
            <a:avLst/>
            <a:gdLst>
              <a:gd name="connsiteX0" fmla="*/ 0 w 1652631"/>
              <a:gd name="connsiteY0" fmla="*/ 0 h 2474752"/>
              <a:gd name="connsiteX1" fmla="*/ 461395 w 1652631"/>
              <a:gd name="connsiteY1" fmla="*/ 276837 h 2474752"/>
              <a:gd name="connsiteX2" fmla="*/ 813732 w 1652631"/>
              <a:gd name="connsiteY2" fmla="*/ 612396 h 2474752"/>
              <a:gd name="connsiteX3" fmla="*/ 1124125 w 1652631"/>
              <a:gd name="connsiteY3" fmla="*/ 1031846 h 2474752"/>
              <a:gd name="connsiteX4" fmla="*/ 1317072 w 1652631"/>
              <a:gd name="connsiteY4" fmla="*/ 1484852 h 2474752"/>
              <a:gd name="connsiteX5" fmla="*/ 1510018 w 1652631"/>
              <a:gd name="connsiteY5" fmla="*/ 1929468 h 2474752"/>
              <a:gd name="connsiteX6" fmla="*/ 1619075 w 1652631"/>
              <a:gd name="connsiteY6" fmla="*/ 2306973 h 2474752"/>
              <a:gd name="connsiteX7" fmla="*/ 1652631 w 1652631"/>
              <a:gd name="connsiteY7" fmla="*/ 2474752 h 247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2631" h="2474752">
                <a:moveTo>
                  <a:pt x="0" y="0"/>
                </a:moveTo>
                <a:cubicBezTo>
                  <a:pt x="162886" y="87385"/>
                  <a:pt x="325773" y="174771"/>
                  <a:pt x="461395" y="276837"/>
                </a:cubicBezTo>
                <a:cubicBezTo>
                  <a:pt x="597017" y="378903"/>
                  <a:pt x="703277" y="486561"/>
                  <a:pt x="813732" y="612396"/>
                </a:cubicBezTo>
                <a:cubicBezTo>
                  <a:pt x="924187" y="738231"/>
                  <a:pt x="1040235" y="886437"/>
                  <a:pt x="1124125" y="1031846"/>
                </a:cubicBezTo>
                <a:cubicBezTo>
                  <a:pt x="1208015" y="1177255"/>
                  <a:pt x="1252757" y="1335248"/>
                  <a:pt x="1317072" y="1484852"/>
                </a:cubicBezTo>
                <a:cubicBezTo>
                  <a:pt x="1381388" y="1634456"/>
                  <a:pt x="1459684" y="1792448"/>
                  <a:pt x="1510018" y="1929468"/>
                </a:cubicBezTo>
                <a:cubicBezTo>
                  <a:pt x="1560352" y="2066488"/>
                  <a:pt x="1595306" y="2216092"/>
                  <a:pt x="1619075" y="2306973"/>
                </a:cubicBezTo>
                <a:cubicBezTo>
                  <a:pt x="1642844" y="2397854"/>
                  <a:pt x="1647737" y="2436303"/>
                  <a:pt x="1652631" y="2474752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10400" y="1249261"/>
            <a:ext cx="198120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August </a:t>
            </a:r>
            <a:r>
              <a:rPr lang="en-US" dirty="0" smtClean="0"/>
              <a:t>11</a:t>
            </a:r>
            <a:r>
              <a:rPr lang="en-US" dirty="0" smtClean="0"/>
              <a:t>: EASIA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7010402" y="1618593"/>
            <a:ext cx="990598" cy="17642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79" t="12221" r="13947" b="12645"/>
          <a:stretch/>
        </p:blipFill>
        <p:spPr bwMode="auto">
          <a:xfrm>
            <a:off x="32657" y="3895650"/>
            <a:ext cx="4521607" cy="292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82" t="11588" r="28882" b="4136"/>
          <a:stretch/>
        </p:blipFill>
        <p:spPr bwMode="auto">
          <a:xfrm>
            <a:off x="4724400" y="70631"/>
            <a:ext cx="4272537" cy="552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6828" y="1676400"/>
            <a:ext cx="4173264" cy="206210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“The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Wyoming Department of Environmental Quality/Air Quality Division (WDEQ/AQD) has determined that a stratospheric intrusion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created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elevated ozone readings resulting in an 8-hour ozone standard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exceedance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at the Thunder Basin, Wyoming ozone monitor located in northeastern Wyoming on June 6,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2012” (Executive Summary) 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57" y="0"/>
            <a:ext cx="51312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Thunder Basin Wyoming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Ozone Standard Exceedance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6, 2012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648200" y="5380673"/>
            <a:ext cx="43434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Yates, et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al. 2013,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Atmos. Chem. Phys., 13, 12481–12494, 2013, www.atmos-chem-phys.net/13/12481/2013/ doi:10.5194/acp-13-12481-2013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964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Figures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courtesy Patrick Reddy (Colorado Department of Public Health and Environment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0"/>
            <a:ext cx="8930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Synoptic conditions prior to Thunder Basin, WY ozone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exceedance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893" y="914400"/>
            <a:ext cx="9118107" cy="3510379"/>
            <a:chOff x="25893" y="1752600"/>
            <a:chExt cx="9118107" cy="3510379"/>
          </a:xfrm>
        </p:grpSpPr>
        <p:sp>
          <p:nvSpPr>
            <p:cNvPr id="4" name="Rectangle 3"/>
            <p:cNvSpPr/>
            <p:nvPr/>
          </p:nvSpPr>
          <p:spPr>
            <a:xfrm>
              <a:off x="76200" y="1768758"/>
              <a:ext cx="4495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June 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5, 2012 NAM-12 analysis, 11 am 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MST 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690472" y="1752600"/>
              <a:ext cx="4453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June 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6, 2012 NAM-12 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analysis, 11am MST 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5893" y="2133600"/>
              <a:ext cx="9086501" cy="3129379"/>
              <a:chOff x="25893" y="3352800"/>
              <a:chExt cx="9086501" cy="3129379"/>
            </a:xfrm>
          </p:grpSpPr>
          <p:pic>
            <p:nvPicPr>
              <p:cNvPr id="6146" name="Picture 2" descr="http://deq.state.wy.us/aqd/Exceptional%20Events/June_6_2012ThunderBasin/Figures/11amMST_06052012_SIComposite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93" y="3355389"/>
                <a:ext cx="4538533" cy="312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deq.state.wy.us/aqd/Exceptional%20Events/June_6_2012ThunderBasin/Figures/11amMST_06062012_SIComposite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352800"/>
                <a:ext cx="4540394" cy="3129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5-Point Star 8"/>
              <p:cNvSpPr>
                <a:spLocks noChangeAspect="1"/>
              </p:cNvSpPr>
              <p:nvPr/>
            </p:nvSpPr>
            <p:spPr>
              <a:xfrm>
                <a:off x="2819400" y="4029722"/>
                <a:ext cx="182880" cy="182880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5-Point Star 9"/>
              <p:cNvSpPr>
                <a:spLocks noChangeAspect="1"/>
              </p:cNvSpPr>
              <p:nvPr/>
            </p:nvSpPr>
            <p:spPr>
              <a:xfrm>
                <a:off x="7391400" y="4029722"/>
                <a:ext cx="182880" cy="182880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145658" y="4218801"/>
                <a:ext cx="1401346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Thunder Basin, WY</a:t>
                </a:r>
                <a:endParaRPr lang="en-US" sz="12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693088" y="4212602"/>
                <a:ext cx="1401346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Thunder Basin, WY</a:t>
                </a:r>
                <a:endParaRPr lang="en-US" sz="1200" b="1" dirty="0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4800600" y="4508377"/>
            <a:ext cx="428278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Legend: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mb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heights in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meters (contours)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600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mb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IPV &gt;= 1.5 PVUs (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blue)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600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mb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RH &lt;= 10% (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grey)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EPA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AQS Daily Max 8-hour O3 in ppb &gt;= 65 ppb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rainbow contours and shading)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4572000"/>
            <a:ext cx="4461872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igh Isentropic Potential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Vorticity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(IPV) and low relative humidity (RH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 base of large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amplitude trough over CA/NV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 June 5 is associated with high surface ozone over SW Utah on June 5 and NE WY on June 6, 2012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19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3317" y="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Alpha Jet Atmospheric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eXperiment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(AJAX) 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(Emma Yates and Laura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Iraci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NASA Ames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219200"/>
            <a:ext cx="4800600" cy="192668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190500" lvl="0" indent="-1905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Description:</a:t>
            </a:r>
          </a:p>
          <a:p>
            <a:pPr marL="190500" lvl="0" indent="-1905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Based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at and operated from Moffett Field, CA</a:t>
            </a:r>
          </a:p>
          <a:p>
            <a:pPr marL="190500" lvl="0" indent="-1905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latin typeface="Times New Roman" pitchFamily="18" charset="0"/>
                <a:cs typeface="Times New Roman" pitchFamily="18" charset="0"/>
              </a:rPr>
              <a:t>Flight </a:t>
            </a: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duration:</a:t>
            </a:r>
            <a:r>
              <a:rPr lang="en-US" sz="2000" kern="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90500" lvl="0" indent="-1905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/>
            </a:pP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Approximately 2.5 </a:t>
            </a:r>
            <a:r>
              <a:rPr lang="en-US" kern="0" dirty="0" err="1" smtClean="0">
                <a:latin typeface="Times New Roman" pitchFamily="18" charset="0"/>
                <a:cs typeface="Times New Roman" pitchFamily="18" charset="0"/>
              </a:rPr>
              <a:t>hrs</a:t>
            </a:r>
            <a:endParaRPr lang="en-US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0" dirty="0" smtClean="0">
                <a:latin typeface="Times New Roman" pitchFamily="18" charset="0"/>
                <a:cs typeface="Times New Roman" pitchFamily="18" charset="0"/>
              </a:rPr>
              <a:t>Measurements:</a:t>
            </a:r>
          </a:p>
          <a:p>
            <a:pPr marL="190500" lvl="0" indent="-1905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/>
            </a:pP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O3, CH4, CO2, water vapor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876800" y="2604117"/>
            <a:ext cx="4267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Mission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San Joaquin Valley/Off Shore</a:t>
            </a:r>
          </a:p>
        </p:txBody>
      </p:sp>
      <p:pic>
        <p:nvPicPr>
          <p:cNvPr id="9" name="Picture 8" descr="Flt035_2012Mar05_O3FltTr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429000"/>
            <a:ext cx="419100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AJAX Projec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62" y="0"/>
            <a:ext cx="1812938" cy="13355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6200" y="3505200"/>
            <a:ext cx="2895600" cy="3106165"/>
            <a:chOff x="3009900" y="1846835"/>
            <a:chExt cx="2895600" cy="310616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86100" y="2209800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3009900" y="1846835"/>
              <a:ext cx="2895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5 June 2012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https://espo.nasa.gov/missions/ajax/content/AJAX</a:t>
            </a:r>
          </a:p>
        </p:txBody>
      </p:sp>
      <p:sp>
        <p:nvSpPr>
          <p:cNvPr id="4" name="Oval 3"/>
          <p:cNvSpPr/>
          <p:nvPr/>
        </p:nvSpPr>
        <p:spPr>
          <a:xfrm>
            <a:off x="1828800" y="4876800"/>
            <a:ext cx="381000" cy="3629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19400" y="4085097"/>
            <a:ext cx="1894115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0"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Filament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of high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(&gt;190ppbv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O3 sampled during onshore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profile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>
            <a:endCxn id="4" idx="6"/>
          </p:cNvCxnSpPr>
          <p:nvPr/>
        </p:nvCxnSpPr>
        <p:spPr>
          <a:xfrm flipH="1">
            <a:off x="2209800" y="4746816"/>
            <a:ext cx="609600" cy="31146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7011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6223575"/>
            <a:ext cx="8305800" cy="5847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Back-trajectory analysis shows that the origin of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SI event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was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within a region of high total column ozone over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the Gulf of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Alaska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" y="-1349"/>
            <a:ext cx="815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Origin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of the tropospheric fold and subsequent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Stratospheric Intrusion (SI)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deq.state.wy.us/aqd/Exceptional%20Events/June_6_2012ThunderBasin/Figures/Fig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24" y="914400"/>
            <a:ext cx="5043421" cy="492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752600"/>
            <a:ext cx="419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ackward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trajectories  (white) beginning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AJAX Flight 47 path, and ending 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30, 2012 (blue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overlayed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on mean AIRS total column ozone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ozone analysis at 150º W at 18Z on May 30, 2012 combined with the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location of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SI trajectories on May 30,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2012 (blue)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086600" y="1447800"/>
            <a:ext cx="0" cy="1447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479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2859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310K O3 from RAQMS/WRF-CHEM Simulation</a:t>
            </a:r>
          </a:p>
          <a:p>
            <a:pPr lvl="1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00Z 05/30 – 00Z 06/07, 2012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\\beans\users$\bpierce\Data\Documents\FY14_Travel\AGU\Talk\wrfchem.si.event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4" y="1095374"/>
            <a:ext cx="5686426" cy="5686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813" y="2551837"/>
            <a:ext cx="3633787" cy="221599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Stratosphere/tropospheric exchange processes within a quasi-stationary low pressure system over the Gulf of Alaska played a critical role in the SI event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761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2859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310K O3 from RAQMS/WRF-CHEM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Simulation</a:t>
            </a:r>
          </a:p>
        </p:txBody>
      </p:sp>
      <p:pic>
        <p:nvPicPr>
          <p:cNvPr id="5" name="Picture 2" descr="\\beans\users$\bpierce\Data\Documents\FY14_Travel\AGU\Talk\2012-06-05-18Z.310K_O3.lar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57" y="1109249"/>
            <a:ext cx="5674043" cy="5674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813" y="2551837"/>
            <a:ext cx="3633787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Southeasterly transport of stratospheric air along the 310K isentropic surface leads to the SI event sampled by the AJAX flight over CA on June 5, 2012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399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62000"/>
            <a:ext cx="9144000" cy="4724400"/>
            <a:chOff x="0" y="228600"/>
            <a:chExt cx="9144000" cy="4724400"/>
          </a:xfrm>
        </p:grpSpPr>
        <p:sp>
          <p:nvSpPr>
            <p:cNvPr id="2" name="Rectangle 1"/>
            <p:cNvSpPr/>
            <p:nvPr/>
          </p:nvSpPr>
          <p:spPr>
            <a:xfrm>
              <a:off x="972844" y="1339790"/>
              <a:ext cx="372122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1" name="Picture 3" descr="\\beans\users$\bpierce\Data\Documents\FY14_Travel\AGU\Talk\WRFCHEM_obs_AJAX_F47_20120605_ra_curtain_ozone_nasa_12km_large_domain.10sec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521"/>
            <a:stretch/>
          </p:blipFill>
          <p:spPr bwMode="auto">
            <a:xfrm>
              <a:off x="4800600" y="2590800"/>
              <a:ext cx="4343400" cy="22535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\\beans\users$\bpierce\Data\Documents\FY14_Travel\AGU\Talk\RAQMS_obs_AJAX_F47_20120605_ra_curtain_ozone_nasa_mission.no.rdf.10sec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9202"/>
            <a:stretch/>
          </p:blipFill>
          <p:spPr bwMode="auto">
            <a:xfrm>
              <a:off x="0" y="2634541"/>
              <a:ext cx="4191000" cy="21467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\\beans\users$\bpierce\Data\Documents\Attachments\jul_15\model.wrfchem_12km.201206051800.122W_O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899" y="444057"/>
              <a:ext cx="4056301" cy="21612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648950" y="228600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RAQMS 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0" y="259391"/>
              <a:ext cx="3147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Nested RAQMS/WRFCHEM 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 descr="\\beans\users$\bpierce\Data\Documents\FY14_Travel\AGU\Talk\model.raqms_1x1.201206051800.122W_O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9" y="457200"/>
              <a:ext cx="4070509" cy="21688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1000" y="4800600"/>
              <a:ext cx="3048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05400" y="4751034"/>
              <a:ext cx="3048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97150" y="1386584"/>
              <a:ext cx="3355759" cy="386141"/>
            </a:xfrm>
            <a:custGeom>
              <a:avLst/>
              <a:gdLst>
                <a:gd name="connsiteX0" fmla="*/ 3355759 w 3355759"/>
                <a:gd name="connsiteY0" fmla="*/ 986 h 386141"/>
                <a:gd name="connsiteX1" fmla="*/ 3027285 w 3355759"/>
                <a:gd name="connsiteY1" fmla="*/ 9863 h 386141"/>
                <a:gd name="connsiteX2" fmla="*/ 2592279 w 3355759"/>
                <a:gd name="connsiteY2" fmla="*/ 72007 h 386141"/>
                <a:gd name="connsiteX3" fmla="*/ 2325949 w 3355759"/>
                <a:gd name="connsiteY3" fmla="*/ 89762 h 386141"/>
                <a:gd name="connsiteX4" fmla="*/ 1997475 w 3355759"/>
                <a:gd name="connsiteY4" fmla="*/ 151906 h 386141"/>
                <a:gd name="connsiteX5" fmla="*/ 1660124 w 3355759"/>
                <a:gd name="connsiteY5" fmla="*/ 196294 h 386141"/>
                <a:gd name="connsiteX6" fmla="*/ 1278384 w 3355759"/>
                <a:gd name="connsiteY6" fmla="*/ 258438 h 386141"/>
                <a:gd name="connsiteX7" fmla="*/ 887767 w 3355759"/>
                <a:gd name="connsiteY7" fmla="*/ 302826 h 386141"/>
                <a:gd name="connsiteX8" fmla="*/ 559293 w 3355759"/>
                <a:gd name="connsiteY8" fmla="*/ 347215 h 386141"/>
                <a:gd name="connsiteX9" fmla="*/ 106532 w 3355759"/>
                <a:gd name="connsiteY9" fmla="*/ 382725 h 386141"/>
                <a:gd name="connsiteX10" fmla="*/ 0 w 3355759"/>
                <a:gd name="connsiteY10" fmla="*/ 382725 h 38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55759" h="386141">
                  <a:moveTo>
                    <a:pt x="3355759" y="986"/>
                  </a:moveTo>
                  <a:cubicBezTo>
                    <a:pt x="3255145" y="-494"/>
                    <a:pt x="3154532" y="-1974"/>
                    <a:pt x="3027285" y="9863"/>
                  </a:cubicBezTo>
                  <a:cubicBezTo>
                    <a:pt x="2900038" y="21700"/>
                    <a:pt x="2709168" y="58691"/>
                    <a:pt x="2592279" y="72007"/>
                  </a:cubicBezTo>
                  <a:cubicBezTo>
                    <a:pt x="2475390" y="85324"/>
                    <a:pt x="2425083" y="76446"/>
                    <a:pt x="2325949" y="89762"/>
                  </a:cubicBezTo>
                  <a:cubicBezTo>
                    <a:pt x="2226815" y="103079"/>
                    <a:pt x="2108446" y="134151"/>
                    <a:pt x="1997475" y="151906"/>
                  </a:cubicBezTo>
                  <a:cubicBezTo>
                    <a:pt x="1886504" y="169661"/>
                    <a:pt x="1779972" y="178539"/>
                    <a:pt x="1660124" y="196294"/>
                  </a:cubicBezTo>
                  <a:cubicBezTo>
                    <a:pt x="1540276" y="214049"/>
                    <a:pt x="1407110" y="240683"/>
                    <a:pt x="1278384" y="258438"/>
                  </a:cubicBezTo>
                  <a:cubicBezTo>
                    <a:pt x="1149658" y="276193"/>
                    <a:pt x="1007615" y="288030"/>
                    <a:pt x="887767" y="302826"/>
                  </a:cubicBezTo>
                  <a:cubicBezTo>
                    <a:pt x="767919" y="317622"/>
                    <a:pt x="689499" y="333899"/>
                    <a:pt x="559293" y="347215"/>
                  </a:cubicBezTo>
                  <a:cubicBezTo>
                    <a:pt x="429087" y="360531"/>
                    <a:pt x="199747" y="376807"/>
                    <a:pt x="106532" y="382725"/>
                  </a:cubicBezTo>
                  <a:cubicBezTo>
                    <a:pt x="13317" y="388643"/>
                    <a:pt x="6658" y="385684"/>
                    <a:pt x="0" y="382725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85627" y="1210322"/>
              <a:ext cx="13435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310K 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isentrope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5331041" y="1366459"/>
              <a:ext cx="3355759" cy="386141"/>
            </a:xfrm>
            <a:custGeom>
              <a:avLst/>
              <a:gdLst>
                <a:gd name="connsiteX0" fmla="*/ 3355759 w 3355759"/>
                <a:gd name="connsiteY0" fmla="*/ 986 h 386141"/>
                <a:gd name="connsiteX1" fmla="*/ 3027285 w 3355759"/>
                <a:gd name="connsiteY1" fmla="*/ 9863 h 386141"/>
                <a:gd name="connsiteX2" fmla="*/ 2592279 w 3355759"/>
                <a:gd name="connsiteY2" fmla="*/ 72007 h 386141"/>
                <a:gd name="connsiteX3" fmla="*/ 2325949 w 3355759"/>
                <a:gd name="connsiteY3" fmla="*/ 89762 h 386141"/>
                <a:gd name="connsiteX4" fmla="*/ 1997475 w 3355759"/>
                <a:gd name="connsiteY4" fmla="*/ 151906 h 386141"/>
                <a:gd name="connsiteX5" fmla="*/ 1660124 w 3355759"/>
                <a:gd name="connsiteY5" fmla="*/ 196294 h 386141"/>
                <a:gd name="connsiteX6" fmla="*/ 1278384 w 3355759"/>
                <a:gd name="connsiteY6" fmla="*/ 258438 h 386141"/>
                <a:gd name="connsiteX7" fmla="*/ 887767 w 3355759"/>
                <a:gd name="connsiteY7" fmla="*/ 302826 h 386141"/>
                <a:gd name="connsiteX8" fmla="*/ 559293 w 3355759"/>
                <a:gd name="connsiteY8" fmla="*/ 347215 h 386141"/>
                <a:gd name="connsiteX9" fmla="*/ 106532 w 3355759"/>
                <a:gd name="connsiteY9" fmla="*/ 382725 h 386141"/>
                <a:gd name="connsiteX10" fmla="*/ 0 w 3355759"/>
                <a:gd name="connsiteY10" fmla="*/ 382725 h 38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55759" h="386141">
                  <a:moveTo>
                    <a:pt x="3355759" y="986"/>
                  </a:moveTo>
                  <a:cubicBezTo>
                    <a:pt x="3255145" y="-494"/>
                    <a:pt x="3154532" y="-1974"/>
                    <a:pt x="3027285" y="9863"/>
                  </a:cubicBezTo>
                  <a:cubicBezTo>
                    <a:pt x="2900038" y="21700"/>
                    <a:pt x="2709168" y="58691"/>
                    <a:pt x="2592279" y="72007"/>
                  </a:cubicBezTo>
                  <a:cubicBezTo>
                    <a:pt x="2475390" y="85324"/>
                    <a:pt x="2425083" y="76446"/>
                    <a:pt x="2325949" y="89762"/>
                  </a:cubicBezTo>
                  <a:cubicBezTo>
                    <a:pt x="2226815" y="103079"/>
                    <a:pt x="2108446" y="134151"/>
                    <a:pt x="1997475" y="151906"/>
                  </a:cubicBezTo>
                  <a:cubicBezTo>
                    <a:pt x="1886504" y="169661"/>
                    <a:pt x="1779972" y="178539"/>
                    <a:pt x="1660124" y="196294"/>
                  </a:cubicBezTo>
                  <a:cubicBezTo>
                    <a:pt x="1540276" y="214049"/>
                    <a:pt x="1407110" y="240683"/>
                    <a:pt x="1278384" y="258438"/>
                  </a:cubicBezTo>
                  <a:cubicBezTo>
                    <a:pt x="1149658" y="276193"/>
                    <a:pt x="1007615" y="288030"/>
                    <a:pt x="887767" y="302826"/>
                  </a:cubicBezTo>
                  <a:cubicBezTo>
                    <a:pt x="767919" y="317622"/>
                    <a:pt x="689499" y="333899"/>
                    <a:pt x="559293" y="347215"/>
                  </a:cubicBezTo>
                  <a:cubicBezTo>
                    <a:pt x="429087" y="360531"/>
                    <a:pt x="199747" y="376807"/>
                    <a:pt x="106532" y="382725"/>
                  </a:cubicBezTo>
                  <a:cubicBezTo>
                    <a:pt x="13317" y="388643"/>
                    <a:pt x="6658" y="385684"/>
                    <a:pt x="0" y="382725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2286000" y="76200"/>
            <a:ext cx="5001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NASA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AJAX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Flight 47, June 5, 2012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0" y="5457549"/>
            <a:ext cx="8229600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Nested RAQMS/WRFCHEM simulations significantly improve the agreement with AJAX measurements during the off-shore spiral (B) but still underestimate ozone within the narrow filament sampled during the spiral over the </a:t>
            </a:r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San </a:t>
            </a:r>
            <a:r>
              <a:rPr lang="es-ES" sz="1600" b="1" dirty="0" err="1">
                <a:latin typeface="Times New Roman" pitchFamily="18" charset="0"/>
                <a:cs typeface="Times New Roman" pitchFamily="18" charset="0"/>
              </a:rPr>
              <a:t>Joaquin</a:t>
            </a:r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 Valley, CA (A)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4016" y="382166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543800" y="3821668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233652" y="3810000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73436" y="38100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7150" y="3276600"/>
            <a:ext cx="18865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04532" y="3276600"/>
            <a:ext cx="18865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27553" y="3480298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RAQMS (red)</a:t>
            </a:r>
          </a:p>
          <a:p>
            <a:r>
              <a:rPr lang="en-US" sz="1000" b="1" dirty="0" smtClean="0"/>
              <a:t>AJAX (black)</a:t>
            </a:r>
            <a:endParaRPr lang="en-US" sz="1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391400" y="3487444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WRFCHEM (red)</a:t>
            </a:r>
          </a:p>
          <a:p>
            <a:r>
              <a:rPr lang="en-US" sz="1000" b="1" dirty="0" smtClean="0"/>
              <a:t>AJAX (black)</a:t>
            </a:r>
            <a:endParaRPr lang="en-US" sz="1000" b="1" dirty="0"/>
          </a:p>
        </p:txBody>
      </p:sp>
    </p:spTree>
    <p:extLst>
      <p:ext uri="{BB962C8B-B14F-4D97-AF65-F5344CB8AC3E}">
        <p14:creationId xmlns="" xmlns:p14="http://schemas.microsoft.com/office/powerpoint/2010/main" val="24573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1217</Words>
  <Application>Microsoft Office PowerPoint</Application>
  <PresentationFormat>On-screen Show (4:3)</PresentationFormat>
  <Paragraphs>146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Alpha Jet Atmospheric eXperiment (AJAX)  (Emma Yates and Laura Iraci, NASA Ames)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97</cp:revision>
  <dcterms:created xsi:type="dcterms:W3CDTF">2006-08-16T00:00:00Z</dcterms:created>
  <dcterms:modified xsi:type="dcterms:W3CDTF">2015-09-18T14:29:53Z</dcterms:modified>
</cp:coreProperties>
</file>