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14" r:id="rId3"/>
    <p:sldId id="315" r:id="rId4"/>
    <p:sldId id="316" r:id="rId5"/>
    <p:sldId id="260" r:id="rId6"/>
    <p:sldId id="285" r:id="rId7"/>
    <p:sldId id="317" r:id="rId8"/>
    <p:sldId id="258" r:id="rId9"/>
    <p:sldId id="274" r:id="rId10"/>
    <p:sldId id="281" r:id="rId11"/>
    <p:sldId id="282" r:id="rId12"/>
    <p:sldId id="283" r:id="rId13"/>
    <p:sldId id="257" r:id="rId14"/>
    <p:sldId id="300" r:id="rId15"/>
    <p:sldId id="299" r:id="rId16"/>
    <p:sldId id="287" r:id="rId17"/>
    <p:sldId id="289" r:id="rId18"/>
    <p:sldId id="290" r:id="rId19"/>
    <p:sldId id="291" r:id="rId20"/>
    <p:sldId id="292" r:id="rId21"/>
    <p:sldId id="297" r:id="rId22"/>
    <p:sldId id="302" r:id="rId23"/>
    <p:sldId id="259" r:id="rId24"/>
    <p:sldId id="303" r:id="rId25"/>
    <p:sldId id="326" r:id="rId26"/>
    <p:sldId id="328" r:id="rId27"/>
    <p:sldId id="332" r:id="rId28"/>
    <p:sldId id="331" r:id="rId29"/>
    <p:sldId id="330" r:id="rId30"/>
    <p:sldId id="307" r:id="rId31"/>
    <p:sldId id="322" r:id="rId32"/>
    <p:sldId id="323" r:id="rId33"/>
    <p:sldId id="324" r:id="rId34"/>
    <p:sldId id="325" r:id="rId35"/>
    <p:sldId id="310" r:id="rId36"/>
    <p:sldId id="318" r:id="rId37"/>
    <p:sldId id="319" r:id="rId38"/>
    <p:sldId id="320" r:id="rId39"/>
    <p:sldId id="335" r:id="rId40"/>
    <p:sldId id="334" r:id="rId41"/>
    <p:sldId id="321" r:id="rId42"/>
    <p:sldId id="33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0AC62-FF41-4D64-BC79-98ED56F23F28}" type="datetimeFigureOut">
              <a:rPr lang="en-US" smtClean="0"/>
              <a:t>9/26/2013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65CE7-1D55-4D4C-88D0-70E38956E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8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E48CA070-DA9B-4B93-99C9-B3C563DEC2E1}" type="slidenum">
              <a:rPr lang="en-US" smtClean="0">
                <a:latin typeface="Arial" charset="0"/>
              </a:rPr>
              <a:pPr/>
              <a:t>5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65CE7-1D55-4D4C-88D0-70E38956E6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4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425A0-FB97-43E7-A6DE-37D16639E64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425A0-FB97-43E7-A6DE-37D16639E64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425A0-FB97-43E7-A6DE-37D16639E64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425A0-FB97-43E7-A6DE-37D16639E64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70EE0283-7F75-47F6-A47A-39A8DF979E98}" type="slidenum">
              <a:rPr lang="en-US" smtClean="0">
                <a:latin typeface="Arial" charset="0"/>
              </a:rPr>
              <a:pPr/>
              <a:t>6</a:t>
            </a:fld>
            <a:endParaRPr lang="en-US" smtClean="0">
              <a:latin typeface="Arial" charset="0"/>
            </a:endParaRPr>
          </a:p>
        </p:txBody>
      </p:sp>
      <p:sp>
        <p:nvSpPr>
          <p:cNvPr id="419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852" y="8685235"/>
            <a:ext cx="297159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b"/>
          <a:lstStyle>
            <a:lvl1pPr defTabSz="930275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083E36C1-A285-44EA-B44A-8E90E1ABFC60}" type="slidenum">
              <a:rPr lang="en-US" sz="1200">
                <a:latin typeface="Arial" charset="0"/>
              </a:rPr>
              <a:pPr algn="r" eaLnBrk="1" hangingPunct="1"/>
              <a:t>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5ED78767-3A29-4ECF-954A-26E1BFD9BA5B}" type="slidenum">
              <a:rPr lang="en-US" smtClean="0">
                <a:latin typeface="Arial" charset="0"/>
              </a:rPr>
              <a:pPr/>
              <a:t>13</a:t>
            </a:fld>
            <a:endParaRPr lang="en-US" smtClean="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400"/>
            <a:ext cx="502837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711DC3DD-2729-4759-A702-EDF38B768019}" type="slidenum">
              <a:rPr lang="en-US" smtClean="0">
                <a:latin typeface="Arial" charset="0"/>
              </a:rPr>
              <a:pPr/>
              <a:t>15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8A0282F7-8502-478A-9062-0CF1788FF34C}" type="slidenum">
              <a:rPr lang="en-US" smtClean="0">
                <a:latin typeface="Arial" charset="0"/>
              </a:rPr>
              <a:pPr/>
              <a:t>16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8D58E837-A642-4416-8D97-1FB6C791F722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913A1750-53F3-4F38-98DA-0BAF9C397FD3}" type="slidenum">
              <a:rPr lang="en-US" smtClean="0">
                <a:latin typeface="Arial" charset="0"/>
              </a:rPr>
              <a:pPr/>
              <a:t>18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1713E1A6-4B71-4D9D-B53E-4857005F617E}" type="slidenum">
              <a:rPr lang="en-US" smtClean="0">
                <a:latin typeface="Arial" charset="0"/>
              </a:rPr>
              <a:pPr/>
              <a:t>19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10442465-877C-4374-97C5-268A03641C13}" type="slidenum">
              <a:rPr lang="en-US" smtClean="0">
                <a:latin typeface="Arial" charset="0"/>
              </a:rPr>
              <a:pPr/>
              <a:t>20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://www.ipy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po.noaa.gov/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8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9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3000"/>
            <a:ext cx="9067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Air quality forecasting and data assimilation for NOAA Airborne field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missions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Brad Pierce (NOAA/NESDIS)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b="20000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 b="11685"/>
          <a:stretch>
            <a:fillRect/>
          </a:stretch>
        </p:blipFill>
        <p:spPr bwMode="auto">
          <a:xfrm>
            <a:off x="1012825" y="-44450"/>
            <a:ext cx="142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6934200" y="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Photo Editor Photo" r:id="rId5" imgW="1371429" imgH="1371429" progId="">
                  <p:embed/>
                </p:oleObj>
              </mc:Choice>
              <mc:Fallback>
                <p:oleObj name="Photo Editor Photo" r:id="rId5" imgW="1371429" imgH="1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/>
          <a:srcRect l="42973" t="34717" r="25238" b="17523"/>
          <a:stretch/>
        </p:blipFill>
        <p:spPr bwMode="auto">
          <a:xfrm>
            <a:off x="6628653" y="4038600"/>
            <a:ext cx="251534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2006texaq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4705"/>
            <a:ext cx="3122342" cy="156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RCPAC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00400"/>
            <a:ext cx="2667945" cy="215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22615" y="6487759"/>
            <a:ext cx="881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UW-Madison Environmental Studies Introduction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to Air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Quality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(ES401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), Sept 26, 2013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9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52400" y="762000"/>
            <a:ext cx="8839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/>
            <a:r>
              <a:rPr lang="en-US" sz="2400" b="1" dirty="0" smtClean="0">
                <a:latin typeface="Times" pitchFamily="18" charset="0"/>
              </a:rPr>
              <a:t>Average </a:t>
            </a:r>
            <a:r>
              <a:rPr lang="en-US" sz="2400" b="1" dirty="0">
                <a:latin typeface="Times" pitchFamily="18" charset="0"/>
              </a:rPr>
              <a:t>O3 </a:t>
            </a:r>
            <a:r>
              <a:rPr lang="en-US" sz="2400" b="1" dirty="0" smtClean="0">
                <a:latin typeface="Times" pitchFamily="18" charset="0"/>
              </a:rPr>
              <a:t>Production – Loss (P-L) </a:t>
            </a:r>
            <a:r>
              <a:rPr lang="en-US" sz="2400" b="1" dirty="0">
                <a:latin typeface="Times" pitchFamily="18" charset="0"/>
              </a:rPr>
              <a:t>rates along the back trajectories are used as a metric to classify back </a:t>
            </a:r>
            <a:r>
              <a:rPr lang="en-US" sz="2400" b="1" dirty="0" smtClean="0">
                <a:latin typeface="Times" pitchFamily="18" charset="0"/>
              </a:rPr>
              <a:t>trajectories from Houston, TX </a:t>
            </a:r>
            <a:r>
              <a:rPr lang="en-US" sz="2400" b="1" dirty="0" err="1" smtClean="0">
                <a:latin typeface="Times" pitchFamily="18" charset="0"/>
              </a:rPr>
              <a:t>AIRNow</a:t>
            </a:r>
            <a:r>
              <a:rPr lang="en-US" sz="2400" b="1" dirty="0" smtClean="0">
                <a:latin typeface="Times" pitchFamily="18" charset="0"/>
              </a:rPr>
              <a:t> Sites  </a:t>
            </a:r>
            <a:endParaRPr lang="en-US" sz="2400" b="1" dirty="0">
              <a:latin typeface="Times" pitchFamily="18" charset="0"/>
            </a:endParaRPr>
          </a:p>
          <a:p>
            <a:pPr marL="0" indent="0"/>
            <a:endParaRPr lang="en-US" b="1" dirty="0">
              <a:latin typeface="Times" pitchFamily="18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406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Times" pitchFamily="18" charset="0"/>
              </a:rPr>
              <a:t>Impacts of background ozone </a:t>
            </a:r>
            <a:r>
              <a:rPr lang="en-US" sz="2000" b="1" dirty="0" smtClean="0">
                <a:latin typeface="Times" pitchFamily="18" charset="0"/>
              </a:rPr>
              <a:t>production on Houston, TX</a:t>
            </a:r>
            <a:endParaRPr lang="en-US" sz="2000" b="1" dirty="0">
              <a:latin typeface="Times" pitchFamily="18" charset="0"/>
            </a:endParaRPr>
          </a:p>
        </p:txBody>
      </p:sp>
      <p:pic>
        <p:nvPicPr>
          <p:cNvPr id="12294" name="Picture 6" descr="HOUSTON_AIRNOW_backtraject_2006090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41593"/>
            <a:ext cx="4953000" cy="36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OUSTON_AIRNOW_backtraject_chemistry_20060902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35870" r="50887" b="33574"/>
          <a:stretch>
            <a:fillRect/>
          </a:stretch>
        </p:blipFill>
        <p:spPr bwMode="auto">
          <a:xfrm>
            <a:off x="4731090" y="1981200"/>
            <a:ext cx="4336710" cy="207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OUSTON_AIRNOW_backtraject_chemistry_20060902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8" t="66426" r="5479" b="4346"/>
          <a:stretch>
            <a:fillRect/>
          </a:stretch>
        </p:blipFill>
        <p:spPr bwMode="auto">
          <a:xfrm>
            <a:off x="4731089" y="4032141"/>
            <a:ext cx="4336711" cy="198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0358" y="6258580"/>
            <a:ext cx="9154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Pierce, R. B., et al. (2009), Impacts of background ozone production on Houston and Dallas, Texas, air quality during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the Second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Texas Air Quality Study field mission, J.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Geophys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. Res., 114, D00F09, doi:10.1029/2008JD011337.</a:t>
            </a:r>
          </a:p>
        </p:txBody>
      </p:sp>
    </p:spTree>
    <p:extLst>
      <p:ext uri="{BB962C8B-B14F-4D97-AF65-F5344CB8AC3E}">
        <p14:creationId xmlns:p14="http://schemas.microsoft.com/office/powerpoint/2010/main" val="23062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0800" y="5162550"/>
            <a:ext cx="9017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b="1">
                <a:latin typeface="Times New Roman" pitchFamily="18" charset="0"/>
              </a:rPr>
              <a:t>Classifications:</a:t>
            </a:r>
          </a:p>
          <a:p>
            <a:r>
              <a:rPr lang="en-US" sz="1200" b="1">
                <a:solidFill>
                  <a:srgbClr val="FF0000"/>
                </a:solidFill>
                <a:latin typeface="Times New Roman" pitchFamily="18" charset="0"/>
              </a:rPr>
              <a:t>RED</a:t>
            </a:r>
            <a:r>
              <a:rPr lang="en-US" sz="1200" b="1">
                <a:latin typeface="Times New Roman" pitchFamily="18" charset="0"/>
              </a:rPr>
              <a:t>=</a:t>
            </a:r>
            <a:r>
              <a:rPr lang="en-US" sz="1200" b="1" u="sng">
                <a:latin typeface="Times New Roman" pitchFamily="18" charset="0"/>
              </a:rPr>
              <a:t>Class1</a:t>
            </a:r>
            <a:r>
              <a:rPr lang="en-US" sz="1200" b="1">
                <a:latin typeface="Times New Roman" pitchFamily="18" charset="0"/>
              </a:rPr>
              <a:t>: Enhanced back ground ozone production (ensemble mean 5-day Lagrangian averaged O3 P-L &gt; 10 ppbv/day) </a:t>
            </a:r>
          </a:p>
          <a:p>
            <a:endParaRPr lang="en-US" sz="1200" b="1">
              <a:latin typeface="Times New Roman" pitchFamily="18" charset="0"/>
            </a:endParaRPr>
          </a:p>
          <a:p>
            <a:r>
              <a:rPr lang="en-US" sz="1200" b="1">
                <a:solidFill>
                  <a:srgbClr val="00FF00"/>
                </a:solidFill>
                <a:latin typeface="Times New Roman" pitchFamily="18" charset="0"/>
              </a:rPr>
              <a:t>GREEN</a:t>
            </a:r>
            <a:r>
              <a:rPr lang="en-US" sz="1200" b="1">
                <a:latin typeface="Times New Roman" pitchFamily="18" charset="0"/>
              </a:rPr>
              <a:t>=</a:t>
            </a:r>
            <a:r>
              <a:rPr lang="en-US" sz="1200" b="1" u="sng">
                <a:latin typeface="Times New Roman" pitchFamily="18" charset="0"/>
              </a:rPr>
              <a:t>Class 2</a:t>
            </a:r>
            <a:r>
              <a:rPr lang="en-US" sz="1200" b="1">
                <a:latin typeface="Times New Roman" pitchFamily="18" charset="0"/>
              </a:rPr>
              <a:t>:</a:t>
            </a:r>
            <a:r>
              <a:rPr lang="en-US" sz="1200" b="1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en-US" sz="1200" b="1">
                <a:latin typeface="Times New Roman" pitchFamily="18" charset="0"/>
              </a:rPr>
              <a:t>Moderate back ground ozone production (ensemble mean 5-day Lagrangian averaged O3 P-L &gt; 0 ppbv/day and &lt; 10 ppbv/day).</a:t>
            </a:r>
            <a:r>
              <a:rPr lang="en-US" sz="1200" b="1">
                <a:solidFill>
                  <a:srgbClr val="00FF00"/>
                </a:solidFill>
                <a:latin typeface="Times New Roman" pitchFamily="18" charset="0"/>
              </a:rPr>
              <a:t> </a:t>
            </a:r>
          </a:p>
          <a:p>
            <a:endParaRPr lang="en-US" sz="1200" b="1">
              <a:solidFill>
                <a:srgbClr val="00FF00"/>
              </a:solidFill>
              <a:latin typeface="Times New Roman" pitchFamily="18" charset="0"/>
            </a:endParaRPr>
          </a:p>
          <a:p>
            <a:r>
              <a:rPr lang="en-US" sz="1200" b="1">
                <a:latin typeface="Times New Roman" pitchFamily="18" charset="0"/>
              </a:rPr>
              <a:t>BLACK=</a:t>
            </a:r>
            <a:r>
              <a:rPr lang="en-US" sz="1200" b="1" u="sng">
                <a:latin typeface="Times New Roman" pitchFamily="18" charset="0"/>
              </a:rPr>
              <a:t>Class 3</a:t>
            </a:r>
            <a:r>
              <a:rPr lang="en-US" sz="1200" b="1">
                <a:latin typeface="Times New Roman" pitchFamily="18" charset="0"/>
              </a:rPr>
              <a:t>: Back ground ozone destruction (ensemble mean 5-day Lagrangian averaged O3 P-L &lt; 0 ppbv/day).</a:t>
            </a:r>
          </a:p>
          <a:p>
            <a:endParaRPr lang="en-US" sz="1200" b="1">
              <a:latin typeface="Times New Roman" pitchFamily="18" charset="0"/>
            </a:endParaRPr>
          </a:p>
        </p:txBody>
      </p:sp>
      <p:pic>
        <p:nvPicPr>
          <p:cNvPr id="13317" name="Picture 5" descr="Houston_AIRNOW_RDF_O3_budgeti_20070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8613"/>
            <a:ext cx="8763000" cy="492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579563" y="4343400"/>
            <a:ext cx="451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Times" pitchFamily="18" charset="0"/>
              </a:rPr>
              <a:t>Red</a:t>
            </a:r>
            <a:r>
              <a:rPr lang="en-US" sz="1200" b="1">
                <a:latin typeface="Times" pitchFamily="18" charset="0"/>
              </a:rPr>
              <a:t>=AIRNow MSA mean+Std</a:t>
            </a:r>
          </a:p>
          <a:p>
            <a:r>
              <a:rPr lang="en-US" sz="1200" b="1">
                <a:solidFill>
                  <a:srgbClr val="0066FF"/>
                </a:solidFill>
                <a:latin typeface="Times" pitchFamily="18" charset="0"/>
              </a:rPr>
              <a:t>Blue</a:t>
            </a:r>
            <a:r>
              <a:rPr lang="en-US" sz="1200" b="1">
                <a:latin typeface="Times" pitchFamily="18" charset="0"/>
              </a:rPr>
              <a:t>=RAQMS MSA (solid) Regional (dashed) bias corrected mean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406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" pitchFamily="18" charset="0"/>
              </a:rPr>
              <a:t>Impacts of background ozone production: Houston July 15-October 15, 2006</a:t>
            </a: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4810125" y="1476375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ouston_AIRNOW_NOy_source_attribution_net_ox_pr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 t="11166" r="18182" b="4167"/>
          <a:stretch>
            <a:fillRect/>
          </a:stretch>
        </p:blipFill>
        <p:spPr bwMode="auto">
          <a:xfrm>
            <a:off x="4706938" y="1179513"/>
            <a:ext cx="4149725" cy="39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ouston_AIRNOW_O3_P-L_source_attribution_net_ox_pr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9666" r="15152" b="2834"/>
          <a:stretch>
            <a:fillRect/>
          </a:stretch>
        </p:blipFill>
        <p:spPr bwMode="auto">
          <a:xfrm>
            <a:off x="0" y="1112838"/>
            <a:ext cx="4589463" cy="40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457200" y="5638800"/>
            <a:ext cx="80168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</a:pPr>
            <a:r>
              <a:rPr lang="en-US" sz="2000" b="1" dirty="0">
                <a:latin typeface="Times New Roman" pitchFamily="18" charset="0"/>
              </a:rPr>
              <a:t>Class 1</a:t>
            </a:r>
            <a:r>
              <a:rPr lang="en-US" sz="2000" b="1" dirty="0">
                <a:latin typeface="Times New Roman" pitchFamily="18" charset="0"/>
                <a:sym typeface="Wingdings" pitchFamily="2" charset="2"/>
              </a:rPr>
              <a:t></a:t>
            </a:r>
            <a:r>
              <a:rPr lang="en-US" sz="2000" dirty="0">
                <a:latin typeface="Times New Roman" pitchFamily="18" charset="0"/>
              </a:rPr>
              <a:t>Midwest/Ohio River Valley source with significant O3 P-L (40ppbv/ day) due to </a:t>
            </a:r>
            <a:r>
              <a:rPr lang="en-US" sz="2000" dirty="0" err="1">
                <a:latin typeface="Times New Roman" pitchFamily="18" charset="0"/>
              </a:rPr>
              <a:t>NOx</a:t>
            </a:r>
            <a:r>
              <a:rPr lang="en-US" sz="2000" dirty="0">
                <a:latin typeface="Times New Roman" pitchFamily="18" charset="0"/>
              </a:rPr>
              <a:t> sources along the southern Great Lakes. </a:t>
            </a:r>
          </a:p>
          <a:p>
            <a:endParaRPr lang="en-US" sz="2000" dirty="0">
              <a:latin typeface="Times New Roman" pitchFamily="18" charset="0"/>
            </a:endParaRPr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1447800" y="166688"/>
            <a:ext cx="6605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Houston Class 1 Source Contributions July 15-Oct 15, 2006</a:t>
            </a:r>
          </a:p>
        </p:txBody>
      </p: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457200" y="4006850"/>
            <a:ext cx="1741488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O3 P-L (ppbv/day)</a:t>
            </a: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4887913" y="4038600"/>
            <a:ext cx="23876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NOy emissions (ppbv/day)</a:t>
            </a:r>
          </a:p>
        </p:txBody>
      </p:sp>
    </p:spTree>
    <p:extLst>
      <p:ext uri="{BB962C8B-B14F-4D97-AF65-F5344CB8AC3E}">
        <p14:creationId xmlns:p14="http://schemas.microsoft.com/office/powerpoint/2010/main" val="34832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36113"/>
            <a:ext cx="4211553" cy="342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r="15366"/>
          <a:stretch>
            <a:fillRect/>
          </a:stretch>
        </p:blipFill>
        <p:spPr bwMode="auto">
          <a:xfrm>
            <a:off x="7107766" y="4953000"/>
            <a:ext cx="1981200" cy="17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arcpac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646" y="0"/>
            <a:ext cx="2597354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" y="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ARCPAC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Aerosol, Radiation, and Cloud Processes affecting Arctic Climate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Fairbanks, Alaska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When: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late March - April 2008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experiment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was a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  <a:hlinkClick r:id="rId6"/>
              </a:rPr>
              <a:t>NOAA </a:t>
            </a:r>
            <a:r>
              <a:rPr lang="en-US" b="1" i="1" dirty="0">
                <a:latin typeface="Times New Roman" pitchFamily="18" charset="0"/>
                <a:cs typeface="Times New Roman" pitchFamily="18" charset="0"/>
                <a:hlinkClick r:id="rId6"/>
              </a:rPr>
              <a:t>Climate Program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Project for the </a:t>
            </a:r>
            <a:r>
              <a:rPr lang="en-US" b="1" i="1" dirty="0">
                <a:latin typeface="Times New Roman" pitchFamily="18" charset="0"/>
                <a:cs typeface="Times New Roman" pitchFamily="18" charset="0"/>
                <a:hlinkClick r:id="rId7" tooltip="link leaves NOAA domain"/>
              </a:rPr>
              <a:t>International Polar Year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  <a:hlinkClick r:id="rId7" tooltip="link leaves NOAA domain"/>
              </a:rPr>
              <a:t>2008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0"/>
            <a:ext cx="8686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" pitchFamily="18" charset="0"/>
              </a:rPr>
              <a:t>ARCPAC </a:t>
            </a:r>
            <a:r>
              <a:rPr lang="en-US" sz="2400" b="1" dirty="0">
                <a:latin typeface="Times" pitchFamily="18" charset="0"/>
              </a:rPr>
              <a:t>Science </a:t>
            </a:r>
            <a:r>
              <a:rPr lang="en-US" sz="2400" b="1" dirty="0" smtClean="0">
                <a:latin typeface="Times" pitchFamily="18" charset="0"/>
              </a:rPr>
              <a:t>Questions</a:t>
            </a:r>
          </a:p>
          <a:p>
            <a:pPr algn="ctr"/>
            <a:endParaRPr lang="en-US" sz="2400" b="1" dirty="0">
              <a:latin typeface="Times" pitchFamily="18" charset="0"/>
            </a:endParaRPr>
          </a:p>
          <a:p>
            <a:pPr algn="ctr"/>
            <a:r>
              <a:rPr lang="en-US" sz="2400" b="1" i="1" dirty="0" smtClean="0">
                <a:latin typeface="Times" pitchFamily="18" charset="0"/>
              </a:rPr>
              <a:t>What are the direct and indirect effects of Asian Biomass burning on the Arctic during Spring 2008?</a:t>
            </a:r>
          </a:p>
          <a:p>
            <a:pPr algn="ctr"/>
            <a:endParaRPr lang="en-US" sz="2400" b="1" i="1" dirty="0">
              <a:latin typeface="Times" pitchFamily="18" charset="0"/>
            </a:endParaRPr>
          </a:p>
          <a:p>
            <a:pPr algn="ctr"/>
            <a:endParaRPr lang="en-US" sz="2400" b="1" i="1" dirty="0">
              <a:latin typeface="Times" pitchFamily="18" charset="0"/>
            </a:endParaRPr>
          </a:p>
          <a:p>
            <a:pPr algn="ctr"/>
            <a:endParaRPr lang="en-US" dirty="0">
              <a:latin typeface="Times" pitchFamily="18" charset="0"/>
            </a:endParaRPr>
          </a:p>
        </p:txBody>
      </p:sp>
      <p:pic>
        <p:nvPicPr>
          <p:cNvPr id="4" name="Picture 7" descr="sp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600200"/>
            <a:ext cx="6553200" cy="46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28600" y="6477000"/>
            <a:ext cx="876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Fourth Assessment Report of the Intergovernmental Panel on Climate Change, 2007 </a:t>
            </a:r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3810000" y="266700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3200400" y="3810000"/>
            <a:ext cx="990600" cy="99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1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Documents and Settings\Brad Pierce\My Documents\Attachments\oct_20\Validation\RAQMS_ARCPAC_April_MLS50_OMI_MODIS_100ppmv_h2o_v7ems_pfix_vs_IONS_O3_rms_var_20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2" b="51898"/>
          <a:stretch>
            <a:fillRect/>
          </a:stretch>
        </p:blipFill>
        <p:spPr bwMode="auto">
          <a:xfrm>
            <a:off x="4419600" y="381000"/>
            <a:ext cx="4191000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april_2008_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6" t="13008" r="17526"/>
          <a:stretch>
            <a:fillRect/>
          </a:stretch>
        </p:blipFill>
        <p:spPr bwMode="auto">
          <a:xfrm>
            <a:off x="0" y="3429000"/>
            <a:ext cx="4800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410200" y="228600"/>
            <a:ext cx="286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ctr"/>
            <a:r>
              <a:rPr lang="en-US" sz="1000" b="1">
                <a:latin typeface="Arial" charset="0"/>
              </a:rPr>
              <a:t>April 2008 RAQMS vs ARCIONS ozonesonde</a:t>
            </a:r>
          </a:p>
          <a:p>
            <a:pPr algn="ctr"/>
            <a:r>
              <a:rPr lang="en-US" sz="1000" b="1">
                <a:latin typeface="Arial" charset="0"/>
              </a:rPr>
              <a:t>(182 North American sondes)</a:t>
            </a: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5334000" y="3173413"/>
            <a:ext cx="2819400" cy="2698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629400" y="3230563"/>
            <a:ext cx="1476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r>
              <a:rPr lang="en-US" sz="1200" b="1">
                <a:latin typeface="Times New Roman" pitchFamily="18" charset="0"/>
              </a:rPr>
              <a:t>Tropospheric ozone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33913"/>
            <a:ext cx="28194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-376238" y="-12827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>
                <a:latin typeface="Arial" charset="0"/>
              </a:rPr>
              <a:t/>
            </a:r>
            <a:br>
              <a:rPr lang="en-US">
                <a:latin typeface="Arial" charset="0"/>
              </a:rPr>
            </a:br>
            <a:endParaRPr lang="en-US">
              <a:latin typeface="Arial" charset="0"/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-376238" y="-641350"/>
            <a:ext cx="9144001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7200"/>
            <a:ext cx="16002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295400" y="304800"/>
            <a:ext cx="238601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ctr"/>
            <a:r>
              <a:rPr lang="en-US" sz="3200" b="1">
                <a:latin typeface="Times New Roman" pitchFamily="18" charset="0"/>
              </a:rPr>
              <a:t>RAQMS</a:t>
            </a:r>
          </a:p>
          <a:p>
            <a:pPr algn="ctr"/>
            <a:r>
              <a:rPr lang="en-US" sz="3200" b="1">
                <a:latin typeface="Times New Roman" pitchFamily="18" charset="0"/>
              </a:rPr>
              <a:t>Ozonesonde </a:t>
            </a:r>
          </a:p>
          <a:p>
            <a:pPr algn="ctr"/>
            <a:r>
              <a:rPr lang="en-US" sz="3200" b="1">
                <a:latin typeface="Times New Roman" pitchFamily="18" charset="0"/>
              </a:rPr>
              <a:t>Validation</a:t>
            </a:r>
          </a:p>
          <a:p>
            <a:pPr algn="ctr"/>
            <a:r>
              <a:rPr lang="en-US" sz="3200" b="1">
                <a:latin typeface="Times New Roman" pitchFamily="18" charset="0"/>
              </a:rPr>
              <a:t>April 2008</a:t>
            </a:r>
          </a:p>
        </p:txBody>
      </p:sp>
    </p:spTree>
    <p:extLst>
      <p:ext uri="{BB962C8B-B14F-4D97-AF65-F5344CB8AC3E}">
        <p14:creationId xmlns:p14="http://schemas.microsoft.com/office/powerpoint/2010/main" val="213518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pril_2008_a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6" t="13008" r="17525"/>
          <a:stretch>
            <a:fillRect/>
          </a:stretch>
        </p:blipFill>
        <p:spPr bwMode="auto">
          <a:xfrm>
            <a:off x="0" y="3429000"/>
            <a:ext cx="4800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0" descr="raqms_aeronet_scatter_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"/>
          <a:stretch>
            <a:fillRect/>
          </a:stretch>
        </p:blipFill>
        <p:spPr bwMode="auto">
          <a:xfrm>
            <a:off x="2743200" y="152400"/>
            <a:ext cx="6400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raqms_aeronet_bi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r="16667"/>
          <a:stretch>
            <a:fillRect/>
          </a:stretch>
        </p:blipFill>
        <p:spPr bwMode="auto">
          <a:xfrm>
            <a:off x="6173788" y="3352800"/>
            <a:ext cx="29702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17694" y="304800"/>
            <a:ext cx="208717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ctr"/>
            <a:r>
              <a:rPr lang="en-US" sz="3200" b="1" dirty="0">
                <a:latin typeface="Times New Roman" pitchFamily="18" charset="0"/>
              </a:rPr>
              <a:t>RAQMS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</a:rPr>
              <a:t>ARCPAC</a:t>
            </a:r>
          </a:p>
          <a:p>
            <a:pPr algn="ctr"/>
            <a:r>
              <a:rPr lang="en-US" sz="3200" b="1" dirty="0" err="1" smtClean="0">
                <a:latin typeface="Times New Roman" pitchFamily="18" charset="0"/>
              </a:rPr>
              <a:t>Aeronet</a:t>
            </a:r>
            <a:endParaRPr lang="en-US" sz="3200" b="1" dirty="0">
              <a:latin typeface="Times New Roman" pitchFamily="18" charset="0"/>
            </a:endParaRPr>
          </a:p>
          <a:p>
            <a:pPr algn="ctr"/>
            <a:r>
              <a:rPr lang="en-US" sz="3200" b="1" dirty="0">
                <a:latin typeface="Times New Roman" pitchFamily="18" charset="0"/>
              </a:rPr>
              <a:t> Validation</a:t>
            </a:r>
          </a:p>
          <a:p>
            <a:pPr algn="ctr"/>
            <a:r>
              <a:rPr lang="en-US" sz="3200" b="1" dirty="0">
                <a:latin typeface="Times New Roman" pitchFamily="18" charset="0"/>
              </a:rPr>
              <a:t>April 2008</a:t>
            </a:r>
          </a:p>
        </p:txBody>
      </p:sp>
    </p:spTree>
    <p:extLst>
      <p:ext uri="{BB962C8B-B14F-4D97-AF65-F5344CB8AC3E}">
        <p14:creationId xmlns:p14="http://schemas.microsoft.com/office/powerpoint/2010/main" val="247814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C:\Documents and Settings\Brad Pierce\My Documents\Attachments\oct_20\BB\bb_co_april_200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152400" y="0"/>
            <a:ext cx="899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April 2008 Biomass Burning Emissions   </a:t>
            </a:r>
          </a:p>
        </p:txBody>
      </p:sp>
      <p:sp>
        <p:nvSpPr>
          <p:cNvPr id="14340" name="Oval 8"/>
          <p:cNvSpPr>
            <a:spLocks noChangeArrowheads="1"/>
          </p:cNvSpPr>
          <p:nvPr/>
        </p:nvSpPr>
        <p:spPr bwMode="auto">
          <a:xfrm>
            <a:off x="762000" y="1725613"/>
            <a:ext cx="1905000" cy="609600"/>
          </a:xfrm>
          <a:prstGeom prst="ellips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4341" name="Oval 9"/>
          <p:cNvSpPr>
            <a:spLocks noChangeArrowheads="1"/>
          </p:cNvSpPr>
          <p:nvPr/>
        </p:nvSpPr>
        <p:spPr bwMode="auto">
          <a:xfrm>
            <a:off x="2819400" y="1801813"/>
            <a:ext cx="990600" cy="609600"/>
          </a:xfrm>
          <a:prstGeom prst="ellips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4342" name="Oval 10"/>
          <p:cNvSpPr>
            <a:spLocks noChangeArrowheads="1"/>
          </p:cNvSpPr>
          <p:nvPr/>
        </p:nvSpPr>
        <p:spPr bwMode="auto">
          <a:xfrm>
            <a:off x="1981200" y="2792413"/>
            <a:ext cx="990600" cy="609600"/>
          </a:xfrm>
          <a:prstGeom prst="ellips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1066800" y="1344613"/>
            <a:ext cx="136525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Kazakhstan</a:t>
            </a:r>
          </a:p>
        </p:txBody>
      </p:sp>
      <p:sp>
        <p:nvSpPr>
          <p:cNvPr id="14344" name="TextBox 12"/>
          <p:cNvSpPr txBox="1">
            <a:spLocks noChangeArrowheads="1"/>
          </p:cNvSpPr>
          <p:nvPr/>
        </p:nvSpPr>
        <p:spPr bwMode="auto">
          <a:xfrm>
            <a:off x="2895600" y="1381125"/>
            <a:ext cx="877888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Baykal</a:t>
            </a:r>
          </a:p>
        </p:txBody>
      </p:sp>
      <p:sp>
        <p:nvSpPr>
          <p:cNvPr id="14345" name="TextBox 13"/>
          <p:cNvSpPr txBox="1">
            <a:spLocks noChangeArrowheads="1"/>
          </p:cNvSpPr>
          <p:nvPr/>
        </p:nvSpPr>
        <p:spPr bwMode="auto">
          <a:xfrm>
            <a:off x="1905000" y="3478213"/>
            <a:ext cx="1082675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Thailand</a:t>
            </a:r>
          </a:p>
        </p:txBody>
      </p:sp>
    </p:spTree>
    <p:extLst>
      <p:ext uri="{BB962C8B-B14F-4D97-AF65-F5344CB8AC3E}">
        <p14:creationId xmlns:p14="http://schemas.microsoft.com/office/powerpoint/2010/main" val="121934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BC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34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 descr="uwhyb_04_19_2008_00Z_BCOC____arcpac___295K_-12hr_Hx_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Line 12"/>
          <p:cNvSpPr>
            <a:spLocks noChangeShapeType="1"/>
          </p:cNvSpPr>
          <p:nvPr/>
        </p:nvSpPr>
        <p:spPr bwMode="auto">
          <a:xfrm flipH="1">
            <a:off x="0" y="1981200"/>
            <a:ext cx="5410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Line 13"/>
          <p:cNvSpPr>
            <a:spLocks noChangeShapeType="1"/>
          </p:cNvSpPr>
          <p:nvPr/>
        </p:nvSpPr>
        <p:spPr bwMode="auto">
          <a:xfrm flipH="1">
            <a:off x="4267200" y="1981200"/>
            <a:ext cx="11430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Text Box 16"/>
          <p:cNvSpPr txBox="1">
            <a:spLocks noChangeArrowheads="1"/>
          </p:cNvSpPr>
          <p:nvPr/>
        </p:nvSpPr>
        <p:spPr bwMode="auto">
          <a:xfrm>
            <a:off x="7239000" y="3124200"/>
            <a:ext cx="1905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r>
              <a:rPr lang="en-US" sz="2000" b="1">
                <a:latin typeface="Times New Roman" pitchFamily="18" charset="0"/>
              </a:rPr>
              <a:t>Biomass burning aerosols at ~5km (295K) in Arctic upper troposphere</a:t>
            </a:r>
          </a:p>
        </p:txBody>
      </p:sp>
      <p:pic>
        <p:nvPicPr>
          <p:cNvPr id="1639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 r="2000" b="7552"/>
          <a:stretch>
            <a:fillRect/>
          </a:stretch>
        </p:blipFill>
        <p:spPr bwMode="auto">
          <a:xfrm>
            <a:off x="0" y="2438400"/>
            <a:ext cx="60674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13"/>
          <p:cNvSpPr>
            <a:spLocks noChangeArrowheads="1"/>
          </p:cNvSpPr>
          <p:nvPr/>
        </p:nvSpPr>
        <p:spPr bwMode="auto">
          <a:xfrm>
            <a:off x="0" y="2514600"/>
            <a:ext cx="5854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Arctic haze layer above the Brooks Range from NOAA P3</a:t>
            </a:r>
            <a:endParaRPr lang="en-US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8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633215"/>
              </p:ext>
            </p:extLst>
          </p:nvPr>
        </p:nvGraphicFramePr>
        <p:xfrm>
          <a:off x="1752600" y="2449577"/>
          <a:ext cx="5638800" cy="4221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3" name="Slide" r:id="rId3" imgW="4504920" imgH="3380193" progId="PowerPoint.Slide.8">
                  <p:embed/>
                </p:oleObj>
              </mc:Choice>
              <mc:Fallback>
                <p:oleObj name="Slide" r:id="rId3" imgW="4504920" imgH="338019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449577"/>
                        <a:ext cx="5638800" cy="42217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28600" y="152400"/>
            <a:ext cx="8763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NOAA Air Quality research program has traditionally focused on field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experiments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egional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forecast model development and evaluation is driven by comparisons with in-situ composition measurements from airborne platforms and surface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monitoring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Data collected during field missions is used to support State and Local Air Quality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managment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6486708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NOAA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Air Quality Research Program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from Steve Fine, NOAA/OAR)</a:t>
            </a:r>
          </a:p>
        </p:txBody>
      </p:sp>
    </p:spTree>
    <p:extLst>
      <p:ext uri="{BB962C8B-B14F-4D97-AF65-F5344CB8AC3E}">
        <p14:creationId xmlns:p14="http://schemas.microsoft.com/office/powerpoint/2010/main" val="216265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uwhyb_04_19_2008_00Z_BCOC____arcpac___295K_-12hr_Hx_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1" descr="RAQMS_obs_p3_20080418_r0_curtain_org_middlebrook_MLS50mb_OMI_MODIS_100ppmv_H2O_v7ems_Reanalysis_pfix_bro_ice_dzfix_newer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"/>
          <a:stretch>
            <a:fillRect/>
          </a:stretch>
        </p:blipFill>
        <p:spPr bwMode="auto">
          <a:xfrm>
            <a:off x="9525" y="2689225"/>
            <a:ext cx="4267200" cy="4168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Line 12"/>
          <p:cNvSpPr>
            <a:spLocks noChangeShapeType="1"/>
          </p:cNvSpPr>
          <p:nvPr/>
        </p:nvSpPr>
        <p:spPr bwMode="auto">
          <a:xfrm flipH="1">
            <a:off x="0" y="1981200"/>
            <a:ext cx="5410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Line 13"/>
          <p:cNvSpPr>
            <a:spLocks noChangeShapeType="1"/>
          </p:cNvSpPr>
          <p:nvPr/>
        </p:nvSpPr>
        <p:spPr bwMode="auto">
          <a:xfrm flipH="1">
            <a:off x="4267200" y="1981200"/>
            <a:ext cx="11430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4"/>
          <p:cNvSpPr txBox="1">
            <a:spLocks noChangeArrowheads="1"/>
          </p:cNvSpPr>
          <p:nvPr/>
        </p:nvSpPr>
        <p:spPr bwMode="auto">
          <a:xfrm>
            <a:off x="0" y="2266950"/>
            <a:ext cx="4267200" cy="3952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ctr"/>
            <a:r>
              <a:rPr lang="en-US" b="1">
                <a:latin typeface="Times New Roman" pitchFamily="18" charset="0"/>
              </a:rPr>
              <a:t>RAQMS vs P3 Insitu Organic Carbon</a:t>
            </a:r>
          </a:p>
        </p:txBody>
      </p:sp>
      <p:sp>
        <p:nvSpPr>
          <p:cNvPr id="17415" name="Text Box 15"/>
          <p:cNvSpPr txBox="1">
            <a:spLocks noChangeArrowheads="1"/>
          </p:cNvSpPr>
          <p:nvPr/>
        </p:nvSpPr>
        <p:spPr bwMode="auto">
          <a:xfrm>
            <a:off x="5867400" y="6216650"/>
            <a:ext cx="3276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r>
              <a:rPr lang="en-US">
                <a:latin typeface="Times New Roman" pitchFamily="18" charset="0"/>
              </a:rPr>
              <a:t>Insitu OC provided by Ann Middlebrook (NOAA/ESRL)</a:t>
            </a:r>
          </a:p>
        </p:txBody>
      </p:sp>
      <p:sp>
        <p:nvSpPr>
          <p:cNvPr id="17416" name="Text Box 16"/>
          <p:cNvSpPr txBox="1">
            <a:spLocks noChangeArrowheads="1"/>
          </p:cNvSpPr>
          <p:nvPr/>
        </p:nvSpPr>
        <p:spPr bwMode="auto">
          <a:xfrm>
            <a:off x="7239000" y="3124200"/>
            <a:ext cx="1905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r>
              <a:rPr lang="en-US" sz="2000" b="1">
                <a:latin typeface="Times New Roman" pitchFamily="18" charset="0"/>
              </a:rPr>
              <a:t>Biomass burning aerosols at ~5km (295K) in Arctic upper troposphere</a:t>
            </a:r>
          </a:p>
        </p:txBody>
      </p:sp>
    </p:spTree>
    <p:extLst>
      <p:ext uri="{BB962C8B-B14F-4D97-AF65-F5344CB8AC3E}">
        <p14:creationId xmlns:p14="http://schemas.microsoft.com/office/powerpoint/2010/main" val="48892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119336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Natarajan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M., R. B. Pierce, T. K.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Schaack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A. J.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Lenzen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J. A. Al-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Saadi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A. J.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Soja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T. P. Charlock, F. G. Rose, D. M.</a:t>
            </a:r>
          </a:p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Winker, and J. R. Worden (2012),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Radiative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forcing due to enhancements in tropospheric ozone and carbonaceous aerosols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caused by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Asian fires during spring 2008, J.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Geophys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. Res., 117, D06307, doi:10.1029/2011JD016584.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9" t="18376" r="10665" b="28225"/>
          <a:stretch/>
        </p:blipFill>
        <p:spPr bwMode="auto">
          <a:xfrm>
            <a:off x="304800" y="1524000"/>
            <a:ext cx="8239325" cy="350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6700" y="762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Increase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tropospheric ozone, black carbon (BC) and organic carbon (OC) aerosol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caused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by the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Asian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fires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April 2008)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2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" y="1295400"/>
            <a:ext cx="8348663" cy="365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800" y="0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Clear Sky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Tropopause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(TRP)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Radiative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forcing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(W/m2) due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to changes in tropospheric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ozone+(BC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OC) and ozone for April 2008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4919008"/>
            <a:ext cx="8915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Aerosol scattering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effects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(cooling) dominate absorbing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effects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(heating) for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clear sky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conditions except in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Arctic region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due to 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presence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absorbing aerosols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above a reflecting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surface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sea ice)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Ozone from the Asian wildfires shows a small, but positive (heating) impact downwind of the Thailand wildfires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5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955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CalNex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2010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California Nexus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Research at the Nexus of Air Quality and Climate Change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California and the eastern Pacific coastal region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When: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May - July 2010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CalNex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study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provided support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to the California Air Resources Board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(CARB) to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improve emission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inventories of greenhouse gases, traditional air pollutants and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precursors and inform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ARB’s air quality models used in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State Implementation Plan (SIP) development. 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/>
          <a:srcRect l="42973" t="34717" r="25238" b="17523"/>
          <a:stretch/>
        </p:blipFill>
        <p:spPr bwMode="auto">
          <a:xfrm>
            <a:off x="7379458" y="10955"/>
            <a:ext cx="1773420" cy="166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Image of NOAA's ship Atlant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32015"/>
            <a:ext cx="1524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017251"/>
            <a:ext cx="3933548" cy="59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3792164"/>
            <a:ext cx="4188781" cy="3082852"/>
            <a:chOff x="2219" y="3704274"/>
            <a:chExt cx="5088048" cy="4179178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2" t="20512" r="12489" b="36580"/>
            <a:stretch/>
          </p:blipFill>
          <p:spPr bwMode="auto">
            <a:xfrm>
              <a:off x="2219" y="3704274"/>
              <a:ext cx="5088048" cy="3185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5" t="66987" r="12984" b="19163"/>
            <a:stretch/>
          </p:blipFill>
          <p:spPr bwMode="auto">
            <a:xfrm>
              <a:off x="67322" y="6858000"/>
              <a:ext cx="4953000" cy="1025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2" t="30933" r="12885" b="26973"/>
          <a:stretch/>
        </p:blipFill>
        <p:spPr bwMode="auto">
          <a:xfrm>
            <a:off x="5637319" y="5732015"/>
            <a:ext cx="1623623" cy="11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11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8125" r="8125"/>
          <a:stretch>
            <a:fillRect/>
          </a:stretch>
        </p:blipFill>
        <p:spPr bwMode="auto">
          <a:xfrm>
            <a:off x="-76200" y="0"/>
            <a:ext cx="9220200" cy="688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2308634"/>
            <a:ext cx="8915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Basin as seen from the NOAA P3 during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CalNex</a:t>
            </a: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" pitchFamily="18" charset="0"/>
              </a:rPr>
              <a:t>CalNex</a:t>
            </a:r>
            <a:r>
              <a:rPr lang="en-US" sz="2000" b="1" dirty="0" smtClean="0">
                <a:solidFill>
                  <a:schemeClr val="bg1"/>
                </a:solidFill>
                <a:latin typeface="Times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" pitchFamily="18" charset="0"/>
              </a:rPr>
              <a:t>Science </a:t>
            </a:r>
            <a:r>
              <a:rPr lang="en-US" sz="2000" b="1" dirty="0" smtClean="0">
                <a:solidFill>
                  <a:schemeClr val="bg1"/>
                </a:solidFill>
                <a:latin typeface="Times" pitchFamily="18" charset="0"/>
              </a:rPr>
              <a:t>Questions</a:t>
            </a:r>
            <a:endParaRPr lang="en-US" sz="2000" b="1" dirty="0">
              <a:solidFill>
                <a:schemeClr val="bg1"/>
              </a:solidFill>
              <a:latin typeface="Times" pitchFamily="18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Times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i="1" dirty="0">
                <a:solidFill>
                  <a:schemeClr val="bg1"/>
                </a:solidFill>
                <a:latin typeface="Times" pitchFamily="18" charset="0"/>
              </a:rPr>
              <a:t>What are the </a:t>
            </a:r>
            <a:r>
              <a:rPr lang="en-US" sz="2000" b="1" i="1" dirty="0" smtClean="0">
                <a:solidFill>
                  <a:schemeClr val="bg1"/>
                </a:solidFill>
                <a:latin typeface="Times" pitchFamily="18" charset="0"/>
              </a:rPr>
              <a:t>effects </a:t>
            </a:r>
            <a:r>
              <a:rPr lang="en-US" sz="2000" b="1" i="1" dirty="0">
                <a:solidFill>
                  <a:schemeClr val="bg1"/>
                </a:solidFill>
                <a:latin typeface="Times" pitchFamily="18" charset="0"/>
              </a:rPr>
              <a:t>of </a:t>
            </a:r>
            <a:r>
              <a:rPr lang="en-US" sz="2000" b="1" i="1" dirty="0" smtClean="0">
                <a:solidFill>
                  <a:schemeClr val="bg1"/>
                </a:solidFill>
                <a:latin typeface="Times" pitchFamily="18" charset="0"/>
              </a:rPr>
              <a:t>long-range transport on California Air Quality during May-June 2010?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b="1" i="1" dirty="0">
              <a:solidFill>
                <a:schemeClr val="bg1"/>
              </a:solidFill>
              <a:latin typeface="Times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Does assimilation of satellite ozone and aerosol retrievals 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improve 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forecasts 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intercontinental transport?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RAQMS_Trinidad_May_01-June_30_2010_Extinction_To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03263" y="0"/>
            <a:ext cx="7735887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</a:rPr>
              <a:t>Comparison with Level 1.5 Aeronet Measurements</a:t>
            </a:r>
          </a:p>
          <a:p>
            <a:pPr algn="ctr"/>
            <a:r>
              <a:rPr lang="en-US" sz="2800">
                <a:latin typeface="Times New Roman" pitchFamily="18" charset="0"/>
              </a:rPr>
              <a:t>Trinidad Head (Remote site, PI Ellsworth G. Dutton)</a:t>
            </a:r>
            <a:r>
              <a:rPr lang="en-US" b="1"/>
              <a:t/>
            </a:r>
            <a:br>
              <a:rPr lang="en-US" b="1"/>
            </a:br>
            <a:endParaRPr lang="en-US"/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346075" y="6172200"/>
            <a:ext cx="8264525" cy="65087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RAQMS Total AOD is in good agreement with </a:t>
            </a:r>
            <a:r>
              <a:rPr lang="en-US" dirty="0" err="1">
                <a:latin typeface="Times New Roman" pitchFamily="18" charset="0"/>
              </a:rPr>
              <a:t>Aeronet</a:t>
            </a:r>
            <a:r>
              <a:rPr lang="en-US" dirty="0">
                <a:latin typeface="Times New Roman" pitchFamily="18" charset="0"/>
              </a:rPr>
              <a:t> at Trinidad Head (Remote Site)</a:t>
            </a:r>
          </a:p>
          <a:p>
            <a:r>
              <a:rPr lang="en-US" dirty="0">
                <a:latin typeface="Times New Roman" pitchFamily="18" charset="0"/>
              </a:rPr>
              <a:t>Periods of high AOD are associated lofted </a:t>
            </a:r>
            <a:r>
              <a:rPr lang="en-US" dirty="0" smtClean="0">
                <a:latin typeface="Times New Roman" pitchFamily="18" charset="0"/>
              </a:rPr>
              <a:t>carbon and dust aerosol </a:t>
            </a:r>
            <a:r>
              <a:rPr lang="en-US" dirty="0">
                <a:latin typeface="Times New Roman" pitchFamily="18" charset="0"/>
              </a:rPr>
              <a:t>extinction </a:t>
            </a:r>
          </a:p>
        </p:txBody>
      </p:sp>
    </p:spTree>
    <p:extLst>
      <p:ext uri="{BB962C8B-B14F-4D97-AF65-F5344CB8AC3E}">
        <p14:creationId xmlns:p14="http://schemas.microsoft.com/office/powerpoint/2010/main" val="388054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Brad Pierce\My Documents\CalNex_deployment\HSRL\HSRL_20100522_Flight\20100522_L1_bsr532_3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04800"/>
            <a:ext cx="8995834" cy="5181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796" y="5734974"/>
            <a:ext cx="902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Saturday, May 22, 2010 Airborne High Spectral Resolution </a:t>
            </a:r>
            <a:r>
              <a:rPr lang="en-US" dirty="0" err="1" smtClean="0"/>
              <a:t>Lidar</a:t>
            </a:r>
            <a:r>
              <a:rPr lang="en-US" dirty="0" smtClean="0"/>
              <a:t> (HSRL) aerosol measurements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9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763074"/>
            <a:ext cx="7429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447800" y="304800"/>
            <a:ext cx="3115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GOES WV 00Z 20100523 (Saturday Afternoon)</a:t>
            </a:r>
            <a:endParaRPr lang="en-US" sz="1200" b="1" dirty="0"/>
          </a:p>
        </p:txBody>
      </p:sp>
      <p:sp>
        <p:nvSpPr>
          <p:cNvPr id="2" name="Freeform 1"/>
          <p:cNvSpPr/>
          <p:nvPr/>
        </p:nvSpPr>
        <p:spPr>
          <a:xfrm>
            <a:off x="4128117" y="2095130"/>
            <a:ext cx="3897297" cy="2422755"/>
          </a:xfrm>
          <a:custGeom>
            <a:avLst/>
            <a:gdLst>
              <a:gd name="connsiteX0" fmla="*/ 0 w 3897297"/>
              <a:gd name="connsiteY0" fmla="*/ 0 h 2422755"/>
              <a:gd name="connsiteX1" fmla="*/ 177553 w 3897297"/>
              <a:gd name="connsiteY1" fmla="*/ 1313895 h 2422755"/>
              <a:gd name="connsiteX2" fmla="*/ 568170 w 3897297"/>
              <a:gd name="connsiteY2" fmla="*/ 2192785 h 2422755"/>
              <a:gd name="connsiteX3" fmla="*/ 1686757 w 3897297"/>
              <a:gd name="connsiteY3" fmla="*/ 2405849 h 2422755"/>
              <a:gd name="connsiteX4" fmla="*/ 3098306 w 3897297"/>
              <a:gd name="connsiteY4" fmla="*/ 1855433 h 2422755"/>
              <a:gd name="connsiteX5" fmla="*/ 3897297 w 3897297"/>
              <a:gd name="connsiteY5" fmla="*/ 701336 h 242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7297" h="2422755">
                <a:moveTo>
                  <a:pt x="0" y="0"/>
                </a:moveTo>
                <a:cubicBezTo>
                  <a:pt x="41429" y="474215"/>
                  <a:pt x="82858" y="948431"/>
                  <a:pt x="177553" y="1313895"/>
                </a:cubicBezTo>
                <a:cubicBezTo>
                  <a:pt x="272248" y="1679359"/>
                  <a:pt x="316636" y="2010793"/>
                  <a:pt x="568170" y="2192785"/>
                </a:cubicBezTo>
                <a:cubicBezTo>
                  <a:pt x="819704" y="2374777"/>
                  <a:pt x="1265068" y="2462074"/>
                  <a:pt x="1686757" y="2405849"/>
                </a:cubicBezTo>
                <a:cubicBezTo>
                  <a:pt x="2108446" y="2349624"/>
                  <a:pt x="2729883" y="2139519"/>
                  <a:pt x="3098306" y="1855433"/>
                </a:cubicBezTo>
                <a:cubicBezTo>
                  <a:pt x="3466729" y="1571347"/>
                  <a:pt x="3682013" y="1136341"/>
                  <a:pt x="3897297" y="701336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93344" y="4537860"/>
            <a:ext cx="250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 Air at base of Trough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5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763074"/>
            <a:ext cx="7429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Documents and Settings\Brad Pierce\My Documents\CalNex_deployment\HSRL\rdf_regional_2010052300__3-day_conus.dat.iox.5km.conus.png"/>
          <p:cNvPicPr>
            <a:picLocks noChangeAspect="1" noChangeArrowheads="1"/>
          </p:cNvPicPr>
          <p:nvPr/>
        </p:nvPicPr>
        <p:blipFill rotWithShape="1">
          <a:blip r:embed="rId4"/>
          <a:srcRect l="149" t="-67" r="280" b="106"/>
          <a:stretch/>
        </p:blipFill>
        <p:spPr bwMode="auto">
          <a:xfrm>
            <a:off x="3097566" y="2796468"/>
            <a:ext cx="5589234" cy="31604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47800" y="304800"/>
            <a:ext cx="3115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GOES WV 00Z 20100523 (Saturday Afternoon)</a:t>
            </a:r>
            <a:endParaRPr lang="en-US" sz="1200" b="1" dirty="0"/>
          </a:p>
        </p:txBody>
      </p:sp>
      <p:pic>
        <p:nvPicPr>
          <p:cNvPr id="6" name="Picture 2" descr="C:\Documents and Settings\Brad Pierce\My Documents\CalNex_deployment\HSRL\rdf_regional_2010052300__3-day_conus.dat.iox.5km.conus.png"/>
          <p:cNvPicPr>
            <a:picLocks noChangeAspect="1" noChangeArrowheads="1"/>
          </p:cNvPicPr>
          <p:nvPr/>
        </p:nvPicPr>
        <p:blipFill>
          <a:blip r:embed="rId4"/>
          <a:srcRect l="6034" t="10345" r="25173" b="14942"/>
          <a:stretch>
            <a:fillRect/>
          </a:stretch>
        </p:blipFill>
        <p:spPr bwMode="auto">
          <a:xfrm>
            <a:off x="3441878" y="3124200"/>
            <a:ext cx="4863921" cy="2362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034185" y="2421957"/>
            <a:ext cx="167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RAQMS 5km O3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4128117" y="2095130"/>
            <a:ext cx="3897297" cy="2422755"/>
          </a:xfrm>
          <a:custGeom>
            <a:avLst/>
            <a:gdLst>
              <a:gd name="connsiteX0" fmla="*/ 0 w 3897297"/>
              <a:gd name="connsiteY0" fmla="*/ 0 h 2422755"/>
              <a:gd name="connsiteX1" fmla="*/ 177553 w 3897297"/>
              <a:gd name="connsiteY1" fmla="*/ 1313895 h 2422755"/>
              <a:gd name="connsiteX2" fmla="*/ 568170 w 3897297"/>
              <a:gd name="connsiteY2" fmla="*/ 2192785 h 2422755"/>
              <a:gd name="connsiteX3" fmla="*/ 1686757 w 3897297"/>
              <a:gd name="connsiteY3" fmla="*/ 2405849 h 2422755"/>
              <a:gd name="connsiteX4" fmla="*/ 3098306 w 3897297"/>
              <a:gd name="connsiteY4" fmla="*/ 1855433 h 2422755"/>
              <a:gd name="connsiteX5" fmla="*/ 3897297 w 3897297"/>
              <a:gd name="connsiteY5" fmla="*/ 701336 h 242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7297" h="2422755">
                <a:moveTo>
                  <a:pt x="0" y="0"/>
                </a:moveTo>
                <a:cubicBezTo>
                  <a:pt x="41429" y="474215"/>
                  <a:pt x="82858" y="948431"/>
                  <a:pt x="177553" y="1313895"/>
                </a:cubicBezTo>
                <a:cubicBezTo>
                  <a:pt x="272248" y="1679359"/>
                  <a:pt x="316636" y="2010793"/>
                  <a:pt x="568170" y="2192785"/>
                </a:cubicBezTo>
                <a:cubicBezTo>
                  <a:pt x="819704" y="2374777"/>
                  <a:pt x="1265068" y="2462074"/>
                  <a:pt x="1686757" y="2405849"/>
                </a:cubicBezTo>
                <a:cubicBezTo>
                  <a:pt x="2108446" y="2349624"/>
                  <a:pt x="2729883" y="2139519"/>
                  <a:pt x="3098306" y="1855433"/>
                </a:cubicBezTo>
                <a:cubicBezTo>
                  <a:pt x="3466729" y="1571347"/>
                  <a:pt x="3682013" y="1136341"/>
                  <a:pt x="3897297" y="701336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3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763074"/>
            <a:ext cx="7429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447800" y="304800"/>
            <a:ext cx="3115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GOES WV 00Z 20100523 (Saturday Afternoon)</a:t>
            </a:r>
            <a:endParaRPr lang="en-US" sz="1200" b="1" dirty="0"/>
          </a:p>
        </p:txBody>
      </p:sp>
      <p:pic>
        <p:nvPicPr>
          <p:cNvPr id="6" name="Picture 2" descr="C:\Documents and Settings\Brad Pierce\My Documents\CalNex_deployment\HSRL\rdf_regional_2010052300__3-day_conus.dat.iox.5km.conus.png"/>
          <p:cNvPicPr>
            <a:picLocks noChangeAspect="1" noChangeArrowheads="1"/>
          </p:cNvPicPr>
          <p:nvPr/>
        </p:nvPicPr>
        <p:blipFill>
          <a:blip r:embed="rId4"/>
          <a:srcRect l="6034" t="10345" r="25173" b="14942"/>
          <a:stretch>
            <a:fillRect/>
          </a:stretch>
        </p:blipFill>
        <p:spPr bwMode="auto">
          <a:xfrm>
            <a:off x="3441878" y="3124200"/>
            <a:ext cx="4863921" cy="2362200"/>
          </a:xfrm>
          <a:prstGeom prst="rect">
            <a:avLst/>
          </a:prstGeom>
          <a:noFill/>
        </p:spPr>
      </p:pic>
      <p:pic>
        <p:nvPicPr>
          <p:cNvPr id="5" name="Picture 5" descr="C:\Documents and Settings\Brad Pierce\My Documents\CalNex_deployment\HSRL\rdf_regional_2010052300__3-day_conus.dat.idust.5km.conu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2895600"/>
            <a:ext cx="5410200" cy="3062054"/>
          </a:xfrm>
          <a:prstGeom prst="rect">
            <a:avLst/>
          </a:prstGeom>
          <a:noFill/>
        </p:spPr>
      </p:pic>
      <p:pic>
        <p:nvPicPr>
          <p:cNvPr id="7" name="Picture 5" descr="C:\Documents and Settings\Brad Pierce\My Documents\CalNex_deployment\HSRL\rdf_regional_2010052300__3-day_conus.dat.idust.5km.conus.png"/>
          <p:cNvPicPr>
            <a:picLocks noChangeAspect="1" noChangeArrowheads="1"/>
          </p:cNvPicPr>
          <p:nvPr/>
        </p:nvPicPr>
        <p:blipFill rotWithShape="1">
          <a:blip r:embed="rId5"/>
          <a:srcRect l="5237" t="10342" r="25434" b="14858"/>
          <a:stretch/>
        </p:blipFill>
        <p:spPr bwMode="auto">
          <a:xfrm>
            <a:off x="3418202" y="3198920"/>
            <a:ext cx="4860964" cy="22904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34185" y="2421957"/>
            <a:ext cx="183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RAQMS 5km Dust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4128117" y="2095130"/>
            <a:ext cx="3897297" cy="2422755"/>
          </a:xfrm>
          <a:custGeom>
            <a:avLst/>
            <a:gdLst>
              <a:gd name="connsiteX0" fmla="*/ 0 w 3897297"/>
              <a:gd name="connsiteY0" fmla="*/ 0 h 2422755"/>
              <a:gd name="connsiteX1" fmla="*/ 177553 w 3897297"/>
              <a:gd name="connsiteY1" fmla="*/ 1313895 h 2422755"/>
              <a:gd name="connsiteX2" fmla="*/ 568170 w 3897297"/>
              <a:gd name="connsiteY2" fmla="*/ 2192785 h 2422755"/>
              <a:gd name="connsiteX3" fmla="*/ 1686757 w 3897297"/>
              <a:gd name="connsiteY3" fmla="*/ 2405849 h 2422755"/>
              <a:gd name="connsiteX4" fmla="*/ 3098306 w 3897297"/>
              <a:gd name="connsiteY4" fmla="*/ 1855433 h 2422755"/>
              <a:gd name="connsiteX5" fmla="*/ 3897297 w 3897297"/>
              <a:gd name="connsiteY5" fmla="*/ 701336 h 242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7297" h="2422755">
                <a:moveTo>
                  <a:pt x="0" y="0"/>
                </a:moveTo>
                <a:cubicBezTo>
                  <a:pt x="41429" y="474215"/>
                  <a:pt x="82858" y="948431"/>
                  <a:pt x="177553" y="1313895"/>
                </a:cubicBezTo>
                <a:cubicBezTo>
                  <a:pt x="272248" y="1679359"/>
                  <a:pt x="316636" y="2010793"/>
                  <a:pt x="568170" y="2192785"/>
                </a:cubicBezTo>
                <a:cubicBezTo>
                  <a:pt x="819704" y="2374777"/>
                  <a:pt x="1265068" y="2462074"/>
                  <a:pt x="1686757" y="2405849"/>
                </a:cubicBezTo>
                <a:cubicBezTo>
                  <a:pt x="2108446" y="2349624"/>
                  <a:pt x="2729883" y="2139519"/>
                  <a:pt x="3098306" y="1855433"/>
                </a:cubicBezTo>
                <a:cubicBezTo>
                  <a:pt x="3466729" y="1571347"/>
                  <a:pt x="3682013" y="1136341"/>
                  <a:pt x="3897297" y="701336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686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More recent NOAA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Air Quality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field experiments have focused understanding issues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at the nexus of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air quality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and climate change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Assess the fidelity of global and regional air quality and climate model predictions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Provide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scientific information regarding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tradeoffs faced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by decision makers when addressing these two inter-related issues.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/>
          <a:srcRect l="42973" t="34717" r="25238" b="17523"/>
          <a:stretch/>
        </p:blipFill>
        <p:spPr bwMode="auto">
          <a:xfrm>
            <a:off x="2438400" y="2856390"/>
            <a:ext cx="421929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34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RAQMS_2x2_vs_ryerson_O3_miss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8382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 l="31429" t="38705" r="34763" b="16190"/>
          <a:stretch>
            <a:fillRect/>
          </a:stretch>
        </p:blipFill>
        <p:spPr bwMode="auto">
          <a:xfrm>
            <a:off x="6172200" y="4379913"/>
            <a:ext cx="297180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74688" y="0"/>
            <a:ext cx="78057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</a:rPr>
              <a:t>Comparison with NOAA P3 Insitu O3 Measurements</a:t>
            </a:r>
          </a:p>
          <a:p>
            <a:pPr algn="ctr"/>
            <a:r>
              <a:rPr lang="en-US" sz="2800">
                <a:latin typeface="Times New Roman" pitchFamily="18" charset="0"/>
              </a:rPr>
              <a:t> (Primarily LA Basin/Central Valley) 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172200" y="1066800"/>
            <a:ext cx="2835676" cy="203132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Assimilation of MLS+OMI O3 retrievals results in increased lower-tropospheric O3 (and improved agreement with airborne </a:t>
            </a:r>
            <a:r>
              <a:rPr lang="en-US" dirty="0" err="1">
                <a:latin typeface="Times New Roman" pitchFamily="18" charset="0"/>
              </a:rPr>
              <a:t>insitu</a:t>
            </a:r>
            <a:r>
              <a:rPr lang="en-US" dirty="0">
                <a:latin typeface="Times New Roman" pitchFamily="18" charset="0"/>
              </a:rPr>
              <a:t> O3) over Southern California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581400" y="1828800"/>
            <a:ext cx="1946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MLS+OMI </a:t>
            </a:r>
            <a:r>
              <a:rPr lang="en-US" b="1" dirty="0" err="1">
                <a:latin typeface="Times New Roman" pitchFamily="18" charset="0"/>
              </a:rPr>
              <a:t>Assim</a:t>
            </a:r>
            <a:endParaRPr lang="en-US" b="1" dirty="0"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34780"/>
            <a:ext cx="5486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Insitu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O3 from Tom Ryerson,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insitu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Aerosol from Anne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Middlebrook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(NOAA ESRL)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RAQMS_2x2_vs_middlebrook_Total_mission_ST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3244850" cy="432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85800" y="1828800"/>
            <a:ext cx="2172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</a:rPr>
              <a:t>MODIS AOD </a:t>
            </a:r>
            <a:r>
              <a:rPr lang="en-US" b="1" dirty="0" err="1" smtClean="0">
                <a:latin typeface="Times New Roman" pitchFamily="18" charset="0"/>
              </a:rPr>
              <a:t>Assim</a:t>
            </a:r>
            <a:endParaRPr lang="en-US" b="1" dirty="0">
              <a:latin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9050" y="5089525"/>
            <a:ext cx="6019800" cy="92333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latin typeface="Times New Roman" pitchFamily="18" charset="0"/>
              </a:rPr>
              <a:t>Boundary </a:t>
            </a:r>
            <a:r>
              <a:rPr lang="en-US" dirty="0">
                <a:latin typeface="Times New Roman" pitchFamily="18" charset="0"/>
              </a:rPr>
              <a:t>Layer </a:t>
            </a:r>
            <a:r>
              <a:rPr lang="en-US" dirty="0" smtClean="0">
                <a:latin typeface="Times New Roman" pitchFamily="18" charset="0"/>
              </a:rPr>
              <a:t>underestimates in aerosol mass arise </a:t>
            </a:r>
            <a:r>
              <a:rPr lang="en-US" dirty="0">
                <a:latin typeface="Times New Roman" pitchFamily="18" charset="0"/>
              </a:rPr>
              <a:t>due to underestimates in local LA sources and neglect of nitrate aerosol in GOCART </a:t>
            </a:r>
            <a:r>
              <a:rPr lang="en-US" dirty="0" smtClean="0">
                <a:latin typeface="Times New Roman" pitchFamily="18" charset="0"/>
              </a:rPr>
              <a:t>module</a:t>
            </a:r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4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7583488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</a:rPr>
              <a:t>Assessment of Global 850mb O3 and Aerosol Extinction Forecast Skill</a:t>
            </a:r>
          </a:p>
          <a:p>
            <a:pPr algn="ctr"/>
            <a:endParaRPr lang="en-US" sz="2800">
              <a:latin typeface="Times New Roman" pitchFamily="18" charset="0"/>
            </a:endParaRPr>
          </a:p>
          <a:p>
            <a:endParaRPr lang="en-US" sz="2800">
              <a:latin typeface="Times New Roman" pitchFamily="18" charset="0"/>
            </a:endParaRPr>
          </a:p>
          <a:p>
            <a:pPr lvl="1">
              <a:buFontTx/>
              <a:buChar char="•"/>
            </a:pPr>
            <a:r>
              <a:rPr lang="en-US" sz="2800">
                <a:latin typeface="Times New Roman" pitchFamily="18" charset="0"/>
              </a:rPr>
              <a:t>Anomaly Correlations (AC)</a:t>
            </a:r>
          </a:p>
          <a:p>
            <a:pPr lvl="2">
              <a:buFontTx/>
              <a:buChar char="•"/>
            </a:pPr>
            <a:r>
              <a:rPr lang="en-US" sz="2000">
                <a:latin typeface="Times New Roman" pitchFamily="18" charset="0"/>
              </a:rPr>
              <a:t>Correlation between forecast and analysis</a:t>
            </a:r>
          </a:p>
          <a:p>
            <a:pPr lvl="2">
              <a:buFontTx/>
              <a:buChar char="•"/>
            </a:pPr>
            <a:r>
              <a:rPr lang="en-US" sz="2000">
                <a:latin typeface="Times New Roman" pitchFamily="18" charset="0"/>
              </a:rPr>
              <a:t>May-June mean removed</a:t>
            </a:r>
          </a:p>
          <a:p>
            <a:pPr lvl="2">
              <a:buFontTx/>
              <a:buChar char="•"/>
            </a:pPr>
            <a:r>
              <a:rPr lang="en-US" sz="2000">
                <a:latin typeface="Times New Roman" pitchFamily="18" charset="0"/>
              </a:rPr>
              <a:t>Spectrally truncated to wavenumber 20</a:t>
            </a:r>
          </a:p>
          <a:p>
            <a:pPr lvl="2">
              <a:buFontTx/>
              <a:buChar char="•"/>
            </a:pPr>
            <a:r>
              <a:rPr lang="en-US" sz="2000">
                <a:latin typeface="Times New Roman" pitchFamily="18" charset="0"/>
              </a:rPr>
              <a:t>Averaged from 20N-80N</a:t>
            </a:r>
          </a:p>
        </p:txBody>
      </p:sp>
      <p:pic>
        <p:nvPicPr>
          <p:cNvPr id="48131" name="Picture 3" descr="acz5"/>
          <p:cNvPicPr>
            <a:picLocks noChangeAspect="1" noChangeArrowheads="1"/>
          </p:cNvPicPr>
          <p:nvPr/>
        </p:nvPicPr>
        <p:blipFill>
          <a:blip r:embed="rId2"/>
          <a:srcRect l="10400" b="50580"/>
          <a:stretch>
            <a:fillRect/>
          </a:stretch>
        </p:blipFill>
        <p:spPr bwMode="auto">
          <a:xfrm>
            <a:off x="1219200" y="3581400"/>
            <a:ext cx="6096000" cy="2613025"/>
          </a:xfrm>
          <a:prstGeom prst="rect">
            <a:avLst/>
          </a:prstGeom>
          <a:noFill/>
        </p:spPr>
      </p:pic>
      <p:sp>
        <p:nvSpPr>
          <p:cNvPr id="48132" name="Line 4"/>
          <p:cNvSpPr>
            <a:spLocks noChangeShapeType="1"/>
          </p:cNvSpPr>
          <p:nvPr/>
        </p:nvSpPr>
        <p:spPr bwMode="auto">
          <a:xfrm flipV="1">
            <a:off x="1768475" y="4876800"/>
            <a:ext cx="5241925" cy="3333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7086600" y="4724400"/>
            <a:ext cx="127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useful Skill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6492875"/>
            <a:ext cx="609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http://www.emc.ncep.noaa.gov/gmb/STATS/html/monarch.html</a:t>
            </a:r>
          </a:p>
        </p:txBody>
      </p:sp>
    </p:spTree>
    <p:extLst>
      <p:ext uri="{BB962C8B-B14F-4D97-AF65-F5344CB8AC3E}">
        <p14:creationId xmlns:p14="http://schemas.microsoft.com/office/powerpoint/2010/main" val="31917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 descr="RAQMS_850mb_AC_noassim_2x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8135938" cy="5995988"/>
          </a:xfrm>
          <a:prstGeom prst="rect">
            <a:avLst/>
          </a:prstGeom>
          <a:noFill/>
        </p:spPr>
      </p:pic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298450" y="152400"/>
            <a:ext cx="8186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Northern Hemisphere 850mb May-June 2010 Anomaly Correlations (AC)</a:t>
            </a:r>
          </a:p>
          <a:p>
            <a:pPr algn="ctr"/>
            <a:r>
              <a:rPr lang="en-US" sz="2000" b="1">
                <a:latin typeface="Times New Roman" pitchFamily="18" charset="0"/>
              </a:rPr>
              <a:t>(No Assimilation)</a:t>
            </a:r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1666875" y="2890838"/>
            <a:ext cx="5638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7391400" y="2719388"/>
            <a:ext cx="127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useful Skill</a:t>
            </a: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152400" y="6019800"/>
            <a:ext cx="8534400" cy="65087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>
                <a:latin typeface="Times New Roman" pitchFamily="18" charset="0"/>
              </a:rPr>
              <a:t>850mb ozone forecasts have useful skill past 3 days (significantly better than water vapor)</a:t>
            </a:r>
          </a:p>
          <a:p>
            <a:pPr>
              <a:buFontTx/>
              <a:buChar char="•"/>
            </a:pPr>
            <a:r>
              <a:rPr lang="en-US">
                <a:latin typeface="Times New Roman" pitchFamily="18" charset="0"/>
              </a:rPr>
              <a:t>850mb extinction forecasts do not have useful skill at 1 day</a:t>
            </a:r>
          </a:p>
        </p:txBody>
      </p:sp>
    </p:spTree>
    <p:extLst>
      <p:ext uri="{BB962C8B-B14F-4D97-AF65-F5344CB8AC3E}">
        <p14:creationId xmlns:p14="http://schemas.microsoft.com/office/powerpoint/2010/main" val="119323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RAQMS_850mb_AC_assim_2x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8153400" cy="6007100"/>
          </a:xfrm>
          <a:prstGeom prst="rect">
            <a:avLst/>
          </a:prstGeom>
          <a:noFill/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98450" y="152400"/>
            <a:ext cx="8186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Northern Hemisphere 850mb May-June 2010 Anomaly Correlations (AC)</a:t>
            </a:r>
          </a:p>
          <a:p>
            <a:pPr algn="ctr"/>
            <a:r>
              <a:rPr lang="en-US" sz="2000" b="1">
                <a:latin typeface="Times New Roman" pitchFamily="18" charset="0"/>
              </a:rPr>
              <a:t>(With MLS/OMI/MODIS Assimilation)</a:t>
            </a:r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1666875" y="2890838"/>
            <a:ext cx="5638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391400" y="2719388"/>
            <a:ext cx="127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useful Skill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66700" y="5867400"/>
            <a:ext cx="8293100" cy="9255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>
                <a:latin typeface="Times New Roman" pitchFamily="18" charset="0"/>
              </a:rPr>
              <a:t>Assimilation of O3 retrievals results in slight improvements in 850mb ozone forecasts </a:t>
            </a:r>
          </a:p>
          <a:p>
            <a:pPr>
              <a:buFontTx/>
              <a:buChar char="•"/>
            </a:pPr>
            <a:r>
              <a:rPr lang="en-US">
                <a:latin typeface="Times New Roman" pitchFamily="18" charset="0"/>
              </a:rPr>
              <a:t>Assimilation of AOD retrievals results in significant improvement in 850mb extinction </a:t>
            </a:r>
          </a:p>
          <a:p>
            <a:r>
              <a:rPr lang="en-US">
                <a:latin typeface="Times New Roman" pitchFamily="18" charset="0"/>
              </a:rPr>
              <a:t> forecasts with useful skill at ~1.5 days</a:t>
            </a:r>
          </a:p>
        </p:txBody>
      </p:sp>
    </p:spTree>
    <p:extLst>
      <p:ext uri="{BB962C8B-B14F-4D97-AF65-F5344CB8AC3E}">
        <p14:creationId xmlns:p14="http://schemas.microsoft.com/office/powerpoint/2010/main" val="396422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RAQMS_850mb_Ext_AC_noassim_2x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8650"/>
            <a:ext cx="8153400" cy="6007100"/>
          </a:xfrm>
          <a:prstGeom prst="rect">
            <a:avLst/>
          </a:prstGeom>
          <a:noFill/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1666875" y="2890838"/>
            <a:ext cx="5638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7391400" y="2719388"/>
            <a:ext cx="127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useful Skill</a:t>
            </a: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298450" y="152400"/>
            <a:ext cx="8186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Northern Hemisphere 850mb May-June 2010 Anomaly Correlations (AC)</a:t>
            </a:r>
          </a:p>
          <a:p>
            <a:pPr algn="ctr"/>
            <a:r>
              <a:rPr lang="en-US" sz="2000" b="1">
                <a:latin typeface="Times New Roman" pitchFamily="18" charset="0"/>
              </a:rPr>
              <a:t>(No Assimilation)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533400" y="5932488"/>
            <a:ext cx="8332788" cy="92551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>
                <a:latin typeface="Times New Roman" pitchFamily="18" charset="0"/>
              </a:rPr>
              <a:t>Only 850mb SO4 extinction forecasts useful skill past 1 day</a:t>
            </a:r>
          </a:p>
          <a:p>
            <a:pPr>
              <a:buFontTx/>
              <a:buChar char="•"/>
            </a:pPr>
            <a:r>
              <a:rPr lang="en-US">
                <a:latin typeface="Times New Roman" pitchFamily="18" charset="0"/>
              </a:rPr>
              <a:t>Black and organic carbon (BC+OC) and dust extinctions are both poorly initialized and </a:t>
            </a:r>
          </a:p>
          <a:p>
            <a:r>
              <a:rPr lang="en-US">
                <a:latin typeface="Times New Roman" pitchFamily="18" charset="0"/>
              </a:rPr>
              <a:t>forecasted</a:t>
            </a:r>
          </a:p>
        </p:txBody>
      </p:sp>
    </p:spTree>
    <p:extLst>
      <p:ext uri="{BB962C8B-B14F-4D97-AF65-F5344CB8AC3E}">
        <p14:creationId xmlns:p14="http://schemas.microsoft.com/office/powerpoint/2010/main" val="181886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RAQMS_850mb_Ext_AC_assim_2x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300"/>
            <a:ext cx="8153400" cy="6007100"/>
          </a:xfrm>
          <a:prstGeom prst="rect">
            <a:avLst/>
          </a:prstGeom>
          <a:noFill/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298450" y="152400"/>
            <a:ext cx="8186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Northern Hemisphere 850mb May-June 2010 Anomaly Correlations (AC)</a:t>
            </a:r>
          </a:p>
          <a:p>
            <a:pPr algn="ctr"/>
            <a:r>
              <a:rPr lang="en-US" sz="2000" b="1">
                <a:latin typeface="Times New Roman" pitchFamily="18" charset="0"/>
              </a:rPr>
              <a:t>(With MODIS Assimilation)</a:t>
            </a: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1666875" y="2890838"/>
            <a:ext cx="5638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7391400" y="2719388"/>
            <a:ext cx="127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useful Skill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533400" y="5867400"/>
            <a:ext cx="8229600" cy="9255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latin typeface="Times New Roman" pitchFamily="18" charset="0"/>
              </a:rPr>
              <a:t>MODIS AOD assimilation results in small changes in 850mb SO4 extinction forecasts</a:t>
            </a:r>
          </a:p>
          <a:p>
            <a:pPr>
              <a:buFontTx/>
              <a:buChar char="•"/>
            </a:pPr>
            <a:r>
              <a:rPr lang="en-US">
                <a:latin typeface="Times New Roman" pitchFamily="18" charset="0"/>
              </a:rPr>
              <a:t>MODIS AOD assimilation results in significant improvements in black and organic carbon (BC+OC) and dust forecast skill (dust prediction useful at 2 days)</a:t>
            </a:r>
          </a:p>
        </p:txBody>
      </p:sp>
    </p:spTree>
    <p:extLst>
      <p:ext uri="{BB962C8B-B14F-4D97-AF65-F5344CB8AC3E}">
        <p14:creationId xmlns:p14="http://schemas.microsoft.com/office/powerpoint/2010/main" val="241785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3899" y="6510408"/>
            <a:ext cx="321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http://raqms-ops.ssec.wisc.edu/</a:t>
            </a: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b="20000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 b="11685"/>
          <a:stretch>
            <a:fillRect/>
          </a:stretch>
        </p:blipFill>
        <p:spPr bwMode="auto">
          <a:xfrm>
            <a:off x="1012825" y="-44450"/>
            <a:ext cx="142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6934200" y="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0" name="Photo Editor Photo" r:id="rId5" imgW="1371429" imgH="1371429" progId="">
                  <p:embed/>
                </p:oleObj>
              </mc:Choice>
              <mc:Fallback>
                <p:oleObj name="Photo Editor Photo" r:id="rId5" imgW="1371429" imgH="1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0" descr="/home/www/products/latest/O3_calnex_320K_latest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" y="1524000"/>
            <a:ext cx="7790688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4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3899" y="6510408"/>
            <a:ext cx="321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http://raqms-ops.ssec.wisc.edu/</a:t>
            </a: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b="20000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 b="11685"/>
          <a:stretch>
            <a:fillRect/>
          </a:stretch>
        </p:blipFill>
        <p:spPr bwMode="auto">
          <a:xfrm>
            <a:off x="1012825" y="-44450"/>
            <a:ext cx="142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6934200" y="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4" name="Photo Editor Photo" r:id="rId5" imgW="1371429" imgH="1371429" progId="">
                  <p:embed/>
                </p:oleObj>
              </mc:Choice>
              <mc:Fallback>
                <p:oleObj name="Photo Editor Photo" r:id="rId5" imgW="1371429" imgH="1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0" descr="/home/www/products/latest/CO_calnex_300K_latest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2" y="1522742"/>
            <a:ext cx="7790688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3899" y="6510408"/>
            <a:ext cx="321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http://raqms-ops.ssec.wisc.edu/</a:t>
            </a: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b="20000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 b="11685"/>
          <a:stretch>
            <a:fillRect/>
          </a:stretch>
        </p:blipFill>
        <p:spPr bwMode="auto">
          <a:xfrm>
            <a:off x="1012825" y="-44450"/>
            <a:ext cx="142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6934200" y="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8" name="Photo Editor Photo" r:id="rId5" imgW="1371429" imgH="1371429" progId="">
                  <p:embed/>
                </p:oleObj>
              </mc:Choice>
              <mc:Fallback>
                <p:oleObj name="Photo Editor Photo" r:id="rId5" imgW="1371429" imgH="1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71600" y="5560497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546" name="Picture 10" descr="Time series plot for Site ID 481670056, MSA 2920 T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4" y="1447800"/>
            <a:ext cx="685800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31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\\beans\users$\bpierce\Data\Documents\Attachments\sep_25\ts_pm25_20130911-20131001_482011042_3360_T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44" y="1447800"/>
            <a:ext cx="6858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63899" y="6510408"/>
            <a:ext cx="321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http://raqms-ops.ssec.wisc.edu/</a:t>
            </a: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b="20000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 b="11685"/>
          <a:stretch>
            <a:fillRect/>
          </a:stretch>
        </p:blipFill>
        <p:spPr bwMode="auto">
          <a:xfrm>
            <a:off x="1012825" y="-44450"/>
            <a:ext cx="142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6934200" y="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2" name="Photo Editor Photo" r:id="rId6" imgW="1371429" imgH="1371429" progId="">
                  <p:embed/>
                </p:oleObj>
              </mc:Choice>
              <mc:Fallback>
                <p:oleObj name="Photo Editor Photo" r:id="rId6" imgW="1371429" imgH="1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83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553" y="304800"/>
            <a:ext cx="7572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Air quality forecasting and data assimilation </a:t>
            </a:r>
            <a:endParaRPr lang="en-US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084244"/>
            <a:ext cx="4267200" cy="424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 descr="http://airquality.weather.gov/images/conus/Ozone0110_con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09473"/>
            <a:ext cx="4006822" cy="318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453" y="603867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http://airquality.weather.gov/sectors/conus.php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16935" y="6166310"/>
            <a:ext cx="22619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http://www.jcsda.noaa.gov/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7404" y="1497167"/>
            <a:ext cx="2477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National Weather Service </a:t>
            </a:r>
          </a:p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Air Quality forecast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8056" y="1371600"/>
            <a:ext cx="408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Joint Center for Satellite Data Assimilation</a:t>
            </a: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GOES Total Column Ozone Assimilation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3899" y="6510408"/>
            <a:ext cx="321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http://raqms-ops.ssec.wisc.edu/</a:t>
            </a: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b="20000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 b="11685"/>
          <a:stretch>
            <a:fillRect/>
          </a:stretch>
        </p:blipFill>
        <p:spPr bwMode="auto">
          <a:xfrm>
            <a:off x="1012825" y="-44450"/>
            <a:ext cx="142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6934200" y="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8" name="Photo Editor Photo" r:id="rId5" imgW="1371429" imgH="1371429" progId="">
                  <p:embed/>
                </p:oleObj>
              </mc:Choice>
              <mc:Fallback>
                <p:oleObj name="Photo Editor Photo" r:id="rId5" imgW="1371429" imgH="1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71600" y="5560497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586" name="Picture 2" descr="Time series plot for Site ID 550250041, MSA 4720 W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44" y="1447799"/>
            <a:ext cx="685800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0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3899" y="6510408"/>
            <a:ext cx="321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http://raqms-ops.ssec.wisc.edu/</a:t>
            </a: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b="20000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 b="11685"/>
          <a:stretch>
            <a:fillRect/>
          </a:stretch>
        </p:blipFill>
        <p:spPr bwMode="auto">
          <a:xfrm>
            <a:off x="1012825" y="-44450"/>
            <a:ext cx="142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6934200" y="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0" name="Photo Editor Photo" r:id="rId5" imgW="1371429" imgH="1371429" progId="">
                  <p:embed/>
                </p:oleObj>
              </mc:Choice>
              <mc:Fallback>
                <p:oleObj name="Photo Editor Photo" r:id="rId5" imgW="1371429" imgH="1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71600" y="5560497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0" y="56388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\\beans\users$\bpierce\Data\Documents\Attachments\sep_25\ts_pm25_20130911-20131001_550250041_4720_W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22" y="1447800"/>
            <a:ext cx="6858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86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1416" y="5562600"/>
            <a:ext cx="7315200" cy="92333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Vision for the future: an operational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air quality modeling system capable of utilizing space based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composition measurements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for global and regional air quality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prediction and climate monitoring 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6" b="1117"/>
          <a:stretch/>
        </p:blipFill>
        <p:spPr bwMode="auto">
          <a:xfrm rot="5400000">
            <a:off x="897993" y="767119"/>
            <a:ext cx="2602087" cy="439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t="29112" r="8416" b="9151"/>
          <a:stretch/>
        </p:blipFill>
        <p:spPr bwMode="auto">
          <a:xfrm>
            <a:off x="4738456" y="1588912"/>
            <a:ext cx="4402241" cy="27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975" y="4343400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Schneider, P., and R. J. van der A (2012), A global single-sensor analysis of 2002–2011 tropospheric nitrogen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dioxide trends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observed from space, J.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Geophys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. Res., 117,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D16309, doi:10.1029/2012JD017571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26671" y="4267200"/>
            <a:ext cx="45313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Hsu, N. C.,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et al., (2012) Global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and regional trends of aerosol optical depth over land and ocean using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SeaWiFS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measurements from 1997 to 2010, Atmos. Chem. Phys., 12, 8037-8053, doi:10.5194/acp-12-8037-2012, 2012.</a:t>
            </a:r>
            <a:r>
              <a:rPr lang="en-US" dirty="0"/>
              <a:t> </a:t>
            </a:r>
            <a:endParaRPr lang="en-US" dirty="0"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4375" y="18871"/>
            <a:ext cx="7066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Understanding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issues at the nexus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of 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air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quality and climate change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1323201"/>
            <a:ext cx="2164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Global NO2 Trends 2002-2011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1337101"/>
            <a:ext cx="3317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Global Aerosol Optical Depth Trends 1997-2010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352800" y="1089025"/>
          <a:ext cx="5791200" cy="576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Photo Editor Photo" r:id="rId4" imgW="2742857" imgH="2734057" progId="MSPhotoEd.3">
                  <p:embed/>
                </p:oleObj>
              </mc:Choice>
              <mc:Fallback>
                <p:oleObj name="Photo Editor Photo" r:id="rId4" imgW="2742857" imgH="27340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089025"/>
                        <a:ext cx="5791200" cy="576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53882" dir="2700000" algn="ctr" rotWithShape="0">
                                <a:srgbClr val="000032">
                                  <a:alpha val="50000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133600" y="0"/>
            <a:ext cx="4641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r>
              <a:rPr lang="en-US" sz="3600">
                <a:latin typeface="Times New Roman" pitchFamily="18" charset="0"/>
              </a:rPr>
              <a:t>Analysis/Forecast Cycle</a:t>
            </a: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4191000" y="1219200"/>
            <a:ext cx="3962400" cy="4876800"/>
            <a:chOff x="1536" y="432"/>
            <a:chExt cx="2640" cy="3312"/>
          </a:xfrm>
        </p:grpSpPr>
        <p:sp>
          <p:nvSpPr>
            <p:cNvPr id="2055" name="Oval 5"/>
            <p:cNvSpPr>
              <a:spLocks noChangeArrowheads="1"/>
            </p:cNvSpPr>
            <p:nvPr/>
          </p:nvSpPr>
          <p:spPr bwMode="auto">
            <a:xfrm rot="1344932">
              <a:off x="1824" y="1632"/>
              <a:ext cx="2064" cy="21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" name="Oval 6"/>
            <p:cNvSpPr>
              <a:spLocks noChangeArrowheads="1"/>
            </p:cNvSpPr>
            <p:nvPr/>
          </p:nvSpPr>
          <p:spPr bwMode="auto">
            <a:xfrm>
              <a:off x="2304" y="432"/>
              <a:ext cx="1056" cy="86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Observations</a:t>
              </a:r>
            </a:p>
          </p:txBody>
        </p:sp>
        <p:sp>
          <p:nvSpPr>
            <p:cNvPr id="2057" name="Oval 7"/>
            <p:cNvSpPr>
              <a:spLocks noChangeArrowheads="1"/>
            </p:cNvSpPr>
            <p:nvPr/>
          </p:nvSpPr>
          <p:spPr bwMode="auto">
            <a:xfrm>
              <a:off x="1536" y="1488"/>
              <a:ext cx="1056" cy="86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Model</a:t>
              </a:r>
            </a:p>
            <a:p>
              <a:pPr algn="ctr"/>
              <a:r>
                <a:rPr lang="en-US" sz="2400">
                  <a:latin typeface="Times New Roman" pitchFamily="18" charset="0"/>
                </a:rPr>
                <a:t>Forecast</a:t>
              </a:r>
            </a:p>
          </p:txBody>
        </p:sp>
        <p:sp>
          <p:nvSpPr>
            <p:cNvPr id="2058" name="Oval 8"/>
            <p:cNvSpPr>
              <a:spLocks noChangeArrowheads="1"/>
            </p:cNvSpPr>
            <p:nvPr/>
          </p:nvSpPr>
          <p:spPr bwMode="auto">
            <a:xfrm>
              <a:off x="3120" y="1488"/>
              <a:ext cx="1056" cy="86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Increment:</a:t>
              </a:r>
            </a:p>
            <a:p>
              <a:pPr algn="ctr"/>
              <a:r>
                <a:rPr lang="en-US" sz="2400">
                  <a:latin typeface="Times New Roman" pitchFamily="18" charset="0"/>
                </a:rPr>
                <a:t>OBS-FX</a:t>
              </a:r>
            </a:p>
          </p:txBody>
        </p:sp>
        <p:sp>
          <p:nvSpPr>
            <p:cNvPr id="2059" name="Oval 9"/>
            <p:cNvSpPr>
              <a:spLocks noChangeArrowheads="1"/>
            </p:cNvSpPr>
            <p:nvPr/>
          </p:nvSpPr>
          <p:spPr bwMode="auto">
            <a:xfrm>
              <a:off x="3120" y="2784"/>
              <a:ext cx="1056" cy="86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Statistical</a:t>
              </a:r>
            </a:p>
            <a:p>
              <a:pPr algn="ctr"/>
              <a:r>
                <a:rPr lang="en-US" sz="2400">
                  <a:latin typeface="Times New Roman" pitchFamily="18" charset="0"/>
                </a:rPr>
                <a:t>Blending</a:t>
              </a:r>
            </a:p>
          </p:txBody>
        </p:sp>
        <p:sp>
          <p:nvSpPr>
            <p:cNvPr id="2060" name="Oval 10"/>
            <p:cNvSpPr>
              <a:spLocks noChangeArrowheads="1"/>
            </p:cNvSpPr>
            <p:nvPr/>
          </p:nvSpPr>
          <p:spPr bwMode="auto">
            <a:xfrm>
              <a:off x="1536" y="2784"/>
              <a:ext cx="1056" cy="86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Analysis</a:t>
              </a:r>
            </a:p>
            <a:p>
              <a:pPr algn="ctr"/>
              <a:r>
                <a:rPr lang="en-US" sz="2400">
                  <a:latin typeface="Times New Roman" pitchFamily="18" charset="0"/>
                </a:rPr>
                <a:t>FX IC</a:t>
              </a:r>
            </a:p>
          </p:txBody>
        </p:sp>
        <p:sp>
          <p:nvSpPr>
            <p:cNvPr id="2061" name="Line 11"/>
            <p:cNvSpPr>
              <a:spLocks noChangeShapeType="1"/>
            </p:cNvSpPr>
            <p:nvPr/>
          </p:nvSpPr>
          <p:spPr bwMode="auto">
            <a:xfrm>
              <a:off x="3120" y="1248"/>
              <a:ext cx="288" cy="28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Line 12"/>
            <p:cNvSpPr>
              <a:spLocks noChangeShapeType="1"/>
            </p:cNvSpPr>
            <p:nvPr/>
          </p:nvSpPr>
          <p:spPr bwMode="auto">
            <a:xfrm>
              <a:off x="3600" y="1680"/>
              <a:ext cx="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AutoShape 13"/>
            <p:cNvSpPr>
              <a:spLocks noChangeArrowheads="1"/>
            </p:cNvSpPr>
            <p:nvPr/>
          </p:nvSpPr>
          <p:spPr bwMode="auto">
            <a:xfrm>
              <a:off x="1728" y="2448"/>
              <a:ext cx="186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4" name="AutoShape 14"/>
            <p:cNvSpPr>
              <a:spLocks noChangeArrowheads="1"/>
            </p:cNvSpPr>
            <p:nvPr/>
          </p:nvSpPr>
          <p:spPr bwMode="auto">
            <a:xfrm flipV="1">
              <a:off x="3792" y="2544"/>
              <a:ext cx="192" cy="14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53" name="Picture 15" descr="D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1333" r="6667" b="17778"/>
          <a:stretch>
            <a:fillRect/>
          </a:stretch>
        </p:blipFill>
        <p:spPr bwMode="auto">
          <a:xfrm>
            <a:off x="0" y="4687888"/>
            <a:ext cx="41148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16"/>
          <p:cNvSpPr txBox="1">
            <a:spLocks noChangeArrowheads="1"/>
          </p:cNvSpPr>
          <p:nvPr/>
        </p:nvSpPr>
        <p:spPr bwMode="auto">
          <a:xfrm>
            <a:off x="228600" y="1143000"/>
            <a:ext cx="2987675" cy="2282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r>
              <a:rPr lang="en-US" sz="2400">
                <a:latin typeface="Times New Roman" pitchFamily="18" charset="0"/>
              </a:rPr>
              <a:t>Current observations are  combined with previous knowledge (first guess) to produce a forecast of the weather</a:t>
            </a:r>
          </a:p>
        </p:txBody>
      </p:sp>
    </p:spTree>
    <p:extLst>
      <p:ext uri="{BB962C8B-B14F-4D97-AF65-F5344CB8AC3E}">
        <p14:creationId xmlns:p14="http://schemas.microsoft.com/office/powerpoint/2010/main" val="24070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b="20000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 b="11685"/>
          <a:stretch>
            <a:fillRect/>
          </a:stretch>
        </p:blipFill>
        <p:spPr bwMode="auto">
          <a:xfrm>
            <a:off x="1012825" y="-44450"/>
            <a:ext cx="142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934200" y="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Photo Editor Photo" r:id="rId6" imgW="1371429" imgH="1371429" progId="">
                  <p:embed/>
                </p:oleObj>
              </mc:Choice>
              <mc:Fallback>
                <p:oleObj name="Photo Editor Photo" r:id="rId6" imgW="1371429" imgH="1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2954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Online global chemical and aerosol assimilation/forecasting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system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457200" y="1824097"/>
            <a:ext cx="8305800" cy="45243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Modeling Framework:</a:t>
            </a:r>
          </a:p>
          <a:p>
            <a:pPr algn="ctr" eaLnBrk="1" hangingPunct="1"/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latin typeface="Times New Roman" pitchFamily="18" charset="0"/>
              </a:rPr>
              <a:t>UW-Madison hybrid </a:t>
            </a:r>
            <a:r>
              <a:rPr lang="en-US" sz="1600" b="1" dirty="0">
                <a:latin typeface="Arial" charset="0"/>
                <a:sym typeface="Symbol" pitchFamily="18" charset="2"/>
              </a:rPr>
              <a:t>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b="1" dirty="0">
                <a:latin typeface="Times New Roman" pitchFamily="18" charset="0"/>
              </a:rPr>
              <a:t>coordinate model (UW-Hybrid) dynamical core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latin typeface="Times New Roman" pitchFamily="18" charset="0"/>
              </a:rPr>
              <a:t>Unified stratosphere/troposphere chemical prediction scheme </a:t>
            </a:r>
            <a:r>
              <a:rPr lang="en-US" sz="1600" b="1" dirty="0" smtClean="0">
                <a:latin typeface="Times New Roman" pitchFamily="18" charset="0"/>
              </a:rPr>
              <a:t>developed </a:t>
            </a:r>
            <a:r>
              <a:rPr lang="en-US" sz="1600" b="1" dirty="0">
                <a:latin typeface="Times New Roman" pitchFamily="18" charset="0"/>
              </a:rPr>
              <a:t>at NASA </a:t>
            </a:r>
            <a:r>
              <a:rPr lang="en-US" sz="1600" b="1" dirty="0" err="1">
                <a:latin typeface="Times New Roman" pitchFamily="18" charset="0"/>
              </a:rPr>
              <a:t>LaRC</a:t>
            </a:r>
            <a:endParaRPr lang="en-US" sz="1600" b="1" dirty="0">
              <a:latin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latin typeface="Times New Roman" pitchFamily="18" charset="0"/>
              </a:rPr>
              <a:t>Aerosol prediction scheme (GOCART) developed by </a:t>
            </a:r>
            <a:r>
              <a:rPr lang="en-US" sz="1600" b="1" dirty="0" err="1">
                <a:latin typeface="Times New Roman" pitchFamily="18" charset="0"/>
              </a:rPr>
              <a:t>Mian</a:t>
            </a:r>
            <a:r>
              <a:rPr lang="en-US" sz="1600" b="1" dirty="0">
                <a:latin typeface="Times New Roman" pitchFamily="18" charset="0"/>
              </a:rPr>
              <a:t> Chin (NASA GSFC). </a:t>
            </a:r>
          </a:p>
          <a:p>
            <a:pPr marL="285750" indent="-285750" algn="ctr" eaLnBrk="1" hangingPunct="1">
              <a:buFont typeface="Arial" pitchFamily="34" charset="0"/>
              <a:buChar char="•"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Real-time assimilation:</a:t>
            </a:r>
          </a:p>
          <a:p>
            <a:pPr eaLnBrk="1" hangingPunct="1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Microwave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Limb Sounder (MLS) stratospheric ozone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profiles (above 50mb)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Ozone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Monitoring Instrument (OMI) total ozone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column (cloud cleared)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Moderate Resolution Imaging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(MODIS) Aerosol Optical Depth (AOD)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Real-time fire detection:</a:t>
            </a:r>
          </a:p>
          <a:p>
            <a:pPr eaLnBrk="1" hangingPunct="1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 Moderate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Resolution Imaging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(MODIS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1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8408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Three different NOAA Air Quality Field Missions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/>
          <a:srcRect l="42973" t="34717" r="25238" b="17523"/>
          <a:stretch/>
        </p:blipFill>
        <p:spPr bwMode="auto">
          <a:xfrm>
            <a:off x="415341" y="4800600"/>
            <a:ext cx="2025800" cy="190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2006texa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2" y="1219200"/>
            <a:ext cx="2514659" cy="126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RCPAC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92" y="2819400"/>
            <a:ext cx="2148698" cy="173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51699" y="1447800"/>
            <a:ext cx="5817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2006 Texas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Air Quality Study - Gulf of Mexico Atmospheric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Composition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Climate Study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4200" y="3122241"/>
            <a:ext cx="5512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2008 Aerosol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Radiation, and Cloud Processes affecting Arctic Climate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0" y="5486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2010 California Research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at the Nexus of Air Quality and Climate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Change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lockwise: satellite relief map; NOAA Research Vessel Ronald H. Brown, Upper-air Network map; NOAA WP-3D Orion aircr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02936"/>
            <a:ext cx="3886199" cy="295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2006texa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782" y="152400"/>
            <a:ext cx="2362738" cy="118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4414"/>
            <a:ext cx="91425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TexAQS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GoMACCS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2006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Texas Air Quality Study - Gulf of Mexico Atmospheric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Composition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Climate Study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East Texas and the Gulf of Mexico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When: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August - September 2006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TexAQS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II study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provided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support Texas Commission on Environmental Quality (TCEQ)</a:t>
            </a: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develop strategies for the new federal eight-hour ozone standard and regional-haze requirements.</a:t>
            </a:r>
          </a:p>
        </p:txBody>
      </p:sp>
      <p:pic>
        <p:nvPicPr>
          <p:cNvPr id="4098" name="Picture 2" descr="TexAQS II Field Studay Ar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577" y="3717733"/>
            <a:ext cx="4187023" cy="314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9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93725" y="1255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" pitchFamily="18" charset="0"/>
              </a:rPr>
              <a:t>TEXAQS Science Questions</a:t>
            </a:r>
          </a:p>
          <a:p>
            <a:pPr algn="ctr"/>
            <a:endParaRPr lang="en-US" sz="2000" dirty="0">
              <a:latin typeface="Times" pitchFamily="18" charset="0"/>
            </a:endParaRPr>
          </a:p>
          <a:p>
            <a:r>
              <a:rPr lang="en-US" sz="2000" b="1" i="1" dirty="0">
                <a:latin typeface="Times" pitchFamily="18" charset="0"/>
              </a:rPr>
              <a:t>How do emissions from local and distant sources interact to determine the air quality in Texas, and which areas outside of Texas adversely affect the air quality of non-attainment areas within Texas?</a:t>
            </a:r>
          </a:p>
          <a:p>
            <a:endParaRPr lang="en-US" sz="2000" dirty="0">
              <a:latin typeface="Times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Times" pitchFamily="18" charset="0"/>
              </a:rPr>
              <a:t>RAQMS </a:t>
            </a:r>
            <a:r>
              <a:rPr lang="en-US" sz="2000" dirty="0">
                <a:latin typeface="Times" pitchFamily="18" charset="0"/>
              </a:rPr>
              <a:t>is used </a:t>
            </a:r>
            <a:r>
              <a:rPr lang="pl-PL" sz="2000" dirty="0">
                <a:latin typeface="Times" pitchFamily="18" charset="0"/>
              </a:rPr>
              <a:t>to investigate the impact of continental scale ozone production on Houston and Dallas air quality from </a:t>
            </a:r>
            <a:r>
              <a:rPr lang="en-US" sz="2000" dirty="0">
                <a:latin typeface="Times" pitchFamily="18" charset="0"/>
              </a:rPr>
              <a:t>July 15</a:t>
            </a:r>
            <a:r>
              <a:rPr lang="pl-PL" sz="2000" dirty="0">
                <a:latin typeface="Times" pitchFamily="18" charset="0"/>
              </a:rPr>
              <a:t> through </a:t>
            </a:r>
            <a:r>
              <a:rPr lang="en-US" sz="2000" dirty="0">
                <a:latin typeface="Times" pitchFamily="18" charset="0"/>
              </a:rPr>
              <a:t>October 15, </a:t>
            </a:r>
            <a:r>
              <a:rPr lang="pl-PL" sz="2000" dirty="0">
                <a:latin typeface="Times" pitchFamily="18" charset="0"/>
              </a:rPr>
              <a:t>2006. </a:t>
            </a:r>
            <a:endParaRPr lang="en-US" sz="2000" dirty="0">
              <a:latin typeface="Times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000" dirty="0">
              <a:latin typeface="Times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latin typeface="Times" pitchFamily="18" charset="0"/>
              </a:rPr>
              <a:t>Ensemble </a:t>
            </a:r>
            <a:r>
              <a:rPr lang="en-US" sz="2000" dirty="0" smtClean="0">
                <a:latin typeface="Times" pitchFamily="18" charset="0"/>
              </a:rPr>
              <a:t>trajectory </a:t>
            </a:r>
            <a:r>
              <a:rPr lang="en-US" sz="2000" dirty="0">
                <a:latin typeface="Times" pitchFamily="18" charset="0"/>
              </a:rPr>
              <a:t>analysis is used to determine the source regions associated with enhanced regional ozone production for the Houston and Dallas receptor regions.  </a:t>
            </a:r>
          </a:p>
          <a:p>
            <a:endParaRPr lang="en-US" sz="2000" dirty="0">
              <a:latin typeface="Times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3" t="15168" r="9377" b="9377"/>
          <a:stretch/>
        </p:blipFill>
        <p:spPr bwMode="auto">
          <a:xfrm>
            <a:off x="5105400" y="3737668"/>
            <a:ext cx="3962400" cy="31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4" descr="totalnox_emissions_map_texa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8671"/>
            <a:ext cx="3962400" cy="316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RAQMS 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NOx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 emissions during TEXAQS: Aug-Sep 2006</a:t>
            </a:r>
          </a:p>
        </p:txBody>
      </p:sp>
    </p:spTree>
    <p:extLst>
      <p:ext uri="{BB962C8B-B14F-4D97-AF65-F5344CB8AC3E}">
        <p14:creationId xmlns:p14="http://schemas.microsoft.com/office/powerpoint/2010/main" val="30135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1723</Words>
  <Application>Microsoft Office PowerPoint</Application>
  <PresentationFormat>On-screen Show (4:3)</PresentationFormat>
  <Paragraphs>227</Paragraphs>
  <Slides>42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Office Theme</vt:lpstr>
      <vt:lpstr>Photo Editor Photo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37</cp:revision>
  <dcterms:created xsi:type="dcterms:W3CDTF">2006-08-16T00:00:00Z</dcterms:created>
  <dcterms:modified xsi:type="dcterms:W3CDTF">2013-09-26T14:20:37Z</dcterms:modified>
</cp:coreProperties>
</file>