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72" r:id="rId2"/>
    <p:sldId id="276" r:id="rId3"/>
    <p:sldId id="362" r:id="rId4"/>
    <p:sldId id="354" r:id="rId5"/>
    <p:sldId id="280" r:id="rId6"/>
    <p:sldId id="281" r:id="rId7"/>
    <p:sldId id="284" r:id="rId8"/>
    <p:sldId id="282" r:id="rId9"/>
    <p:sldId id="285" r:id="rId10"/>
    <p:sldId id="319" r:id="rId11"/>
    <p:sldId id="266" r:id="rId12"/>
    <p:sldId id="286" r:id="rId13"/>
    <p:sldId id="363" r:id="rId14"/>
    <p:sldId id="371" r:id="rId15"/>
    <p:sldId id="311" r:id="rId16"/>
    <p:sldId id="318" r:id="rId17"/>
    <p:sldId id="313" r:id="rId18"/>
    <p:sldId id="351" r:id="rId19"/>
    <p:sldId id="316" r:id="rId20"/>
    <p:sldId id="374" r:id="rId21"/>
    <p:sldId id="37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123" autoAdjust="0"/>
  </p:normalViewPr>
  <p:slideViewPr>
    <p:cSldViewPr>
      <p:cViewPr varScale="1">
        <p:scale>
          <a:sx n="125" d="100"/>
          <a:sy n="125" d="100"/>
        </p:scale>
        <p:origin x="-121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494AD9-0D00-49DC-8C94-C8A3D0C4B2D2}" type="datetimeFigureOut">
              <a:rPr lang="en-US" smtClean="0"/>
              <a:pPr/>
              <a:t>6/6/2018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8D5DCB-0CDB-46FF-A472-16DC739715E9}" type="slidenum">
              <a:rPr lang="en-US" smtClean="0"/>
              <a:pPr/>
              <a:t>‹#›</a:t>
            </a:fld>
            <a:endParaRPr lang="en-US"/>
          </a:p>
        </p:txBody>
      </p:sp>
    </p:spTree>
    <p:extLst>
      <p:ext uri="{BB962C8B-B14F-4D97-AF65-F5344CB8AC3E}">
        <p14:creationId xmlns:p14="http://schemas.microsoft.com/office/powerpoint/2010/main" xmlns="" val="353835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ofmpub.epa.gov/eims/eimscomm.getfile?p_download_id=511347"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ofmpub.epa.gov/eims/eimscomm.getfile?p_download_id=511347"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2" cstate="print">
            <a:extLst>
              <a:ext uri="{28A0092B-C50C-407E-A947-70E740481C1C}">
                <a14:useLocalDpi xmlns:a14="http://schemas.microsoft.com/office/drawing/2010/main" xmlns="" val="0"/>
              </a:ext>
            </a:extLst>
          </a:blip>
          <a:srcRect l="26854" t="11057" r="27195" b="7252"/>
          <a:stretch/>
        </p:blipFill>
        <p:spPr bwMode="auto">
          <a:xfrm>
            <a:off x="0" y="7937"/>
            <a:ext cx="9144000" cy="6850063"/>
          </a:xfrm>
          <a:prstGeom prst="rect">
            <a:avLst/>
          </a:prstGeom>
          <a:noFill/>
          <a:ln>
            <a:noFill/>
          </a:ln>
          <a:extLst/>
        </p:spPr>
      </p:pic>
      <p:sp>
        <p:nvSpPr>
          <p:cNvPr id="4" name="Rectangle 3"/>
          <p:cNvSpPr/>
          <p:nvPr/>
        </p:nvSpPr>
        <p:spPr>
          <a:xfrm>
            <a:off x="0" y="0"/>
            <a:ext cx="9144000" cy="5755422"/>
          </a:xfrm>
          <a:prstGeom prst="rect">
            <a:avLst/>
          </a:prstGeom>
        </p:spPr>
        <p:txBody>
          <a:bodyPr wrap="square">
            <a:spAutoFit/>
          </a:bodyPr>
          <a:lstStyle/>
          <a:p>
            <a:pPr algn="ctr"/>
            <a:r>
              <a:rPr lang="en-US" sz="3200" b="1" dirty="0" smtClean="0">
                <a:solidFill>
                  <a:schemeClr val="bg1"/>
                </a:solidFill>
                <a:latin typeface="Times New Roman" panose="02020603050405020304" pitchFamily="18" charset="0"/>
                <a:cs typeface="Times New Roman" panose="02020603050405020304" pitchFamily="18" charset="0"/>
              </a:rPr>
              <a:t>2017 Lake Michigan Ozone Study (LMOS)</a:t>
            </a:r>
            <a:endParaRPr lang="en-US" sz="3200" b="1" dirty="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pPr algn="r"/>
            <a:r>
              <a:rPr lang="en-US" sz="2400" dirty="0" smtClean="0">
                <a:solidFill>
                  <a:schemeClr val="bg1"/>
                </a:solidFill>
                <a:latin typeface="Times New Roman" panose="02020603050405020304" pitchFamily="18" charset="0"/>
                <a:cs typeface="Times New Roman" panose="02020603050405020304" pitchFamily="18" charset="0"/>
              </a:rPr>
              <a:t>Brad Pierce</a:t>
            </a:r>
          </a:p>
          <a:p>
            <a:pPr algn="r"/>
            <a:r>
              <a:rPr lang="en-US" sz="2400" dirty="0" smtClean="0">
                <a:solidFill>
                  <a:schemeClr val="bg1"/>
                </a:solidFill>
                <a:latin typeface="Times New Roman" panose="02020603050405020304" pitchFamily="18" charset="0"/>
                <a:cs typeface="Times New Roman" panose="02020603050405020304" pitchFamily="18" charset="0"/>
              </a:rPr>
              <a:t>NOAA/NESDIS/STAR</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6550223"/>
            <a:ext cx="9144000" cy="307777"/>
          </a:xfrm>
          <a:prstGeom prst="rect">
            <a:avLst/>
          </a:prstGeom>
        </p:spPr>
        <p:txBody>
          <a:bodyPr wrap="square">
            <a:spAutoFit/>
          </a:bodyPr>
          <a:lstStyle/>
          <a:p>
            <a:pPr algn="ctr"/>
            <a:r>
              <a:rPr lang="en-US" sz="1400" b="1" dirty="0">
                <a:latin typeface="Times New Roman" panose="02020603050405020304" pitchFamily="18" charset="0"/>
                <a:cs typeface="Times New Roman" panose="02020603050405020304" pitchFamily="18" charset="0"/>
              </a:rPr>
              <a:t>NOAA/NESDIS Cooperative Research Program (</a:t>
            </a:r>
            <a:r>
              <a:rPr lang="en-US" sz="1400" b="1" dirty="0" err="1" smtClean="0">
                <a:latin typeface="Times New Roman" panose="02020603050405020304" pitchFamily="18" charset="0"/>
                <a:cs typeface="Times New Roman" panose="02020603050405020304" pitchFamily="18" charset="0"/>
              </a:rPr>
              <a:t>CoRP</a:t>
            </a:r>
            <a:r>
              <a:rPr lang="en-US" sz="1400" b="1" dirty="0" smtClean="0">
                <a:latin typeface="Times New Roman" panose="02020603050405020304" pitchFamily="18" charset="0"/>
                <a:cs typeface="Times New Roman" panose="02020603050405020304" pitchFamily="18" charset="0"/>
              </a:rPr>
              <a:t>), Annual </a:t>
            </a:r>
            <a:r>
              <a:rPr lang="en-US" sz="1400" b="1" dirty="0">
                <a:latin typeface="Times New Roman" panose="02020603050405020304" pitchFamily="18" charset="0"/>
                <a:cs typeface="Times New Roman" panose="02020603050405020304" pitchFamily="18" charset="0"/>
              </a:rPr>
              <a:t>Science </a:t>
            </a:r>
            <a:r>
              <a:rPr lang="en-US" sz="1400" b="1" dirty="0" smtClean="0">
                <a:latin typeface="Times New Roman" panose="02020603050405020304" pitchFamily="18" charset="0"/>
                <a:cs typeface="Times New Roman" panose="02020603050405020304" pitchFamily="18" charset="0"/>
              </a:rPr>
              <a:t>Symposium, Madison </a:t>
            </a:r>
            <a:r>
              <a:rPr lang="en-US" sz="1400" b="1" dirty="0">
                <a:latin typeface="Times New Roman" panose="02020603050405020304" pitchFamily="18" charset="0"/>
                <a:cs typeface="Times New Roman" panose="02020603050405020304" pitchFamily="18" charset="0"/>
              </a:rPr>
              <a:t>WI, 6 – 7 June 2018 </a:t>
            </a:r>
          </a:p>
        </p:txBody>
      </p:sp>
      <p:sp>
        <p:nvSpPr>
          <p:cNvPr id="6" name="AutoShape 2" descr="Image result for NESDIS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NESDIS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NESDIS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9" descr="Image result for CIMSS logo"/>
          <p:cNvSpPr>
            <a:spLocks noChangeAspect="1" noChangeArrowheads="1"/>
          </p:cNvSpPr>
          <p:nvPr/>
        </p:nvSpPr>
        <p:spPr bwMode="auto">
          <a:xfrm>
            <a:off x="3429000" y="312736"/>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Image result for CIMSS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0" y="6183868"/>
            <a:ext cx="9144000" cy="369332"/>
          </a:xfrm>
          <a:prstGeom prst="rect">
            <a:avLst/>
          </a:prstGeom>
        </p:spPr>
        <p:txBody>
          <a:bodyPr wrap="square">
            <a:spAutoFit/>
          </a:bodyPr>
          <a:lstStyle/>
          <a:p>
            <a:pPr algn="ctr"/>
            <a:r>
              <a:rPr lang="en-US"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Turning NOAA Science into Information for Societal Benefit</a:t>
            </a:r>
          </a:p>
        </p:txBody>
      </p:sp>
    </p:spTree>
    <p:extLst>
      <p:ext uri="{BB962C8B-B14F-4D97-AF65-F5344CB8AC3E}">
        <p14:creationId xmlns:p14="http://schemas.microsoft.com/office/powerpoint/2010/main" xmlns="" val="2455115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Attachments\FY2018\apr_18\SSEC_Seminar\LMOS_GeoTASO_Flights.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533400"/>
            <a:ext cx="4572000" cy="4572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546970"/>
            <a:ext cx="4572000" cy="4572000"/>
          </a:xfrm>
          <a:prstGeom prst="rect">
            <a:avLst/>
          </a:prstGeom>
          <a:noFill/>
        </p:spPr>
      </p:pic>
      <p:sp>
        <p:nvSpPr>
          <p:cNvPr id="6" name="Rectangle 5"/>
          <p:cNvSpPr/>
          <p:nvPr/>
        </p:nvSpPr>
        <p:spPr>
          <a:xfrm>
            <a:off x="190500" y="4953000"/>
            <a:ext cx="87630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(Geostationary Trace gas and Aerosol Sensor Optimization) is an airborne hyperspectral mapping instrument </a:t>
            </a:r>
            <a:r>
              <a:rPr lang="en-US" b="1" dirty="0" smtClean="0">
                <a:latin typeface="Times New Roman" panose="02020603050405020304" pitchFamily="18" charset="0"/>
                <a:cs typeface="Times New Roman" panose="02020603050405020304" pitchFamily="18" charset="0"/>
              </a:rPr>
              <a:t>that is </a:t>
            </a:r>
            <a:r>
              <a:rPr lang="en-US" b="1" dirty="0">
                <a:latin typeface="Times New Roman" panose="02020603050405020304" pitchFamily="18" charset="0"/>
                <a:cs typeface="Times New Roman" panose="02020603050405020304" pitchFamily="18" charset="0"/>
              </a:rPr>
              <a:t>being used as an airborne testbed for future high-resolution trace-gas observations from geostationary sensors such as </a:t>
            </a:r>
            <a:r>
              <a:rPr lang="en-US" b="1" dirty="0" smtClean="0">
                <a:latin typeface="Times New Roman" panose="02020603050405020304" pitchFamily="18" charset="0"/>
                <a:cs typeface="Times New Roman" panose="02020603050405020304" pitchFamily="18" charset="0"/>
              </a:rPr>
              <a:t>TEMPO</a:t>
            </a:r>
          </a:p>
          <a:p>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The Electric Power Research Institute (EPRI) provided funding for Scientific Aviation Flights during LMOS</a:t>
            </a:r>
            <a:endParaRPr lang="en-US"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28600" y="609600"/>
            <a:ext cx="4126066" cy="369332"/>
          </a:xfrm>
          <a:prstGeom prst="rect">
            <a:avLst/>
          </a:prstGeom>
          <a:solidFill>
            <a:schemeClr val="bg1"/>
          </a:soli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NASA </a:t>
            </a:r>
            <a:r>
              <a:rPr lang="en-US" b="1" dirty="0" err="1" smtClean="0">
                <a:latin typeface="Times New Roman" panose="02020603050405020304" pitchFamily="18" charset="0"/>
                <a:cs typeface="Times New Roman" panose="02020603050405020304" pitchFamily="18" charset="0"/>
              </a:rPr>
              <a:t>GeoTASO</a:t>
            </a:r>
            <a:r>
              <a:rPr lang="en-US" b="1" dirty="0" smtClean="0">
                <a:latin typeface="Times New Roman" panose="02020603050405020304" pitchFamily="18" charset="0"/>
                <a:cs typeface="Times New Roman" panose="02020603050405020304" pitchFamily="18" charset="0"/>
              </a:rPr>
              <a:t> remote sensing Flights</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876800" y="609600"/>
            <a:ext cx="4271297" cy="369332"/>
          </a:xfrm>
          <a:prstGeom prst="rect">
            <a:avLst/>
          </a:prstGeom>
          <a:solidFill>
            <a:schemeClr val="bg1"/>
          </a:soli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Scientific Aviation </a:t>
            </a:r>
            <a:r>
              <a:rPr lang="en-US" b="1" dirty="0" err="1" smtClean="0">
                <a:latin typeface="Times New Roman" panose="02020603050405020304" pitchFamily="18" charset="0"/>
                <a:cs typeface="Times New Roman" panose="02020603050405020304" pitchFamily="18" charset="0"/>
              </a:rPr>
              <a:t>insitu</a:t>
            </a:r>
            <a:r>
              <a:rPr lang="en-US" b="1" dirty="0" smtClean="0">
                <a:latin typeface="Times New Roman" panose="02020603050405020304" pitchFamily="18" charset="0"/>
                <a:cs typeface="Times New Roman" panose="02020603050405020304" pitchFamily="18" charset="0"/>
              </a:rPr>
              <a:t> sampling Flights</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 y="2088"/>
            <a:ext cx="9144000"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LMOS 2017 Aircraft Measurements</a:t>
            </a:r>
          </a:p>
        </p:txBody>
      </p:sp>
    </p:spTree>
    <p:extLst>
      <p:ext uri="{BB962C8B-B14F-4D97-AF65-F5344CB8AC3E}">
        <p14:creationId xmlns:p14="http://schemas.microsoft.com/office/powerpoint/2010/main" xmlns="" val="2186944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eans\users$\bpierce\Data\Documents\Attachments\FY2018\mar_19\Geotaso_June_18_19_2017.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454" y="838200"/>
            <a:ext cx="9053915" cy="46101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281882" y="136835"/>
            <a:ext cx="4655057" cy="369332"/>
          </a:xfrm>
          <a:prstGeom prst="rect">
            <a:avLst/>
          </a:prstGeom>
          <a:noFill/>
        </p:spPr>
        <p:txBody>
          <a:bodyPr wrap="none" rtlCol="0">
            <a:spAutoFit/>
          </a:bodyPr>
          <a:lstStyle/>
          <a:p>
            <a:r>
              <a:rPr lang="en-US" b="1" u="sng" dirty="0" smtClean="0"/>
              <a:t>Chicago Emission Mapping Weekend/Weekday</a:t>
            </a:r>
            <a:endParaRPr lang="en-US" b="1" u="sng" dirty="0"/>
          </a:p>
        </p:txBody>
      </p:sp>
      <p:sp>
        <p:nvSpPr>
          <p:cNvPr id="2" name="Rectangle 1"/>
          <p:cNvSpPr/>
          <p:nvPr/>
        </p:nvSpPr>
        <p:spPr>
          <a:xfrm>
            <a:off x="213986" y="5562600"/>
            <a:ext cx="87630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err="1"/>
              <a:t>GeoTASO</a:t>
            </a:r>
            <a:r>
              <a:rPr lang="en-US" dirty="0"/>
              <a:t> (Geostationary Trace gas and Aerosol Sensor Optimization) is an airborne hyperspectral mapping instrument built by Ball Aerospace (Leitch et al., 2014) and is being used as an airborne testbed for future high-resolution trace-gas observations from geostationary sensors such as </a:t>
            </a:r>
            <a:r>
              <a:rPr lang="en-US" dirty="0" smtClean="0"/>
              <a:t>TEMPO</a:t>
            </a:r>
            <a:r>
              <a:rPr lang="en-US" dirty="0"/>
              <a:t> </a:t>
            </a:r>
            <a:r>
              <a:rPr lang="en-US" dirty="0" smtClean="0"/>
              <a:t>(Analysis by Laura Judd, NASA/</a:t>
            </a:r>
            <a:r>
              <a:rPr lang="en-US" dirty="0" err="1" smtClean="0"/>
              <a:t>LaRC</a:t>
            </a:r>
            <a:r>
              <a:rPr lang="en-US" dirty="0" smtClean="0"/>
              <a:t>)</a:t>
            </a:r>
            <a:endParaRPr lang="en-US" dirty="0"/>
          </a:p>
        </p:txBody>
      </p:sp>
    </p:spTree>
    <p:extLst>
      <p:ext uri="{BB962C8B-B14F-4D97-AF65-F5344CB8AC3E}">
        <p14:creationId xmlns:p14="http://schemas.microsoft.com/office/powerpoint/2010/main" xmlns="" val="1995458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ns\users$\bpierce\Data\Documents\Great_Lakes_Ozone_Study\LADCO_Report\Draft_08\Chiwaukee-WT-Zion LMOS 2017 plot-long.pn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3215640"/>
            <a:ext cx="5943600" cy="2377440"/>
          </a:xfrm>
          <a:prstGeom prst="rect">
            <a:avLst/>
          </a:prstGeom>
          <a:noFill/>
          <a:ln>
            <a:noFill/>
          </a:ln>
        </p:spPr>
      </p:pic>
      <p:pic>
        <p:nvPicPr>
          <p:cNvPr id="5" name="Picture 4" descr="\\beans\users$\bpierce\Data\Documents\Great_Lakes_Ozone_Study\LADCO_Report\Draft_08\Sheboygan LMOS 2017 plot-long.pn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762000"/>
            <a:ext cx="5943600" cy="2377440"/>
          </a:xfrm>
          <a:prstGeom prst="rect">
            <a:avLst/>
          </a:prstGeom>
          <a:noFill/>
          <a:ln>
            <a:noFill/>
          </a:ln>
        </p:spPr>
      </p:pic>
      <p:pic>
        <p:nvPicPr>
          <p:cNvPr id="6" name="Picture 5"/>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19800" y="533400"/>
            <a:ext cx="3124200" cy="5791517"/>
          </a:xfrm>
          <a:prstGeom prst="rect">
            <a:avLst/>
          </a:prstGeom>
          <a:noFill/>
        </p:spPr>
      </p:pic>
      <p:sp>
        <p:nvSpPr>
          <p:cNvPr id="7" name="TextBox 6"/>
          <p:cNvSpPr txBox="1"/>
          <p:nvPr/>
        </p:nvSpPr>
        <p:spPr>
          <a:xfrm>
            <a:off x="6520648" y="120134"/>
            <a:ext cx="2249334"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June 02, 2017 MDA8</a:t>
            </a:r>
            <a:endParaRPr lang="en-US" b="1" dirty="0">
              <a:latin typeface="Times New Roman" panose="02020603050405020304" pitchFamily="18" charset="0"/>
              <a:cs typeface="Times New Roman" panose="02020603050405020304" pitchFamily="18" charset="0"/>
            </a:endParaRPr>
          </a:p>
        </p:txBody>
      </p:sp>
      <p:sp>
        <p:nvSpPr>
          <p:cNvPr id="8" name="Rectangle 7"/>
          <p:cNvSpPr/>
          <p:nvPr/>
        </p:nvSpPr>
        <p:spPr>
          <a:xfrm>
            <a:off x="2428257" y="3456766"/>
            <a:ext cx="177452" cy="182880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38400" y="1005839"/>
            <a:ext cx="177452" cy="181001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15852" y="3456766"/>
            <a:ext cx="1051891" cy="276999"/>
          </a:xfrm>
          <a:prstGeom prst="rect">
            <a:avLst/>
          </a:prstGeom>
          <a:noFill/>
        </p:spPr>
        <p:txBody>
          <a:bodyPr wrap="none" rtlCol="0">
            <a:spAutoFit/>
          </a:bodyPr>
          <a:lstStyle/>
          <a:p>
            <a:r>
              <a:rPr lang="en-US" sz="1200" b="1" dirty="0" smtClean="0"/>
              <a:t>June 02, 2018</a:t>
            </a:r>
            <a:endParaRPr lang="en-US" sz="1200" b="1" dirty="0"/>
          </a:p>
        </p:txBody>
      </p:sp>
      <p:sp>
        <p:nvSpPr>
          <p:cNvPr id="11" name="TextBox 10"/>
          <p:cNvSpPr txBox="1"/>
          <p:nvPr/>
        </p:nvSpPr>
        <p:spPr>
          <a:xfrm>
            <a:off x="2605709" y="989800"/>
            <a:ext cx="1051891" cy="276999"/>
          </a:xfrm>
          <a:prstGeom prst="rect">
            <a:avLst/>
          </a:prstGeom>
          <a:noFill/>
        </p:spPr>
        <p:txBody>
          <a:bodyPr wrap="none" rtlCol="0">
            <a:spAutoFit/>
          </a:bodyPr>
          <a:lstStyle/>
          <a:p>
            <a:r>
              <a:rPr lang="en-US" sz="1200" b="1" dirty="0" smtClean="0"/>
              <a:t>June 02, 2018</a:t>
            </a:r>
            <a:endParaRPr lang="en-US" sz="1200" b="1" dirty="0"/>
          </a:p>
        </p:txBody>
      </p:sp>
      <p:sp>
        <p:nvSpPr>
          <p:cNvPr id="12" name="TextBox 11"/>
          <p:cNvSpPr txBox="1"/>
          <p:nvPr/>
        </p:nvSpPr>
        <p:spPr>
          <a:xfrm>
            <a:off x="-3672" y="6499685"/>
            <a:ext cx="3784113"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Provided by Angie Dickens (WDNR)</a:t>
            </a:r>
            <a:endParaRPr lang="en-US" b="1" dirty="0">
              <a:latin typeface="Times New Roman" panose="02020603050405020304" pitchFamily="18" charset="0"/>
              <a:cs typeface="Times New Roman" panose="02020603050405020304" pitchFamily="18" charset="0"/>
            </a:endParaRPr>
          </a:p>
        </p:txBody>
      </p:sp>
      <p:sp>
        <p:nvSpPr>
          <p:cNvPr id="13" name="Rectangle 12"/>
          <p:cNvSpPr/>
          <p:nvPr/>
        </p:nvSpPr>
        <p:spPr>
          <a:xfrm>
            <a:off x="381000" y="152400"/>
            <a:ext cx="5034583"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Lakeshore ozone during LMOS 2017</a:t>
            </a:r>
          </a:p>
        </p:txBody>
      </p:sp>
      <p:sp>
        <p:nvSpPr>
          <p:cNvPr id="2" name="TextBox 1"/>
          <p:cNvSpPr txBox="1"/>
          <p:nvPr/>
        </p:nvSpPr>
        <p:spPr>
          <a:xfrm>
            <a:off x="5381950" y="6431578"/>
            <a:ext cx="3703386"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MDA8=Maximum Daily 8 hour Average</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438189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Documents\Attachments\FY2018\jun_04\namtraject.NEI2011.2017060118.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41648" y="155448"/>
            <a:ext cx="5102352" cy="510235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6" descr="\\beans\users$\bpierce\Data\Documents\Attachments\sep_19\LMOS_Sheboygan_KA_20170602_WDNR.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48966"/>
          <a:stretch/>
        </p:blipFill>
        <p:spPr bwMode="auto">
          <a:xfrm>
            <a:off x="0" y="2286000"/>
            <a:ext cx="2332224" cy="456989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beans\users$\bpierce\Data\Documents\Attachments\sep_19\LMOS_Chiwaukee_20170602_WDNR.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47862"/>
          <a:stretch/>
        </p:blipFill>
        <p:spPr bwMode="auto">
          <a:xfrm>
            <a:off x="2095489" y="2286000"/>
            <a:ext cx="2383746" cy="45720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 name="Straight Connector 2"/>
          <p:cNvCxnSpPr/>
          <p:nvPr/>
        </p:nvCxnSpPr>
        <p:spPr>
          <a:xfrm>
            <a:off x="412530" y="3206706"/>
            <a:ext cx="1752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08294" y="3206706"/>
            <a:ext cx="1752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79235" y="5638800"/>
            <a:ext cx="4436165"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High resolution (3km) NAM Nest June 02, 2017 trajectory forecasts showing transport of Milwaukee and Chicago NOx emissions</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4141" y="685800"/>
            <a:ext cx="4229259"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Sheboygan Kohler-Andrea and </a:t>
            </a:r>
            <a:r>
              <a:rPr lang="en-US" b="1" dirty="0" err="1" smtClean="0">
                <a:latin typeface="Times New Roman" panose="02020603050405020304" pitchFamily="18" charset="0"/>
                <a:cs typeface="Times New Roman" panose="02020603050405020304" pitchFamily="18" charset="0"/>
              </a:rPr>
              <a:t>Chiwaukee</a:t>
            </a:r>
            <a:r>
              <a:rPr lang="en-US" b="1" dirty="0" smtClean="0">
                <a:latin typeface="Times New Roman" panose="02020603050405020304" pitchFamily="18" charset="0"/>
                <a:cs typeface="Times New Roman" panose="02020603050405020304" pitchFamily="18" charset="0"/>
              </a:rPr>
              <a:t> surface ozone and wind direction on June 02, 2017</a:t>
            </a:r>
            <a:endParaRPr 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890532" y="0"/>
            <a:ext cx="3281668"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Coastal Ozone Exceedance Day</a:t>
            </a:r>
            <a:endParaRPr lang="en-US"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22231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descr="H:\Documents\Attachments\FY2018\jun_04\model.namtraject_4km.201706011800.26_DAY0_NEI201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38600" y="152400"/>
            <a:ext cx="5105400" cy="51054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beans\users$\bpierce\Data\Documents\Attachments\sep_19\LMOS_Sheboygan_KA_20170602_WDNR.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48966"/>
          <a:stretch/>
        </p:blipFill>
        <p:spPr bwMode="auto">
          <a:xfrm>
            <a:off x="0" y="2286000"/>
            <a:ext cx="2332224" cy="456989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beans\users$\bpierce\Data\Documents\Attachments\sep_19\LMOS_Chiwaukee_20170602_WDNR.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47862"/>
          <a:stretch/>
        </p:blipFill>
        <p:spPr bwMode="auto">
          <a:xfrm>
            <a:off x="2095489" y="2286000"/>
            <a:ext cx="2383746" cy="45720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p:cNvCxnSpPr/>
          <p:nvPr/>
        </p:nvCxnSpPr>
        <p:spPr>
          <a:xfrm>
            <a:off x="412530" y="3206706"/>
            <a:ext cx="1752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08294" y="3206706"/>
            <a:ext cx="1752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1777824" y="2889294"/>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000236" y="2763174"/>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479235" y="5638800"/>
            <a:ext cx="4436165"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High resolution (3km) NAM Nest June 02, 2017 trajectory forecasts showing transport of Milwaukee and Chicago NOx emissions</a:t>
            </a:r>
            <a:endParaRPr lang="en-US"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14141" y="685800"/>
            <a:ext cx="4229259"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Sheboygan Kohler-Andrea and </a:t>
            </a:r>
            <a:r>
              <a:rPr lang="en-US" b="1" dirty="0" err="1" smtClean="0">
                <a:latin typeface="Times New Roman" panose="02020603050405020304" pitchFamily="18" charset="0"/>
                <a:cs typeface="Times New Roman" panose="02020603050405020304" pitchFamily="18" charset="0"/>
              </a:rPr>
              <a:t>Chiwaukee</a:t>
            </a:r>
            <a:r>
              <a:rPr lang="en-US" b="1" dirty="0" smtClean="0">
                <a:latin typeface="Times New Roman" panose="02020603050405020304" pitchFamily="18" charset="0"/>
                <a:cs typeface="Times New Roman" panose="02020603050405020304" pitchFamily="18" charset="0"/>
              </a:rPr>
              <a:t> surface ozone and wind direction on June 02, 2017</a:t>
            </a:r>
            <a:endParaRPr lang="en-US"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2890532" y="0"/>
            <a:ext cx="3281668"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Coastal Ozone Exceedance Day</a:t>
            </a:r>
            <a:endParaRPr lang="en-US"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590514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beans\users$\bpierce\Data\Documents\Attachments\FY2018\mar_22\NAM-CMAQ_20170602_R0_ozone_conley_mission.final.3d.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52800" y="152400"/>
            <a:ext cx="3581400" cy="35814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3548110" y="3745468"/>
            <a:ext cx="3025187"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Max NAM-CMAQ O3 </a:t>
            </a:r>
            <a:r>
              <a:rPr lang="en-US" sz="1600" b="1" dirty="0">
                <a:latin typeface="Times New Roman" panose="02020603050405020304" pitchFamily="18" charset="0"/>
                <a:cs typeface="Times New Roman" panose="02020603050405020304" pitchFamily="18" charset="0"/>
              </a:rPr>
              <a:t>&lt;</a:t>
            </a:r>
            <a:r>
              <a:rPr lang="en-US" sz="1600" b="1" dirty="0" smtClean="0">
                <a:latin typeface="Times New Roman" panose="02020603050405020304" pitchFamily="18" charset="0"/>
                <a:cs typeface="Times New Roman" panose="02020603050405020304" pitchFamily="18" charset="0"/>
              </a:rPr>
              <a:t> 80ppbv</a:t>
            </a:r>
          </a:p>
        </p:txBody>
      </p:sp>
      <p:pic>
        <p:nvPicPr>
          <p:cNvPr id="1029" name="Picture 5" descr="\\beans\users$\bpierce\Data\Documents\Attachments\FY2018\mar_22\OBS_20170602_R0_ozone_conley_mission.final.3d.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52400"/>
            <a:ext cx="3581400" cy="358140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228600" y="3745468"/>
            <a:ext cx="2431820" cy="30777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Max Observed O3 &gt; 110ppbv</a:t>
            </a:r>
          </a:p>
        </p:txBody>
      </p:sp>
      <p:sp>
        <p:nvSpPr>
          <p:cNvPr id="17" name="Oval 16"/>
          <p:cNvSpPr/>
          <p:nvPr/>
        </p:nvSpPr>
        <p:spPr>
          <a:xfrm>
            <a:off x="4719964" y="2514600"/>
            <a:ext cx="1214764" cy="2286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beans\users$\bpierce\Data\Documents\Attachments\FY2018\apr_16\SSEC_Seminar\NAM-CMAQ_control_vs_SA_LMOS.Final.ozone.wind.rose.20170602_R0.V0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47800" y="4210704"/>
            <a:ext cx="4419600" cy="2649384"/>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Oval 10"/>
          <p:cNvSpPr/>
          <p:nvPr/>
        </p:nvSpPr>
        <p:spPr>
          <a:xfrm>
            <a:off x="1371600" y="2476500"/>
            <a:ext cx="1214764" cy="2286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90532" y="0"/>
            <a:ext cx="3281668"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Coastal Ozone Exceedance Day</a:t>
            </a:r>
            <a:endParaRPr lang="en-US" b="1" u="sng"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cstate="print"/>
          <a:stretch>
            <a:fillRect/>
          </a:stretch>
        </p:blipFill>
        <p:spPr>
          <a:xfrm>
            <a:off x="6629401" y="3972379"/>
            <a:ext cx="2514600" cy="2866156"/>
          </a:xfrm>
          <a:prstGeom prst="rect">
            <a:avLst/>
          </a:prstGeom>
        </p:spPr>
      </p:pic>
      <p:sp>
        <p:nvSpPr>
          <p:cNvPr id="14" name="TextBox 13"/>
          <p:cNvSpPr txBox="1"/>
          <p:nvPr/>
        </p:nvSpPr>
        <p:spPr>
          <a:xfrm>
            <a:off x="6697317" y="914400"/>
            <a:ext cx="2294283"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NWS NAM-CMAQ significantly underestimates ozone concentrations within the marine boundary layer</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46948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Documents\Attachments\FY2018\jun_04\GEOTASO_20170602_RB_PM.nam-cmaq.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436159"/>
            <a:ext cx="4572000" cy="3436159"/>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H:\Documents\Attachments\FY2018\jun_04\lmos-GEOTASO-NO2_UC12_20170602_RC_PM_250mx250m.cloud.cleared.high.res.max.30.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4572000" cy="343615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279048" y="-1696"/>
            <a:ext cx="3877600" cy="338554"/>
          </a:xfrm>
          <a:prstGeom prst="rect">
            <a:avLst/>
          </a:prstGeom>
          <a:solidFill>
            <a:schemeClr val="tx1"/>
          </a:solidFill>
        </p:spPr>
        <p:txBody>
          <a:bodyPr wrap="none" rtlCol="0">
            <a:spAutoFit/>
          </a:bodyPr>
          <a:lstStyle/>
          <a:p>
            <a:r>
              <a:rPr lang="en-US" sz="1600" dirty="0" err="1" smtClean="0">
                <a:solidFill>
                  <a:schemeClr val="bg1"/>
                </a:solidFill>
                <a:latin typeface="Times New Roman" panose="02020603050405020304" pitchFamily="18" charset="0"/>
                <a:cs typeface="Times New Roman" panose="02020603050405020304" pitchFamily="18" charset="0"/>
              </a:rPr>
              <a:t>GeoTASO</a:t>
            </a:r>
            <a:r>
              <a:rPr lang="en-US" sz="1600" dirty="0" smtClean="0">
                <a:solidFill>
                  <a:schemeClr val="bg1"/>
                </a:solidFill>
                <a:latin typeface="Times New Roman" panose="02020603050405020304" pitchFamily="18" charset="0"/>
                <a:cs typeface="Times New Roman" panose="02020603050405020304" pitchFamily="18" charset="0"/>
              </a:rPr>
              <a:t> NO2 Slant Column June 02, 2017</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86140" y="3429000"/>
            <a:ext cx="3704860"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NAM-CMAQ NO2 Column June 02, 2017</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029200" y="1524000"/>
            <a:ext cx="38862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NWS NAM-CMAQ significantly overestimates observed NO2 column </a:t>
            </a:r>
            <a:endParaRPr lang="en-US"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626417" y="0"/>
            <a:ext cx="4177619" cy="769441"/>
          </a:xfrm>
          <a:prstGeom prst="rect">
            <a:avLst/>
          </a:prstGeom>
          <a:noFill/>
        </p:spPr>
        <p:txBody>
          <a:bodyPr wrap="none" rtlCol="0">
            <a:spAutoFit/>
          </a:bodyPr>
          <a:lstStyle/>
          <a:p>
            <a:r>
              <a:rPr lang="en-US" sz="2200" b="1" dirty="0" err="1" smtClean="0">
                <a:latin typeface="Times New Roman" panose="02020603050405020304" pitchFamily="18" charset="0"/>
                <a:cs typeface="Times New Roman" panose="02020603050405020304" pitchFamily="18" charset="0"/>
              </a:rPr>
              <a:t>GeoTASO</a:t>
            </a:r>
            <a:r>
              <a:rPr lang="en-US" sz="2200" b="1" dirty="0" smtClean="0">
                <a:latin typeface="Times New Roman" panose="02020603050405020304" pitchFamily="18" charset="0"/>
                <a:cs typeface="Times New Roman" panose="02020603050405020304" pitchFamily="18" charset="0"/>
              </a:rPr>
              <a:t> Coastal Survey Flight </a:t>
            </a:r>
          </a:p>
          <a:p>
            <a:r>
              <a:rPr lang="en-US" sz="2200" b="1" dirty="0" smtClean="0">
                <a:latin typeface="Times New Roman" panose="02020603050405020304" pitchFamily="18" charset="0"/>
                <a:cs typeface="Times New Roman" panose="02020603050405020304" pitchFamily="18" charset="0"/>
              </a:rPr>
              <a:t>June 02, 2017</a:t>
            </a:r>
            <a:endParaRPr lang="en-US" sz="2200" b="1" dirty="0">
              <a:latin typeface="Times New Roman" panose="02020603050405020304" pitchFamily="18" charset="0"/>
              <a:cs typeface="Times New Roman" panose="02020603050405020304" pitchFamily="18" charset="0"/>
            </a:endParaRPr>
          </a:p>
        </p:txBody>
      </p:sp>
      <p:pic>
        <p:nvPicPr>
          <p:cNvPr id="1028" name="Picture 4" descr="H:\Documents\Attachments\FY2018\jun_04\NAM-CMAQ_vs_GeoTASO_LMOS.june.02.clearsky.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0" y="2286000"/>
            <a:ext cx="4572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497317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54107"/>
          </a:xfrm>
          <a:prstGeom prst="rect">
            <a:avLst/>
          </a:prstGeom>
        </p:spPr>
        <p:txBody>
          <a:bodyPr wrap="square">
            <a:spAutoFit/>
          </a:bodyPr>
          <a:lstStyle/>
          <a:p>
            <a:pPr algn="ctr"/>
            <a:r>
              <a:rPr lang="en-US" sz="2800" b="1" dirty="0" smtClean="0">
                <a:latin typeface="Times New Roman" panose="02020603050405020304" pitchFamily="18" charset="0"/>
                <a:cs typeface="Times New Roman" panose="02020603050405020304" pitchFamily="18" charset="0"/>
              </a:rPr>
              <a:t>Aura Ozone Monitoring Instrument (OMI) </a:t>
            </a:r>
            <a:r>
              <a:rPr lang="en-US" sz="2800" b="1" dirty="0">
                <a:latin typeface="Times New Roman" panose="02020603050405020304" pitchFamily="18" charset="0"/>
                <a:cs typeface="Times New Roman" panose="02020603050405020304" pitchFamily="18" charset="0"/>
              </a:rPr>
              <a:t>Tropospheric NO2 column Data </a:t>
            </a:r>
            <a:r>
              <a:rPr lang="en-US" sz="2800" b="1" dirty="0" smtClean="0">
                <a:latin typeface="Times New Roman" panose="02020603050405020304" pitchFamily="18" charset="0"/>
                <a:cs typeface="Times New Roman" panose="02020603050405020304" pitchFamily="18" charset="0"/>
              </a:rPr>
              <a:t>Assimilation</a:t>
            </a:r>
          </a:p>
        </p:txBody>
      </p:sp>
      <p:pic>
        <p:nvPicPr>
          <p:cNvPr id="7"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7976" t="39281" r="54224" b="54348"/>
          <a:stretch/>
        </p:blipFill>
        <p:spPr bwMode="auto">
          <a:xfrm>
            <a:off x="5791200" y="1752758"/>
            <a:ext cx="2471984" cy="9142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Rectangle 12"/>
          <p:cNvSpPr/>
          <p:nvPr/>
        </p:nvSpPr>
        <p:spPr>
          <a:xfrm>
            <a:off x="0" y="6396336"/>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err="1" smtClean="0">
                <a:latin typeface="Times New Roman" panose="02020603050405020304" pitchFamily="18" charset="0"/>
                <a:cs typeface="Times New Roman" panose="02020603050405020304" pitchFamily="18" charset="0"/>
              </a:rPr>
              <a:t>Lamsal</a:t>
            </a:r>
            <a:r>
              <a:rPr lang="en-US" sz="1200" b="1" dirty="0">
                <a:latin typeface="Times New Roman" panose="02020603050405020304" pitchFamily="18" charset="0"/>
                <a:cs typeface="Times New Roman" panose="02020603050405020304" pitchFamily="18" charset="0"/>
              </a:rPr>
              <a:t>, L. N., </a:t>
            </a:r>
            <a:r>
              <a:rPr lang="en-US" sz="1200" b="1" dirty="0" smtClean="0">
                <a:latin typeface="Times New Roman" panose="02020603050405020304" pitchFamily="18" charset="0"/>
                <a:cs typeface="Times New Roman" panose="02020603050405020304" pitchFamily="18" charset="0"/>
              </a:rPr>
              <a:t>et al. (2011</a:t>
            </a:r>
            <a:r>
              <a:rPr lang="en-US" sz="1200" b="1" dirty="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Application of </a:t>
            </a:r>
            <a:r>
              <a:rPr lang="en-US" sz="1200" b="1" dirty="0">
                <a:latin typeface="Times New Roman" panose="02020603050405020304" pitchFamily="18" charset="0"/>
                <a:cs typeface="Times New Roman" panose="02020603050405020304" pitchFamily="18" charset="0"/>
              </a:rPr>
              <a:t>satellite observations for timely updates to global </a:t>
            </a:r>
            <a:r>
              <a:rPr lang="en-US" sz="1200" b="1" dirty="0" smtClean="0">
                <a:latin typeface="Times New Roman" panose="02020603050405020304" pitchFamily="18" charset="0"/>
                <a:cs typeface="Times New Roman" panose="02020603050405020304" pitchFamily="18" charset="0"/>
              </a:rPr>
              <a:t>anthropogenic </a:t>
            </a:r>
            <a:r>
              <a:rPr lang="fr-FR" sz="1200" b="1" dirty="0" err="1" smtClean="0">
                <a:latin typeface="Times New Roman" panose="02020603050405020304" pitchFamily="18" charset="0"/>
                <a:cs typeface="Times New Roman" panose="02020603050405020304" pitchFamily="18" charset="0"/>
              </a:rPr>
              <a:t>NOx</a:t>
            </a:r>
            <a:r>
              <a:rPr lang="fr-FR" sz="1200" b="1" dirty="0" smtClean="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emission</a:t>
            </a:r>
            <a:r>
              <a:rPr lang="fr-FR" sz="1200" b="1" dirty="0">
                <a:latin typeface="Times New Roman" panose="02020603050405020304" pitchFamily="18" charset="0"/>
                <a:cs typeface="Times New Roman" panose="02020603050405020304" pitchFamily="18" charset="0"/>
              </a:rPr>
              <a:t> inventories, </a:t>
            </a:r>
            <a:r>
              <a:rPr lang="fr-FR" sz="1200" b="1" dirty="0" err="1">
                <a:latin typeface="Times New Roman" panose="02020603050405020304" pitchFamily="18" charset="0"/>
                <a:cs typeface="Times New Roman" panose="02020603050405020304" pitchFamily="18" charset="0"/>
              </a:rPr>
              <a:t>Geophys</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Res</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Lett</a:t>
            </a:r>
            <a:r>
              <a:rPr lang="fr-FR" sz="1200" b="1" dirty="0">
                <a:latin typeface="Times New Roman" panose="02020603050405020304" pitchFamily="18" charset="0"/>
                <a:cs typeface="Times New Roman" panose="02020603050405020304" pitchFamily="18" charset="0"/>
              </a:rPr>
              <a:t>., </a:t>
            </a:r>
            <a:r>
              <a:rPr lang="fr-FR" sz="1200" b="1" dirty="0" smtClean="0">
                <a:latin typeface="Times New Roman" panose="02020603050405020304" pitchFamily="18" charset="0"/>
                <a:cs typeface="Times New Roman" panose="02020603050405020304" pitchFamily="18" charset="0"/>
              </a:rPr>
              <a:t>38, </a:t>
            </a:r>
            <a:r>
              <a:rPr lang="en-US" sz="1200" b="1" dirty="0" smtClean="0">
                <a:latin typeface="Times New Roman" panose="02020603050405020304" pitchFamily="18" charset="0"/>
                <a:cs typeface="Times New Roman" panose="02020603050405020304" pitchFamily="18" charset="0"/>
              </a:rPr>
              <a:t>L05810</a:t>
            </a:r>
            <a:r>
              <a:rPr lang="en-US" sz="1200" b="1" dirty="0">
                <a:latin typeface="Times New Roman" panose="02020603050405020304" pitchFamily="18" charset="0"/>
                <a:cs typeface="Times New Roman" panose="02020603050405020304" pitchFamily="18" charset="0"/>
              </a:rPr>
              <a:t>, doi:10.1029/2010GL046476.</a:t>
            </a:r>
          </a:p>
        </p:txBody>
      </p:sp>
      <p:sp>
        <p:nvSpPr>
          <p:cNvPr id="2" name="TextBox 1"/>
          <p:cNvSpPr txBox="1"/>
          <p:nvPr/>
        </p:nvSpPr>
        <p:spPr>
          <a:xfrm>
            <a:off x="5334000" y="3352800"/>
            <a:ext cx="3733800" cy="258532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NOx emissions adjustments (</a:t>
            </a:r>
            <a:r>
              <a:rPr lang="en-US" b="1" dirty="0" smtClean="0">
                <a:latin typeface="Symbol" panose="05050102010706020507" pitchFamily="18" charset="2"/>
                <a:cs typeface="Times New Roman" panose="02020603050405020304" pitchFamily="18" charset="0"/>
              </a:rPr>
              <a:t>D</a:t>
            </a:r>
            <a:r>
              <a:rPr lang="en-US" b="1" dirty="0" smtClean="0">
                <a:latin typeface="Times New Roman" panose="02020603050405020304" pitchFamily="18" charset="0"/>
                <a:cs typeface="Times New Roman" panose="02020603050405020304" pitchFamily="18" charset="0"/>
              </a:rPr>
              <a:t>E) are constrained using OMI tropospheric NO2 column analysis increments (</a:t>
            </a:r>
            <a:r>
              <a:rPr lang="en-US" b="1" dirty="0" smtClean="0">
                <a:latin typeface="Symbol" panose="05050102010706020507" pitchFamily="18" charset="2"/>
                <a:cs typeface="Times New Roman" panose="02020603050405020304" pitchFamily="18" charset="0"/>
              </a:rPr>
              <a:t>DW</a:t>
            </a:r>
            <a:r>
              <a:rPr lang="en-US" b="1" dirty="0" smtClean="0">
                <a:latin typeface="Times New Roman" panose="02020603050405020304" pitchFamily="18" charset="0"/>
                <a:cs typeface="Times New Roman" panose="02020603050405020304" pitchFamily="18" charset="0"/>
              </a:rPr>
              <a:t>) </a:t>
            </a:r>
          </a:p>
          <a:p>
            <a:endParaRPr lang="en-US" b="1" dirty="0">
              <a:latin typeface="Times New Roman" panose="02020603050405020304" pitchFamily="18" charset="0"/>
              <a:cs typeface="Times New Roman" panose="02020603050405020304" pitchFamily="18" charset="0"/>
            </a:endParaRPr>
          </a:p>
          <a:p>
            <a:r>
              <a:rPr lang="en-US" b="1" dirty="0">
                <a:latin typeface="Symbol" panose="05050102010706020507" pitchFamily="18" charset="2"/>
                <a:cs typeface="Times New Roman" panose="02020603050405020304" pitchFamily="18" charset="0"/>
              </a:rPr>
              <a:t>b</a:t>
            </a:r>
            <a:r>
              <a:rPr lang="en-US" b="1" dirty="0" smtClean="0">
                <a:latin typeface="Times New Roman" panose="02020603050405020304" pitchFamily="18" charset="0"/>
                <a:cs typeface="Times New Roman" panose="02020603050405020304" pitchFamily="18" charset="0"/>
              </a:rPr>
              <a:t> accounts for the sensitivity of the NO2 column to changes in NOx emissions </a:t>
            </a:r>
            <a:r>
              <a:rPr lang="da-DK" b="1" dirty="0">
                <a:latin typeface="Times New Roman" panose="02020603050405020304" pitchFamily="18" charset="0"/>
                <a:cs typeface="Times New Roman" panose="02020603050405020304" pitchFamily="18" charset="0"/>
              </a:rPr>
              <a:t>following Lamsal et al 2011. </a:t>
            </a:r>
            <a:endParaRPr lang="en-US" b="1" dirty="0">
              <a:latin typeface="Times New Roman" panose="02020603050405020304" pitchFamily="18" charset="0"/>
              <a:cs typeface="Times New Roman" panose="02020603050405020304" pitchFamily="18" charset="0"/>
            </a:endParaRPr>
          </a:p>
        </p:txBody>
      </p:sp>
      <p:sp>
        <p:nvSpPr>
          <p:cNvPr id="15" name="Rectangle 14"/>
          <p:cNvSpPr/>
          <p:nvPr/>
        </p:nvSpPr>
        <p:spPr>
          <a:xfrm>
            <a:off x="381000" y="1295400"/>
            <a:ext cx="4419600" cy="307777"/>
          </a:xfrm>
          <a:prstGeom prst="rect">
            <a:avLst/>
          </a:prstGeom>
          <a:solidFill>
            <a:schemeClr val="bg1"/>
          </a:solidFill>
        </p:spPr>
        <p:txBody>
          <a:bodyPr wrap="square">
            <a:spAutoFit/>
          </a:bodyPr>
          <a:lstStyle/>
          <a:p>
            <a:pPr algn="ctr"/>
            <a:r>
              <a:rPr lang="en-US" sz="1400" b="1" dirty="0" smtClean="0">
                <a:latin typeface="Times New Roman" panose="02020603050405020304" pitchFamily="18" charset="0"/>
                <a:cs typeface="Times New Roman" panose="02020603050405020304" pitchFamily="18" charset="0"/>
              </a:rPr>
              <a:t>OMI </a:t>
            </a:r>
            <a:r>
              <a:rPr lang="en-US" sz="1400" b="1" dirty="0">
                <a:latin typeface="Times New Roman" panose="02020603050405020304" pitchFamily="18" charset="0"/>
                <a:cs typeface="Times New Roman" panose="02020603050405020304" pitchFamily="18" charset="0"/>
              </a:rPr>
              <a:t>Tropospheric NO2 </a:t>
            </a:r>
            <a:r>
              <a:rPr lang="en-US" sz="1400" b="1" dirty="0" smtClean="0">
                <a:latin typeface="Times New Roman" panose="02020603050405020304" pitchFamily="18" charset="0"/>
                <a:cs typeface="Times New Roman" panose="02020603050405020304" pitchFamily="18" charset="0"/>
              </a:rPr>
              <a:t>column during June 2017</a:t>
            </a:r>
          </a:p>
        </p:txBody>
      </p:sp>
      <p:pic>
        <p:nvPicPr>
          <p:cNvPr id="1026" name="Picture 2" descr="H:\Documents\Attachments\FY2018\jun_04\OMI_trno2_color_bar_06_2017.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5715000"/>
            <a:ext cx="3429000" cy="68580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descr="H:\Documents\Attachments\FY2018\jun_04\OMI_trno2_06_2017.zoom.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9401"/>
          <a:stretch/>
        </p:blipFill>
        <p:spPr bwMode="auto">
          <a:xfrm>
            <a:off x="1" y="1524000"/>
            <a:ext cx="5029199" cy="4556411"/>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Rectangle 15"/>
          <p:cNvSpPr/>
          <p:nvPr/>
        </p:nvSpPr>
        <p:spPr>
          <a:xfrm>
            <a:off x="508176" y="1555530"/>
            <a:ext cx="4038600" cy="403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105078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54107"/>
          </a:xfrm>
          <a:prstGeom prst="rect">
            <a:avLst/>
          </a:prstGeom>
        </p:spPr>
        <p:txBody>
          <a:bodyPr wrap="square">
            <a:spAutoFit/>
          </a:bodyPr>
          <a:lstStyle/>
          <a:p>
            <a:pPr algn="ctr"/>
            <a:r>
              <a:rPr lang="en-US" sz="2800" b="1" dirty="0" smtClean="0">
                <a:latin typeface="Times New Roman" panose="02020603050405020304" pitchFamily="18" charset="0"/>
                <a:cs typeface="Times New Roman" panose="02020603050405020304" pitchFamily="18" charset="0"/>
              </a:rPr>
              <a:t>Aura Ozone Monitoring Instrument (OMI) </a:t>
            </a:r>
            <a:r>
              <a:rPr lang="en-US" sz="2800" b="1" dirty="0">
                <a:latin typeface="Times New Roman" panose="02020603050405020304" pitchFamily="18" charset="0"/>
                <a:cs typeface="Times New Roman" panose="02020603050405020304" pitchFamily="18" charset="0"/>
              </a:rPr>
              <a:t>Tropospheric NO2 column Data </a:t>
            </a:r>
            <a:r>
              <a:rPr lang="en-US" sz="2800" b="1" dirty="0" smtClean="0">
                <a:latin typeface="Times New Roman" panose="02020603050405020304" pitchFamily="18" charset="0"/>
                <a:cs typeface="Times New Roman" panose="02020603050405020304" pitchFamily="18" charset="0"/>
              </a:rPr>
              <a:t>Assimilation</a:t>
            </a:r>
          </a:p>
        </p:txBody>
      </p:sp>
      <p:pic>
        <p:nvPicPr>
          <p:cNvPr id="7"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7976" t="39281" r="54224" b="54348"/>
          <a:stretch/>
        </p:blipFill>
        <p:spPr bwMode="auto">
          <a:xfrm>
            <a:off x="5791200" y="1752758"/>
            <a:ext cx="2471984" cy="9142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Rectangle 12"/>
          <p:cNvSpPr/>
          <p:nvPr/>
        </p:nvSpPr>
        <p:spPr>
          <a:xfrm>
            <a:off x="0" y="6396336"/>
            <a:ext cx="9144000" cy="461665"/>
          </a:xfrm>
          <a:prstGeom prst="rect">
            <a:avLst/>
          </a:prstGeom>
          <a:solidFill>
            <a:schemeClr val="bg1"/>
          </a:solidFill>
        </p:spPr>
        <p:txBody>
          <a:bodyPr wrap="square">
            <a:spAutoFit/>
          </a:bodyPr>
          <a:lstStyle/>
          <a:p>
            <a:r>
              <a:rPr lang="en-US" sz="1200" b="1" dirty="0" err="1" smtClean="0">
                <a:latin typeface="Times New Roman" panose="02020603050405020304" pitchFamily="18" charset="0"/>
                <a:cs typeface="Times New Roman" panose="02020603050405020304" pitchFamily="18" charset="0"/>
              </a:rPr>
              <a:t>Lamsal</a:t>
            </a:r>
            <a:r>
              <a:rPr lang="en-US" sz="1200" b="1" dirty="0">
                <a:latin typeface="Times New Roman" panose="02020603050405020304" pitchFamily="18" charset="0"/>
                <a:cs typeface="Times New Roman" panose="02020603050405020304" pitchFamily="18" charset="0"/>
              </a:rPr>
              <a:t>, L. N., </a:t>
            </a:r>
            <a:r>
              <a:rPr lang="en-US" sz="1200" b="1" dirty="0" smtClean="0">
                <a:latin typeface="Times New Roman" panose="02020603050405020304" pitchFamily="18" charset="0"/>
                <a:cs typeface="Times New Roman" panose="02020603050405020304" pitchFamily="18" charset="0"/>
              </a:rPr>
              <a:t>et al. (2011</a:t>
            </a:r>
            <a:r>
              <a:rPr lang="en-US" sz="1200" b="1" dirty="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Application of </a:t>
            </a:r>
            <a:r>
              <a:rPr lang="en-US" sz="1200" b="1" dirty="0">
                <a:latin typeface="Times New Roman" panose="02020603050405020304" pitchFamily="18" charset="0"/>
                <a:cs typeface="Times New Roman" panose="02020603050405020304" pitchFamily="18" charset="0"/>
              </a:rPr>
              <a:t>satellite observations for timely updates to global </a:t>
            </a:r>
            <a:r>
              <a:rPr lang="en-US" sz="1200" b="1" dirty="0" smtClean="0">
                <a:latin typeface="Times New Roman" panose="02020603050405020304" pitchFamily="18" charset="0"/>
                <a:cs typeface="Times New Roman" panose="02020603050405020304" pitchFamily="18" charset="0"/>
              </a:rPr>
              <a:t>anthropogenic </a:t>
            </a:r>
            <a:r>
              <a:rPr lang="fr-FR" sz="1200" b="1" dirty="0" err="1" smtClean="0">
                <a:latin typeface="Times New Roman" panose="02020603050405020304" pitchFamily="18" charset="0"/>
                <a:cs typeface="Times New Roman" panose="02020603050405020304" pitchFamily="18" charset="0"/>
              </a:rPr>
              <a:t>NOx</a:t>
            </a:r>
            <a:r>
              <a:rPr lang="fr-FR" sz="1200" b="1" dirty="0" smtClean="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emission</a:t>
            </a:r>
            <a:r>
              <a:rPr lang="fr-FR" sz="1200" b="1" dirty="0">
                <a:latin typeface="Times New Roman" panose="02020603050405020304" pitchFamily="18" charset="0"/>
                <a:cs typeface="Times New Roman" panose="02020603050405020304" pitchFamily="18" charset="0"/>
              </a:rPr>
              <a:t> inventories, </a:t>
            </a:r>
            <a:r>
              <a:rPr lang="fr-FR" sz="1200" b="1" dirty="0" err="1">
                <a:latin typeface="Times New Roman" panose="02020603050405020304" pitchFamily="18" charset="0"/>
                <a:cs typeface="Times New Roman" panose="02020603050405020304" pitchFamily="18" charset="0"/>
              </a:rPr>
              <a:t>Geophys</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Res</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Lett</a:t>
            </a:r>
            <a:r>
              <a:rPr lang="fr-FR" sz="1200" b="1" dirty="0">
                <a:latin typeface="Times New Roman" panose="02020603050405020304" pitchFamily="18" charset="0"/>
                <a:cs typeface="Times New Roman" panose="02020603050405020304" pitchFamily="18" charset="0"/>
              </a:rPr>
              <a:t>., </a:t>
            </a:r>
            <a:r>
              <a:rPr lang="fr-FR" sz="1200" b="1" dirty="0" smtClean="0">
                <a:latin typeface="Times New Roman" panose="02020603050405020304" pitchFamily="18" charset="0"/>
                <a:cs typeface="Times New Roman" panose="02020603050405020304" pitchFamily="18" charset="0"/>
              </a:rPr>
              <a:t>38, </a:t>
            </a:r>
            <a:r>
              <a:rPr lang="en-US" sz="1200" b="1" dirty="0" smtClean="0">
                <a:latin typeface="Times New Roman" panose="02020603050405020304" pitchFamily="18" charset="0"/>
                <a:cs typeface="Times New Roman" panose="02020603050405020304" pitchFamily="18" charset="0"/>
              </a:rPr>
              <a:t>L05810</a:t>
            </a:r>
            <a:r>
              <a:rPr lang="en-US" sz="1200" b="1" dirty="0">
                <a:latin typeface="Times New Roman" panose="02020603050405020304" pitchFamily="18" charset="0"/>
                <a:cs typeface="Times New Roman" panose="02020603050405020304" pitchFamily="18" charset="0"/>
              </a:rPr>
              <a:t>, doi:10.1029/2010GL046476.</a:t>
            </a:r>
          </a:p>
        </p:txBody>
      </p:sp>
      <p:sp>
        <p:nvSpPr>
          <p:cNvPr id="2" name="TextBox 1"/>
          <p:cNvSpPr txBox="1"/>
          <p:nvPr/>
        </p:nvSpPr>
        <p:spPr>
          <a:xfrm>
            <a:off x="5334000" y="3352800"/>
            <a:ext cx="37338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Assimilation of OMI NO2 results in small (~4%) reductions in NOx emissions over Chicago</a:t>
            </a:r>
            <a:endParaRPr lang="en-US" b="1" dirty="0">
              <a:latin typeface="Times New Roman" panose="02020603050405020304" pitchFamily="18" charset="0"/>
              <a:cs typeface="Times New Roman" panose="02020603050405020304" pitchFamily="18" charset="0"/>
            </a:endParaRPr>
          </a:p>
        </p:txBody>
      </p:sp>
      <p:sp>
        <p:nvSpPr>
          <p:cNvPr id="15" name="Rectangle 14"/>
          <p:cNvSpPr/>
          <p:nvPr/>
        </p:nvSpPr>
        <p:spPr>
          <a:xfrm>
            <a:off x="279048" y="1619118"/>
            <a:ext cx="4419600" cy="307777"/>
          </a:xfrm>
          <a:prstGeom prst="rect">
            <a:avLst/>
          </a:prstGeom>
          <a:solidFill>
            <a:schemeClr val="bg1"/>
          </a:solidFill>
        </p:spPr>
        <p:txBody>
          <a:bodyPr wrap="square">
            <a:spAutoFit/>
          </a:bodyPr>
          <a:lstStyle/>
          <a:p>
            <a:pPr algn="ctr"/>
            <a:r>
              <a:rPr lang="en-US" sz="1400" b="1" dirty="0" smtClean="0">
                <a:latin typeface="Times New Roman" panose="02020603050405020304" pitchFamily="18" charset="0"/>
                <a:cs typeface="Times New Roman" panose="02020603050405020304" pitchFamily="18" charset="0"/>
              </a:rPr>
              <a:t>OMI </a:t>
            </a:r>
            <a:r>
              <a:rPr lang="en-US" sz="1400" b="1" dirty="0">
                <a:latin typeface="Times New Roman" panose="02020603050405020304" pitchFamily="18" charset="0"/>
                <a:cs typeface="Times New Roman" panose="02020603050405020304" pitchFamily="18" charset="0"/>
              </a:rPr>
              <a:t>Tropospheric NO2 </a:t>
            </a:r>
            <a:r>
              <a:rPr lang="en-US" sz="1400" b="1" dirty="0" smtClean="0">
                <a:latin typeface="Times New Roman" panose="02020603050405020304" pitchFamily="18" charset="0"/>
                <a:cs typeface="Times New Roman" panose="02020603050405020304" pitchFamily="18" charset="0"/>
              </a:rPr>
              <a:t>column during LMOS 2017</a:t>
            </a:r>
          </a:p>
        </p:txBody>
      </p:sp>
      <p:pic>
        <p:nvPicPr>
          <p:cNvPr id="11" name="Picture 3" descr="\\beans\users$\bpierce\Data\Documents\Attachments\FY2018\apr_16\SSEC_Seminar\NAM-CMAQ.GSI.Analysis.Increment.emiss.fire.zoom.png"/>
          <p:cNvPicPr preferRelativeResize="0">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066800"/>
            <a:ext cx="5029200" cy="50292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508176" y="1555530"/>
            <a:ext cx="4038600" cy="403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407366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beans\users$\bpierce\Data\Documents\Attachments\FY2018\apr_19\SSEC_Seminar\Material\NAM-CMAQ_gsi.adjusted.no2-Control_20170602_23Z.sfc.o3.12km.zoom.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62" y="3421841"/>
            <a:ext cx="4572000" cy="3436159"/>
          </a:xfrm>
          <a:prstGeom prst="rect">
            <a:avLst/>
          </a:prstGeom>
          <a:noFill/>
          <a:extLst>
            <a:ext uri="{909E8E84-426E-40DD-AFC4-6F175D3DCCD1}">
              <a14:hiddenFill xmlns:a14="http://schemas.microsoft.com/office/drawing/2010/main" xmlns="">
                <a:solidFill>
                  <a:srgbClr val="FFFFFF"/>
                </a:solidFill>
              </a14:hiddenFill>
            </a:ext>
          </a:extLst>
        </p:spPr>
      </p:pic>
      <p:pic>
        <p:nvPicPr>
          <p:cNvPr id="4101" name="Picture 5" descr="\\beans\users$\bpierce\Data\Documents\Attachments\FY2018\apr_19\SSEC_Seminar\Material\AIRNOW.NAM-CMAQ_Control_20170602_23Z.sfc.o3.12km.LMOS.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62" y="0"/>
            <a:ext cx="4572000" cy="343615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4568738" y="5486400"/>
            <a:ext cx="4572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r>
              <a:rPr lang="en-US" b="1" dirty="0" smtClean="0">
                <a:latin typeface="Times New Roman" panose="02020603050405020304" pitchFamily="18" charset="0"/>
                <a:cs typeface="Times New Roman" panose="02020603050405020304" pitchFamily="18" charset="0"/>
              </a:rPr>
              <a:t>Reductions in NOx emissions on high ozone day leads to slight (~1ppbv) increases in surface ozone</a:t>
            </a:r>
          </a:p>
        </p:txBody>
      </p:sp>
      <p:sp>
        <p:nvSpPr>
          <p:cNvPr id="6" name="Rectangle 5"/>
          <p:cNvSpPr/>
          <p:nvPr/>
        </p:nvSpPr>
        <p:spPr>
          <a:xfrm>
            <a:off x="1905000" y="1524000"/>
            <a:ext cx="14478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5000" y="4958219"/>
            <a:ext cx="14478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beans\users$\bpierce\Data\Documents\Attachments\FY2018\mar_22\OBS_20170602_R0_ozone_conley_mission.final.3d.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0" y="0"/>
            <a:ext cx="4572000"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Oval 12"/>
          <p:cNvSpPr/>
          <p:nvPr/>
        </p:nvSpPr>
        <p:spPr>
          <a:xfrm>
            <a:off x="6248400" y="2971800"/>
            <a:ext cx="1676400" cy="381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18067" y="4749395"/>
            <a:ext cx="3073342"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Max Observed O3 &gt; 110ppbv</a:t>
            </a:r>
          </a:p>
        </p:txBody>
      </p:sp>
    </p:spTree>
    <p:extLst>
      <p:ext uri="{BB962C8B-B14F-4D97-AF65-F5344CB8AC3E}">
        <p14:creationId xmlns:p14="http://schemas.microsoft.com/office/powerpoint/2010/main" xmlns="" val="39572991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088" y="6396335"/>
            <a:ext cx="9141912"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U.S. EPA. Integrated Science Assessment (ISA) of Ozone and Related Photochemical Oxidants (Final Report, Feb 2013). U.S. Environmental Protection Agency, Washington, DC, EPA/600/R-10/076F, 2013.</a:t>
            </a:r>
          </a:p>
        </p:txBody>
      </p:sp>
      <p:pic>
        <p:nvPicPr>
          <p:cNvPr id="2052" name="Picture 4" descr="http://ofmpub.epa.gov/eims/imageupdown.download?p_image_id=100">
            <a:hlinkClick r:id="rId2" tooltip="Integrated Science Assessment (ISA) for Ozone (O3) and Related Photochemical Oxidants"/>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5575" y="16771938"/>
            <a:ext cx="2076450" cy="26955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343944" y="1219200"/>
            <a:ext cx="8458200" cy="437042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marL="285750" indent="-28575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Tropospheric ozone (O3) is </a:t>
            </a:r>
            <a:r>
              <a:rPr lang="en-US" sz="2000" b="1" dirty="0">
                <a:latin typeface="Times New Roman" panose="02020603050405020304" pitchFamily="18" charset="0"/>
                <a:cs typeface="Times New Roman" panose="02020603050405020304" pitchFamily="18" charset="0"/>
              </a:rPr>
              <a:t>formed </a:t>
            </a:r>
            <a:r>
              <a:rPr lang="en-US" sz="2000" b="1" dirty="0" smtClean="0">
                <a:latin typeface="Times New Roman" panose="02020603050405020304" pitchFamily="18" charset="0"/>
                <a:cs typeface="Times New Roman" panose="02020603050405020304" pitchFamily="18" charset="0"/>
              </a:rPr>
              <a:t>by photochemical </a:t>
            </a:r>
            <a:r>
              <a:rPr lang="en-US" sz="2000" b="1" dirty="0">
                <a:latin typeface="Times New Roman" panose="02020603050405020304" pitchFamily="18" charset="0"/>
                <a:cs typeface="Times New Roman" panose="02020603050405020304" pitchFamily="18" charset="0"/>
              </a:rPr>
              <a:t>reactions involving sunlight and precursor pollutants, </a:t>
            </a:r>
            <a:r>
              <a:rPr lang="en-US" sz="2000" b="1" dirty="0" smtClean="0">
                <a:latin typeface="Times New Roman" panose="02020603050405020304" pitchFamily="18" charset="0"/>
                <a:cs typeface="Times New Roman" panose="02020603050405020304" pitchFamily="18" charset="0"/>
              </a:rPr>
              <a:t>including volatile </a:t>
            </a:r>
            <a:r>
              <a:rPr lang="en-US" sz="2000" b="1" dirty="0">
                <a:latin typeface="Times New Roman" panose="02020603050405020304" pitchFamily="18" charset="0"/>
                <a:cs typeface="Times New Roman" panose="02020603050405020304" pitchFamily="18" charset="0"/>
              </a:rPr>
              <a:t>organic compounds (VOCs), nitrogen oxides (NOX), and carbon </a:t>
            </a:r>
            <a:r>
              <a:rPr lang="en-US" sz="2000" b="1" dirty="0" smtClean="0">
                <a:latin typeface="Times New Roman" panose="02020603050405020304" pitchFamily="18" charset="0"/>
                <a:cs typeface="Times New Roman" panose="02020603050405020304" pitchFamily="18" charset="0"/>
              </a:rPr>
              <a:t>monoxide (CO).</a:t>
            </a:r>
          </a:p>
          <a:p>
            <a:pPr marL="285750" indent="-28575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In the troposphere, O3 acts as a powerful oxidizing agent, which can harm living organisms and materials</a:t>
            </a:r>
            <a:r>
              <a:rPr lang="en-US" sz="2000" b="1"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Short-term exposure to elevated O3 concentrations leads to respiratory and cardiovascular effects and increased mortality</a:t>
            </a:r>
          </a:p>
          <a:p>
            <a:pPr marL="742950" lvl="1" indent="-285750">
              <a:buFont typeface="Arial" panose="020B0604020202020204" pitchFamily="34" charset="0"/>
              <a:buChar char="•"/>
            </a:pPr>
            <a:endParaRPr lang="en-US" sz="2000" b="1"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Long-term exposure to elevated O3 concentrations leads to reduced vegetation growth, productivity, and yield and quality of agricultural crops</a:t>
            </a:r>
          </a:p>
          <a:p>
            <a:endParaRPr lang="en-US" dirty="0"/>
          </a:p>
        </p:txBody>
      </p:sp>
      <p:sp>
        <p:nvSpPr>
          <p:cNvPr id="7" name="Rectangle 6"/>
          <p:cNvSpPr/>
          <p:nvPr/>
        </p:nvSpPr>
        <p:spPr>
          <a:xfrm>
            <a:off x="685800" y="381000"/>
            <a:ext cx="7239000" cy="523220"/>
          </a:xfrm>
          <a:prstGeom prst="rect">
            <a:avLst/>
          </a:prstGeom>
        </p:spPr>
        <p:txBody>
          <a:bodyPr wrap="square">
            <a:spAutoFit/>
          </a:bodyPr>
          <a:lstStyle/>
          <a:p>
            <a:pPr lvl="1"/>
            <a:r>
              <a:rPr lang="en-US" sz="2800" b="1" dirty="0" smtClean="0">
                <a:latin typeface="Times New Roman" panose="02020603050405020304" pitchFamily="18" charset="0"/>
                <a:cs typeface="Times New Roman" panose="02020603050405020304" pitchFamily="18" charset="0"/>
              </a:rPr>
              <a:t>Ozone Pollution </a:t>
            </a:r>
            <a:r>
              <a:rPr lang="en-US" sz="2800" b="1" dirty="0">
                <a:latin typeface="Times New Roman" panose="02020603050405020304" pitchFamily="18" charset="0"/>
                <a:cs typeface="Times New Roman" panose="02020603050405020304" pitchFamily="18" charset="0"/>
              </a:rPr>
              <a:t>health &amp; ecosystem effects</a:t>
            </a:r>
          </a:p>
        </p:txBody>
      </p:sp>
    </p:spTree>
    <p:extLst>
      <p:ext uri="{BB962C8B-B14F-4D97-AF65-F5344CB8AC3E}">
        <p14:creationId xmlns:p14="http://schemas.microsoft.com/office/powerpoint/2010/main" xmlns="" val="3831995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beans\users$\bpierce\Data\Documents\Attachments\FY2018\mar_22\LA\NAM-CMAQ_gsi.adjusted.no2-Control_20170602_23Z.sfc.o3.12km.LA.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421841"/>
            <a:ext cx="4572000" cy="3436159"/>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beans\users$\bpierce\Data\Documents\Attachments\FY2018\mar_22\LA\AIRNOW.NAM-CMAQ_control_20170602_23Z.sfc.o3.12km.LA.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4572000" cy="3436159"/>
          </a:xfrm>
          <a:prstGeom prst="rect">
            <a:avLst/>
          </a:prstGeom>
          <a:noFill/>
          <a:extLst>
            <a:ext uri="{909E8E84-426E-40DD-AFC4-6F175D3DCCD1}">
              <a14:hiddenFill xmlns:a14="http://schemas.microsoft.com/office/drawing/2010/main" xmlns="">
                <a:solidFill>
                  <a:srgbClr val="FFFFFF"/>
                </a:solidFill>
              </a14:hiddenFill>
            </a:ext>
          </a:extLst>
        </p:spPr>
      </p:pic>
      <p:pic>
        <p:nvPicPr>
          <p:cNvPr id="4103" name="Picture 7" descr="\\beans\users$\bpierce\Data\Documents\Attachments\FY2018\mar_22\LA\NAM-CMAQ_gsi.adjusted.no2-Control_20170602_23Z.sfc.nox.12km.LA.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0" y="0"/>
            <a:ext cx="4572000" cy="343615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Oval 3"/>
          <p:cNvSpPr/>
          <p:nvPr/>
        </p:nvSpPr>
        <p:spPr>
          <a:xfrm>
            <a:off x="5943600" y="1752600"/>
            <a:ext cx="762000"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359074" y="1752600"/>
            <a:ext cx="762000"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365337" y="5169074"/>
            <a:ext cx="762000"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594834" y="3886200"/>
            <a:ext cx="4572000" cy="258532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r>
              <a:rPr lang="en-US" b="1" dirty="0">
                <a:latin typeface="Times New Roman" panose="02020603050405020304" pitchFamily="18" charset="0"/>
                <a:cs typeface="Times New Roman" panose="02020603050405020304" pitchFamily="18" charset="0"/>
              </a:rPr>
              <a:t>NAM-CMAQ </a:t>
            </a:r>
            <a:r>
              <a:rPr lang="en-US" b="1" dirty="0" smtClean="0">
                <a:latin typeface="Times New Roman" panose="02020603050405020304" pitchFamily="18" charset="0"/>
                <a:cs typeface="Times New Roman" panose="02020603050405020304" pitchFamily="18" charset="0"/>
              </a:rPr>
              <a:t>LA </a:t>
            </a:r>
            <a:r>
              <a:rPr lang="en-US" b="1" dirty="0">
                <a:latin typeface="Times New Roman" panose="02020603050405020304" pitchFamily="18" charset="0"/>
                <a:cs typeface="Times New Roman" panose="02020603050405020304" pitchFamily="18" charset="0"/>
              </a:rPr>
              <a:t>Ozone Sensitivities to updated NOx </a:t>
            </a:r>
            <a:r>
              <a:rPr lang="en-US" b="1" dirty="0" smtClean="0">
                <a:latin typeface="Times New Roman" panose="02020603050405020304" pitchFamily="18" charset="0"/>
                <a:cs typeface="Times New Roman" panose="02020603050405020304" pitchFamily="18" charset="0"/>
              </a:rPr>
              <a:t>emissions:</a:t>
            </a:r>
          </a:p>
          <a:p>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Up to 8 </a:t>
            </a:r>
            <a:r>
              <a:rPr lang="en-US" b="1" dirty="0" err="1" smtClean="0">
                <a:latin typeface="Times New Roman" panose="02020603050405020304" pitchFamily="18" charset="0"/>
                <a:cs typeface="Times New Roman" panose="02020603050405020304" pitchFamily="18" charset="0"/>
              </a:rPr>
              <a:t>ppbv</a:t>
            </a:r>
            <a:r>
              <a:rPr lang="en-US" b="1" dirty="0" smtClean="0">
                <a:latin typeface="Times New Roman" panose="02020603050405020304" pitchFamily="18" charset="0"/>
                <a:cs typeface="Times New Roman" panose="02020603050405020304" pitchFamily="18" charset="0"/>
              </a:rPr>
              <a:t> reductions in NOx on high ozone day leads to 6 </a:t>
            </a:r>
            <a:r>
              <a:rPr lang="en-US" b="1" dirty="0" err="1" smtClean="0">
                <a:latin typeface="Times New Roman" panose="02020603050405020304" pitchFamily="18" charset="0"/>
                <a:cs typeface="Times New Roman" panose="02020603050405020304" pitchFamily="18" charset="0"/>
              </a:rPr>
              <a:t>ppbv</a:t>
            </a:r>
            <a:r>
              <a:rPr lang="en-US" b="1" dirty="0" smtClean="0">
                <a:latin typeface="Times New Roman" panose="02020603050405020304" pitchFamily="18" charset="0"/>
                <a:cs typeface="Times New Roman" panose="02020603050405020304" pitchFamily="18" charset="0"/>
              </a:rPr>
              <a:t> increases in surface ozone</a:t>
            </a:r>
          </a:p>
          <a:p>
            <a:pPr marL="285750" indent="-285750">
              <a:buFont typeface="Arial" panose="020B0604020202020204" pitchFamily="34" charset="0"/>
              <a:buChar char="•"/>
            </a:pPr>
            <a:endParaRPr lang="en-US"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I</a:t>
            </a:r>
            <a:r>
              <a:rPr lang="en-US" b="1" dirty="0" smtClean="0">
                <a:latin typeface="Times New Roman" panose="02020603050405020304" pitchFamily="18" charset="0"/>
                <a:cs typeface="Times New Roman" panose="02020603050405020304" pitchFamily="18" charset="0"/>
              </a:rPr>
              <a:t>mprovement in prediction relative to </a:t>
            </a:r>
            <a:r>
              <a:rPr lang="en-US" b="1" dirty="0" err="1" smtClean="0">
                <a:latin typeface="Times New Roman" panose="02020603050405020304" pitchFamily="18" charset="0"/>
                <a:cs typeface="Times New Roman" panose="02020603050405020304" pitchFamily="18" charset="0"/>
              </a:rPr>
              <a:t>AIRNow</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102577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04800"/>
            <a:ext cx="8686800" cy="4462760"/>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Summary and Conclusions</a:t>
            </a:r>
          </a:p>
          <a:p>
            <a:endParaRPr lang="en-US"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Comparisons between National Weather Service (NWS) Community Multi-scale Air Quality (CMAQ) forecasts </a:t>
            </a:r>
            <a:r>
              <a:rPr lang="en-US" b="1" dirty="0" smtClean="0">
                <a:latin typeface="Times New Roman" panose="02020603050405020304" pitchFamily="18" charset="0"/>
                <a:cs typeface="Times New Roman" panose="02020603050405020304" pitchFamily="18" charset="0"/>
              </a:rPr>
              <a:t>and </a:t>
            </a:r>
            <a:r>
              <a:rPr lang="en-US" b="1" dirty="0">
                <a:latin typeface="Times New Roman" panose="02020603050405020304" pitchFamily="18" charset="0"/>
                <a:cs typeface="Times New Roman" panose="02020603050405020304" pitchFamily="18" charset="0"/>
              </a:rPr>
              <a:t>in </a:t>
            </a:r>
            <a:r>
              <a:rPr lang="en-US" b="1" dirty="0" smtClean="0">
                <a:latin typeface="Times New Roman" panose="02020603050405020304" pitchFamily="18" charset="0"/>
                <a:cs typeface="Times New Roman" panose="02020603050405020304" pitchFamily="18" charset="0"/>
              </a:rPr>
              <a:t>situ and remote airborne measurements </a:t>
            </a:r>
            <a:r>
              <a:rPr lang="en-US" b="1" dirty="0">
                <a:latin typeface="Times New Roman" panose="02020603050405020304" pitchFamily="18" charset="0"/>
                <a:cs typeface="Times New Roman" panose="02020603050405020304" pitchFamily="18" charset="0"/>
              </a:rPr>
              <a:t>showed that </a:t>
            </a:r>
            <a:r>
              <a:rPr lang="en-US" b="1" dirty="0" smtClean="0">
                <a:latin typeface="Times New Roman" panose="02020603050405020304" pitchFamily="18" charset="0"/>
                <a:cs typeface="Times New Roman" panose="02020603050405020304" pitchFamily="18" charset="0"/>
              </a:rPr>
              <a:t>NAM-CMAQ underestimated </a:t>
            </a:r>
            <a:r>
              <a:rPr lang="en-US" b="1" dirty="0">
                <a:latin typeface="Times New Roman" panose="02020603050405020304" pitchFamily="18" charset="0"/>
                <a:cs typeface="Times New Roman" panose="02020603050405020304" pitchFamily="18" charset="0"/>
              </a:rPr>
              <a:t>peak ozone concentrations and overestimated NO2 concentrations </a:t>
            </a:r>
            <a:r>
              <a:rPr lang="en-US" b="1" dirty="0" smtClean="0">
                <a:latin typeface="Times New Roman" panose="02020603050405020304" pitchFamily="18" charset="0"/>
                <a:cs typeface="Times New Roman" panose="02020603050405020304" pitchFamily="18" charset="0"/>
              </a:rPr>
              <a:t>during ozone exceedance events during LMOS 2017.</a:t>
            </a:r>
          </a:p>
          <a:p>
            <a:pPr marL="285750" indent="-285750">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Using OMI tropospheric NO2 column retrievals to constrain CMAQ NOx emissions results in significant reductions in surface ozone biases in some regions (LA Basin), but had only small impacts over Lake Michigan</a:t>
            </a:r>
          </a:p>
          <a:p>
            <a:pPr marL="285750" indent="-285750">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E</a:t>
            </a:r>
            <a:r>
              <a:rPr lang="en-US" b="1" dirty="0" smtClean="0">
                <a:latin typeface="Times New Roman" panose="02020603050405020304" pitchFamily="18" charset="0"/>
                <a:cs typeface="Times New Roman" panose="02020603050405020304" pitchFamily="18" charset="0"/>
              </a:rPr>
              <a:t>missions </a:t>
            </a:r>
            <a:r>
              <a:rPr lang="en-US" b="1" dirty="0">
                <a:latin typeface="Times New Roman" panose="02020603050405020304" pitchFamily="18" charset="0"/>
                <a:cs typeface="Times New Roman" panose="02020603050405020304" pitchFamily="18" charset="0"/>
              </a:rPr>
              <a:t>sensitivity studies </a:t>
            </a:r>
            <a:r>
              <a:rPr lang="en-US" b="1" dirty="0" smtClean="0">
                <a:latin typeface="Times New Roman" panose="02020603050405020304" pitchFamily="18" charset="0"/>
                <a:cs typeface="Times New Roman" panose="02020603050405020304" pitchFamily="18" charset="0"/>
              </a:rPr>
              <a:t>(not shown) suggest </a:t>
            </a:r>
            <a:r>
              <a:rPr lang="en-US" b="1" dirty="0">
                <a:latin typeface="Times New Roman" panose="02020603050405020304" pitchFamily="18" charset="0"/>
                <a:cs typeface="Times New Roman" panose="02020603050405020304" pitchFamily="18" charset="0"/>
              </a:rPr>
              <a:t>that both reductions in anthropogenic NOx emissions and increases in anthropogenic volatile organic compounds (VOCs) </a:t>
            </a:r>
            <a:r>
              <a:rPr lang="en-US" b="1" dirty="0" smtClean="0">
                <a:latin typeface="Times New Roman" panose="02020603050405020304" pitchFamily="18" charset="0"/>
                <a:cs typeface="Times New Roman" panose="02020603050405020304" pitchFamily="18" charset="0"/>
              </a:rPr>
              <a:t>emissions are </a:t>
            </a:r>
            <a:r>
              <a:rPr lang="en-US" b="1" dirty="0">
                <a:latin typeface="Times New Roman" panose="02020603050405020304" pitchFamily="18" charset="0"/>
                <a:cs typeface="Times New Roman" panose="02020603050405020304" pitchFamily="18" charset="0"/>
              </a:rPr>
              <a:t>necessary to increase the predicted surface ozone during these high ozone events during LMOS 2017.</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26057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088" y="6396335"/>
            <a:ext cx="9141912"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U.S. EPA. Integrated Science Assessment (ISA) of Ozone and Related Photochemical Oxidants (Final Report, Feb 2013). U.S. Environmental Protection Agency, Washington, DC, EPA/600/R-10/076F, 2013.</a:t>
            </a:r>
          </a:p>
        </p:txBody>
      </p:sp>
      <p:pic>
        <p:nvPicPr>
          <p:cNvPr id="2052" name="Picture 4" descr="http://ofmpub.epa.gov/eims/imageupdown.download?p_image_id=100">
            <a:hlinkClick r:id="rId2" tooltip="Integrated Science Assessment (ISA) for Ozone (O3) and Related Photochemical Oxidants"/>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5575" y="16771938"/>
            <a:ext cx="2076450" cy="26955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343944" y="1219200"/>
            <a:ext cx="8458200" cy="437042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marL="285750" indent="-28575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Tropospheric ozone (O3) is </a:t>
            </a:r>
            <a:r>
              <a:rPr lang="en-US" sz="2000" b="1" dirty="0">
                <a:latin typeface="Times New Roman" panose="02020603050405020304" pitchFamily="18" charset="0"/>
                <a:cs typeface="Times New Roman" panose="02020603050405020304" pitchFamily="18" charset="0"/>
              </a:rPr>
              <a:t>formed </a:t>
            </a:r>
            <a:r>
              <a:rPr lang="en-US" sz="2000" b="1" dirty="0" smtClean="0">
                <a:latin typeface="Times New Roman" panose="02020603050405020304" pitchFamily="18" charset="0"/>
                <a:cs typeface="Times New Roman" panose="02020603050405020304" pitchFamily="18" charset="0"/>
              </a:rPr>
              <a:t>by photochemical </a:t>
            </a:r>
            <a:r>
              <a:rPr lang="en-US" sz="2000" b="1" dirty="0">
                <a:latin typeface="Times New Roman" panose="02020603050405020304" pitchFamily="18" charset="0"/>
                <a:cs typeface="Times New Roman" panose="02020603050405020304" pitchFamily="18" charset="0"/>
              </a:rPr>
              <a:t>reactions involving sunlight and precursor pollutants, </a:t>
            </a:r>
            <a:r>
              <a:rPr lang="en-US" sz="2000" b="1" dirty="0" smtClean="0">
                <a:latin typeface="Times New Roman" panose="02020603050405020304" pitchFamily="18" charset="0"/>
                <a:cs typeface="Times New Roman" panose="02020603050405020304" pitchFamily="18" charset="0"/>
              </a:rPr>
              <a:t>including volatile </a:t>
            </a:r>
            <a:r>
              <a:rPr lang="en-US" sz="2000" b="1" dirty="0">
                <a:latin typeface="Times New Roman" panose="02020603050405020304" pitchFamily="18" charset="0"/>
                <a:cs typeface="Times New Roman" panose="02020603050405020304" pitchFamily="18" charset="0"/>
              </a:rPr>
              <a:t>organic compounds (VOCs), nitrogen oxides (NOX), and carbon </a:t>
            </a:r>
            <a:r>
              <a:rPr lang="en-US" sz="2000" b="1" dirty="0" smtClean="0">
                <a:latin typeface="Times New Roman" panose="02020603050405020304" pitchFamily="18" charset="0"/>
                <a:cs typeface="Times New Roman" panose="02020603050405020304" pitchFamily="18" charset="0"/>
              </a:rPr>
              <a:t>monoxide (CO).</a:t>
            </a:r>
          </a:p>
          <a:p>
            <a:pPr marL="285750" indent="-28575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In the troposphere, O3 acts as a powerful oxidizing agent, which can harm living organisms and materials</a:t>
            </a:r>
            <a:r>
              <a:rPr lang="en-US" sz="2000" b="1"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Short-term exposure to elevated O3 concentrations leads to respiratory and cardiovascular effects and total mortality</a:t>
            </a:r>
          </a:p>
          <a:p>
            <a:pPr marL="742950" lvl="1" indent="-285750">
              <a:buFont typeface="Arial" panose="020B0604020202020204" pitchFamily="34" charset="0"/>
              <a:buChar char="•"/>
            </a:pPr>
            <a:endParaRPr lang="en-US" sz="2000" b="1"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Long-term exposure to elevated O3 concentrations leads to reduced vegetation growth, productivity, and yield and quality of agricultural crops</a:t>
            </a:r>
          </a:p>
          <a:p>
            <a:endParaRPr lang="en-US" dirty="0"/>
          </a:p>
        </p:txBody>
      </p:sp>
      <p:sp>
        <p:nvSpPr>
          <p:cNvPr id="7" name="Rectangle 6"/>
          <p:cNvSpPr/>
          <p:nvPr/>
        </p:nvSpPr>
        <p:spPr>
          <a:xfrm>
            <a:off x="685800" y="381000"/>
            <a:ext cx="7239000" cy="523220"/>
          </a:xfrm>
          <a:prstGeom prst="rect">
            <a:avLst/>
          </a:prstGeom>
        </p:spPr>
        <p:txBody>
          <a:bodyPr wrap="square">
            <a:spAutoFit/>
          </a:bodyPr>
          <a:lstStyle/>
          <a:p>
            <a:pPr lvl="1"/>
            <a:r>
              <a:rPr lang="en-US" sz="2800" b="1" dirty="0" smtClean="0">
                <a:latin typeface="Times New Roman" panose="02020603050405020304" pitchFamily="18" charset="0"/>
                <a:cs typeface="Times New Roman" panose="02020603050405020304" pitchFamily="18" charset="0"/>
              </a:rPr>
              <a:t>Ozone Pollution </a:t>
            </a:r>
            <a:r>
              <a:rPr lang="en-US" sz="2800" b="1" dirty="0">
                <a:latin typeface="Times New Roman" panose="02020603050405020304" pitchFamily="18" charset="0"/>
                <a:cs typeface="Times New Roman" panose="02020603050405020304" pitchFamily="18" charset="0"/>
              </a:rPr>
              <a:t>health &amp; ecosystem effects</a:t>
            </a:r>
          </a:p>
        </p:txBody>
      </p:sp>
      <p:sp>
        <p:nvSpPr>
          <p:cNvPr id="2" name="Oval 1"/>
          <p:cNvSpPr/>
          <p:nvPr/>
        </p:nvSpPr>
        <p:spPr>
          <a:xfrm>
            <a:off x="685800" y="1828800"/>
            <a:ext cx="914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352800" y="1829851"/>
            <a:ext cx="914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553200" y="1815137"/>
            <a:ext cx="914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14400" y="5760128"/>
            <a:ext cx="7086600" cy="646331"/>
          </a:xfrm>
          <a:prstGeom prst="rect">
            <a:avLst/>
          </a:prstGeom>
          <a:solidFill>
            <a:schemeClr val="bg1"/>
          </a:solidFill>
          <a:ln w="25400">
            <a:solidFill>
              <a:srgbClr val="FF0000"/>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Tropospheric Formaldehyde (HCHO, a VOC), Nitrogen Dioxide (NO2, part of NOx), CO and O3 columns can all be observed from Satellites</a:t>
            </a:r>
            <a:endParaRPr lang="en-US" b="1" dirty="0">
              <a:latin typeface="Times New Roman" panose="02020603050405020304" pitchFamily="18" charset="0"/>
              <a:cs typeface="Times New Roman" panose="02020603050405020304" pitchFamily="18" charset="0"/>
            </a:endParaRPr>
          </a:p>
        </p:txBody>
      </p:sp>
      <p:sp>
        <p:nvSpPr>
          <p:cNvPr id="10" name="Oval 9"/>
          <p:cNvSpPr/>
          <p:nvPr/>
        </p:nvSpPr>
        <p:spPr>
          <a:xfrm>
            <a:off x="2590800" y="2362200"/>
            <a:ext cx="914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3" idx="0"/>
          </p:cNvCxnSpPr>
          <p:nvPr/>
        </p:nvCxnSpPr>
        <p:spPr>
          <a:xfrm flipH="1" flipV="1">
            <a:off x="1371600" y="2287051"/>
            <a:ext cx="3086100" cy="347307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200400" y="2819400"/>
            <a:ext cx="1257300" cy="29396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8" idx="4"/>
          </p:cNvCxnSpPr>
          <p:nvPr/>
        </p:nvCxnSpPr>
        <p:spPr>
          <a:xfrm flipH="1" flipV="1">
            <a:off x="3810000" y="2287051"/>
            <a:ext cx="647700" cy="347202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457700" y="2272337"/>
            <a:ext cx="2400300" cy="348674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9405881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ehr.cchem.berkeley.edu/portals/2/us_051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1136" t="1" b="3506"/>
          <a:stretch/>
        </p:blipFill>
        <p:spPr bwMode="auto">
          <a:xfrm>
            <a:off x="5867400" y="3476424"/>
            <a:ext cx="3276600" cy="277197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http://behr.cchem.berkeley.edu/portals/2/us_051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2" r="49070" b="268"/>
          <a:stretch/>
        </p:blipFill>
        <p:spPr bwMode="auto">
          <a:xfrm>
            <a:off x="5734352" y="945004"/>
            <a:ext cx="3409647" cy="286499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nl-NL" sz="2400" b="1" dirty="0" smtClean="0">
                <a:latin typeface="Times New Roman" pitchFamily="18" charset="0"/>
                <a:cs typeface="Times New Roman" pitchFamily="18" charset="0"/>
              </a:rPr>
              <a:t>Background: National </a:t>
            </a:r>
            <a:r>
              <a:rPr lang="nl-NL" sz="2400" b="1" dirty="0">
                <a:latin typeface="Times New Roman" pitchFamily="18" charset="0"/>
                <a:cs typeface="Times New Roman" pitchFamily="18" charset="0"/>
              </a:rPr>
              <a:t>Trends in Nitrogen Dioxide </a:t>
            </a:r>
            <a:r>
              <a:rPr lang="nl-NL" sz="2400" b="1" dirty="0" smtClean="0">
                <a:latin typeface="Times New Roman" pitchFamily="18" charset="0"/>
                <a:cs typeface="Times New Roman" pitchFamily="18" charset="0"/>
              </a:rPr>
              <a:t>(NO2) Levels</a:t>
            </a:r>
          </a:p>
        </p:txBody>
      </p:sp>
      <p:sp>
        <p:nvSpPr>
          <p:cNvPr id="7" name="Rectangle 6"/>
          <p:cNvSpPr/>
          <p:nvPr/>
        </p:nvSpPr>
        <p:spPr>
          <a:xfrm>
            <a:off x="5562600" y="6334780"/>
            <a:ext cx="3581400"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400" b="1" dirty="0" smtClean="0">
                <a:latin typeface="Times New Roman" pitchFamily="18" charset="0"/>
                <a:cs typeface="Times New Roman" pitchFamily="18" charset="0"/>
              </a:rPr>
              <a:t>Russell et al., ACP 12</a:t>
            </a:r>
            <a:r>
              <a:rPr lang="en-US" sz="1400" b="1" dirty="0">
                <a:latin typeface="Times New Roman" pitchFamily="18" charset="0"/>
                <a:cs typeface="Times New Roman" pitchFamily="18" charset="0"/>
              </a:rPr>
              <a:t>, 12197-12209, doi:10.5194/acp-12-12197-2012, 2012. </a:t>
            </a:r>
            <a:endParaRPr lang="en-US" sz="1400" b="1" dirty="0">
              <a:effectLst/>
              <a:latin typeface="Times New Roman" pitchFamily="18" charset="0"/>
              <a:cs typeface="Times New Roman" pitchFamily="18" charset="0"/>
            </a:endParaRPr>
          </a:p>
        </p:txBody>
      </p:sp>
      <p:sp>
        <p:nvSpPr>
          <p:cNvPr id="2" name="TextBox 1"/>
          <p:cNvSpPr txBox="1"/>
          <p:nvPr/>
        </p:nvSpPr>
        <p:spPr>
          <a:xfrm>
            <a:off x="406401" y="774238"/>
            <a:ext cx="4825998"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i="1" dirty="0" smtClean="0">
                <a:latin typeface="Times New Roman" pitchFamily="18" charset="0"/>
                <a:cs typeface="Times New Roman" pitchFamily="18" charset="0"/>
              </a:rPr>
              <a:t>Overall, surface and column NO2 amounts are declining over the US due to regulations from the Clean Air Act</a:t>
            </a:r>
            <a:endParaRPr lang="en-US" b="1" i="1" dirty="0">
              <a:latin typeface="Times New Roman" pitchFamily="18" charset="0"/>
              <a:cs typeface="Times New Roman" pitchFamily="18" charset="0"/>
            </a:endParaRPr>
          </a:p>
        </p:txBody>
      </p:sp>
      <p:pic>
        <p:nvPicPr>
          <p:cNvPr id="12292" name="Picture 4" descr="Nitrogen dioxide air quality between 1980 and 2013, based on the annual 98th percentile of daily maximum 1-hour averages.  Chart shows a range of concentrations in 29 monitoring sites nationwide, with the average decreasing 60% from 1980 to 2013.  Most of the sites have had concentrations below the national standard since the early 1980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2443955"/>
            <a:ext cx="4673598" cy="365759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5656555" y="533400"/>
            <a:ext cx="3510376" cy="646331"/>
          </a:xfrm>
          <a:prstGeom prst="rect">
            <a:avLst/>
          </a:prstGeom>
        </p:spPr>
        <p:txBody>
          <a:bodyPr wrap="square">
            <a:spAutoFit/>
          </a:bodyPr>
          <a:lstStyle/>
          <a:p>
            <a:pPr algn="ctr"/>
            <a:r>
              <a:rPr lang="en-US" b="1" dirty="0" smtClean="0">
                <a:latin typeface="Times New Roman" pitchFamily="18" charset="0"/>
                <a:cs typeface="Times New Roman" pitchFamily="18" charset="0"/>
              </a:rPr>
              <a:t>OMI </a:t>
            </a:r>
            <a:r>
              <a:rPr lang="en-US" b="1" dirty="0">
                <a:latin typeface="Times New Roman" pitchFamily="18" charset="0"/>
                <a:cs typeface="Times New Roman" pitchFamily="18" charset="0"/>
              </a:rPr>
              <a:t>Berkeley High-Resolution (BEHR) NO2 Column </a:t>
            </a:r>
            <a:r>
              <a:rPr lang="en-US" b="1" dirty="0" smtClean="0">
                <a:latin typeface="Times New Roman" pitchFamily="18" charset="0"/>
                <a:cs typeface="Times New Roman" pitchFamily="18" charset="0"/>
              </a:rPr>
              <a:t>Retrievals</a:t>
            </a:r>
            <a:endParaRPr lang="en-US" b="1" dirty="0">
              <a:latin typeface="Times New Roman" pitchFamily="18" charset="0"/>
              <a:cs typeface="Times New Roman" pitchFamily="18" charset="0"/>
            </a:endParaRPr>
          </a:p>
        </p:txBody>
      </p:sp>
      <p:sp>
        <p:nvSpPr>
          <p:cNvPr id="10" name="Rectangle 9"/>
          <p:cNvSpPr/>
          <p:nvPr/>
        </p:nvSpPr>
        <p:spPr>
          <a:xfrm>
            <a:off x="152400" y="1848385"/>
            <a:ext cx="5334000" cy="400110"/>
          </a:xfrm>
          <a:prstGeom prst="rect">
            <a:avLst/>
          </a:prstGeom>
        </p:spPr>
        <p:txBody>
          <a:bodyPr wrap="square">
            <a:spAutoFit/>
          </a:bodyPr>
          <a:lstStyle/>
          <a:p>
            <a:r>
              <a:rPr lang="en-US" sz="2000" b="1" dirty="0" smtClean="0">
                <a:latin typeface="Times New Roman" pitchFamily="18" charset="0"/>
                <a:cs typeface="Times New Roman" pitchFamily="18" charset="0"/>
              </a:rPr>
              <a:t>EPA NO2 trends from ground monitoring</a:t>
            </a:r>
            <a:endParaRPr lang="en-US" sz="2000" b="1" dirty="0">
              <a:latin typeface="Times New Roman" pitchFamily="18" charset="0"/>
              <a:cs typeface="Times New Roman" pitchFamily="18" charset="0"/>
            </a:endParaRPr>
          </a:p>
        </p:txBody>
      </p:sp>
      <p:sp>
        <p:nvSpPr>
          <p:cNvPr id="11" name="Rectangle 10"/>
          <p:cNvSpPr/>
          <p:nvPr/>
        </p:nvSpPr>
        <p:spPr>
          <a:xfrm>
            <a:off x="838200" y="6400800"/>
            <a:ext cx="3520131" cy="307777"/>
          </a:xfrm>
          <a:prstGeom prst="rect">
            <a:avLst/>
          </a:prstGeom>
        </p:spPr>
        <p:txBody>
          <a:bodyPr wrap="none">
            <a:spAutoFit/>
          </a:bodyPr>
          <a:lstStyle/>
          <a:p>
            <a:r>
              <a:rPr lang="en-US" sz="1400" b="1" dirty="0">
                <a:latin typeface="Times New Roman" pitchFamily="18" charset="0"/>
                <a:cs typeface="Times New Roman" pitchFamily="18" charset="0"/>
              </a:rPr>
              <a:t>http://www.epa.gov/airtrends/nitrogen.html</a:t>
            </a:r>
          </a:p>
        </p:txBody>
      </p:sp>
      <p:sp>
        <p:nvSpPr>
          <p:cNvPr id="12" name="Rectangle 11"/>
          <p:cNvSpPr/>
          <p:nvPr/>
        </p:nvSpPr>
        <p:spPr>
          <a:xfrm>
            <a:off x="6096000" y="3810000"/>
            <a:ext cx="2836226" cy="369332"/>
          </a:xfrm>
          <a:prstGeom prst="rect">
            <a:avLst/>
          </a:prstGeom>
        </p:spPr>
        <p:txBody>
          <a:bodyPr wrap="none">
            <a:spAutoFit/>
          </a:bodyPr>
          <a:lstStyle/>
          <a:p>
            <a:r>
              <a:rPr lang="en-US" dirty="0"/>
              <a:t>32±7</a:t>
            </a:r>
            <a:r>
              <a:rPr lang="en-US" dirty="0" smtClean="0"/>
              <a:t>% reduction 2005-2011</a:t>
            </a:r>
            <a:endParaRPr lang="en-US" dirty="0"/>
          </a:p>
        </p:txBody>
      </p:sp>
    </p:spTree>
    <p:extLst>
      <p:ext uri="{BB962C8B-B14F-4D97-AF65-F5344CB8AC3E}">
        <p14:creationId xmlns:p14="http://schemas.microsoft.com/office/powerpoint/2010/main" xmlns="" val="3670906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ns\users$\bpierce\Data\Documents\Great_Lakes_Ozone_Study\Updated_20160421\image.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8050" b="5084"/>
          <a:stretch/>
        </p:blipFill>
        <p:spPr bwMode="auto">
          <a:xfrm>
            <a:off x="1970176" y="3660798"/>
            <a:ext cx="3324400" cy="319720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5" descr="Displaying image00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beans\users$\bpierce\Data\Documents\Great_Lakes_Ozone_Study\Updated_20160421\image00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4698" y="902504"/>
            <a:ext cx="3697702" cy="2221696"/>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beans\users$\bpierce\Data\Documents\Great_Lakes_Ozone_Study\Updated_20160421\image00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5400" y="877953"/>
            <a:ext cx="3738563" cy="224624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0" y="3273644"/>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latin typeface="Times New Roman" panose="02020603050405020304" pitchFamily="18" charset="0"/>
                <a:cs typeface="Times New Roman" panose="02020603050405020304" pitchFamily="18" charset="0"/>
              </a:rPr>
              <a:t>NOx= NO+NO2 (nitrogen oxides</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VOC=Volatile Organic Compounds, both are ozone precursors</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0"/>
            <a:ext cx="9166182"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Wisconsin </a:t>
            </a:r>
            <a:r>
              <a:rPr lang="en-US" sz="2800" b="1" dirty="0">
                <a:latin typeface="Times New Roman" panose="02020603050405020304" pitchFamily="18" charset="0"/>
                <a:cs typeface="Times New Roman" panose="02020603050405020304" pitchFamily="18" charset="0"/>
              </a:rPr>
              <a:t>e</a:t>
            </a:r>
            <a:r>
              <a:rPr lang="en-US" sz="2800" b="1" dirty="0" smtClean="0">
                <a:latin typeface="Times New Roman" panose="02020603050405020304" pitchFamily="18" charset="0"/>
                <a:cs typeface="Times New Roman" panose="02020603050405020304" pitchFamily="18" charset="0"/>
              </a:rPr>
              <a:t>missions are declining and ozone is improving</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3051" y="5656745"/>
            <a:ext cx="2819400" cy="1200329"/>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Provided by Angie Dickens (WDNR)</a:t>
            </a:r>
          </a:p>
          <a:p>
            <a:r>
              <a:rPr lang="en-US" b="1" dirty="0">
                <a:latin typeface="Times New Roman" panose="02020603050405020304" pitchFamily="18" charset="0"/>
                <a:cs typeface="Times New Roman" panose="02020603050405020304" pitchFamily="18" charset="0"/>
              </a:rPr>
              <a:t>a</a:t>
            </a:r>
            <a:r>
              <a:rPr lang="en-US" b="1" dirty="0" smtClean="0">
                <a:latin typeface="Times New Roman" panose="02020603050405020304" pitchFamily="18" charset="0"/>
                <a:cs typeface="Times New Roman" panose="02020603050405020304" pitchFamily="18" charset="0"/>
              </a:rPr>
              <a:t>nd Donna </a:t>
            </a:r>
            <a:r>
              <a:rPr lang="en-US" b="1" dirty="0" err="1" smtClean="0">
                <a:latin typeface="Times New Roman" panose="02020603050405020304" pitchFamily="18" charset="0"/>
                <a:cs typeface="Times New Roman" panose="02020603050405020304" pitchFamily="18" charset="0"/>
              </a:rPr>
              <a:t>Kenski</a:t>
            </a:r>
            <a:r>
              <a:rPr lang="en-US" b="1" dirty="0" smtClean="0">
                <a:latin typeface="Times New Roman" panose="02020603050405020304" pitchFamily="18" charset="0"/>
                <a:cs typeface="Times New Roman" panose="02020603050405020304" pitchFamily="18" charset="0"/>
              </a:rPr>
              <a:t> (LADCO)</a:t>
            </a:r>
            <a:endParaRPr lang="en-US" b="1" dirty="0">
              <a:latin typeface="Times New Roman" panose="02020603050405020304" pitchFamily="18" charset="0"/>
              <a:cs typeface="Times New Roman" panose="02020603050405020304" pitchFamily="18" charset="0"/>
            </a:endParaRPr>
          </a:p>
        </p:txBody>
      </p:sp>
      <p:pic>
        <p:nvPicPr>
          <p:cNvPr id="9" name="Picture 2" descr="\\beans\users$\bpierce\Data\Documents\Great_Lakes_Ozone_Study\Updated_20160421\image.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0583" b="5084"/>
          <a:stretch/>
        </p:blipFill>
        <p:spPr bwMode="auto">
          <a:xfrm>
            <a:off x="5486400" y="3660798"/>
            <a:ext cx="2331215" cy="31972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408701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1371600"/>
            <a:ext cx="2819400" cy="424731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Anticipated new </a:t>
            </a:r>
            <a:r>
              <a:rPr lang="en-US" b="1" dirty="0">
                <a:latin typeface="Times New Roman" panose="02020603050405020304" pitchFamily="18" charset="0"/>
                <a:cs typeface="Times New Roman" panose="02020603050405020304" pitchFamily="18" charset="0"/>
              </a:rPr>
              <a:t>non-attainment areas with new, lower ozone standard and persistent </a:t>
            </a:r>
            <a:r>
              <a:rPr lang="en-US" b="1" dirty="0" smtClean="0">
                <a:latin typeface="Times New Roman" panose="02020603050405020304" pitchFamily="18" charset="0"/>
                <a:cs typeface="Times New Roman" panose="02020603050405020304" pitchFamily="18" charset="0"/>
              </a:rPr>
              <a:t>exceedances </a:t>
            </a:r>
            <a:r>
              <a:rPr lang="en-US" b="1" dirty="0">
                <a:latin typeface="Times New Roman" panose="02020603050405020304" pitchFamily="18" charset="0"/>
                <a:cs typeface="Times New Roman" panose="02020603050405020304" pitchFamily="18" charset="0"/>
              </a:rPr>
              <a:t>of the old (2008) ozone standard</a:t>
            </a:r>
            <a:r>
              <a:rPr lang="en-US" b="1"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Impact of high ozone on public health in high density urban areas (Chicago, Milwaukee, Detroit, Windsor).  Also, these areas serve as large emissions sources</a:t>
            </a:r>
            <a:r>
              <a:rPr lang="en-US" b="1" dirty="0" smtClean="0">
                <a:latin typeface="Times New Roman" panose="02020603050405020304" pitchFamily="18" charset="0"/>
                <a:cs typeface="Times New Roman" panose="02020603050405020304" pitchFamily="18" charset="0"/>
              </a:rPr>
              <a:t>.</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05200" y="1371600"/>
            <a:ext cx="5516473" cy="4400497"/>
          </a:xfrm>
          <a:prstGeom prst="rect">
            <a:avLst/>
          </a:prstGeom>
          <a:noFill/>
          <a:ln w="2540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pic>
      <p:sp>
        <p:nvSpPr>
          <p:cNvPr id="7" name="TextBox 6"/>
          <p:cNvSpPr txBox="1"/>
          <p:nvPr/>
        </p:nvSpPr>
        <p:spPr>
          <a:xfrm>
            <a:off x="0" y="0"/>
            <a:ext cx="9166182" cy="954107"/>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But there are still coastal sites which are still above the new ozone standard (70ppbv) </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0" y="6499418"/>
            <a:ext cx="9166182" cy="369332"/>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2017 Lake Michigan Ozone Study White </a:t>
            </a:r>
            <a:r>
              <a:rPr lang="en-US" b="1" dirty="0">
                <a:latin typeface="Times New Roman" panose="02020603050405020304" pitchFamily="18" charset="0"/>
                <a:cs typeface="Times New Roman" panose="02020603050405020304" pitchFamily="18" charset="0"/>
              </a:rPr>
              <a:t>Paper: http://www.ladco.org/</a:t>
            </a:r>
          </a:p>
        </p:txBody>
      </p:sp>
    </p:spTree>
    <p:extLst>
      <p:ext uri="{BB962C8B-B14F-4D97-AF65-F5344CB8AC3E}">
        <p14:creationId xmlns:p14="http://schemas.microsoft.com/office/powerpoint/2010/main" xmlns="" val="334150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5486400"/>
            <a:ext cx="86868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anose="02020603050405020304" pitchFamily="18" charset="0"/>
                <a:cs typeface="Times New Roman" panose="02020603050405020304" pitchFamily="18" charset="0"/>
              </a:rPr>
              <a:t>Primary science </a:t>
            </a:r>
            <a:r>
              <a:rPr lang="en-US" b="1" dirty="0">
                <a:latin typeface="Times New Roman" panose="02020603050405020304" pitchFamily="18" charset="0"/>
                <a:cs typeface="Times New Roman" panose="02020603050405020304" pitchFamily="18" charset="0"/>
              </a:rPr>
              <a:t>objectives focusing on characterizing the recirculation, aging, and mixing of the Chicago and Milwaukee urban plumes as they </a:t>
            </a:r>
            <a:r>
              <a:rPr lang="en-US" b="1" dirty="0" smtClean="0">
                <a:latin typeface="Times New Roman" panose="02020603050405020304" pitchFamily="18" charset="0"/>
                <a:cs typeface="Times New Roman" panose="02020603050405020304" pitchFamily="18" charset="0"/>
              </a:rPr>
              <a:t>move over Lake Michigan and their impact on surface ozone.  </a:t>
            </a:r>
          </a:p>
        </p:txBody>
      </p:sp>
      <p:sp>
        <p:nvSpPr>
          <p:cNvPr id="5" name="TextBox 4"/>
          <p:cNvSpPr txBox="1"/>
          <p:nvPr/>
        </p:nvSpPr>
        <p:spPr>
          <a:xfrm>
            <a:off x="1" y="2088"/>
            <a:ext cx="9144000"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Lake Michigan Ozone Study (LMOS) 2017</a:t>
            </a:r>
          </a:p>
        </p:txBody>
      </p:sp>
      <p:pic>
        <p:nvPicPr>
          <p:cNvPr id="7" name="Picture 6" descr="\\beans\users$\bpierce\Data\Documents\Great_Lakes_Ozone_Study\Updated_20160421\Figure_09.pn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192390"/>
            <a:ext cx="8229600" cy="3989210"/>
          </a:xfrm>
          <a:prstGeom prst="rect">
            <a:avLst/>
          </a:prstGeom>
          <a:noFill/>
          <a:ln>
            <a:noFill/>
          </a:ln>
        </p:spPr>
      </p:pic>
      <p:sp>
        <p:nvSpPr>
          <p:cNvPr id="8" name="Rectangle 7"/>
          <p:cNvSpPr/>
          <p:nvPr/>
        </p:nvSpPr>
        <p:spPr>
          <a:xfrm>
            <a:off x="1384269" y="609600"/>
            <a:ext cx="6375463"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Campaign Study </a:t>
            </a:r>
            <a:r>
              <a:rPr lang="en-US" sz="2400" b="1" dirty="0" smtClean="0">
                <a:latin typeface="Times New Roman" panose="02020603050405020304" pitchFamily="18" charset="0"/>
                <a:cs typeface="Times New Roman" panose="02020603050405020304" pitchFamily="18" charset="0"/>
              </a:rPr>
              <a:t>Period May 22- June 22, 2017</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0" y="6499418"/>
            <a:ext cx="9166182" cy="369332"/>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2017 Lake Michigan Ozone Study White </a:t>
            </a:r>
            <a:r>
              <a:rPr lang="en-US" b="1" dirty="0">
                <a:latin typeface="Times New Roman" panose="02020603050405020304" pitchFamily="18" charset="0"/>
                <a:cs typeface="Times New Roman" panose="02020603050405020304" pitchFamily="18" charset="0"/>
              </a:rPr>
              <a:t>Paper: http://www.ladco.org/</a:t>
            </a:r>
          </a:p>
        </p:txBody>
      </p:sp>
    </p:spTree>
    <p:extLst>
      <p:ext uri="{BB962C8B-B14F-4D97-AF65-F5344CB8AC3E}">
        <p14:creationId xmlns:p14="http://schemas.microsoft.com/office/powerpoint/2010/main" xmlns="" val="3059222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sz="3600" b="1" dirty="0" smtClean="0">
                <a:latin typeface="Times New Roman" panose="02020603050405020304" pitchFamily="18" charset="0"/>
                <a:cs typeface="Times New Roman" panose="02020603050405020304" pitchFamily="18" charset="0"/>
              </a:rPr>
              <a:t>Lake Michigan and Ozone Formation</a:t>
            </a:r>
            <a:endParaRPr lang="en-US" sz="3600" b="1" dirty="0">
              <a:latin typeface="Times New Roman" panose="02020603050405020304" pitchFamily="18" charset="0"/>
              <a:cs typeface="Times New Roman" panose="02020603050405020304" pitchFamily="18" charset="0"/>
            </a:endParaRPr>
          </a:p>
        </p:txBody>
      </p:sp>
      <p:sp>
        <p:nvSpPr>
          <p:cNvPr id="9" name="Content Placeholder 8"/>
          <p:cNvSpPr>
            <a:spLocks noGrp="1"/>
          </p:cNvSpPr>
          <p:nvPr>
            <p:ph sz="half" idx="1"/>
          </p:nvPr>
        </p:nvSpPr>
        <p:spPr>
          <a:xfrm>
            <a:off x="304800" y="990600"/>
            <a:ext cx="4953000" cy="5364163"/>
          </a:xfrm>
        </p:spPr>
        <p:txBody>
          <a:bodyPr>
            <a:normAutofit lnSpcReduction="10000"/>
          </a:bodyPr>
          <a:lstStyle/>
          <a:p>
            <a:r>
              <a:rPr lang="en-US" b="1" i="1" dirty="0" smtClean="0">
                <a:latin typeface="Times New Roman" panose="02020603050405020304" pitchFamily="18" charset="0"/>
                <a:cs typeface="Times New Roman" panose="02020603050405020304" pitchFamily="18" charset="0"/>
              </a:rPr>
              <a:t>Land breeze </a:t>
            </a:r>
            <a:r>
              <a:rPr lang="en-US" b="0" dirty="0" smtClean="0">
                <a:latin typeface="Times New Roman" panose="02020603050405020304" pitchFamily="18" charset="0"/>
                <a:cs typeface="Times New Roman" panose="02020603050405020304" pitchFamily="18" charset="0"/>
              </a:rPr>
              <a:t>blows ozone precursor compounds from rush hour over lake.</a:t>
            </a:r>
          </a:p>
          <a:p>
            <a:r>
              <a:rPr lang="en-US" b="0" dirty="0" smtClean="0">
                <a:latin typeface="Times New Roman" panose="02020603050405020304" pitchFamily="18" charset="0"/>
                <a:cs typeface="Times New Roman" panose="02020603050405020304" pitchFamily="18" charset="0"/>
              </a:rPr>
              <a:t>The boundary layer height is low due to cold water chilling the air above.</a:t>
            </a:r>
          </a:p>
          <a:p>
            <a:r>
              <a:rPr lang="en-US" b="0" dirty="0" smtClean="0">
                <a:latin typeface="Times New Roman" panose="02020603050405020304" pitchFamily="18" charset="0"/>
                <a:cs typeface="Times New Roman" panose="02020603050405020304" pitchFamily="18" charset="0"/>
              </a:rPr>
              <a:t>The pollutants are concentrated near the surface where ozone forms.</a:t>
            </a:r>
          </a:p>
          <a:p>
            <a:r>
              <a:rPr lang="en-US" b="0" dirty="0" smtClean="0">
                <a:latin typeface="Times New Roman" panose="02020603050405020304" pitchFamily="18" charset="0"/>
                <a:cs typeface="Times New Roman" panose="02020603050405020304" pitchFamily="18" charset="0"/>
              </a:rPr>
              <a:t>An afternoon </a:t>
            </a:r>
            <a:r>
              <a:rPr lang="en-US" b="1" i="1" dirty="0" smtClean="0">
                <a:latin typeface="Times New Roman" panose="02020603050405020304" pitchFamily="18" charset="0"/>
                <a:cs typeface="Times New Roman" panose="02020603050405020304" pitchFamily="18" charset="0"/>
              </a:rPr>
              <a:t>lake breeze </a:t>
            </a:r>
            <a:r>
              <a:rPr lang="en-US" b="0" dirty="0" smtClean="0">
                <a:latin typeface="Times New Roman" panose="02020603050405020304" pitchFamily="18" charset="0"/>
                <a:cs typeface="Times New Roman" panose="02020603050405020304" pitchFamily="18" charset="0"/>
              </a:rPr>
              <a:t>transports the ozone back onto land.</a:t>
            </a:r>
            <a:endParaRPr lang="en-US" b="0" dirty="0">
              <a:latin typeface="Times New Roman" panose="02020603050405020304" pitchFamily="18" charset="0"/>
              <a:cs typeface="Times New Roman" panose="02020603050405020304" pitchFamily="18" charset="0"/>
            </a:endParaRPr>
          </a:p>
        </p:txBody>
      </p:sp>
      <p:pic>
        <p:nvPicPr>
          <p:cNvPr id="5" name="Picture 21" descr="hangar 62202 001"/>
          <p:cNvPicPr preferRelativeResize="0">
            <a:picLocks noChangeArrowheads="1"/>
          </p:cNvPicPr>
          <p:nvPr/>
        </p:nvPicPr>
        <p:blipFill>
          <a:blip r:embed="rId2" cstate="print"/>
          <a:stretch>
            <a:fillRect/>
          </a:stretch>
        </p:blipFill>
        <p:spPr bwMode="auto">
          <a:xfrm>
            <a:off x="5334000" y="838200"/>
            <a:ext cx="3469053" cy="2560320"/>
          </a:xfrm>
          <a:prstGeom prst="rect">
            <a:avLst/>
          </a:prstGeom>
          <a:noFill/>
          <a:ln w="9525">
            <a:solidFill>
              <a:schemeClr val="tx1"/>
            </a:solidFill>
            <a:miter lim="800000"/>
            <a:headEnd/>
            <a:tailEnd/>
          </a:ln>
        </p:spPr>
      </p:pic>
      <p:pic>
        <p:nvPicPr>
          <p:cNvPr id="8" name="Picture 4" descr="8309987-R1-E098"/>
          <p:cNvPicPr preferRelativeResize="0">
            <a:picLocks noChangeArrowheads="1"/>
          </p:cNvPicPr>
          <p:nvPr/>
        </p:nvPicPr>
        <p:blipFill>
          <a:blip r:embed="rId3" cstate="print"/>
          <a:stretch>
            <a:fillRect/>
          </a:stretch>
        </p:blipFill>
        <p:spPr>
          <a:xfrm>
            <a:off x="5335044" y="3572215"/>
            <a:ext cx="3469053" cy="2560320"/>
          </a:xfrm>
          <a:prstGeom prst="rect">
            <a:avLst/>
          </a:prstGeom>
          <a:noFill/>
          <a:ln>
            <a:solidFill>
              <a:schemeClr val="tx1"/>
            </a:solidFill>
          </a:ln>
        </p:spPr>
      </p:pic>
      <p:sp>
        <p:nvSpPr>
          <p:cNvPr id="7" name="TextBox 6"/>
          <p:cNvSpPr txBox="1"/>
          <p:nvPr/>
        </p:nvSpPr>
        <p:spPr>
          <a:xfrm>
            <a:off x="0" y="6499418"/>
            <a:ext cx="9166182" cy="369332"/>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2017 Lake Michigan Ozone Study White </a:t>
            </a:r>
            <a:r>
              <a:rPr lang="en-US" b="1" dirty="0">
                <a:latin typeface="Times New Roman" panose="02020603050405020304" pitchFamily="18" charset="0"/>
                <a:cs typeface="Times New Roman" panose="02020603050405020304" pitchFamily="18" charset="0"/>
              </a:rPr>
              <a:t>Paper: http://www.ladco.org/</a:t>
            </a:r>
          </a:p>
        </p:txBody>
      </p:sp>
    </p:spTree>
    <p:extLst>
      <p:ext uri="{BB962C8B-B14F-4D97-AF65-F5344CB8AC3E}">
        <p14:creationId xmlns:p14="http://schemas.microsoft.com/office/powerpoint/2010/main" xmlns="" val="3235243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1568770114"/>
              </p:ext>
            </p:extLst>
          </p:nvPr>
        </p:nvGraphicFramePr>
        <p:xfrm>
          <a:off x="762000" y="1066800"/>
          <a:ext cx="7564141" cy="4695450"/>
        </p:xfrm>
        <a:graphic>
          <a:graphicData uri="http://schemas.openxmlformats.org/drawingml/2006/table">
            <a:tbl>
              <a:tblPr firstRow="1" firstCol="1" bandRow="1">
                <a:tableStyleId>{5C22544A-7EE6-4342-B048-85BDC9FD1C3A}</a:tableStyleId>
              </a:tblPr>
              <a:tblGrid>
                <a:gridCol w="3005382"/>
                <a:gridCol w="3005382"/>
                <a:gridCol w="1553377"/>
              </a:tblGrid>
              <a:tr h="181039">
                <a:tc>
                  <a:txBody>
                    <a:bodyPr/>
                    <a:lstStyle/>
                    <a:p>
                      <a:pPr marL="0" marR="0" algn="ctr">
                        <a:lnSpc>
                          <a:spcPct val="115000"/>
                        </a:lnSpc>
                        <a:spcBef>
                          <a:spcPts val="0"/>
                        </a:spcBef>
                        <a:spcAft>
                          <a:spcPts val="0"/>
                        </a:spcAft>
                      </a:pPr>
                      <a:r>
                        <a:rPr lang="en-US" sz="1000" dirty="0">
                          <a:effectLst/>
                        </a:rPr>
                        <a:t>Location</a:t>
                      </a:r>
                      <a:endParaRPr lang="en-US" sz="1000" dirty="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Measurement*</a:t>
                      </a:r>
                      <a:endParaRPr lang="en-US" sz="100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Research Institution*</a:t>
                      </a:r>
                      <a:endParaRPr lang="en-US" sz="1000">
                        <a:effectLst/>
                        <a:latin typeface="Calibri"/>
                        <a:ea typeface="Calibri"/>
                        <a:cs typeface="Times New Roman"/>
                      </a:endParaRPr>
                    </a:p>
                  </a:txBody>
                  <a:tcPr marL="64401" marR="64401" marT="0" marB="0"/>
                </a:tc>
              </a:tr>
              <a:tr h="181039">
                <a:tc gridSpan="3">
                  <a:txBody>
                    <a:bodyPr/>
                    <a:lstStyle/>
                    <a:p>
                      <a:pPr marL="0" marR="0" algn="ctr">
                        <a:lnSpc>
                          <a:spcPct val="115000"/>
                        </a:lnSpc>
                        <a:spcBef>
                          <a:spcPts val="0"/>
                        </a:spcBef>
                        <a:spcAft>
                          <a:spcPts val="0"/>
                        </a:spcAft>
                      </a:pPr>
                      <a:r>
                        <a:rPr lang="en-US" sz="1000">
                          <a:effectLst/>
                        </a:rPr>
                        <a:t>Ground Sites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tr>
              <a:tr h="181039">
                <a:tc rowSpan="2">
                  <a:txBody>
                    <a:bodyPr/>
                    <a:lstStyle/>
                    <a:p>
                      <a:pPr marL="0" marR="0">
                        <a:lnSpc>
                          <a:spcPct val="115000"/>
                        </a:lnSpc>
                        <a:spcBef>
                          <a:spcPts val="0"/>
                        </a:spcBef>
                        <a:spcAft>
                          <a:spcPts val="0"/>
                        </a:spcAft>
                      </a:pPr>
                      <a:r>
                        <a:rPr lang="en-US" sz="1000">
                          <a:effectLst/>
                        </a:rPr>
                        <a:t>Spaceport Sheboygan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a:t>
                      </a:r>
                      <a:r>
                        <a:rPr lang="en-US" sz="1000" dirty="0" smtClean="0">
                          <a:effectLst/>
                        </a:rPr>
                        <a:t>meteorology (SPARC</a:t>
                      </a:r>
                      <a:r>
                        <a:rPr lang="en-US" sz="1000" baseline="0" dirty="0" smtClean="0">
                          <a:effectLst/>
                        </a:rPr>
                        <a:t> Trailer)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smtClean="0">
                          <a:effectLst/>
                        </a:rPr>
                        <a:t>UW-Madison -SSEC</a:t>
                      </a:r>
                      <a:endParaRPr lang="en-US" sz="1000" dirty="0">
                        <a:effectLst/>
                        <a:latin typeface="Calibri"/>
                        <a:ea typeface="Calibri"/>
                        <a:cs typeface="Times New Roman"/>
                      </a:endParaRPr>
                    </a:p>
                  </a:txBody>
                  <a:tcPr marL="64401" marR="64401" marT="0" marB="0"/>
                </a:tc>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In situ measurements of pollutants </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181039">
                <a:tc rowSpan="3">
                  <a:txBody>
                    <a:bodyPr/>
                    <a:lstStyle/>
                    <a:p>
                      <a:pPr marL="0" marR="0">
                        <a:lnSpc>
                          <a:spcPct val="115000"/>
                        </a:lnSpc>
                        <a:spcBef>
                          <a:spcPts val="0"/>
                        </a:spcBef>
                        <a:spcAft>
                          <a:spcPts val="0"/>
                        </a:spcAft>
                      </a:pPr>
                      <a:r>
                        <a:rPr lang="en-US" sz="1000">
                          <a:effectLst/>
                        </a:rPr>
                        <a:t>Zion, IL</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a:t>
                      </a:r>
                      <a:r>
                        <a:rPr lang="en-US" sz="1000" dirty="0" smtClean="0">
                          <a:effectLst/>
                        </a:rPr>
                        <a:t>meteorology (</a:t>
                      </a:r>
                      <a:r>
                        <a:rPr lang="en-US" sz="1000" dirty="0" err="1" smtClean="0">
                          <a:effectLst/>
                        </a:rPr>
                        <a:t>Sodar</a:t>
                      </a:r>
                      <a:r>
                        <a:rPr lang="en-US" sz="1000" dirty="0" smtClean="0">
                          <a:effectLst/>
                        </a:rPr>
                        <a:t>/MW</a:t>
                      </a:r>
                      <a:r>
                        <a:rPr lang="en-US" sz="1000" baseline="0" dirty="0" smtClean="0">
                          <a:effectLst/>
                        </a:rPr>
                        <a:t> Radiometer)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Northern Iowa</a:t>
                      </a:r>
                      <a:endParaRPr lang="en-US" sz="1000">
                        <a:effectLst/>
                        <a:latin typeface="Calibri"/>
                        <a:ea typeface="Calibri"/>
                        <a:cs typeface="Times New Roman"/>
                      </a:endParaRPr>
                    </a:p>
                  </a:txBody>
                  <a:tcPr marL="64401" marR="64401" marT="0" marB="0"/>
                </a:tc>
              </a:tr>
              <a:tr h="362077">
                <a:tc vMerge="1">
                  <a:txBody>
                    <a:bodyPr/>
                    <a:lstStyle/>
                    <a:p>
                      <a:endParaRPr lang="en-US"/>
                    </a:p>
                  </a:txBody>
                  <a:tcPr/>
                </a:tc>
                <a:tc>
                  <a:txBody>
                    <a:bodyPr/>
                    <a:lstStyle/>
                    <a:p>
                      <a:pPr marL="0" marR="0">
                        <a:lnSpc>
                          <a:spcPct val="115000"/>
                        </a:lnSpc>
                        <a:spcBef>
                          <a:spcPts val="0"/>
                        </a:spcBef>
                        <a:spcAft>
                          <a:spcPts val="0"/>
                        </a:spcAft>
                      </a:pPr>
                      <a:r>
                        <a:rPr lang="en-US" sz="1000" dirty="0">
                          <a:effectLst/>
                        </a:rPr>
                        <a:t>Detailed in situ chemical measurements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Iowa, UW-Madison, Univ. Minnesota</a:t>
                      </a:r>
                      <a:endParaRPr lang="en-US" sz="1000">
                        <a:effectLst/>
                        <a:latin typeface="Calibri"/>
                        <a:ea typeface="Calibri"/>
                        <a:cs typeface="Times New Roman"/>
                      </a:endParaRPr>
                    </a:p>
                  </a:txBody>
                  <a:tcPr marL="64401" marR="64401" marT="0" marB="0"/>
                </a:tc>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Routine measurements of ozone</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Illinois EPA</a:t>
                      </a:r>
                      <a:endParaRPr lang="en-US" sz="1000">
                        <a:effectLst/>
                        <a:latin typeface="Calibri"/>
                        <a:ea typeface="Calibri"/>
                        <a:cs typeface="Times New Roman"/>
                      </a:endParaRPr>
                    </a:p>
                  </a:txBody>
                  <a:tcPr marL="64401" marR="64401" marT="0" marB="0"/>
                </a:tc>
              </a:tr>
              <a:tr h="362077">
                <a:tc>
                  <a:txBody>
                    <a:bodyPr/>
                    <a:lstStyle/>
                    <a:p>
                      <a:pPr marL="0" marR="0">
                        <a:lnSpc>
                          <a:spcPct val="115000"/>
                        </a:lnSpc>
                        <a:spcBef>
                          <a:spcPts val="0"/>
                        </a:spcBef>
                        <a:spcAft>
                          <a:spcPts val="0"/>
                        </a:spcAft>
                      </a:pPr>
                      <a:r>
                        <a:rPr lang="en-US" sz="1000">
                          <a:effectLst/>
                        </a:rPr>
                        <a:t>Various</a:t>
                      </a:r>
                      <a:r>
                        <a:rPr lang="en-US" sz="1000" baseline="30000">
                          <a:effectLst/>
                        </a:rPr>
                        <a: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pollutants and boundary layer height</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181039">
                <a:tc>
                  <a:txBody>
                    <a:bodyPr/>
                    <a:lstStyle/>
                    <a:p>
                      <a:pPr marL="0" marR="0">
                        <a:lnSpc>
                          <a:spcPct val="115000"/>
                        </a:lnSpc>
                        <a:spcBef>
                          <a:spcPts val="0"/>
                        </a:spcBef>
                        <a:spcAft>
                          <a:spcPts val="0"/>
                        </a:spcAft>
                      </a:pPr>
                      <a:r>
                        <a:rPr lang="en-US" sz="1000">
                          <a:effectLst/>
                        </a:rPr>
                        <a:t>Sheboygan transect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ozone at four locations</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181039">
                <a:tc gridSpan="3">
                  <a:txBody>
                    <a:bodyPr/>
                    <a:lstStyle/>
                    <a:p>
                      <a:pPr marL="0" marR="0" algn="ctr">
                        <a:lnSpc>
                          <a:spcPct val="115000"/>
                        </a:lnSpc>
                        <a:spcBef>
                          <a:spcPts val="0"/>
                        </a:spcBef>
                        <a:spcAft>
                          <a:spcPts val="0"/>
                        </a:spcAft>
                      </a:pPr>
                      <a:r>
                        <a:rPr lang="en-US" sz="1000">
                          <a:effectLst/>
                        </a:rPr>
                        <a:t>Airborne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tr>
              <a:tr h="181039">
                <a:tc rowSpan="3">
                  <a:txBody>
                    <a:bodyPr/>
                    <a:lstStyle/>
                    <a:p>
                      <a:pPr marL="0" marR="0">
                        <a:lnSpc>
                          <a:spcPct val="115000"/>
                        </a:lnSpc>
                        <a:spcBef>
                          <a:spcPts val="0"/>
                        </a:spcBef>
                        <a:spcAft>
                          <a:spcPts val="0"/>
                        </a:spcAft>
                      </a:pPr>
                      <a:r>
                        <a:rPr lang="en-US" sz="1000">
                          <a:effectLst/>
                        </a:rPr>
                        <a:t>Lakeshore region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Airborne remote sensing of NO</a:t>
                      </a:r>
                      <a:r>
                        <a:rPr lang="en-US" sz="1000" baseline="-25000">
                          <a:effectLst/>
                        </a:rPr>
                        <a:t>2</a:t>
                      </a:r>
                      <a:r>
                        <a:rPr lang="en-US" sz="1000">
                          <a:effectLst/>
                        </a:rPr>
                        <a:t> (GeoTASO)</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NASA</a:t>
                      </a:r>
                      <a:endParaRPr lang="en-US" sz="1000">
                        <a:effectLst/>
                        <a:latin typeface="Calibri"/>
                        <a:ea typeface="Calibri"/>
                        <a:cs typeface="Times New Roman"/>
                      </a:endParaRPr>
                    </a:p>
                  </a:txBody>
                  <a:tcPr marL="64401" marR="64401" marT="0" marB="0"/>
                </a:tc>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remote sensing of clouds (AirHARP)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Maryland, Baltimore County</a:t>
                      </a:r>
                      <a:endParaRPr lang="en-US" sz="1000">
                        <a:effectLst/>
                        <a:latin typeface="Calibri"/>
                        <a:ea typeface="Calibri"/>
                        <a:cs typeface="Times New Roman"/>
                      </a:endParaRPr>
                    </a:p>
                  </a:txBody>
                  <a:tcPr marL="64401" marR="64401" marT="0" marB="0"/>
                </a:tc>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in situ profiling of pollutants and meteorology</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Scientific Aviation (and NOAA?)</a:t>
                      </a:r>
                      <a:endParaRPr lang="en-US" sz="1000">
                        <a:effectLst/>
                        <a:latin typeface="Calibri"/>
                        <a:ea typeface="Calibri"/>
                        <a:cs typeface="Times New Roman"/>
                      </a:endParaRPr>
                    </a:p>
                  </a:txBody>
                  <a:tcPr marL="64401" marR="64401" marT="0" marB="0"/>
                </a:tc>
              </a:tr>
              <a:tr h="181039">
                <a:tc gridSpan="3">
                  <a:txBody>
                    <a:bodyPr/>
                    <a:lstStyle/>
                    <a:p>
                      <a:pPr marL="0" marR="0" algn="ctr">
                        <a:lnSpc>
                          <a:spcPct val="115000"/>
                        </a:lnSpc>
                        <a:spcBef>
                          <a:spcPts val="0"/>
                        </a:spcBef>
                        <a:spcAft>
                          <a:spcPts val="0"/>
                        </a:spcAft>
                      </a:pPr>
                      <a:r>
                        <a:rPr lang="en-US" sz="1000">
                          <a:effectLst/>
                        </a:rPr>
                        <a:t>Shipboard Platform</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tr>
              <a:tr h="362077">
                <a:tc rowSpan="2">
                  <a:txBody>
                    <a:bodyPr/>
                    <a:lstStyle/>
                    <a:p>
                      <a:pPr marL="0" marR="0">
                        <a:lnSpc>
                          <a:spcPct val="115000"/>
                        </a:lnSpc>
                        <a:spcBef>
                          <a:spcPts val="0"/>
                        </a:spcBef>
                        <a:spcAft>
                          <a:spcPts val="0"/>
                        </a:spcAft>
                      </a:pPr>
                      <a:r>
                        <a:rPr lang="en-US" sz="1000">
                          <a:effectLst/>
                        </a:rPr>
                        <a:t>Lake Michigan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a:t>
                      </a:r>
                      <a:r>
                        <a:rPr lang="en-US" sz="1000" dirty="0" smtClean="0">
                          <a:effectLst/>
                        </a:rPr>
                        <a:t>pollutants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Remote sensing of pollutants and boundary later height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181039">
                <a:tc gridSpan="3">
                  <a:txBody>
                    <a:bodyPr/>
                    <a:lstStyle/>
                    <a:p>
                      <a:pPr marL="0" marR="0" algn="ctr">
                        <a:lnSpc>
                          <a:spcPct val="115000"/>
                        </a:lnSpc>
                        <a:spcBef>
                          <a:spcPts val="0"/>
                        </a:spcBef>
                        <a:spcAft>
                          <a:spcPts val="0"/>
                        </a:spcAft>
                      </a:pPr>
                      <a:r>
                        <a:rPr lang="en-US" sz="1000">
                          <a:effectLst/>
                        </a:rPr>
                        <a:t>Mobile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tr>
              <a:tr h="181039">
                <a:tc>
                  <a:txBody>
                    <a:bodyPr/>
                    <a:lstStyle/>
                    <a:p>
                      <a:pPr marL="0" marR="0">
                        <a:lnSpc>
                          <a:spcPct val="115000"/>
                        </a:lnSpc>
                        <a:spcBef>
                          <a:spcPts val="0"/>
                        </a:spcBef>
                        <a:spcAft>
                          <a:spcPts val="0"/>
                        </a:spcAft>
                      </a:pPr>
                      <a:r>
                        <a:rPr lang="en-US" sz="1000">
                          <a:effectLst/>
                        </a:rPr>
                        <a:t>Northeast IL and Southeast WI</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pollutants (GMAP)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Region 5</a:t>
                      </a:r>
                      <a:endParaRPr lang="en-US" sz="1000">
                        <a:effectLst/>
                        <a:latin typeface="Calibri"/>
                        <a:ea typeface="Calibri"/>
                        <a:cs typeface="Times New Roman"/>
                      </a:endParaRPr>
                    </a:p>
                  </a:txBody>
                  <a:tcPr marL="64401" marR="64401" marT="0" marB="0"/>
                </a:tc>
              </a:tr>
              <a:tr h="181039">
                <a:tc>
                  <a:txBody>
                    <a:bodyPr/>
                    <a:lstStyle/>
                    <a:p>
                      <a:pPr marL="0" marR="0">
                        <a:lnSpc>
                          <a:spcPct val="115000"/>
                        </a:lnSpc>
                        <a:spcBef>
                          <a:spcPts val="0"/>
                        </a:spcBef>
                        <a:spcAft>
                          <a:spcPts val="0"/>
                        </a:spcAft>
                      </a:pPr>
                      <a:r>
                        <a:rPr lang="en-US" sz="1000">
                          <a:effectLst/>
                        </a:rPr>
                        <a:t>Grafton to Sheboygan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ozone and meteorology</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UW-Eau Claire</a:t>
                      </a:r>
                      <a:endParaRPr lang="en-US" sz="1000" dirty="0">
                        <a:effectLst/>
                        <a:latin typeface="Calibri"/>
                        <a:ea typeface="Calibri"/>
                        <a:cs typeface="Times New Roman"/>
                      </a:endParaRPr>
                    </a:p>
                  </a:txBody>
                  <a:tcPr marL="64401" marR="64401" marT="0" marB="0"/>
                </a:tc>
              </a:tr>
            </a:tbl>
          </a:graphicData>
        </a:graphic>
      </p:graphicFrame>
      <p:sp>
        <p:nvSpPr>
          <p:cNvPr id="5" name="Rectangle 4"/>
          <p:cNvSpPr/>
          <p:nvPr/>
        </p:nvSpPr>
        <p:spPr>
          <a:xfrm>
            <a:off x="727553" y="76200"/>
            <a:ext cx="7822504" cy="954107"/>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Summary of measurements made during the LMOS 2017 field campaign</a:t>
            </a:r>
          </a:p>
        </p:txBody>
      </p:sp>
      <p:sp>
        <p:nvSpPr>
          <p:cNvPr id="6" name="Rectangle 5"/>
          <p:cNvSpPr/>
          <p:nvPr/>
        </p:nvSpPr>
        <p:spPr>
          <a:xfrm>
            <a:off x="0" y="5865188"/>
            <a:ext cx="9144000" cy="1015663"/>
          </a:xfrm>
          <a:prstGeom prst="rect">
            <a:avLst/>
          </a:prstGeom>
        </p:spPr>
        <p:txBody>
          <a:bodyPr wrap="square">
            <a:spAutoFit/>
          </a:bodyPr>
          <a:lstStyle/>
          <a:p>
            <a:r>
              <a:rPr lang="en-US" sz="1200" b="1" dirty="0" err="1" smtClean="0">
                <a:latin typeface="Times New Roman" panose="02020603050405020304" pitchFamily="18" charset="0"/>
                <a:cs typeface="Times New Roman" panose="02020603050405020304" pitchFamily="18" charset="0"/>
              </a:rPr>
              <a:t>GeoTASO</a:t>
            </a:r>
            <a:r>
              <a:rPr lang="en-US" sz="1200" b="1" dirty="0" smtClean="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 Geostationary Trace gas and Aerosol Sensor Optimization </a:t>
            </a:r>
            <a:r>
              <a:rPr lang="en-US" sz="1200" b="1" dirty="0" smtClean="0">
                <a:latin typeface="Times New Roman" panose="02020603050405020304" pitchFamily="18" charset="0"/>
                <a:cs typeface="Times New Roman" panose="02020603050405020304" pitchFamily="18" charset="0"/>
              </a:rPr>
              <a:t>instrument</a:t>
            </a:r>
          </a:p>
          <a:p>
            <a:r>
              <a:rPr lang="en-US" sz="1200" b="1" dirty="0" err="1" smtClean="0">
                <a:latin typeface="Times New Roman" panose="02020603050405020304" pitchFamily="18" charset="0"/>
                <a:cs typeface="Times New Roman" panose="02020603050405020304" pitchFamily="18" charset="0"/>
              </a:rPr>
              <a:t>AirHARP</a:t>
            </a:r>
            <a:r>
              <a:rPr lang="en-US" sz="1200" b="1" dirty="0" smtClean="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 Airborne Hyper Angular Rainbow </a:t>
            </a:r>
            <a:r>
              <a:rPr lang="en-US" sz="1200" b="1" dirty="0" err="1" smtClean="0">
                <a:latin typeface="Times New Roman" panose="02020603050405020304" pitchFamily="18" charset="0"/>
                <a:cs typeface="Times New Roman" panose="02020603050405020304" pitchFamily="18" charset="0"/>
              </a:rPr>
              <a:t>Polarimeter</a:t>
            </a:r>
            <a:endParaRPr lang="en-US" sz="1200" b="1" dirty="0" smtClean="0">
              <a:latin typeface="Times New Roman" panose="02020603050405020304" pitchFamily="18" charset="0"/>
              <a:cs typeface="Times New Roman" panose="02020603050405020304" pitchFamily="18" charset="0"/>
            </a:endParaRPr>
          </a:p>
          <a:p>
            <a:r>
              <a:rPr lang="en-US" sz="1200" b="1" dirty="0" smtClean="0">
                <a:latin typeface="Times New Roman" panose="02020603050405020304" pitchFamily="18" charset="0"/>
                <a:cs typeface="Times New Roman" panose="02020603050405020304" pitchFamily="18" charset="0"/>
              </a:rPr>
              <a:t>GMAP </a:t>
            </a:r>
            <a:r>
              <a:rPr lang="en-US" sz="1200" b="1" dirty="0">
                <a:latin typeface="Times New Roman" panose="02020603050405020304" pitchFamily="18" charset="0"/>
                <a:cs typeface="Times New Roman" panose="02020603050405020304" pitchFamily="18" charset="0"/>
              </a:rPr>
              <a:t>= Geospatial Mapping of </a:t>
            </a:r>
            <a:r>
              <a:rPr lang="en-US" sz="1200" b="1" dirty="0" smtClean="0">
                <a:latin typeface="Times New Roman" panose="02020603050405020304" pitchFamily="18" charset="0"/>
                <a:cs typeface="Times New Roman" panose="02020603050405020304" pitchFamily="18" charset="0"/>
              </a:rPr>
              <a:t>Pollutants</a:t>
            </a:r>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 These measurements were made at Spaceport Sheboygan, Zion, two Wisconsin DNR monitoring locations (Grafton and Milwaukee SER) and one Illinois EPA monitoring location (Schiller Park).</a:t>
            </a:r>
          </a:p>
        </p:txBody>
      </p:sp>
    </p:spTree>
    <p:extLst>
      <p:ext uri="{BB962C8B-B14F-4D97-AF65-F5344CB8AC3E}">
        <p14:creationId xmlns:p14="http://schemas.microsoft.com/office/powerpoint/2010/main" xmlns="" val="14805222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2504</TotalTime>
  <Words>1532</Words>
  <Application>Microsoft Office PowerPoint</Application>
  <PresentationFormat>On-screen Show (4:3)</PresentationFormat>
  <Paragraphs>163</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Slide 3</vt:lpstr>
      <vt:lpstr>Slide 4</vt:lpstr>
      <vt:lpstr>Slide 5</vt:lpstr>
      <vt:lpstr>Slide 6</vt:lpstr>
      <vt:lpstr>Slide 7</vt:lpstr>
      <vt:lpstr>Lake Michigan and Ozone Formation</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158</cp:revision>
  <dcterms:created xsi:type="dcterms:W3CDTF">2006-08-16T00:00:00Z</dcterms:created>
  <dcterms:modified xsi:type="dcterms:W3CDTF">2018-06-06T15:11:36Z</dcterms:modified>
</cp:coreProperties>
</file>