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beans\users$\bpierce\Data\Documents\Attachments\oct_01\WV__325K.Jan-Feb.2014.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4" y="4564869"/>
            <a:ext cx="4593454" cy="22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beans\users$\bpierce\Data\Documents\Attachments\oct_01\O3__325K.Jan-Feb.2014.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4" y="2275273"/>
            <a:ext cx="4593454" cy="22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eans\users$\bpierce\Data\Documents\Attachments\oct_01\CO__325K.Jan-Feb.2014.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4" y="1480"/>
            <a:ext cx="4593454" cy="22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beans\users$\bpierce\Data\Documents\Attachments\oct_01\RAQMS_O3-CO-WV_325K.Jan-Feb.2014.90W-180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01" y="34325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beans\users$\bpierce\Data\Documents\Attachments\oct_01\RAQMS_O3-CO-WV_325K.Jan-Feb.2014.0W-90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536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4572000" cy="6490156"/>
            <a:chOff x="0" y="0"/>
            <a:chExt cx="4572000" cy="6490156"/>
          </a:xfrm>
        </p:grpSpPr>
        <p:sp>
          <p:nvSpPr>
            <p:cNvPr id="13" name="TextBox 12"/>
            <p:cNvSpPr txBox="1"/>
            <p:nvPr/>
          </p:nvSpPr>
          <p:spPr>
            <a:xfrm>
              <a:off x="0" y="2315963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325K O3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0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325K CO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4594034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325K WV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275273" y="215444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08643" y="215444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0E-90E</a:t>
              </a:r>
              <a:endParaRPr lang="en-US" sz="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4245" y="241756"/>
              <a:ext cx="57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90E-180E</a:t>
              </a:r>
              <a:endParaRPr lang="en-US" sz="800" b="1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2268596" y="2514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1966" y="25146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0E-90E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77568" y="2540912"/>
              <a:ext cx="57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90E-180E</a:t>
              </a:r>
              <a:endParaRPr lang="en-US" sz="800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272298" y="4800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05668" y="48006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0E-90E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81270" y="4826912"/>
              <a:ext cx="57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90E-180E</a:t>
              </a:r>
              <a:endParaRPr lang="en-US" sz="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0484" y="152400"/>
            <a:ext cx="8285750" cy="6453664"/>
            <a:chOff x="520484" y="152400"/>
            <a:chExt cx="8285750" cy="6453664"/>
          </a:xfrm>
        </p:grpSpPr>
        <p:sp>
          <p:nvSpPr>
            <p:cNvPr id="9" name="TextBox 8"/>
            <p:cNvSpPr txBox="1"/>
            <p:nvPr/>
          </p:nvSpPr>
          <p:spPr>
            <a:xfrm>
              <a:off x="538240" y="77087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0484" y="3050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156" y="5334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2332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41756" y="11546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4000" y="3429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54672" y="5715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5034" y="204399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1756" y="152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2426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54672" y="4712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8000" y="185933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12568" y="3253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94812" y="260525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25484" y="488846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26232" y="374546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75356" y="1066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7600" y="3341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88272" y="5627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48400" y="518484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0820" y="1524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03064" y="2426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33736" y="4712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1502" y="433242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53922" y="328136"/>
              <a:ext cx="16523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A=Fresh BB outflow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B=Aged MBL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2800" y="5357336"/>
              <a:ext cx="16331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D=Aged BB outflow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=Fresh MBL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F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G=SH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Midlat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51556" y="16764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33800" y="3950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64472" y="6236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074020" y="498099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545276" y="4204156"/>
            <a:ext cx="544623" cy="112984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9" idx="1"/>
          </p:cNvCxnSpPr>
          <p:nvPr/>
        </p:nvCxnSpPr>
        <p:spPr>
          <a:xfrm flipV="1">
            <a:off x="6629400" y="5165660"/>
            <a:ext cx="444620" cy="20385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107655" y="4097044"/>
            <a:ext cx="441603" cy="40229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577961" y="0"/>
            <a:ext cx="113930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0E-90E: Moist, fresh </a:t>
            </a:r>
            <a:r>
              <a:rPr lang="en-US" sz="1100" dirty="0"/>
              <a:t>b</a:t>
            </a:r>
            <a:r>
              <a:rPr lang="en-US" sz="1100" dirty="0" smtClean="0"/>
              <a:t>iomass burning (BB)  </a:t>
            </a:r>
            <a:r>
              <a:rPr lang="en-US" sz="1100" dirty="0"/>
              <a:t>o</a:t>
            </a:r>
            <a:r>
              <a:rPr lang="en-US" sz="1100" dirty="0" smtClean="0"/>
              <a:t>utflow (A) is transported to the east and mixes with:</a:t>
            </a:r>
          </a:p>
          <a:p>
            <a:pPr marL="228600" indent="-228600">
              <a:buAutoNum type="arabicParenR"/>
            </a:pPr>
            <a:r>
              <a:rPr lang="en-US" sz="1100" dirty="0" smtClean="0"/>
              <a:t>dry </a:t>
            </a:r>
            <a:r>
              <a:rPr lang="en-US" sz="1100" dirty="0" err="1" smtClean="0"/>
              <a:t>strato</a:t>
            </a:r>
            <a:r>
              <a:rPr lang="en-US" sz="1100" dirty="0"/>
              <a:t>-</a:t>
            </a:r>
            <a:r>
              <a:rPr lang="en-US" sz="1100" dirty="0" smtClean="0"/>
              <a:t>spherically influenced air (C) and </a:t>
            </a:r>
          </a:p>
          <a:p>
            <a:pPr marL="228600" indent="-228600">
              <a:buAutoNum type="arabicParenR"/>
            </a:pPr>
            <a:r>
              <a:rPr lang="en-US" sz="1100" dirty="0"/>
              <a:t>m</a:t>
            </a:r>
            <a:r>
              <a:rPr lang="en-US" sz="1100" dirty="0" smtClean="0"/>
              <a:t>oist, aged marine boundary layer (MBL) air (B)</a:t>
            </a:r>
          </a:p>
          <a:p>
            <a:r>
              <a:rPr lang="en-US" sz="1100" dirty="0" smtClean="0"/>
              <a:t>resulting in: 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100" dirty="0" smtClean="0"/>
              <a:t>large reductions in CO, some reductions in O3, and drying of aged BB outflow (D) and 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100" dirty="0" smtClean="0"/>
              <a:t>moistening of </a:t>
            </a:r>
            <a:r>
              <a:rPr lang="en-US" sz="1100" dirty="0" err="1" smtClean="0"/>
              <a:t>strato</a:t>
            </a:r>
            <a:r>
              <a:rPr lang="en-US" sz="1100" dirty="0" smtClean="0"/>
              <a:t>-spherically influenced air  (F) between 90E-180E</a:t>
            </a:r>
            <a:endParaRPr lang="en-US" sz="1100" dirty="0"/>
          </a:p>
          <a:p>
            <a:r>
              <a:rPr lang="en-US" sz="1100" dirty="0" smtClean="0"/>
              <a:t>Also, cleaner southern hemisphere mid-latitude air (G) mixes with fresh MBL air (E) at 90E-180E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99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beans\users$\bpierce\Data\Documents\Attachments\oct_01\RAQMS_O3-CO-WV_335K.Jan-Feb.2014.0W-90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beans\users$\bpierce\Data\Documents\Attachments\oct_01\WV__335K.Jan-Feb.2014.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" y="4553712"/>
            <a:ext cx="4608576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\\beans\users$\bpierce\Data\Documents\Attachments\oct_01\O3__335K.Jan-Feb.2014.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852"/>
            <a:ext cx="4608576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\\beans\users$\bpierce\Data\Documents\Attachments\oct_01\CO__335K.Jan-Feb.2014.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9"/>
            <a:ext cx="4608576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4572000" cy="6490156"/>
            <a:chOff x="0" y="0"/>
            <a:chExt cx="4572000" cy="6490156"/>
          </a:xfrm>
        </p:grpSpPr>
        <p:sp>
          <p:nvSpPr>
            <p:cNvPr id="7" name="TextBox 6"/>
            <p:cNvSpPr txBox="1"/>
            <p:nvPr/>
          </p:nvSpPr>
          <p:spPr>
            <a:xfrm>
              <a:off x="0" y="2315963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335K O3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335K CO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4594034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335K WV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275273" y="215444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268596" y="2514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272298" y="4800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 descr="\\beans\users$\bpierce\Data\Documents\Attachments\oct_01\RAQMS_O3-CO-WV_335K.Jan-Feb.2014.90W-180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1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20484" y="152400"/>
            <a:ext cx="8285750" cy="6453664"/>
            <a:chOff x="520484" y="152400"/>
            <a:chExt cx="8285750" cy="6453664"/>
          </a:xfrm>
        </p:grpSpPr>
        <p:sp>
          <p:nvSpPr>
            <p:cNvPr id="30" name="TextBox 29"/>
            <p:cNvSpPr txBox="1"/>
            <p:nvPr/>
          </p:nvSpPr>
          <p:spPr>
            <a:xfrm>
              <a:off x="538240" y="9144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484" y="319431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156" y="547752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9400" y="2332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41756" y="11546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24000" y="3429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54672" y="5715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89956" y="20690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41756" y="152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0" y="2426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4672" y="4712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5702" y="19928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12568" y="2491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94812" y="252905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25484" y="481226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232" y="36576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75356" y="1066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57600" y="3341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88272" y="5627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48400" y="51816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63374" y="152400"/>
              <a:ext cx="3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45618" y="2426732"/>
              <a:ext cx="3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76290" y="4712732"/>
              <a:ext cx="3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54644" y="4431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53922" y="328136"/>
              <a:ext cx="16523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A=Fresh BB outflow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B=Aged MBL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62800" y="5357336"/>
              <a:ext cx="16331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D=Aged BB outflow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=Fresh MBL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F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G=SH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Midlat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51556" y="16764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3800" y="3950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64472" y="6236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222138" y="48300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545276" y="4135398"/>
            <a:ext cx="544623" cy="119860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629400" y="5082064"/>
            <a:ext cx="592738" cy="25193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162800" y="4026932"/>
            <a:ext cx="386458" cy="47240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Box 4109"/>
          <p:cNvSpPr txBox="1"/>
          <p:nvPr/>
        </p:nvSpPr>
        <p:spPr>
          <a:xfrm>
            <a:off x="4606555" y="618478"/>
            <a:ext cx="11040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Same as 325K, except </a:t>
            </a:r>
            <a:r>
              <a:rPr lang="en-US" sz="1100" dirty="0" err="1" smtClean="0"/>
              <a:t>Strato</a:t>
            </a:r>
            <a:r>
              <a:rPr lang="en-US" sz="1100" dirty="0" smtClean="0"/>
              <a:t>-spherically influenced air (C) is dryer, resulting in more drying of aged BB air (D)  </a:t>
            </a:r>
            <a:endParaRPr lang="en-US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208643" y="215444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3684245" y="241756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01966" y="2514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3677568" y="2540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05668" y="4800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681270" y="4826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0732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beans\users$\bpierce\Data\Documents\Attachments\oct_01\CO__345K.Jan-Feb.2014.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\\beans\users$\bpierce\Data\Documents\Attachments\oct_01\O3__345K.Jan-Feb.2014.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122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\\beans\users$\bpierce\Data\Documents\Attachments\oct_01\WV__345K.Jan-Feb.2014.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4572000" cy="6490156"/>
            <a:chOff x="0" y="0"/>
            <a:chExt cx="4572000" cy="6490156"/>
          </a:xfrm>
        </p:grpSpPr>
        <p:sp>
          <p:nvSpPr>
            <p:cNvPr id="6" name="TextBox 5"/>
            <p:cNvSpPr txBox="1"/>
            <p:nvPr/>
          </p:nvSpPr>
          <p:spPr>
            <a:xfrm>
              <a:off x="0" y="2315963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345K O3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345K CO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594034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345K WV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275273" y="215444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268596" y="2514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72298" y="4800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6" descr="\\beans\users$\bpierce\Data\Documents\Attachments\oct_01\RAQMS_O3-CO-WV_345K.Jan-Feb.2014.90W-180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\\beans\users$\bpierce\Data\Documents\Attachments\oct_01\RAQMS_O3-CO-WV_345K.Jan-Feb.2014.0W-90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57200" y="152400"/>
            <a:ext cx="8349034" cy="6453664"/>
            <a:chOff x="457200" y="152400"/>
            <a:chExt cx="8349034" cy="6453664"/>
          </a:xfrm>
        </p:grpSpPr>
        <p:sp>
          <p:nvSpPr>
            <p:cNvPr id="21" name="TextBox 20"/>
            <p:cNvSpPr txBox="1"/>
            <p:nvPr/>
          </p:nvSpPr>
          <p:spPr>
            <a:xfrm>
              <a:off x="474956" y="609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288951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872" y="517272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2332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41756" y="11546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4000" y="3429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54672" y="5715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2200" y="204399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1756" y="152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0" y="2426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4672" y="4712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16702" y="20690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12568" y="2552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4812" y="25351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25484" y="481835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86600" y="357252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75356" y="1066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7600" y="3341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88272" y="5627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54192" y="518484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2556" y="1524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2426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45472" y="4712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39136" y="4431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53922" y="328136"/>
              <a:ext cx="16523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A=Fresh BB outflow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B=Aged MBL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62800" y="5357336"/>
              <a:ext cx="16331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D=Aged BB outflow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=Fresh MBL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F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G=SH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Midlat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556" y="16764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33800" y="3950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64472" y="6236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518060" y="48300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651068" y="4026932"/>
            <a:ext cx="585773" cy="114579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776342" y="5029200"/>
            <a:ext cx="637592" cy="125968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309742" y="4026932"/>
            <a:ext cx="386458" cy="47240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72000" y="618478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Same as 335K, except both fresh (E) and aged (B) MBL air is drier than at 335K resulting in even drier aged BB air (D)</a:t>
            </a:r>
            <a:endParaRPr lang="en-US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208643" y="215444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684245" y="241756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01966" y="2514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677568" y="2540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05668" y="4800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81270" y="4826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7108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beans\users$\bpierce\Data\Documents\Attachments\oct_01\CO__355K.Jan-Feb.2014.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3699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\\beans\users$\bpierce\Data\Documents\Attachments\oct_01\O3__355K.Jan-Feb.2014.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2286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\\beans\users$\bpierce\Data\Documents\Attachments\oct_01\WV__355K.Jan-Feb.2014.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37" y="4566719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4572000" cy="6490156"/>
            <a:chOff x="0" y="0"/>
            <a:chExt cx="4572000" cy="6490156"/>
          </a:xfrm>
        </p:grpSpPr>
        <p:sp>
          <p:nvSpPr>
            <p:cNvPr id="6" name="TextBox 5"/>
            <p:cNvSpPr txBox="1"/>
            <p:nvPr/>
          </p:nvSpPr>
          <p:spPr>
            <a:xfrm>
              <a:off x="0" y="2315963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355K O3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355K CO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594034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355K WV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275273" y="215444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268596" y="2514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72298" y="4800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8" descr="\\beans\users$\bpierce\Data\Documents\Attachments\oct_01\RAQMS_O3-CO-WV_355K.Jan-Feb.2014.90W-180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beans\users$\bpierce\Data\Documents\Attachments\oct_01\RAQMS_O3-CO-WV_355K.Jan-Feb.2014.0W-90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04800" y="152400"/>
            <a:ext cx="8501434" cy="6453664"/>
            <a:chOff x="304800" y="152400"/>
            <a:chExt cx="8501434" cy="6453664"/>
          </a:xfrm>
        </p:grpSpPr>
        <p:sp>
          <p:nvSpPr>
            <p:cNvPr id="21" name="TextBox 20"/>
            <p:cNvSpPr txBox="1"/>
            <p:nvPr/>
          </p:nvSpPr>
          <p:spPr>
            <a:xfrm>
              <a:off x="322556" y="77087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3050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472" y="5334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77366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39584" y="109013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21828" y="33644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2500" y="56504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5034" y="20690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1756" y="152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0" y="2426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4672" y="4712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8600" y="210087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03756" y="2491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0" y="252905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16672" y="481226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70011" y="395073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75356" y="1066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7600" y="3341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88272" y="56271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9884" y="514962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2556" y="1524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2426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45472" y="4712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53400" y="452806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53922" y="328136"/>
              <a:ext cx="16523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A=Fresh BB outflow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B=Aged MBL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62800" y="5357336"/>
              <a:ext cx="16331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D=Aged BB outflow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=Fresh MBL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F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G=SH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556" y="16764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33800" y="3950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64472" y="6236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76734" y="489739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726760" y="4419600"/>
            <a:ext cx="543251" cy="7239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788258" y="5029200"/>
            <a:ext cx="809087" cy="152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33678" y="4419600"/>
            <a:ext cx="643522" cy="28215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72000" y="618478"/>
            <a:ext cx="1142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Same as 345K, except now entire layer is drier so  BB air (A, D) is as dry as stratospherically influenced air (C, F).</a:t>
            </a:r>
          </a:p>
          <a:p>
            <a:endParaRPr lang="en-US" sz="1100" dirty="0"/>
          </a:p>
          <a:p>
            <a:r>
              <a:rPr lang="en-US" sz="1100" dirty="0" smtClean="0"/>
              <a:t>BB CO enhancement (A) has diminished resulting in smaller CO enhancement within aged BB outflow (D) 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208643" y="215444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684245" y="241756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01966" y="2514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677568" y="2540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05668" y="4800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681270" y="4826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3088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\\beans\users$\bpierce\Data\Documents\Attachments\oct_01\CO__365K.Jan-Feb.2014.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\\beans\users$\bpierce\Data\Documents\Attachments\oct_01\O3__365K.Jan-Feb.2014.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2289597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\\beans\users$\bpierce\Data\Documents\Attachments\oct_01\WV__365K.Jan-Feb.2014.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4575597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4572000" cy="6490156"/>
            <a:chOff x="0" y="0"/>
            <a:chExt cx="4572000" cy="6490156"/>
          </a:xfrm>
        </p:grpSpPr>
        <p:sp>
          <p:nvSpPr>
            <p:cNvPr id="6" name="TextBox 5"/>
            <p:cNvSpPr txBox="1"/>
            <p:nvPr/>
          </p:nvSpPr>
          <p:spPr>
            <a:xfrm>
              <a:off x="0" y="2315963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365K O3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365K CO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594034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365K WV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275273" y="215444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268596" y="2514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72298" y="4800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0" descr="\\beans\users$\bpierce\Data\Documents\Attachments\oct_01\RAQMS_O3-CO-WV_365K.Jan-Feb.2014.90W-180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59" y="341642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\\beans\users$\bpierce\Data\Documents\Attachments\oct_01\RAQMS_O3-CO-WV_365K.Jan-Feb.2014.0W-90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2400" y="152400"/>
            <a:ext cx="8653834" cy="6453664"/>
            <a:chOff x="152400" y="152400"/>
            <a:chExt cx="8653834" cy="6453664"/>
          </a:xfrm>
        </p:grpSpPr>
        <p:sp>
          <p:nvSpPr>
            <p:cNvPr id="21" name="TextBox 20"/>
            <p:cNvSpPr txBox="1"/>
            <p:nvPr/>
          </p:nvSpPr>
          <p:spPr>
            <a:xfrm>
              <a:off x="170156" y="764080"/>
              <a:ext cx="317716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" y="3043992"/>
              <a:ext cx="317716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3072" y="5327202"/>
              <a:ext cx="317716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8258" y="131008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39584" y="101393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21828" y="32882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2500" y="55742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5034" y="204399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1756" y="152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0" y="2426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4672" y="4712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77200" y="213055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12568" y="198324"/>
              <a:ext cx="327334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4812" y="2478236"/>
              <a:ext cx="327334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25484" y="4761446"/>
              <a:ext cx="327334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32459" y="432006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66808" y="6096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49052" y="28839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79724" y="51699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29356" y="494625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16220" y="1524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98464" y="2426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29136" y="47127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5298" y="47499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53922" y="328136"/>
              <a:ext cx="16523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A=Fresh BB outflow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B=Aged MBL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62800" y="5357336"/>
              <a:ext cx="16331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D=Aged BB outflow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=Fresh MBL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F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G=SH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556" y="16764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33800" y="3950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64472" y="6236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010027" y="494625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967266" y="4680974"/>
            <a:ext cx="543251" cy="36138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028764" y="5169932"/>
            <a:ext cx="809087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20916" y="4680973"/>
            <a:ext cx="643522" cy="28215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563122" y="618478"/>
            <a:ext cx="11518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Same as 355K, except now MBL (B, E) BB air is drier than stratospherically influenced air (C, F) or SH </a:t>
            </a:r>
            <a:r>
              <a:rPr lang="en-US" sz="1100" dirty="0" err="1" smtClean="0"/>
              <a:t>midlatitude</a:t>
            </a:r>
            <a:r>
              <a:rPr lang="en-US" sz="1100" dirty="0" smtClean="0"/>
              <a:t> (G).</a:t>
            </a:r>
          </a:p>
          <a:p>
            <a:endParaRPr lang="en-US" sz="1100" dirty="0"/>
          </a:p>
          <a:p>
            <a:r>
              <a:rPr lang="en-US" sz="1100" dirty="0" smtClean="0"/>
              <a:t>BB </a:t>
            </a:r>
            <a:r>
              <a:rPr lang="en-US" sz="1100" dirty="0"/>
              <a:t>CO enhancement </a:t>
            </a:r>
            <a:r>
              <a:rPr lang="en-US" sz="1100" dirty="0" smtClean="0"/>
              <a:t>(A) has </a:t>
            </a:r>
            <a:r>
              <a:rPr lang="en-US" sz="1100" dirty="0"/>
              <a:t>further </a:t>
            </a:r>
            <a:r>
              <a:rPr lang="en-US" sz="1100" dirty="0" smtClean="0"/>
              <a:t>diminished resulting </a:t>
            </a:r>
            <a:r>
              <a:rPr lang="en-US" sz="1100" dirty="0"/>
              <a:t>in </a:t>
            </a:r>
            <a:r>
              <a:rPr lang="en-US" sz="1100" dirty="0" smtClean="0"/>
              <a:t>even smaller </a:t>
            </a:r>
            <a:r>
              <a:rPr lang="en-US" sz="1100" dirty="0"/>
              <a:t>CO enhancement within aged BB outflow (D) </a:t>
            </a:r>
          </a:p>
          <a:p>
            <a:endParaRPr lang="en-US" sz="1100" dirty="0"/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208643" y="215444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684245" y="241756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01966" y="2514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677568" y="2540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05668" y="4800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681270" y="4826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4489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beans\users$\bpierce\Data\Documents\Attachments\oct_01\CO__375K.Jan-Feb.2014.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" y="5178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beans\users$\bpierce\Data\Documents\Attachments\oct_01\O3__375K.Jan-Feb.2014.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beans\users$\bpierce\Data\Documents\Attachments\oct_01\WV__375K.Jan-Feb.2014.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4572000" cy="6490156"/>
            <a:chOff x="0" y="0"/>
            <a:chExt cx="4572000" cy="6490156"/>
          </a:xfrm>
        </p:grpSpPr>
        <p:sp>
          <p:nvSpPr>
            <p:cNvPr id="6" name="TextBox 5"/>
            <p:cNvSpPr txBox="1"/>
            <p:nvPr/>
          </p:nvSpPr>
          <p:spPr>
            <a:xfrm>
              <a:off x="0" y="2315963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375K O3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375K CO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594034"/>
              <a:ext cx="45720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RAQMS January-February 2014 375K WV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275273" y="215444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268596" y="2514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72298" y="4800600"/>
              <a:ext cx="10727" cy="168955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1" descr="\\beans\users$\bpierce\Data\Documents\Attachments\oct_01\RAQMS_O3-CO-WV_375K.Jan-Feb.2014.0W-90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7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beans\users$\bpierce\Data\Documents\Attachments\oct_01\RAQMS_O3-CO-WV_375K.Jan-Feb.2014.90W-180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3639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2400" y="136956"/>
            <a:ext cx="8653834" cy="6469108"/>
            <a:chOff x="152400" y="136956"/>
            <a:chExt cx="8653834" cy="6469108"/>
          </a:xfrm>
        </p:grpSpPr>
        <p:sp>
          <p:nvSpPr>
            <p:cNvPr id="21" name="TextBox 20"/>
            <p:cNvSpPr txBox="1"/>
            <p:nvPr/>
          </p:nvSpPr>
          <p:spPr>
            <a:xfrm>
              <a:off x="170156" y="77087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" y="3050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3072" y="5334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45084" y="16764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98956" y="63293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1200" y="29072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11872" y="51932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18787" y="209199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1756" y="152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0" y="2426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4672" y="471273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29600" y="217158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03756" y="2491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0" y="252905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16672" y="481226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43800" y="4624541"/>
              <a:ext cx="327334" cy="252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32356" y="565450"/>
              <a:ext cx="296876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4600" y="2839782"/>
              <a:ext cx="296876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45272" y="5125782"/>
              <a:ext cx="296876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83911" y="495764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2556" y="136956"/>
              <a:ext cx="290464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2411288"/>
              <a:ext cx="290464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45472" y="4697288"/>
              <a:ext cx="290464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15770" y="485769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53922" y="328136"/>
              <a:ext cx="16523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A=Fresh BB outflow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B=Aged MBL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62800" y="5357336"/>
              <a:ext cx="16331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D=Aged BB outflow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=Fresh MBL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F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=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Strat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Influence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G=SH Influence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556" y="16764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33800" y="3950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64472" y="62367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383649" y="512578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7180787" y="4997442"/>
            <a:ext cx="473926" cy="8462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3800" y="5227022"/>
            <a:ext cx="762000" cy="5137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65112" y="4997441"/>
            <a:ext cx="643522" cy="141078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63122" y="618478"/>
            <a:ext cx="115187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Same as 365K, except BB </a:t>
            </a:r>
            <a:r>
              <a:rPr lang="en-US" sz="1100" dirty="0"/>
              <a:t>CO enhancement </a:t>
            </a:r>
            <a:r>
              <a:rPr lang="en-US" sz="1100" dirty="0" smtClean="0"/>
              <a:t>(A) is small and most of the mixing </a:t>
            </a:r>
            <a:r>
              <a:rPr lang="en-US" sz="1100" dirty="0" err="1" smtClean="0"/>
              <a:t>occures</a:t>
            </a:r>
            <a:r>
              <a:rPr lang="en-US" sz="1100" dirty="0" smtClean="0"/>
              <a:t> between dry MBL air and slightly moister stratospherically influenced (C, F) and southern hemisphere (G) air </a:t>
            </a:r>
            <a:endParaRPr lang="en-US" sz="1100" dirty="0"/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59" name="TextBox 58"/>
          <p:cNvSpPr txBox="1"/>
          <p:nvPr/>
        </p:nvSpPr>
        <p:spPr>
          <a:xfrm>
            <a:off x="208643" y="215444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684245" y="241756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01966" y="2514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677568" y="2540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05668" y="4800600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0E-90E</a:t>
            </a:r>
            <a:endParaRPr lang="en-US" sz="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681270" y="4826912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90E-180E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859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689</Words>
  <Application>Microsoft Office PowerPoint</Application>
  <PresentationFormat>On-screen Show (4:3)</PresentationFormat>
  <Paragraphs>283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20</cp:revision>
  <dcterms:created xsi:type="dcterms:W3CDTF">2006-08-16T00:00:00Z</dcterms:created>
  <dcterms:modified xsi:type="dcterms:W3CDTF">2014-10-01T19:59:10Z</dcterms:modified>
</cp:coreProperties>
</file>