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78" r:id="rId4"/>
    <p:sldId id="310" r:id="rId5"/>
    <p:sldId id="262" r:id="rId6"/>
    <p:sldId id="292" r:id="rId7"/>
    <p:sldId id="296" r:id="rId8"/>
    <p:sldId id="294" r:id="rId9"/>
    <p:sldId id="297" r:id="rId10"/>
    <p:sldId id="328" r:id="rId11"/>
    <p:sldId id="300" r:id="rId12"/>
    <p:sldId id="301" r:id="rId13"/>
    <p:sldId id="302" r:id="rId14"/>
    <p:sldId id="316" r:id="rId15"/>
    <p:sldId id="298" r:id="rId16"/>
    <p:sldId id="315" r:id="rId17"/>
    <p:sldId id="317" r:id="rId18"/>
    <p:sldId id="314" r:id="rId19"/>
    <p:sldId id="280" r:id="rId20"/>
    <p:sldId id="319" r:id="rId21"/>
    <p:sldId id="329" r:id="rId22"/>
    <p:sldId id="325" r:id="rId23"/>
    <p:sldId id="326" r:id="rId24"/>
    <p:sldId id="327" r:id="rId25"/>
    <p:sldId id="320" r:id="rId26"/>
    <p:sldId id="321" r:id="rId27"/>
    <p:sldId id="322" r:id="rId28"/>
    <p:sldId id="323" r:id="rId29"/>
    <p:sldId id="324" r:id="rId30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0FC"/>
    <a:srgbClr val="07F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72" autoAdjust="0"/>
  </p:normalViewPr>
  <p:slideViewPr>
    <p:cSldViewPr>
      <p:cViewPr varScale="1">
        <p:scale>
          <a:sx n="120" d="100"/>
          <a:sy n="120" d="100"/>
        </p:scale>
        <p:origin x="-176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4008" y="-96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F0DB8D5-9A95-43D6-B03F-E87C4B27FCA1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77AB5F20-6352-46E6-8C3E-2C379024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47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45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/>
            <a:r>
              <a:rPr lang="en-US" dirty="0" smtClean="0"/>
              <a:t>If</a:t>
            </a:r>
            <a:r>
              <a:rPr lang="en-US" baseline="0" dirty="0" smtClean="0"/>
              <a:t> someone asks about high adjustments near fires then say we need to add constraint of &gt;50% total emissions from HTAP to remove fire regions.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73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Now discuss</a:t>
            </a:r>
            <a:r>
              <a:rPr lang="en-US" altLang="en-US" b="1" baseline="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building multi-year (</a:t>
            </a: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2005-2015) HTAP NO2 emissions for Aura Reanalysis 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84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r>
              <a:rPr lang="en-US" baseline="0" dirty="0" smtClean="0"/>
              <a:t> with Ben de Foy at Saint Louis University who provided multiple linear regression of OMI NO2 trends for global cities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Start in Upper left (OMI NO2 with US city locations identified), then map of trends (%/year), then say same done for each HTAP region (note that there are 4 in the US)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go to right hand side to discuss results</a:t>
            </a:r>
          </a:p>
          <a:p>
            <a:r>
              <a:rPr lang="en-US" baseline="0" dirty="0" smtClean="0"/>
              <a:t>Trends from multiple cities within each HTAP sub region are used, trend is applied uniformly across each HTAP region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Timeseries</a:t>
            </a:r>
            <a:r>
              <a:rPr lang="en-US" baseline="0" dirty="0" smtClean="0"/>
              <a:t> are all changes in percent relative to 2010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 time series shows a minimum during the 2007 recession followed by a slight increase and then decline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 Asian time series shows a maximum in 2011 with sharp decline during 2012 Beijing Olympics and then continuing decline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/>
            <a:r>
              <a:rPr lang="en-US" dirty="0" smtClean="0"/>
              <a:t>Now will talk about</a:t>
            </a:r>
            <a:r>
              <a:rPr lang="en-US" baseline="0" dirty="0" smtClean="0"/>
              <a:t> </a:t>
            </a: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July 2011 CMAQ NOx emissions sensitivity studies 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78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 collaboration with LADCO</a:t>
            </a:r>
          </a:p>
          <a:p>
            <a:r>
              <a:rPr lang="en-US" dirty="0" smtClean="0"/>
              <a:t>Task</a:t>
            </a:r>
            <a:r>
              <a:rPr lang="en-US" baseline="0" dirty="0" smtClean="0"/>
              <a:t> lead by Monica </a:t>
            </a:r>
            <a:r>
              <a:rPr lang="en-US" baseline="0" dirty="0" err="1" smtClean="0"/>
              <a:t>Harkey</a:t>
            </a:r>
            <a:r>
              <a:rPr lang="en-US" baseline="0" dirty="0" smtClean="0"/>
              <a:t> (UW-Madison, SAGE)</a:t>
            </a:r>
          </a:p>
          <a:p>
            <a:r>
              <a:rPr lang="en-US" baseline="0" dirty="0" smtClean="0"/>
              <a:t>LADCO work leveraged to prepare for CMAQ/GSI OMI NO2 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03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summarizes</a:t>
            </a:r>
            <a:r>
              <a:rPr lang="en-US" baseline="0" dirty="0" smtClean="0"/>
              <a:t> the surface ozone response to changes in NOx emissions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Spend</a:t>
            </a:r>
            <a:r>
              <a:rPr lang="en-US" baseline="0" dirty="0" smtClean="0"/>
              <a:t> time explaining different figures (next slide will summarize):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Left, comparison of Maximum  Daily 8 hour average (MDA8) surface ozone between CMAQ and </a:t>
            </a:r>
            <a:r>
              <a:rPr lang="en-US" baseline="0" dirty="0" err="1" smtClean="0"/>
              <a:t>AIRNow</a:t>
            </a:r>
            <a:r>
              <a:rPr lang="en-US" baseline="0" dirty="0" smtClean="0"/>
              <a:t> observations (at the observation sites)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Blue means CMAQ&lt;</a:t>
            </a:r>
            <a:r>
              <a:rPr lang="en-US" baseline="0" dirty="0" err="1" smtClean="0"/>
              <a:t>AIRNow</a:t>
            </a:r>
            <a:r>
              <a:rPr lang="en-US" baseline="0" dirty="0" smtClean="0"/>
              <a:t>, red means CMAQ is &gt; </a:t>
            </a:r>
            <a:r>
              <a:rPr lang="en-US" baseline="0" dirty="0" err="1" smtClean="0"/>
              <a:t>AIRNow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Upper left is control (CMAQ with MEGAN biogenic emissions which are not relevant for the NO2 perturbation study but are relevant for the Volatile Organic Carbon or VOC chemistry)</a:t>
            </a:r>
          </a:p>
          <a:p>
            <a:r>
              <a:rPr lang="en-US" baseline="0" dirty="0" smtClean="0"/>
              <a:t>Middle left is 15% NO2 emission reduction</a:t>
            </a:r>
          </a:p>
          <a:p>
            <a:r>
              <a:rPr lang="en-US" dirty="0" smtClean="0"/>
              <a:t>Lower left it 15%</a:t>
            </a:r>
            <a:r>
              <a:rPr lang="en-US" baseline="0" dirty="0" smtClean="0"/>
              <a:t> NOx (NO+NO2) emission reduction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Tables on right show statistics for Eastern (upper right) and Western (lower right)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16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 boxes</a:t>
            </a:r>
            <a:r>
              <a:rPr lang="en-US" baseline="0" dirty="0" smtClean="0"/>
              <a:t> indicate overall improvement</a:t>
            </a:r>
          </a:p>
          <a:p>
            <a:r>
              <a:rPr lang="en-US" baseline="0" dirty="0" smtClean="0"/>
              <a:t>Red boxes indicate overall worse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81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Returning to results of RAQMS/GSI OMI NO2 DA study to discuss anticipated results of CMAQ/GSI OMI</a:t>
            </a:r>
            <a:r>
              <a:rPr lang="en-US" baseline="0" dirty="0" smtClean="0"/>
              <a:t> NO2 DA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04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</a:t>
            </a:r>
            <a:r>
              <a:rPr lang="en-US" baseline="0" dirty="0" smtClean="0"/>
              <a:t> that you are nearly out of time now so say that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interest of time we’ll defer the discussion of the MODIS and AIRS data denial studies to the end, but these studies </a:t>
            </a:r>
            <a:r>
              <a:rPr lang="en-US" baseline="0" dirty="0" err="1" smtClean="0"/>
              <a:t>finalze</a:t>
            </a:r>
            <a:r>
              <a:rPr lang="en-US" baseline="0" dirty="0" smtClean="0"/>
              <a:t> suite of satellite measurements for Aura Reanalysis)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51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</a:t>
            </a:r>
            <a:r>
              <a:rPr lang="en-US" baseline="0" dirty="0" smtClean="0"/>
              <a:t> partnership with LADCO and Wisconsin DNR, LMOS 2017 mission concept arose from NASA Air Quality Applied Science Team (AQAST) meetings</a:t>
            </a:r>
          </a:p>
          <a:p>
            <a:r>
              <a:rPr lang="en-US" baseline="0" dirty="0" smtClean="0"/>
              <a:t>NASA committed to providing </a:t>
            </a:r>
            <a:r>
              <a:rPr lang="en-US" dirty="0"/>
              <a:t>Geostationary Trace gas and Aerosol Sensor Optimization (</a:t>
            </a:r>
            <a:r>
              <a:rPr lang="en-US" dirty="0" err="1"/>
              <a:t>GeoTASO</a:t>
            </a:r>
            <a:r>
              <a:rPr lang="en-US" dirty="0"/>
              <a:t>) airborne sensor (UVVIS spectrometer like TEMPO to measure O3, NO2, HCHO (formaldehyde) </a:t>
            </a:r>
          </a:p>
          <a:p>
            <a:endParaRPr lang="en-US" dirty="0"/>
          </a:p>
          <a:p>
            <a:r>
              <a:rPr lang="en-US" dirty="0"/>
              <a:t>Link to NOAA Operational global modeling/DA effort through NGGPS</a:t>
            </a:r>
          </a:p>
          <a:p>
            <a:endParaRPr lang="en-US" dirty="0"/>
          </a:p>
          <a:p>
            <a:r>
              <a:rPr lang="en-US" dirty="0"/>
              <a:t>Archived stratospheric halogen (</a:t>
            </a:r>
            <a:r>
              <a:rPr lang="en-US" dirty="0" err="1"/>
              <a:t>ClOx</a:t>
            </a:r>
            <a:r>
              <a:rPr lang="en-US" dirty="0"/>
              <a:t>/</a:t>
            </a:r>
            <a:r>
              <a:rPr lang="en-US" dirty="0" err="1"/>
              <a:t>BrOx</a:t>
            </a:r>
            <a:r>
              <a:rPr lang="en-US" dirty="0"/>
              <a:t>) ozone production from Aura Reanalysis will be used within NGGPS chemistry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15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Times New Roman" pitchFamily="18" charset="0"/>
                <a:ea typeface="ＭＳ Ｐゴシック" pitchFamily="34" charset="-128"/>
              </a:rPr>
              <a:t>Same</a:t>
            </a:r>
            <a:r>
              <a:rPr lang="en-US" altLang="en-US" baseline="0" dirty="0" smtClean="0">
                <a:latin typeface="Times New Roman" pitchFamily="18" charset="0"/>
                <a:ea typeface="ＭＳ Ｐゴシック" pitchFamily="34" charset="-128"/>
              </a:rPr>
              <a:t> as last year, can go through rather quickly</a:t>
            </a:r>
            <a:endParaRPr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7494" indent="-2866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9747" indent="-2296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0596" indent="-2296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71444" indent="-2296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27543" indent="-2296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83641" indent="-2296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39738" indent="-2296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95837" indent="-2296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6C3E8CA-AB53-4905-B47D-9E1973DC73A3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47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99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1159" indent="-285061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0245" indent="-228049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96343" indent="-228049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2441" indent="-228049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08539" indent="-228049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64636" indent="-228049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0735" indent="-228049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76833" indent="-228049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013F443-7837-44A5-8D05-D3856D846C05}" type="slidenum">
              <a:rPr lang="en-US" altLang="en-US" sz="1200">
                <a:latin typeface="Times New Roman" pitchFamily="18" charset="0"/>
              </a:rPr>
              <a:pPr/>
              <a:t>22</a:t>
            </a:fld>
            <a:endParaRPr lang="en-US" alt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13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01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89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015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849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126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47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Program</a:t>
            </a:r>
            <a:r>
              <a:rPr lang="en-US" baseline="0" dirty="0" smtClean="0"/>
              <a:t> Year 2016 (PY16) funds just received by NESDIS/STAR on July 19, 2016 (long delay). </a:t>
            </a:r>
          </a:p>
          <a:p>
            <a:r>
              <a:rPr lang="en-US" baseline="0" dirty="0" smtClean="0"/>
              <a:t>A bit behind in spending PY15 funds (CIMSS Year 2 proposal goes from 1 July 2015 to 30 June 2016)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82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Times New Roman" pitchFamily="18" charset="0"/>
                <a:ea typeface="ＭＳ Ｐゴシック" pitchFamily="34" charset="-128"/>
              </a:rPr>
              <a:t>Currently at Applications</a:t>
            </a:r>
            <a:r>
              <a:rPr lang="en-US" altLang="en-US" baseline="0" dirty="0" smtClean="0">
                <a:latin typeface="Times New Roman" pitchFamily="18" charset="0"/>
                <a:ea typeface="ＭＳ Ｐゴシック" pitchFamily="34" charset="-128"/>
              </a:rPr>
              <a:t> Readiness Level (ARL) 4 (Initial Integration and Verification) will reach ARL 7 (Functional) with delivery to DAAC</a:t>
            </a:r>
          </a:p>
          <a:p>
            <a:r>
              <a:rPr lang="en-US" altLang="en-US" baseline="0" dirty="0" smtClean="0">
                <a:latin typeface="Times New Roman" pitchFamily="18" charset="0"/>
                <a:ea typeface="ＭＳ Ｐゴシック" pitchFamily="34" charset="-128"/>
              </a:rPr>
              <a:t>PI still not getting “</a:t>
            </a:r>
            <a:r>
              <a:rPr lang="en-US" altLang="en-US" baseline="0" dirty="0" err="1" smtClean="0">
                <a:latin typeface="Times New Roman" pitchFamily="18" charset="0"/>
                <a:ea typeface="ＭＳ Ｐゴシック" pitchFamily="34" charset="-128"/>
              </a:rPr>
              <a:t>ebook</a:t>
            </a:r>
            <a:r>
              <a:rPr lang="en-US" altLang="en-US" baseline="0" dirty="0" smtClean="0">
                <a:latin typeface="Times New Roman" pitchFamily="18" charset="0"/>
                <a:ea typeface="ＭＳ Ｐゴシック" pitchFamily="34" charset="-128"/>
              </a:rPr>
              <a:t>” notifications of reporting, will update August entry</a:t>
            </a:r>
            <a:endParaRPr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7494" indent="-28664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9747" indent="-22963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0596" indent="-22963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71444" indent="-22963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27543" indent="-2296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83641" indent="-2296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39738" indent="-2296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95837" indent="-22963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B37ADF9-18BD-4233-B3C4-E96F1F735C7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focus of the rest of the presentation, no need to read these, will walk through one at a time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34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/>
            <a:r>
              <a:rPr lang="en-US" dirty="0" smtClean="0"/>
              <a:t>Will</a:t>
            </a:r>
            <a:r>
              <a:rPr lang="en-US" baseline="0" dirty="0" smtClean="0"/>
              <a:t> first discuss “</a:t>
            </a: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Constraining 2010 Hemispheric Transport</a:t>
            </a:r>
            <a:r>
              <a:rPr lang="en-US" altLang="en-US" b="1" baseline="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of Air Pollution (</a:t>
            </a: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HTAP) NO2 emissions with RAQMS/GSI OMI NO2 data assimilation</a:t>
            </a:r>
            <a:r>
              <a:rPr lang="en-US" altLang="en-US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9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the work of </a:t>
            </a:r>
            <a:r>
              <a:rPr lang="en-US" dirty="0" err="1" smtClean="0"/>
              <a:t>Lamsal</a:t>
            </a:r>
            <a:r>
              <a:rPr lang="en-US" baseline="0" dirty="0" smtClean="0"/>
              <a:t> et al (2011) determine relationship between change in emissions and change in tropospheric NO2 column (NO2 Jacobians, or </a:t>
            </a:r>
            <a:r>
              <a:rPr lang="en-US" baseline="0" dirty="0" smtClean="0">
                <a:latin typeface="Symbol" panose="05050102010706020507" pitchFamily="18" charset="2"/>
              </a:rPr>
              <a:t>beta</a:t>
            </a:r>
            <a:r>
              <a:rPr lang="en-US" baseline="0" dirty="0" smtClean="0"/>
              <a:t>) to account for non-linear response</a:t>
            </a:r>
          </a:p>
          <a:p>
            <a:r>
              <a:rPr lang="en-US" baseline="0" dirty="0" smtClean="0"/>
              <a:t>Showing results from 15% emissions sensitivity experiment for January (left) and July (right) 2010</a:t>
            </a:r>
          </a:p>
          <a:p>
            <a:r>
              <a:rPr lang="en-US" baseline="0" dirty="0" smtClean="0"/>
              <a:t>Show what is being calculated in equation on right</a:t>
            </a:r>
          </a:p>
          <a:p>
            <a:r>
              <a:rPr lang="en-US" baseline="0" dirty="0" smtClean="0"/>
              <a:t>Regions of high beta (red) are regions with low changes and are associated with transport from source regions (not important) </a:t>
            </a:r>
          </a:p>
          <a:p>
            <a:r>
              <a:rPr lang="en-US" baseline="0" dirty="0" smtClean="0"/>
              <a:t>Regions  with high change in NO2 column have beta values that are generally less than 1 (blue)</a:t>
            </a:r>
          </a:p>
          <a:p>
            <a:r>
              <a:rPr lang="en-US" baseline="0" dirty="0" smtClean="0"/>
              <a:t>The beta values vary with season due to different NO2 lifetimes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70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RAQMS/GSI</a:t>
            </a:r>
            <a:r>
              <a:rPr lang="en-US" baseline="0" dirty="0" smtClean="0"/>
              <a:t> NO2 assimilation provides a delta NO2 column that can now be used to adjust the emissions</a:t>
            </a:r>
          </a:p>
          <a:p>
            <a:r>
              <a:rPr lang="en-US" baseline="0" dirty="0" smtClean="0"/>
              <a:t>Note that delta NO2 and high NO2 columns over Equatorial Africa (January) and Eastern Siberia and Southern Africa (July) are associated with 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0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use delta</a:t>
            </a:r>
            <a:r>
              <a:rPr lang="en-US" baseline="0" dirty="0" smtClean="0"/>
              <a:t> NO2 from DA and beta to adjust emissions, next slide will point out main features</a:t>
            </a:r>
            <a:endParaRPr lang="en-US" dirty="0" smtClean="0"/>
          </a:p>
          <a:p>
            <a:r>
              <a:rPr lang="en-US" dirty="0" smtClean="0"/>
              <a:t>If</a:t>
            </a:r>
            <a:r>
              <a:rPr lang="en-US" baseline="0" dirty="0" smtClean="0"/>
              <a:t> someone asks about high adjustments near fires then say we need to add constraint of &gt;50% total emissions from HTAP to remove fire regions.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B5F20-6352-46E6-8C3E-2C37902433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2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097" y="6550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Health and Air Quality Applications Program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Review,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20-21, 2016,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Asheville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33400"/>
            <a:ext cx="7315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 Brad Pierce 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(NOAA/NESDIS)</a:t>
            </a:r>
          </a:p>
          <a:p>
            <a:pPr algn="ctr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 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Allen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Lenzen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(UW-Madison, SSEC)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from 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Monica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Harkey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(UW-Madison, SAGE)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" y="64786"/>
            <a:ext cx="10144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encrypted-tbn3.gstatic.com/images?q=tbn:ANd9GcRxoWU2ys-r2o37tz69XNPXYLghk6SHg78F1CCg3GMH5pkXmbYx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10200"/>
            <a:ext cx="17684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NOA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750" y="21454"/>
            <a:ext cx="876024" cy="87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SEC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4" y="5470853"/>
            <a:ext cx="1449250" cy="10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2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beans\users$\bpierce\Data\Documents\ROSES_2013_NRA\Program_review\2016_workshop\RAQMS_GSINO2_HTAP_2010_Jul_NOX_emissons.differences.adjusted.newbase.threshold.p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9092" b="4166"/>
          <a:stretch/>
        </p:blipFill>
        <p:spPr bwMode="auto">
          <a:xfrm>
            <a:off x="4724400" y="4175506"/>
            <a:ext cx="4419600" cy="25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beans\users$\bpierce\Data\Documents\ROSES_2013_NRA\Program_review\2016_workshop\RAQMS_GSINO2_HTAP_2010_Jan_NOX_emissons.differences.adjusted.newbase.threshold.pn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9025" b="4166"/>
          <a:stretch/>
        </p:blipFill>
        <p:spPr bwMode="auto">
          <a:xfrm>
            <a:off x="31750" y="4181856"/>
            <a:ext cx="4424361" cy="25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beans\users$\bpierce\Data\Documents\ROSES_2013_NRA\Program_review\2016_workshop\RAQMS_GSIOMINO2_HTAP_2010_Jul_NOX_emissons.log.threhol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8750" b="4166"/>
          <a:stretch/>
        </p:blipFill>
        <p:spPr bwMode="auto">
          <a:xfrm>
            <a:off x="4724400" y="762000"/>
            <a:ext cx="4419600" cy="24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beans\users$\bpierce\Data\Documents\ROSES_2013_NRA\Program_review\2016_workshop\RAQMS_GSIOMINO2_HTAP_2010_Jan_NOX_emissons.log.threhol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8750" b="4166"/>
          <a:stretch/>
        </p:blipFill>
        <p:spPr bwMode="auto">
          <a:xfrm>
            <a:off x="31750" y="762000"/>
            <a:ext cx="4424361" cy="24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6935229" y="3352800"/>
            <a:ext cx="2162883" cy="59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Constraining 2010 HTAP NO2 emissions with RAQMS/GSI </a:t>
            </a:r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OMI NO2 data </a:t>
            </a: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assimilation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7353300" y="3352800"/>
            <a:ext cx="4572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" y="533400"/>
            <a:ext cx="441801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Adjusted HTAP </a:t>
            </a:r>
            <a:r>
              <a:rPr lang="en-US" sz="800" b="1" dirty="0" smtClean="0">
                <a:solidFill>
                  <a:schemeClr val="bg1"/>
                </a:solidFill>
              </a:rPr>
              <a:t>NO2 </a:t>
            </a:r>
            <a:r>
              <a:rPr lang="en-US" sz="800" b="1" dirty="0" smtClean="0">
                <a:solidFill>
                  <a:schemeClr val="bg1"/>
                </a:solidFill>
              </a:rPr>
              <a:t>Emissions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smtClean="0">
                <a:solidFill>
                  <a:schemeClr val="bg1"/>
                </a:solidFill>
              </a:rPr>
              <a:t>(10</a:t>
            </a:r>
            <a:r>
              <a:rPr lang="en-US" sz="800" b="1" baseline="30000" dirty="0" smtClean="0">
                <a:solidFill>
                  <a:schemeClr val="bg1"/>
                </a:solidFill>
              </a:rPr>
              <a:t>15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err="1" smtClean="0">
                <a:solidFill>
                  <a:schemeClr val="bg1"/>
                </a:solidFill>
              </a:rPr>
              <a:t>mol</a:t>
            </a:r>
            <a:r>
              <a:rPr lang="en-US" sz="800" b="1" dirty="0" smtClean="0">
                <a:solidFill>
                  <a:schemeClr val="bg1"/>
                </a:solidFill>
              </a:rPr>
              <a:t>/cm</a:t>
            </a:r>
            <a:r>
              <a:rPr lang="en-US" sz="8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800" b="1" dirty="0" smtClean="0">
                <a:solidFill>
                  <a:schemeClr val="bg1"/>
                </a:solidFill>
              </a:rPr>
              <a:t>)  January 2010</a:t>
            </a:r>
          </a:p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(Aura </a:t>
            </a:r>
            <a:r>
              <a:rPr lang="en-US" sz="800" b="1" dirty="0" smtClean="0">
                <a:solidFill>
                  <a:schemeClr val="bg1"/>
                </a:solidFill>
              </a:rPr>
              <a:t>Reanalysis RAQMS/GSI </a:t>
            </a:r>
            <a:r>
              <a:rPr lang="en-US" sz="800" b="1" dirty="0">
                <a:solidFill>
                  <a:schemeClr val="bg1"/>
                </a:solidFill>
              </a:rPr>
              <a:t>OMI DA )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5989" y="533400"/>
            <a:ext cx="441801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Adjusted HTAP </a:t>
            </a:r>
            <a:r>
              <a:rPr lang="en-US" sz="800" b="1" dirty="0" smtClean="0">
                <a:solidFill>
                  <a:schemeClr val="bg1"/>
                </a:solidFill>
              </a:rPr>
              <a:t>NO2 </a:t>
            </a:r>
            <a:r>
              <a:rPr lang="en-US" sz="800" b="1" dirty="0" smtClean="0">
                <a:solidFill>
                  <a:schemeClr val="bg1"/>
                </a:solidFill>
              </a:rPr>
              <a:t>Emissions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smtClean="0">
                <a:solidFill>
                  <a:schemeClr val="bg1"/>
                </a:solidFill>
              </a:rPr>
              <a:t>(10</a:t>
            </a:r>
            <a:r>
              <a:rPr lang="en-US" sz="800" b="1" baseline="30000" dirty="0" smtClean="0">
                <a:solidFill>
                  <a:schemeClr val="bg1"/>
                </a:solidFill>
              </a:rPr>
              <a:t>15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err="1" smtClean="0">
                <a:solidFill>
                  <a:schemeClr val="bg1"/>
                </a:solidFill>
              </a:rPr>
              <a:t>mol</a:t>
            </a:r>
            <a:r>
              <a:rPr lang="en-US" sz="800" b="1" dirty="0" smtClean="0">
                <a:solidFill>
                  <a:schemeClr val="bg1"/>
                </a:solidFill>
              </a:rPr>
              <a:t>/cm</a:t>
            </a:r>
            <a:r>
              <a:rPr lang="en-US" sz="8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800" b="1" dirty="0" smtClean="0">
                <a:solidFill>
                  <a:schemeClr val="bg1"/>
                </a:solidFill>
              </a:rPr>
              <a:t>)  </a:t>
            </a:r>
            <a:r>
              <a:rPr lang="en-US" sz="800" b="1" dirty="0" smtClean="0">
                <a:solidFill>
                  <a:schemeClr val="bg1"/>
                </a:solidFill>
              </a:rPr>
              <a:t>July </a:t>
            </a:r>
            <a:r>
              <a:rPr lang="en-US" sz="800" b="1" dirty="0" smtClean="0">
                <a:solidFill>
                  <a:schemeClr val="bg1"/>
                </a:solidFill>
              </a:rPr>
              <a:t>2010</a:t>
            </a:r>
          </a:p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(Aura </a:t>
            </a:r>
            <a:r>
              <a:rPr lang="en-US" sz="800" b="1" dirty="0" smtClean="0">
                <a:solidFill>
                  <a:schemeClr val="bg1"/>
                </a:solidFill>
              </a:rPr>
              <a:t>Reanalysis RAQMS/GSI </a:t>
            </a:r>
            <a:r>
              <a:rPr lang="en-US" sz="800" b="1" dirty="0">
                <a:solidFill>
                  <a:schemeClr val="bg1"/>
                </a:solidFill>
              </a:rPr>
              <a:t>OMI DA )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" y="4081046"/>
            <a:ext cx="4418011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Percent Change in HTAP </a:t>
            </a:r>
            <a:r>
              <a:rPr lang="en-US" sz="800" b="1" dirty="0" smtClean="0">
                <a:solidFill>
                  <a:schemeClr val="bg1"/>
                </a:solidFill>
              </a:rPr>
              <a:t>NO2 </a:t>
            </a:r>
            <a:r>
              <a:rPr lang="en-US" sz="800" b="1" dirty="0" smtClean="0">
                <a:solidFill>
                  <a:schemeClr val="bg1"/>
                </a:solidFill>
              </a:rPr>
              <a:t>Emissions</a:t>
            </a:r>
            <a:r>
              <a:rPr lang="en-US" sz="800" b="1" dirty="0" smtClean="0">
                <a:solidFill>
                  <a:schemeClr val="bg1"/>
                </a:solidFill>
              </a:rPr>
              <a:t> January 2010</a:t>
            </a:r>
            <a:endParaRPr lang="en-US" sz="800" b="1" dirty="0" smtClean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5989" y="4089856"/>
            <a:ext cx="4418011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Percent Change in HTAP </a:t>
            </a:r>
            <a:r>
              <a:rPr lang="en-US" sz="800" b="1" dirty="0" smtClean="0">
                <a:solidFill>
                  <a:schemeClr val="bg1"/>
                </a:solidFill>
              </a:rPr>
              <a:t>NO2 </a:t>
            </a:r>
            <a:r>
              <a:rPr lang="en-US" sz="800" b="1" dirty="0" smtClean="0">
                <a:solidFill>
                  <a:schemeClr val="bg1"/>
                </a:solidFill>
              </a:rPr>
              <a:t>Emissions</a:t>
            </a:r>
            <a:r>
              <a:rPr lang="en-US" sz="800" b="1" dirty="0" smtClean="0">
                <a:solidFill>
                  <a:schemeClr val="bg1"/>
                </a:solidFill>
              </a:rPr>
              <a:t> July 2010</a:t>
            </a:r>
            <a:endParaRPr lang="en-US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92150" y="1162050"/>
            <a:ext cx="3810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9696248">
            <a:off x="3259156" y="1364074"/>
            <a:ext cx="717550" cy="33130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19350" y="1136650"/>
            <a:ext cx="6858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791200" y="1308100"/>
            <a:ext cx="3810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162800" y="1206499"/>
            <a:ext cx="533400" cy="3232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92150" y="4591050"/>
            <a:ext cx="3810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9696248">
            <a:off x="3259156" y="4793074"/>
            <a:ext cx="717550" cy="33130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419350" y="4565650"/>
            <a:ext cx="6858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91200" y="4737100"/>
            <a:ext cx="3810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162800" y="4635499"/>
            <a:ext cx="533400" cy="3232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52400" y="3352800"/>
            <a:ext cx="69342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Adjustment leads to reductions in emissions in industrialized areas (regions of large positive changes have low anthropogenic emissions)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895600"/>
            <a:ext cx="7848600" cy="914400"/>
          </a:xfrm>
          <a:prstGeom prst="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3765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Applications</a:t>
            </a:r>
            <a:endParaRPr lang="en-US" altLang="en-US" sz="28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401638" y="942975"/>
            <a:ext cx="8483600" cy="5738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Results and Milestones (Year 2)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endParaRPr lang="en-US" altLang="en-US" sz="2000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approach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use RAQMS NOx emission sensitivity experiments and RAQMS/GSI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OMI NO2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data assimilation adjust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2010 global Hemispheric Transport of Air Pollution (HTAP)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monthly NO2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emissions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an approach to use the adjusted HTAP NO2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emissions and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multiple linear regression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of OMI urban NO2 trends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generate 2005-2015 global NO2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HTAP emissions</a:t>
            </a:r>
            <a:endParaRPr lang="en-US" altLang="en-US" sz="2000" dirty="0">
              <a:solidFill>
                <a:srgbClr val="2E50FC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Conducted July 2011 CMAQ NOx emissions sensitivity studies for generation of regional background error </a:t>
            </a:r>
            <a:r>
              <a:rPr lang="en-US" altLang="en-US" sz="2000" dirty="0" err="1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covariances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and adjustment of NEI 2011 NOx emissions CMAQ/GSI OMI NO2 assimilation experiments 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2010 data denial studies conducted for MODIS Aerosol Optical Depth (AOD) and AIRS Carbon Monoxide (CO) retrievals (finalizes suite of satellite measurements for Aura Reanalysis)</a:t>
            </a:r>
          </a:p>
        </p:txBody>
      </p:sp>
    </p:spTree>
    <p:extLst>
      <p:ext uri="{BB962C8B-B14F-4D97-AF65-F5344CB8AC3E}">
        <p14:creationId xmlns:p14="http://schemas.microsoft.com/office/powerpoint/2010/main" val="392400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eans\users$\bpierce\Data\Documents\Attachments\jul_19\RAQMS_Aura_Reanalysis_NO2_emissions_study\Slide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1" r="20260" b="10420"/>
          <a:stretch/>
        </p:blipFill>
        <p:spPr bwMode="auto">
          <a:xfrm>
            <a:off x="304800" y="50627"/>
            <a:ext cx="2795646" cy="273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396335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Benjamin de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Foy, B. et al. (2016), Impacts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control strategies, the Great Recession and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weekday variations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NO2 columns above North American cities, http://dx.doi.org/10.1016/j.atmosenv.2016.04.038</a:t>
            </a:r>
          </a:p>
        </p:txBody>
      </p:sp>
      <p:sp>
        <p:nvSpPr>
          <p:cNvPr id="10" name="Down Arrow 9"/>
          <p:cNvSpPr/>
          <p:nvPr/>
        </p:nvSpPr>
        <p:spPr>
          <a:xfrm>
            <a:off x="609600" y="2781300"/>
            <a:ext cx="1878777" cy="1371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M</a:t>
            </a:r>
            <a:r>
              <a:rPr lang="en-US" sz="1200" b="1" dirty="0" smtClean="0"/>
              <a:t>ultiple </a:t>
            </a:r>
            <a:r>
              <a:rPr lang="en-US" sz="1200" b="1" dirty="0"/>
              <a:t>L</a:t>
            </a:r>
            <a:r>
              <a:rPr lang="en-US" sz="1200" b="1" dirty="0" smtClean="0"/>
              <a:t>inear Regression</a:t>
            </a:r>
          </a:p>
          <a:p>
            <a:pPr algn="ctr"/>
            <a:r>
              <a:rPr lang="en-US" sz="1200" b="1" dirty="0" smtClean="0"/>
              <a:t>Of OMI urban NO2 trends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47872" y="5334000"/>
            <a:ext cx="5215128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Linear Regression of OMI urban NO2 trends used to generate 2005-2015 global NO2 emissions (applied uniformly across each HTAP region)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\\beans\users$\bpierce\Data\Documents\Attachments\jul_19\RAQMS_GSIOMINO2_HTAP_Annual_NOX_emissons.linear.ASI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72" y="2383536"/>
            <a:ext cx="5596128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bpierce\Data\Documents\Attachments\jul_19\RAQMS_GSIOMINO2_HTAP_Annual_NOX_emissons.linear.NA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783" y="0"/>
            <a:ext cx="5596128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beans\users$\bpierce\Data\Documents\Attachments\jul_19\RAQMS_GSI_OMI_NO2_HTAP_vs_2010_Annual_NOX_emissons.update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5" y="4191000"/>
            <a:ext cx="3173971" cy="209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7872" y="5661"/>
            <a:ext cx="55961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2005-2015 HTAP NO2 emissions for Aura Reanalysis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649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3886200"/>
            <a:ext cx="7848600" cy="914400"/>
          </a:xfrm>
          <a:prstGeom prst="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3765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Applications</a:t>
            </a:r>
            <a:endParaRPr lang="en-US" altLang="en-US" sz="28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 bwMode="auto">
          <a:xfrm>
            <a:off x="401638" y="942975"/>
            <a:ext cx="8483600" cy="5738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Results and Milestones (Year 2)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endParaRPr lang="en-US" altLang="en-US" sz="2000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approach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use RAQMS NOx emission sensitivity experiments and RAQMS/GSI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OMI NO2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data assimilation adjust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2010 global Hemispheric Transport of Air Pollution (HTAP)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monthly NO2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emissions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an approach to use the adjusted HTAP NO2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emissions and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multiple linear regression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of OMI urban NO2 trends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generate 2005-2015 global NO2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HTAP emissions</a:t>
            </a:r>
            <a:endParaRPr lang="en-US" altLang="en-US" sz="2000" dirty="0">
              <a:solidFill>
                <a:srgbClr val="2E50FC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Conducted July 2011 CMAQ NOx emissions sensitivity studies for generation of regional background error </a:t>
            </a:r>
            <a:r>
              <a:rPr lang="en-US" altLang="en-US" sz="2000" dirty="0" err="1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covariances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and adjustment of NEI 2011 NOx emissions CMAQ/GSI OMI NO2 assimilation experiments 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2010 data denial studies conducted for MODIS Aerosol Optical Depth (AOD) and AIRS Carbon Monoxide (CO) retrievals (finalizes suite of satellite measurements for Aura Reanalysis)</a:t>
            </a:r>
          </a:p>
        </p:txBody>
      </p:sp>
    </p:spTree>
    <p:extLst>
      <p:ext uri="{BB962C8B-B14F-4D97-AF65-F5344CB8AC3E}">
        <p14:creationId xmlns:p14="http://schemas.microsoft.com/office/powerpoint/2010/main" val="334730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524000"/>
            <a:ext cx="7467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support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Lake Michigan Air Directors Consortium (LADCO)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 Implementation Plan (SIP) modeling we are conducting July 2011 CMAQ simulations to investigate: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bias in ozone precursors (NO2 and HCHO as proxies for total NOx and VOCs) is sensitive to model processes and emissions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ozone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changes in precursors, via changing model processes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CMAQ NOx emission sensitivity studies, along with CMAQ/GSI OMI NO2 DA, will be used to adjust NEI 2011 NOx emission inventories following the procedure outlined for the RAQMS Aura Reanalysis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July 2011 CMAQ NOx emissions sensitivity studies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75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\\beans\users$\bpierce\Data\Documents\ROSES_2013_NRA\Program_review\2016_workshop\meanbias_CAMxCMAQ_July2011-MDA8O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04800" y="808037"/>
            <a:ext cx="3038154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\\beans\users$\bpierce\Data\Documents\ROSES_2013_NRA\Program_review\2016_workshop\meanbias_CAMxCMAQ_July2011-MDA8O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84" r="52220" b="25326"/>
          <a:stretch/>
        </p:blipFill>
        <p:spPr bwMode="auto">
          <a:xfrm>
            <a:off x="152400" y="6235700"/>
            <a:ext cx="3279775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6476" y="438705"/>
            <a:ext cx="231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2011 MDA8 ozone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" y="6488668"/>
            <a:ext cx="270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Bias CMAQ-</a:t>
            </a:r>
            <a:r>
              <a:rPr lang="en-US" dirty="0" err="1" smtClean="0"/>
              <a:t>AIRNow</a:t>
            </a:r>
            <a:r>
              <a:rPr lang="en-US" dirty="0" smtClean="0"/>
              <a:t> (</a:t>
            </a:r>
            <a:r>
              <a:rPr lang="en-US" dirty="0" err="1" smtClean="0"/>
              <a:t>ppbv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429000" y="457200"/>
            <a:ext cx="5674306" cy="5251362"/>
            <a:chOff x="979868" y="685800"/>
            <a:chExt cx="6751838" cy="5784762"/>
          </a:xfrm>
        </p:grpSpPr>
        <p:grpSp>
          <p:nvGrpSpPr>
            <p:cNvPr id="31" name="Group 30"/>
            <p:cNvGrpSpPr/>
            <p:nvPr/>
          </p:nvGrpSpPr>
          <p:grpSpPr>
            <a:xfrm>
              <a:off x="979868" y="685800"/>
              <a:ext cx="6716332" cy="2762519"/>
              <a:chOff x="2580068" y="742898"/>
              <a:chExt cx="6716332" cy="2762519"/>
            </a:xfrm>
          </p:grpSpPr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72" t="57580" r="48483" b="25000"/>
              <a:stretch/>
            </p:blipFill>
            <p:spPr bwMode="auto">
              <a:xfrm>
                <a:off x="2580068" y="1912513"/>
                <a:ext cx="6716332" cy="1592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72" t="34155" r="48483" b="53054"/>
              <a:stretch/>
            </p:blipFill>
            <p:spPr bwMode="auto">
              <a:xfrm>
                <a:off x="2580068" y="742898"/>
                <a:ext cx="6716332" cy="1169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1056157" y="3641501"/>
              <a:ext cx="6675549" cy="2829061"/>
              <a:chOff x="2614412" y="3217571"/>
              <a:chExt cx="6675549" cy="2829061"/>
            </a:xfrm>
          </p:grpSpPr>
          <p:pic>
            <p:nvPicPr>
              <p:cNvPr id="35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04" t="68556" r="48517" b="13909"/>
              <a:stretch/>
            </p:blipFill>
            <p:spPr bwMode="auto">
              <a:xfrm>
                <a:off x="2618705" y="4443212"/>
                <a:ext cx="6671256" cy="1603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04" t="44612" r="48517" b="41843"/>
              <a:stretch/>
            </p:blipFill>
            <p:spPr bwMode="auto">
              <a:xfrm>
                <a:off x="2614412" y="3217571"/>
                <a:ext cx="6671256" cy="1238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1782948" y="1219200"/>
              <a:ext cx="1188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Eastern US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828800" y="4076094"/>
              <a:ext cx="1282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Western US</a:t>
              </a:r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July 2011 CMAQ NOx emissions sensitivity </a:t>
            </a: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studies: Ozone Response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414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\\beans\users$\bpierce\Data\Documents\ROSES_2013_NRA\Program_review\2016_workshop\meanbias_CAMxCMAQ_July2011-MDA8O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04800" y="808037"/>
            <a:ext cx="3038154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\\beans\users$\bpierce\Data\Documents\ROSES_2013_NRA\Program_review\2016_workshop\meanbias_CAMxCMAQ_July2011-MDA8O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84" r="52220" b="25326"/>
          <a:stretch/>
        </p:blipFill>
        <p:spPr bwMode="auto">
          <a:xfrm>
            <a:off x="152400" y="6235700"/>
            <a:ext cx="3279775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6476" y="438705"/>
            <a:ext cx="231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2011 MDA8 ozone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" y="6529864"/>
            <a:ext cx="270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Bias </a:t>
            </a:r>
            <a:r>
              <a:rPr lang="en-US" dirty="0" smtClean="0"/>
              <a:t>CMAQ-</a:t>
            </a:r>
            <a:r>
              <a:rPr lang="en-US" dirty="0" err="1" smtClean="0"/>
              <a:t>AIRNow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ppbv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429000" y="457200"/>
            <a:ext cx="5674306" cy="5251362"/>
            <a:chOff x="3429000" y="990600"/>
            <a:chExt cx="5674306" cy="5251362"/>
          </a:xfrm>
        </p:grpSpPr>
        <p:grpSp>
          <p:nvGrpSpPr>
            <p:cNvPr id="30" name="Group 29"/>
            <p:cNvGrpSpPr/>
            <p:nvPr/>
          </p:nvGrpSpPr>
          <p:grpSpPr>
            <a:xfrm>
              <a:off x="3429000" y="990600"/>
              <a:ext cx="5674306" cy="5251362"/>
              <a:chOff x="979868" y="685800"/>
              <a:chExt cx="6751838" cy="5784762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979868" y="685800"/>
                <a:ext cx="6716332" cy="2762519"/>
                <a:chOff x="2580068" y="742898"/>
                <a:chExt cx="6716332" cy="2762519"/>
              </a:xfrm>
            </p:grpSpPr>
            <p:pic>
              <p:nvPicPr>
                <p:cNvPr id="3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572" t="57580" r="48483" b="25000"/>
                <a:stretch/>
              </p:blipFill>
              <p:spPr bwMode="auto">
                <a:xfrm>
                  <a:off x="2580068" y="1912513"/>
                  <a:ext cx="6716332" cy="15929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572" t="34155" r="48483" b="53054"/>
                <a:stretch/>
              </p:blipFill>
              <p:spPr bwMode="auto">
                <a:xfrm>
                  <a:off x="2580068" y="742898"/>
                  <a:ext cx="6716332" cy="1169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2" name="Group 31"/>
              <p:cNvGrpSpPr/>
              <p:nvPr/>
            </p:nvGrpSpPr>
            <p:grpSpPr>
              <a:xfrm>
                <a:off x="1056157" y="3641501"/>
                <a:ext cx="6675549" cy="2829061"/>
                <a:chOff x="2614412" y="3217571"/>
                <a:chExt cx="6675549" cy="2829061"/>
              </a:xfrm>
            </p:grpSpPr>
            <p:pic>
              <p:nvPicPr>
                <p:cNvPr id="35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704" t="68556" r="48517" b="13909"/>
                <a:stretch/>
              </p:blipFill>
              <p:spPr bwMode="auto">
                <a:xfrm>
                  <a:off x="2618705" y="4443212"/>
                  <a:ext cx="6671256" cy="1603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704" t="44612" r="48517" b="41843"/>
                <a:stretch/>
              </p:blipFill>
              <p:spPr bwMode="auto">
                <a:xfrm>
                  <a:off x="2614412" y="3217571"/>
                  <a:ext cx="6671256" cy="12385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TextBox 32"/>
              <p:cNvSpPr txBox="1"/>
              <p:nvPr/>
            </p:nvSpPr>
            <p:spPr>
              <a:xfrm>
                <a:off x="1782948" y="1219200"/>
                <a:ext cx="11888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Eastern US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828800" y="4076094"/>
                <a:ext cx="12820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Western US</a:t>
                </a:r>
                <a:endParaRPr lang="en-US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7543800" y="2052367"/>
              <a:ext cx="457200" cy="1376633"/>
              <a:chOff x="7543800" y="2052367"/>
              <a:chExt cx="457200" cy="1376633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7543800" y="2052367"/>
                <a:ext cx="457200" cy="1376633"/>
              </a:xfrm>
              <a:prstGeom prst="rect">
                <a:avLst/>
              </a:prstGeom>
              <a:solidFill>
                <a:srgbClr val="00B050">
                  <a:alpha val="19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7620000" y="2133600"/>
                <a:ext cx="0" cy="114300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6991350" y="2057400"/>
              <a:ext cx="552450" cy="1376633"/>
              <a:chOff x="7543800" y="2052367"/>
              <a:chExt cx="457200" cy="137663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543800" y="2052367"/>
                <a:ext cx="457200" cy="1376633"/>
              </a:xfrm>
              <a:prstGeom prst="rect">
                <a:avLst/>
              </a:prstGeom>
              <a:solidFill>
                <a:srgbClr val="00B050">
                  <a:alpha val="19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7620000" y="2133600"/>
                <a:ext cx="0" cy="114300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6477000" y="2057400"/>
              <a:ext cx="514350" cy="1376633"/>
              <a:chOff x="7543800" y="2052367"/>
              <a:chExt cx="457200" cy="137663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543800" y="2052367"/>
                <a:ext cx="457200" cy="1376633"/>
              </a:xfrm>
              <a:prstGeom prst="rect">
                <a:avLst/>
              </a:prstGeom>
              <a:solidFill>
                <a:srgbClr val="00B050">
                  <a:alpha val="19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7620000" y="2133600"/>
                <a:ext cx="0" cy="114300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8001000" y="2057400"/>
              <a:ext cx="565150" cy="1376633"/>
              <a:chOff x="7543800" y="2052367"/>
              <a:chExt cx="457200" cy="1376633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543800" y="2052367"/>
                <a:ext cx="457200" cy="1376633"/>
              </a:xfrm>
              <a:prstGeom prst="rect">
                <a:avLst/>
              </a:prstGeom>
              <a:solidFill>
                <a:srgbClr val="00B050">
                  <a:alpha val="19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>
                <a:off x="7620000" y="2133600"/>
                <a:ext cx="0" cy="114300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5715000" y="2057400"/>
              <a:ext cx="762000" cy="1376633"/>
              <a:chOff x="7543800" y="2052367"/>
              <a:chExt cx="457200" cy="1376633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7543800" y="2052367"/>
                <a:ext cx="457200" cy="1376633"/>
              </a:xfrm>
              <a:prstGeom prst="rect">
                <a:avLst/>
              </a:prstGeom>
              <a:solidFill>
                <a:srgbClr val="00B050">
                  <a:alpha val="19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>
                <a:off x="7620000" y="2133600"/>
                <a:ext cx="0" cy="114300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7588250" y="4790534"/>
              <a:ext cx="457200" cy="1376633"/>
              <a:chOff x="7543800" y="2052367"/>
              <a:chExt cx="457200" cy="1376633"/>
            </a:xfrm>
            <a:solidFill>
              <a:srgbClr val="FF0000">
                <a:alpha val="36000"/>
              </a:srgbClr>
            </a:solidFill>
          </p:grpSpPr>
          <p:sp>
            <p:nvSpPr>
              <p:cNvPr id="43" name="Rectangle 42"/>
              <p:cNvSpPr/>
              <p:nvPr/>
            </p:nvSpPr>
            <p:spPr>
              <a:xfrm>
                <a:off x="7543800" y="2052367"/>
                <a:ext cx="457200" cy="1376633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7620000" y="2133600"/>
                <a:ext cx="0" cy="1143000"/>
              </a:xfrm>
              <a:prstGeom prst="straightConnector1">
                <a:avLst/>
              </a:prstGeom>
              <a:grpFill/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7035800" y="4795567"/>
              <a:ext cx="552450" cy="1376633"/>
              <a:chOff x="7543800" y="2052367"/>
              <a:chExt cx="457200" cy="1376633"/>
            </a:xfrm>
            <a:solidFill>
              <a:srgbClr val="FF0000">
                <a:alpha val="36000"/>
              </a:srgbClr>
            </a:solidFill>
          </p:grpSpPr>
          <p:sp>
            <p:nvSpPr>
              <p:cNvPr id="46" name="Rectangle 45"/>
              <p:cNvSpPr/>
              <p:nvPr/>
            </p:nvSpPr>
            <p:spPr>
              <a:xfrm>
                <a:off x="7543800" y="2052367"/>
                <a:ext cx="457200" cy="1376633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>
                <a:off x="7620000" y="2133600"/>
                <a:ext cx="0" cy="1143000"/>
              </a:xfrm>
              <a:prstGeom prst="straightConnector1">
                <a:avLst/>
              </a:prstGeom>
              <a:grpFill/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6521450" y="4795567"/>
              <a:ext cx="514350" cy="1376633"/>
              <a:chOff x="7543800" y="2052367"/>
              <a:chExt cx="457200" cy="1376633"/>
            </a:xfrm>
            <a:solidFill>
              <a:srgbClr val="FF0000">
                <a:alpha val="36000"/>
              </a:srgb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7543800" y="2052367"/>
                <a:ext cx="457200" cy="1376633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>
                <a:off x="7620000" y="2133600"/>
                <a:ext cx="0" cy="1143000"/>
              </a:xfrm>
              <a:prstGeom prst="straightConnector1">
                <a:avLst/>
              </a:prstGeom>
              <a:grpFill/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/>
            <p:cNvGrpSpPr/>
            <p:nvPr/>
          </p:nvGrpSpPr>
          <p:grpSpPr>
            <a:xfrm>
              <a:off x="8045450" y="4795567"/>
              <a:ext cx="565150" cy="1376633"/>
              <a:chOff x="7543800" y="2052367"/>
              <a:chExt cx="457200" cy="1376633"/>
            </a:xfrm>
            <a:solidFill>
              <a:srgbClr val="FF0000">
                <a:alpha val="36000"/>
              </a:srgbClr>
            </a:solidFill>
          </p:grpSpPr>
          <p:sp>
            <p:nvSpPr>
              <p:cNvPr id="52" name="Rectangle 51"/>
              <p:cNvSpPr/>
              <p:nvPr/>
            </p:nvSpPr>
            <p:spPr>
              <a:xfrm>
                <a:off x="7543800" y="2052367"/>
                <a:ext cx="457200" cy="1376633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>
                <a:off x="7620000" y="2133600"/>
                <a:ext cx="0" cy="1143000"/>
              </a:xfrm>
              <a:prstGeom prst="straightConnector1">
                <a:avLst/>
              </a:prstGeom>
              <a:grpFill/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5759450" y="4795567"/>
              <a:ext cx="762000" cy="1376633"/>
              <a:chOff x="7543800" y="2052367"/>
              <a:chExt cx="457200" cy="1376633"/>
            </a:xfrm>
            <a:solidFill>
              <a:srgbClr val="FF0000">
                <a:alpha val="36000"/>
              </a:srgbClr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7543800" y="2052367"/>
                <a:ext cx="457200" cy="1376633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>
                <a:off x="7620000" y="2133600"/>
                <a:ext cx="0" cy="1143000"/>
              </a:xfrm>
              <a:prstGeom prst="straightConnector1">
                <a:avLst/>
              </a:prstGeom>
              <a:grpFill/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3342955" y="5791200"/>
            <a:ext cx="5801046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Uniform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15% NOx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reductions improves agreement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CMAQ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2011 MDA8 ozone in the Eastern US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worsens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agreement in the Western US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July 2011 CMAQ NOx emissions sensitivity </a:t>
            </a: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studies: Ozone Response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05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beans\users$\bpierce\Data\Documents\ROSES_2013_NRA\Program_review\2016_workshop\RAQMS_GSINO2_HTAP_2010_Jul_NOX_emissons.differences.adjusted.newbase.con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14306" r="17986" b="2777"/>
          <a:stretch/>
        </p:blipFill>
        <p:spPr bwMode="auto">
          <a:xfrm>
            <a:off x="76200" y="3930346"/>
            <a:ext cx="4419600" cy="2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beans\users$\bpierce\Data\Documents\ROSES_2013_NRA\Program_review\2016_workshop\RAQMS_GSIOMINO2_HTAP_2010_Jul_NOX_emissons.log.conus.threhol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14306" r="17917" b="2777"/>
          <a:stretch/>
        </p:blipFill>
        <p:spPr bwMode="auto">
          <a:xfrm>
            <a:off x="76200" y="958546"/>
            <a:ext cx="4419600" cy="2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July 2011 </a:t>
            </a: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CMAQ/GSI OMI NO2 DA Studies: Anticipated Results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789" y="787400"/>
            <a:ext cx="441801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Adjusted HTAP </a:t>
            </a:r>
            <a:r>
              <a:rPr lang="en-US" sz="800" b="1" dirty="0" smtClean="0">
                <a:solidFill>
                  <a:schemeClr val="bg1"/>
                </a:solidFill>
              </a:rPr>
              <a:t>NO2 </a:t>
            </a:r>
            <a:r>
              <a:rPr lang="en-US" sz="800" b="1" dirty="0" smtClean="0">
                <a:solidFill>
                  <a:schemeClr val="bg1"/>
                </a:solidFill>
              </a:rPr>
              <a:t>Emissions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smtClean="0">
                <a:solidFill>
                  <a:schemeClr val="bg1"/>
                </a:solidFill>
              </a:rPr>
              <a:t>(10</a:t>
            </a:r>
            <a:r>
              <a:rPr lang="en-US" sz="800" b="1" baseline="30000" dirty="0" smtClean="0">
                <a:solidFill>
                  <a:schemeClr val="bg1"/>
                </a:solidFill>
              </a:rPr>
              <a:t>15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err="1" smtClean="0">
                <a:solidFill>
                  <a:schemeClr val="bg1"/>
                </a:solidFill>
              </a:rPr>
              <a:t>mol</a:t>
            </a:r>
            <a:r>
              <a:rPr lang="en-US" sz="800" b="1" dirty="0" smtClean="0">
                <a:solidFill>
                  <a:schemeClr val="bg1"/>
                </a:solidFill>
              </a:rPr>
              <a:t>/cm</a:t>
            </a:r>
            <a:r>
              <a:rPr lang="en-US" sz="8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800" b="1" dirty="0" smtClean="0">
                <a:solidFill>
                  <a:schemeClr val="bg1"/>
                </a:solidFill>
              </a:rPr>
              <a:t>)  </a:t>
            </a:r>
            <a:r>
              <a:rPr lang="en-US" sz="800" b="1" dirty="0" smtClean="0">
                <a:solidFill>
                  <a:schemeClr val="bg1"/>
                </a:solidFill>
              </a:rPr>
              <a:t>July </a:t>
            </a:r>
            <a:r>
              <a:rPr lang="en-US" sz="800" b="1" dirty="0" smtClean="0">
                <a:solidFill>
                  <a:schemeClr val="bg1"/>
                </a:solidFill>
              </a:rPr>
              <a:t>2010</a:t>
            </a:r>
          </a:p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(Aura </a:t>
            </a:r>
            <a:r>
              <a:rPr lang="en-US" sz="800" b="1" dirty="0" smtClean="0">
                <a:solidFill>
                  <a:schemeClr val="bg1"/>
                </a:solidFill>
              </a:rPr>
              <a:t>Reanalysis RAQMS/GSI </a:t>
            </a:r>
            <a:r>
              <a:rPr lang="en-US" sz="800" b="1" dirty="0">
                <a:solidFill>
                  <a:schemeClr val="bg1"/>
                </a:solidFill>
              </a:rPr>
              <a:t>OMI DA )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89" y="3892550"/>
            <a:ext cx="4418011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Percent Change in HTAP </a:t>
            </a:r>
            <a:r>
              <a:rPr lang="en-US" sz="800" b="1" dirty="0" smtClean="0">
                <a:solidFill>
                  <a:schemeClr val="bg1"/>
                </a:solidFill>
              </a:rPr>
              <a:t>NO2 </a:t>
            </a:r>
            <a:r>
              <a:rPr lang="en-US" sz="800" b="1" dirty="0" smtClean="0">
                <a:solidFill>
                  <a:schemeClr val="bg1"/>
                </a:solidFill>
              </a:rPr>
              <a:t>Emissions</a:t>
            </a:r>
            <a:r>
              <a:rPr lang="en-US" sz="800" b="1" dirty="0" smtClean="0">
                <a:solidFill>
                  <a:schemeClr val="bg1"/>
                </a:solidFill>
              </a:rPr>
              <a:t> July 2010</a:t>
            </a:r>
            <a:endParaRPr lang="en-US" sz="8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8200" y="2384273"/>
            <a:ext cx="4495800" cy="28623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July 2010 emissions adjustments from the RAQMS/GSI OMI NO2 DA experiments show reductions in emissions in the North East and Mid West and increases in emissions in the intermountain West.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the July 2011 CMAQ/GSI OMI NO2 DA experiments show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responses, then we anticipate improved prediction of MDA8 ozone in CMAQ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2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4851400"/>
            <a:ext cx="7848600" cy="990600"/>
          </a:xfrm>
          <a:prstGeom prst="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3765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Applications</a:t>
            </a:r>
            <a:endParaRPr lang="en-US" altLang="en-US" sz="28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 bwMode="auto">
          <a:xfrm>
            <a:off x="401638" y="942975"/>
            <a:ext cx="8483600" cy="5738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Results and Milestones (Year 2)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endParaRPr lang="en-US" altLang="en-US" sz="2000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approach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use RAQMS NOx emission sensitivity experiments and RAQMS/GSI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OMI NO2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data assimilation adjust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2010 global Hemispheric Transport of Air Pollution (HTAP)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monthly NO2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emissions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an approach to use the adjusted HTAP NO2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emissions and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multiple linear regression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of OMI urban NO2 trends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generate 2005-2015 global NO2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HTAP emissions</a:t>
            </a:r>
            <a:endParaRPr lang="en-US" altLang="en-US" sz="2000" dirty="0">
              <a:solidFill>
                <a:srgbClr val="2E50FC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Conducted July 2011 CMAQ NOx emissions sensitivity studies for generation of regional background error </a:t>
            </a:r>
            <a:r>
              <a:rPr lang="en-US" altLang="en-US" sz="2000" dirty="0" err="1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covariances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and adjustment of NEI 2011 NOx emissions CMAQ/GSI OMI NO2 assimilation experiments 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2010 data denial studies conducted for MODIS Aerosol Optical Depth (AOD) and AIRS Carbon Monoxide (CO) retrievals (finalizes suite of satellite measurements for Aura Reanalysis) 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– See Extra Slides</a:t>
            </a:r>
          </a:p>
        </p:txBody>
      </p:sp>
    </p:spTree>
    <p:extLst>
      <p:ext uri="{BB962C8B-B14F-4D97-AF65-F5344CB8AC3E}">
        <p14:creationId xmlns:p14="http://schemas.microsoft.com/office/powerpoint/2010/main" val="268171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5236"/>
            <a:ext cx="88392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Ongoing activities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with Wisconsin Department of Natural Resources (WDNR) and </a:t>
            </a:r>
            <a:r>
              <a:rPr lang="en-US" sz="20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 Michigan Air Directors Consortium (</a:t>
            </a:r>
            <a:r>
              <a:rPr 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LADCO) on influence of Chicago NO2 emissions on ozone exceedances </a:t>
            </a:r>
            <a:r>
              <a:rPr lang="en-US" sz="20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Sheboygan, WI (exceeded limit </a:t>
            </a:r>
            <a:r>
              <a:rPr lang="en-US" sz="20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lang="en-US" sz="20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2013-15 design </a:t>
            </a:r>
            <a:r>
              <a:rPr 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 in 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E50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 effort to coordinate 2017 Lake Michigan Ozone Study (LMOS 2017) to use </a:t>
            </a:r>
            <a:r>
              <a:rPr 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 satellite </a:t>
            </a:r>
            <a:r>
              <a:rPr lang="en-US" sz="20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and aircraft measurements to understand the reasons for the ozone exceedances along the Western Shore of Lake Michigan.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2E50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 is member of Aerosol and Atmospheric Composition Task Force for development of NOAA’s Next Generation Global Prediction System (NGGPS)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E50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 </a:t>
            </a:r>
            <a:r>
              <a:rPr lang="en-US" sz="20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Transition Acceleration Program (RTAP) proposal for implementation of reduced troposphere/stratosphere chemistry algorithms into </a:t>
            </a:r>
            <a:r>
              <a:rPr 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NGGPS </a:t>
            </a:r>
            <a:r>
              <a:rPr lang="en-US" sz="2000" dirty="0">
                <a:solidFill>
                  <a:srgbClr val="2E50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accepted for FY17 funding.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3765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Applications</a:t>
            </a:r>
            <a:endParaRPr lang="en-US" altLang="en-US" sz="2800" dirty="0" smtClean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9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 bwMode="auto">
          <a:xfrm>
            <a:off x="401638" y="831850"/>
            <a:ext cx="8483600" cy="57372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160020" indent="0">
              <a:buNone/>
              <a:defRPr/>
            </a:pPr>
            <a:endParaRPr lang="en-US" sz="1800" dirty="0" smtClean="0">
              <a:solidFill>
                <a:srgbClr val="0000FF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Solicitation – </a:t>
            </a:r>
            <a:r>
              <a:rPr lang="fr-FR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ROSES 2013 Aura Science </a:t>
            </a:r>
            <a:r>
              <a:rPr lang="fr-FR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Team</a:t>
            </a:r>
            <a:endParaRPr lang="en-US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Project Summary </a:t>
            </a:r>
          </a:p>
          <a:p>
            <a:pPr marL="354013" lvl="1" indent="0">
              <a:buFont typeface="Times" pitchFamily="18" charset="0"/>
              <a:buNone/>
              <a:defRPr/>
            </a:pPr>
            <a:r>
              <a:rPr lang="en-US" sz="24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Utilize the Real-time Air Quality Modeling System (RAQMS) in conjunction with the NOAA Operational </a:t>
            </a:r>
            <a:r>
              <a:rPr lang="en-US" sz="2400" dirty="0" err="1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Gridpoint</a:t>
            </a:r>
            <a:r>
              <a:rPr lang="en-US" sz="24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Statistical Interpolation (GSI) 3-dimensional </a:t>
            </a:r>
            <a:r>
              <a:rPr lang="en-US" sz="2400" dirty="0" err="1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variational</a:t>
            </a:r>
            <a:r>
              <a:rPr lang="en-US" sz="24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data assimilation (DA) system to conduct a </a:t>
            </a:r>
            <a:r>
              <a:rPr lang="en-US" sz="24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multi-year global chemical and aerosol reanalysis using NASA Aura and A-Train </a:t>
            </a:r>
            <a:r>
              <a:rPr lang="en-US" sz="24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measurements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. 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Project Objectives </a:t>
            </a:r>
          </a:p>
          <a:p>
            <a:pPr marL="811213" lvl="1" indent="-457200">
              <a:buFont typeface="Arial" charset="0"/>
              <a:buAutoNum type="arabicPeriod"/>
            </a:pPr>
            <a:r>
              <a:rPr lang="en-US" altLang="en-US" sz="24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Provide the air quality community with a multi-year global chemical and aerosol reanalysis using NASA Aura and A-Train measurements.</a:t>
            </a:r>
          </a:p>
          <a:p>
            <a:pPr marL="811213" lvl="1" indent="-457200">
              <a:buFont typeface="Arial" charset="0"/>
              <a:buAutoNum type="arabicPeriod"/>
            </a:pPr>
            <a:r>
              <a:rPr lang="en-US" altLang="en-US" sz="24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Conduct regional chemical data assimilation experiments to quantify the influences in changes in NOx emissions on US air quality during the Aura period.</a:t>
            </a:r>
          </a:p>
          <a:p>
            <a:pPr marL="811213" lvl="1" indent="-457200">
              <a:buFont typeface="Arial" charset="0"/>
              <a:buAutoNum type="arabicPeriod"/>
            </a:pPr>
            <a:r>
              <a:rPr lang="en-US" altLang="en-US" sz="24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Provide global 3 dimensional O3, CH4, N2O production and loss rates for next generation NOAA global forecast system.</a:t>
            </a:r>
          </a:p>
          <a:p>
            <a:pPr marL="811213" lvl="1" indent="-457200">
              <a:buFont typeface="Arial" charset="0"/>
              <a:buAutoNum type="arabicPeriod"/>
            </a:pPr>
            <a:r>
              <a:rPr lang="en-US" altLang="en-US" sz="24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Collaborate with International, Federal, State and Local air quality management communities in the utilization of the Aura and A-Train measurements and reanalysis for air quality assessment activities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.   </a:t>
            </a:r>
          </a:p>
          <a:p>
            <a:pPr marL="284163" indent="0">
              <a:spcBef>
                <a:spcPts val="600"/>
              </a:spcBef>
              <a:buFontTx/>
              <a:buNone/>
              <a:defRPr/>
            </a:pPr>
            <a:endParaRPr lang="en-US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 marL="284163" indent="0">
              <a:spcBef>
                <a:spcPts val="600"/>
              </a:spcBef>
              <a:buFontTx/>
              <a:buNone/>
              <a:defRPr/>
            </a:pPr>
            <a:endParaRPr lang="en-US" sz="1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37650" cy="533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endParaRPr lang="en-US" altLang="en-US" sz="28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7172" name="Rectangle 3"/>
          <p:cNvSpPr txBox="1">
            <a:spLocks noChangeArrowheads="1"/>
          </p:cNvSpPr>
          <p:nvPr/>
        </p:nvSpPr>
        <p:spPr bwMode="auto">
          <a:xfrm>
            <a:off x="8628063" y="6503988"/>
            <a:ext cx="51593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rgbClr val="000000"/>
                </a:solidFill>
              </a:rPr>
              <a:t>|‌ </a:t>
            </a:r>
            <a:fld id="{4F8AEB3C-DF3C-4EC4-81DD-BF07BC2910EB}" type="slidenum">
              <a:rPr lang="en-US" altLang="en-US" sz="1400">
                <a:solidFill>
                  <a:srgbClr val="000000"/>
                </a:solidFill>
              </a:rPr>
              <a:pPr algn="r" eaLnBrk="1" hangingPunct="1"/>
              <a:t>2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43000"/>
            <a:ext cx="8534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Thanks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Randall Martin (Dalhousie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University) for guidance on the use of OMI NO2 columns to constrain NOx emissions</a:t>
            </a:r>
          </a:p>
          <a:p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Thanks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Benjamin de Foy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(Saint Louis University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providing multiple regression based OMI NO2 trends for major world cities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751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0" y="2590800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 Slides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99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98425"/>
            <a:ext cx="91376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RAQMS/GSI AIRS CO July 2010 Data Assimilation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180975" y="4454525"/>
            <a:ext cx="5238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2E50F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340" name="Picture 2" descr="\\beans\users$\bpierce\Data\Documents\ROSES_2013_NRA\Program_review\2016_HQ\AIRS_RAQMS_scatter.july.2010.AIRSC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1" b="8081"/>
          <a:stretch>
            <a:fillRect/>
          </a:stretch>
        </p:blipFill>
        <p:spPr bwMode="auto">
          <a:xfrm>
            <a:off x="5049838" y="2339975"/>
            <a:ext cx="4087812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\\beans\users$\bpierce\Data\Documents\ROSES_2013_NRA\Program_review\2016_HQ\July_2010_CO__HTAPEMISS.GSIO3.GSINO2.GSIAOD.GSIC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/>
          <a:stretch>
            <a:fillRect/>
          </a:stretch>
        </p:blipFill>
        <p:spPr bwMode="auto">
          <a:xfrm>
            <a:off x="31750" y="836613"/>
            <a:ext cx="6475413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41288" y="4138613"/>
            <a:ext cx="55530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AIRS CO observation operator</a:t>
            </a:r>
            <a:r>
              <a:rPr lang="en-US" alt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was implemented within GSI and assimilation experiments were conducted to optimize the AIRS CO profile assimilation. </a:t>
            </a:r>
          </a:p>
        </p:txBody>
      </p:sp>
      <p:sp>
        <p:nvSpPr>
          <p:cNvPr id="14343" name="Rectangle 1"/>
          <p:cNvSpPr>
            <a:spLocks noChangeArrowheads="1"/>
          </p:cNvSpPr>
          <p:nvPr/>
        </p:nvSpPr>
        <p:spPr bwMode="auto">
          <a:xfrm>
            <a:off x="255588" y="5470525"/>
            <a:ext cx="457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 dirty="0"/>
          </a:p>
          <a:p>
            <a:r>
              <a:rPr lang="en-US" alt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Applies AIRS CO averaging kernels and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apriori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profiles to the RAQMS CO predictions, tangent linear observation operator implemented within GSI inner loop. </a:t>
            </a:r>
            <a:r>
              <a:rPr lang="en-US" alt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GMAO MOPITT DA</a:t>
            </a:r>
            <a:endParaRPr lang="en-US" alt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4" name="TextBox 2"/>
          <p:cNvSpPr txBox="1">
            <a:spLocks noChangeArrowheads="1"/>
          </p:cNvSpPr>
          <p:nvPr/>
        </p:nvSpPr>
        <p:spPr bwMode="auto">
          <a:xfrm>
            <a:off x="6010275" y="954088"/>
            <a:ext cx="2589170" cy="189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Observation-Analysis (O-A):</a:t>
            </a:r>
          </a:p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(Instantaneous comparisons)</a:t>
            </a:r>
          </a:p>
          <a:p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r=0.875</a:t>
            </a:r>
          </a:p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Bias=-0.034x10</a:t>
            </a:r>
            <a:r>
              <a:rPr lang="en-US" alt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mol/cm</a:t>
            </a:r>
            <a:r>
              <a:rPr lang="en-US" alt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altLang="en-US" sz="1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1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Averaging Kernels</a:t>
            </a:r>
          </a:p>
        </p:txBody>
      </p:sp>
    </p:spTree>
    <p:extLst>
      <p:ext uri="{BB962C8B-B14F-4D97-AF65-F5344CB8AC3E}">
        <p14:creationId xmlns:p14="http://schemas.microsoft.com/office/powerpoint/2010/main" val="13510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beans\users$\bpierce\Data\Documents\Attachments\sep_14\RAQMS_1x1_vs_wolfsy_CO_newbase.NH.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838200"/>
            <a:ext cx="409575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15" descr="http://www.eol.ucar.edu/system/files/styles/large/private/hg3-track1_0.gif?itok=69fKa6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6100"/>
            <a:ext cx="250666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7" descr="http://www.eol.ucar.edu/system/files/styles/large/private/hg3-track2.gif?itok=svsjRU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32435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985838" y="892175"/>
            <a:ext cx="3714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b="1" dirty="0" smtClean="0">
                <a:latin typeface="+mn-lt"/>
                <a:cs typeface="+mn-cs"/>
              </a:rPr>
              <a:t>HIPPO III Flight Tracks  </a:t>
            </a:r>
          </a:p>
          <a:p>
            <a:pPr eaLnBrk="1" hangingPunct="1">
              <a:defRPr/>
            </a:pPr>
            <a:r>
              <a:rPr lang="en-US" altLang="en-US" sz="1800" b="1" dirty="0" smtClean="0">
                <a:latin typeface="+mn-lt"/>
                <a:cs typeface="+mn-cs"/>
              </a:rPr>
              <a:t>March 20, 2010 to April 20, 2010 </a:t>
            </a:r>
          </a:p>
        </p:txBody>
      </p:sp>
      <p:pic>
        <p:nvPicPr>
          <p:cNvPr id="16391" name="Picture 13" descr="hippologo3_1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838200"/>
            <a:ext cx="9715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1"/>
          <p:cNvSpPr>
            <a:spLocks noChangeArrowheads="1"/>
          </p:cNvSpPr>
          <p:nvPr/>
        </p:nvSpPr>
        <p:spPr bwMode="auto">
          <a:xfrm>
            <a:off x="2649538" y="1671638"/>
            <a:ext cx="239871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NSF HIAPER Pole-to-Pole Observations (HIPPO) III  measured pole-to-pole cross sections of atmospheric concentrations from the surface to the tropopause across the mid-Pacific ocean. </a:t>
            </a:r>
          </a:p>
        </p:txBody>
      </p:sp>
      <p:sp>
        <p:nvSpPr>
          <p:cNvPr id="16394" name="Rectangle 2"/>
          <p:cNvSpPr>
            <a:spLocks noChangeArrowheads="1"/>
          </p:cNvSpPr>
          <p:nvPr/>
        </p:nvSpPr>
        <p:spPr bwMode="auto">
          <a:xfrm>
            <a:off x="2520950" y="3687763"/>
            <a:ext cx="2432050" cy="28623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HIPPO III measurements provide an opportunity to assess the impact of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AIRS CO assimilation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 monoxide within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Aura Reanalysis over the mid-Pacific (upwind from North America)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0410" y="0"/>
            <a:ext cx="9123589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Aura Reanalysis Data Denial Studies: AIRS CO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6391275" y="1655762"/>
            <a:ext cx="2295525" cy="55399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 dirty="0"/>
              <a:t>RAQMS </a:t>
            </a:r>
            <a:r>
              <a:rPr lang="en-US" altLang="en-US" b="1" dirty="0" smtClean="0"/>
              <a:t>(no assimilation) overestimates CO in upper </a:t>
            </a:r>
            <a:r>
              <a:rPr lang="en-US" altLang="en-US" b="1" dirty="0"/>
              <a:t>troposphere/lower stratosphere</a:t>
            </a: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5518150" y="4191000"/>
            <a:ext cx="1187449" cy="86177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 dirty="0"/>
              <a:t>RAQMS </a:t>
            </a:r>
            <a:r>
              <a:rPr lang="en-US" altLang="en-US" b="1" dirty="0" smtClean="0"/>
              <a:t>(no assimilation) underestimates CO below 500mb</a:t>
            </a:r>
            <a:endParaRPr lang="en-US" altLang="en-US" b="1" dirty="0"/>
          </a:p>
        </p:txBody>
      </p:sp>
      <p:cxnSp>
        <p:nvCxnSpPr>
          <p:cNvPr id="22" name="Straight Connector 21"/>
          <p:cNvCxnSpPr>
            <a:stCxn id="17" idx="2"/>
          </p:cNvCxnSpPr>
          <p:nvPr/>
        </p:nvCxnSpPr>
        <p:spPr>
          <a:xfrm>
            <a:off x="7539038" y="2209760"/>
            <a:ext cx="0" cy="381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400800" y="2590800"/>
            <a:ext cx="113823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72176" y="3903662"/>
            <a:ext cx="0" cy="2873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964238" y="3905250"/>
            <a:ext cx="81756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994400" y="5048250"/>
            <a:ext cx="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94400" y="5810250"/>
            <a:ext cx="7112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91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\\beans\users$\bpierce\Data\Documents\Attachments\sep_14\RAQMS_1x1_vs_wolfsy_CO_AuraReanal2010.hmat.covarbig.17.real8.NH.all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88" y="838200"/>
            <a:ext cx="4096512" cy="601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15" descr="http://www.eol.ucar.edu/system/files/styles/large/private/hg3-track1_0.gif?itok=69fKa6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6100"/>
            <a:ext cx="250666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7" descr="http://www.eol.ucar.edu/system/files/styles/large/private/hg3-track2.gif?itok=svsjRU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32435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3" descr="hippologo3_1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838200"/>
            <a:ext cx="9715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85838" y="892175"/>
            <a:ext cx="3714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b="1" dirty="0" smtClean="0">
                <a:latin typeface="+mn-lt"/>
                <a:cs typeface="+mn-cs"/>
              </a:rPr>
              <a:t>HIPPO III Flight Tracks  </a:t>
            </a:r>
          </a:p>
          <a:p>
            <a:pPr eaLnBrk="1" hangingPunct="1">
              <a:defRPr/>
            </a:pPr>
            <a:r>
              <a:rPr lang="en-US" altLang="en-US" sz="1800" b="1" dirty="0" smtClean="0">
                <a:latin typeface="+mn-lt"/>
                <a:cs typeface="+mn-cs"/>
              </a:rPr>
              <a:t>March 20, 2010 to April 20, 2010 </a:t>
            </a:r>
          </a:p>
        </p:txBody>
      </p:sp>
      <p:sp>
        <p:nvSpPr>
          <p:cNvPr id="17419" name="TextBox 14"/>
          <p:cNvSpPr txBox="1">
            <a:spLocks noChangeArrowheads="1"/>
          </p:cNvSpPr>
          <p:nvPr/>
        </p:nvSpPr>
        <p:spPr bwMode="auto">
          <a:xfrm>
            <a:off x="6391275" y="1655762"/>
            <a:ext cx="2295525" cy="554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 dirty="0"/>
              <a:t>RAQMS Aura Reanalysis improves </a:t>
            </a:r>
            <a:r>
              <a:rPr lang="en-US" altLang="en-US" b="1" dirty="0" smtClean="0"/>
              <a:t>CO in </a:t>
            </a:r>
            <a:r>
              <a:rPr lang="en-US" altLang="en-US" b="1" dirty="0"/>
              <a:t>the upper troposphere/lower stratosphere</a:t>
            </a:r>
          </a:p>
        </p:txBody>
      </p:sp>
      <p:sp>
        <p:nvSpPr>
          <p:cNvPr id="17420" name="TextBox 15"/>
          <p:cNvSpPr txBox="1">
            <a:spLocks noChangeArrowheads="1"/>
          </p:cNvSpPr>
          <p:nvPr/>
        </p:nvSpPr>
        <p:spPr bwMode="auto">
          <a:xfrm>
            <a:off x="5518151" y="4191000"/>
            <a:ext cx="1111250" cy="147732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 dirty="0"/>
              <a:t>RAQMS Aura Reanalysis improves </a:t>
            </a:r>
            <a:r>
              <a:rPr lang="en-US" altLang="en-US" b="1" dirty="0" smtClean="0"/>
              <a:t>CO </a:t>
            </a:r>
            <a:r>
              <a:rPr lang="en-US" altLang="en-US" b="1" dirty="0"/>
              <a:t>in the </a:t>
            </a:r>
            <a:r>
              <a:rPr lang="en-US" altLang="en-US" b="1" dirty="0" smtClean="0"/>
              <a:t>middle and lower troposphere but introduces high bias near 800mb</a:t>
            </a:r>
            <a:endParaRPr lang="en-US" altLang="en-US" b="1" dirty="0"/>
          </a:p>
        </p:txBody>
      </p:sp>
      <p:cxnSp>
        <p:nvCxnSpPr>
          <p:cNvPr id="17" name="Straight Connector 16"/>
          <p:cNvCxnSpPr>
            <a:stCxn id="17419" idx="2"/>
          </p:cNvCxnSpPr>
          <p:nvPr/>
        </p:nvCxnSpPr>
        <p:spPr>
          <a:xfrm flipH="1">
            <a:off x="7539037" y="2209800"/>
            <a:ext cx="1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203950" y="2590800"/>
            <a:ext cx="133508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78526" y="3903662"/>
            <a:ext cx="0" cy="2873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649538" y="1671638"/>
            <a:ext cx="239871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NSF HIAPER Pole-to-Pole Observations (HIPPO) III  measured pole-to-pole cross sections of atmospheric concentrations from the surface to the tropopause across the mid-Pacific ocean. 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520950" y="3687763"/>
            <a:ext cx="2432050" cy="28623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HIPPO III measurements provide an opportunity to assess the impact of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AIRS CO assimilation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 monoxide within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Aura Reanalysis over the mid-Pacific (upwind from North America)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0410" y="0"/>
            <a:ext cx="9123589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Aura Reanalysis Data Denial Studies: AIRS CO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972176" y="3903662"/>
            <a:ext cx="0" cy="2873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64238" y="3905250"/>
            <a:ext cx="113150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994400" y="5810250"/>
            <a:ext cx="13208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994400" y="5668328"/>
            <a:ext cx="0" cy="1419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654800" y="5105400"/>
            <a:ext cx="889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4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3306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MODIS AOD July 2010 Assimilation Studies</a:t>
            </a:r>
          </a:p>
          <a:p>
            <a:pPr algn="ctr"/>
            <a:endParaRPr lang="en-US" sz="3200" dirty="0">
              <a:cs typeface="Times New Roman" panose="02020603050405020304" pitchFamily="18" charset="0"/>
            </a:endParaRPr>
          </a:p>
          <a:p>
            <a:pPr marL="0" lvl="1" algn="ctr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MODIS AOD DA Experiments: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using the CRTM computed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AOD and Jacobians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RAQMS computed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AOD and Jacobians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1" y="2864584"/>
            <a:ext cx="731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 differences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Sea-salt AOD uses two bins (fine and coarse mode) and limits sea-salt aerosol size to 10 microns in hydroscopic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CRTM Sea-salt AOD uses all 4 sea-salt bins and doesn’t limit hydroscopic growth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0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eans\users$\bpierce\Data\Documents\Attachments\apr_01\July_2010_AOD__HTAPEMISS.GSIO3.GSINO2.GSIAOD.GSICO.CRTM.AOD..no.raqms.cld.clear.unnormalized.ao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r="5091"/>
          <a:stretch/>
        </p:blipFill>
        <p:spPr bwMode="auto">
          <a:xfrm>
            <a:off x="1" y="3505200"/>
            <a:ext cx="5625174" cy="331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beans\users$\bpierce\Data\Documents\Attachments\apr_01\MODIS_MOD04_RAQMS_granule_scatter.july.2010.V6.MODIS.CRTM.AOD.no.raqms.cld.clear.unnormaliz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477328"/>
            <a:ext cx="4343828" cy="434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42308" y="0"/>
            <a:ext cx="290169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CRTM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Jacobians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=0.854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ias=-0.009</a:t>
            </a:r>
          </a:p>
          <a:p>
            <a:r>
              <a:rPr lang="en-US" b="1" dirty="0" smtClean="0">
                <a:cs typeface="Times New Roman" panose="02020603050405020304" pitchFamily="18" charset="0"/>
              </a:rPr>
              <a:t> </a:t>
            </a:r>
            <a:endParaRPr lang="en-US" b="1" dirty="0"/>
          </a:p>
        </p:txBody>
      </p:sp>
      <p:pic>
        <p:nvPicPr>
          <p:cNvPr id="7" name="Picture 6" descr="\\beans\users$\bpierce\Data\Documents\Attachments\mar_17\July_2010_MODIS_AOD.OBS.MODIS.V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0" t="3067" r="6302" b="7352"/>
          <a:stretch/>
        </p:blipFill>
        <p:spPr bwMode="auto">
          <a:xfrm>
            <a:off x="1" y="14039"/>
            <a:ext cx="5562600" cy="299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" y="5509452"/>
            <a:ext cx="4648199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57900" y="4572000"/>
            <a:ext cx="23241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648200" y="4953000"/>
            <a:ext cx="2286000" cy="7850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0" y="3170695"/>
            <a:ext cx="258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CRTM AOD within GSI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2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\\beans\users$\bpierce\Data\Documents\Attachments\apr_01\MODIS_MOD04_RAQMS_granule_scatter.july.2010.V6.MODIS.MODEL.AOD.RAQMS.JACOBI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478536"/>
            <a:ext cx="4343399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beans\users$\bpierce\Data\Documents\Attachments\apr_01\July_2010_AOD__HTAPEMISS.GSIO3.GSINO2.GSIAOD.GSICO.RAQMS.AOD.JACOBIA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/>
          <a:stretch/>
        </p:blipFill>
        <p:spPr bwMode="auto">
          <a:xfrm>
            <a:off x="-1" y="3505200"/>
            <a:ext cx="5972231" cy="331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beans\users$\bpierce\Data\Documents\Attachments\mar_17\July_2010_MODIS_AOD.OBS.MODIS.V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0" t="3067" r="6302" b="7352"/>
          <a:stretch/>
        </p:blipFill>
        <p:spPr bwMode="auto">
          <a:xfrm>
            <a:off x="1" y="14039"/>
            <a:ext cx="5562600" cy="299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96000" y="0"/>
            <a:ext cx="30637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RAQMS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Jacobians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r=0.862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ias=-0.015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170695"/>
            <a:ext cx="274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AOD within GSI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96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beans\users$\bpierce\Data\Documents\Attachments\apr_06\raqms_aeronet_scatter_pdf_july_2010.crtm.aod.jacobi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218995"/>
            <a:ext cx="596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2010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Aeronet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verification  CRTM AOD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apr_06\raqms_aeronet_scatter_pdf_july_2010.raqms.aod.jacobi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218995"/>
            <a:ext cx="610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2010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Aeronet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verification RAQMS AOD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086600" y="3886200"/>
            <a:ext cx="12192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37890" y="5334000"/>
            <a:ext cx="357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agreement for AOD&gt;0.2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28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421F69A-4B7C-4677-BB2F-A1A1CE9B7ADF}" type="slidenum">
              <a:rPr lang="en-US" altLang="en-US" sz="1600">
                <a:solidFill>
                  <a:srgbClr val="000000"/>
                </a:solidFill>
              </a:rPr>
              <a:pPr/>
              <a:t>3</a:t>
            </a:fld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6670675" y="593591"/>
            <a:ext cx="17636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of </a:t>
            </a:r>
            <a:r>
              <a:rPr lang="en-US" alt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2, 2016</a:t>
            </a:r>
            <a:endParaRPr lang="en-US" alt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101600" y="4495800"/>
            <a:ext cx="88138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lvl="1" eaLnBrk="1" hangingPunct="1"/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uncosted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FY15 </a:t>
            </a:r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 due to costing/reporting 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multiple entities – </a:t>
            </a:r>
          </a:p>
          <a:p>
            <a:pPr marL="0" lvl="1" eaLnBrk="1" hangingPunct="1"/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Cooperative Institute for Meteorological Satellite Studies (CIMSS), NESDIS Center </a:t>
            </a:r>
          </a:p>
          <a:p>
            <a:pPr marL="0" lvl="1"/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Satellite Applications and Research (STAR) Cooperative Research Program (</a:t>
            </a:r>
            <a:r>
              <a:rPr lang="en-US" alt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</a:t>
            </a:r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endParaRPr lang="en-US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FY16 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unds </a:t>
            </a:r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accepted 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NESDIS on July 19, </a:t>
            </a:r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due to delays 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 approval 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NOAA legal </a:t>
            </a:r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funds will carry over until FY17. The CIMSS proposal to </a:t>
            </a:r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NESDIS has been submitted, 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we should have our FY16 funding sometime in early </a:t>
            </a:r>
            <a:r>
              <a:rPr lang="en-US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FY17. </a:t>
            </a:r>
            <a:endParaRPr lang="en-US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eaLnBrk="1" hangingPunct="1"/>
            <a:endParaRPr lang="en-US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206375" y="781050"/>
            <a:ext cx="60630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 –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NASA’s Monthly Financial Report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3765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Applications</a:t>
            </a:r>
            <a:endParaRPr lang="en-US" altLang="en-US" sz="2800" dirty="0" smtClean="0">
              <a:ea typeface="ＭＳ Ｐゴシック" pitchFamily="34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0"/>
            <a:ext cx="9015892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 txBox="1">
            <a:spLocks noChangeArrowheads="1"/>
          </p:cNvSpPr>
          <p:nvPr/>
        </p:nvSpPr>
        <p:spPr bwMode="auto">
          <a:xfrm>
            <a:off x="8628063" y="6503988"/>
            <a:ext cx="51593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rgbClr val="000000"/>
                </a:solidFill>
              </a:rPr>
              <a:t>|‌ </a:t>
            </a:r>
            <a:fld id="{4B4EFD8F-BE20-4B54-BEC0-6FEA9C726223}" type="slidenum">
              <a:rPr lang="en-US" altLang="en-US" sz="1400">
                <a:solidFill>
                  <a:srgbClr val="000000"/>
                </a:solidFill>
              </a:rPr>
              <a:pPr algn="r" eaLnBrk="1" hangingPunct="1"/>
              <a:t>4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6623050" y="493713"/>
            <a:ext cx="1930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chemeClr val="bg1"/>
                </a:solidFill>
              </a:rPr>
              <a:t>As of July 16, 2015</a:t>
            </a:r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t="1323" r="2097" b="7870"/>
          <a:stretch>
            <a:fillRect/>
          </a:stretch>
        </p:blipFill>
        <p:spPr bwMode="auto">
          <a:xfrm>
            <a:off x="61913" y="871538"/>
            <a:ext cx="5002212" cy="59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Box 3"/>
          <p:cNvSpPr txBox="1">
            <a:spLocks noChangeArrowheads="1"/>
          </p:cNvSpPr>
          <p:nvPr/>
        </p:nvSpPr>
        <p:spPr bwMode="auto">
          <a:xfrm>
            <a:off x="5470525" y="967800"/>
            <a:ext cx="360045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Started at ARL 3 (Proof of Application Concept) with real-time RAQMS Data assimilation</a:t>
            </a:r>
          </a:p>
          <a:p>
            <a:pPr eaLnBrk="1" hangingPunct="1"/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at ARL 4 (Initial Integration and Verification)  based on successfully completing the RAQMS/GSI Data Denial experiments </a:t>
            </a:r>
          </a:p>
          <a:p>
            <a:pPr eaLnBrk="1" hangingPunct="1"/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Anticipate reaching ARL 5 (Validation in Relevant Environment) upon completion of 2010 RAQMS/GSI 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by December 2016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Anticipate reaching ARL 6 (Demonstration in Relevant Environment) upon completion of full 2006-present RAQMS/GSI Reanalysis</a:t>
            </a:r>
          </a:p>
          <a:p>
            <a:pPr eaLnBrk="1" hangingPunct="1"/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reach ARL 7 by the end of the 3-year funding cycle with delivery of RAQMS Aura Reanalysis to DAAC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0" y="304800"/>
            <a:ext cx="9137650" cy="83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en-US" altLang="en-US" sz="2800" dirty="0" smtClean="0">
                <a:ea typeface="ＭＳ Ｐゴシック" pitchFamily="34" charset="-128"/>
                <a:cs typeface="Arial" charset="0"/>
              </a:rPr>
              <a:t>    </a:t>
            </a:r>
            <a:r>
              <a:rPr lang="en-US" altLang="en-US" sz="28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Applications Readiness Level (ARL)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3765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Applications</a:t>
            </a:r>
            <a:endParaRPr lang="en-US" altLang="en-US" sz="2800" dirty="0" smtClean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3765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Applications</a:t>
            </a:r>
            <a:endParaRPr lang="en-US" altLang="en-US" sz="28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401638" y="942975"/>
            <a:ext cx="8483600" cy="5738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Results and Milestones (Year 2)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endParaRPr lang="en-US" altLang="en-US" sz="2000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approach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use RAQMS NOx emission sensitivity experiments and RAQMS/GSI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OMI NO2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data assimilation adjust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2010 global Hemispheric Transport of Air Pollution (HTAP)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monthly NO2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emissions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an approach to use the adjusted HTAP NO2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emissions and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multiple linear regression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of OMI urban NO2 trends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generate 2005-2015 global NO2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HTAP emissions</a:t>
            </a:r>
            <a:endParaRPr lang="en-US" altLang="en-US" sz="2000" dirty="0">
              <a:solidFill>
                <a:srgbClr val="2E50FC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Conducted July 2011 CMAQ NOx emissions sensitivity studies for generation of regional background error </a:t>
            </a:r>
            <a:r>
              <a:rPr lang="en-US" altLang="en-US" sz="2000" dirty="0" err="1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covariances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and adjustment of NEI 2011 NOx emissions CMAQ/GSI OMI NO2 assimilation experiments 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2010 data denial studies conducted for MODIS Aerosol Optical Depth (AOD) and AIRS Carbon Monoxide (CO) retrievals (finalizes suite of satellite measurements for Aura Reanalysis)</a:t>
            </a:r>
          </a:p>
        </p:txBody>
      </p:sp>
    </p:spTree>
    <p:extLst>
      <p:ext uri="{BB962C8B-B14F-4D97-AF65-F5344CB8AC3E}">
        <p14:creationId xmlns:p14="http://schemas.microsoft.com/office/powerpoint/2010/main" val="211910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905000"/>
            <a:ext cx="7848600" cy="914400"/>
          </a:xfrm>
          <a:prstGeom prst="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37650" cy="533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Chemical Reanalysis in support Air Quality Applications</a:t>
            </a:r>
            <a:endParaRPr lang="en-US" altLang="en-US" sz="28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401638" y="942975"/>
            <a:ext cx="8483600" cy="5738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Results and Milestones (Year 2)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endParaRPr lang="en-US" altLang="en-US" sz="2000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approach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use RAQMS NOx emission sensitivity experiments and RAQMS/GSI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OMI NO2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data assimilation adjust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2010 global Hemispheric Transport of Air Pollution (HTAP)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monthly NO2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emissions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Developed an approach to use the adjusted HTAP NO2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emissions and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multiple linear regression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of OMI urban NO2 trends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generate 2005-2015 global NO2 </a:t>
            </a: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HTAP emissions</a:t>
            </a:r>
            <a:endParaRPr lang="en-US" altLang="en-US" sz="2000" dirty="0">
              <a:solidFill>
                <a:srgbClr val="2E50FC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Conducted July 2011 CMAQ NOx emissions sensitivity studies for generation of regional background error </a:t>
            </a:r>
            <a:r>
              <a:rPr lang="en-US" altLang="en-US" sz="2000" dirty="0" err="1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covariances</a:t>
            </a:r>
            <a:r>
              <a:rPr lang="en-US" altLang="en-US" sz="2000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and adjustment of NEI 2011 NOx emissions CMAQ/GSI OMI NO2 assimilation experiments </a:t>
            </a:r>
          </a:p>
          <a:p>
            <a:pPr marL="639763" lvl="1"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2010 data denial studies conducted for MODIS Aerosol Optical Depth (AOD) and AIRS Carbon Monoxide (CO) retrievals (finalizes suite of satellite measurements for Aura Reanalysis)</a:t>
            </a:r>
          </a:p>
        </p:txBody>
      </p:sp>
    </p:spTree>
    <p:extLst>
      <p:ext uri="{BB962C8B-B14F-4D97-AF65-F5344CB8AC3E}">
        <p14:creationId xmlns:p14="http://schemas.microsoft.com/office/powerpoint/2010/main" val="38099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6935229" y="3352800"/>
            <a:ext cx="2162883" cy="59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\\beans\users$\bpierce\Data\Documents\ROSES_2013_NRA\Program_review\2016_workshop\Jul_2010_NORMALIZED_DELTA_EMISSIONS_per_DELTA_N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04" y="4035552"/>
            <a:ext cx="5340096" cy="26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beans\users$\bpierce\Data\Documents\ROSES_2013_NRA\Program_review\2016_workshop\Jan_2010_NORMALIZED_DELTA_EMISSIONS_per_DELTA_NO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450" y="4035552"/>
            <a:ext cx="5340096" cy="26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beans\users$\bpierce\Data\Documents\ROSES_2013_NRA\Program_review\2016_workshop\Jan_2010_DELTA_COL_NO2__NOASSIM.HTAPEMISS.NOx15percent.minus.ba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" y="609854"/>
            <a:ext cx="5340096" cy="26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\\beans\users$\bpierce\Data\Documents\ROSES_2013_NRA\Program_review\2016_workshop\Jul_2010_DELTA_COL_NO2__NOASSIM.HTAPEMISS.NOx15percent.minus.bas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606552"/>
            <a:ext cx="5340096" cy="26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Constraining 2010 HTAP NO2 emissions with RAQMS/GSI </a:t>
            </a:r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OMI NO2 data </a:t>
            </a: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assimilation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N.,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 (2011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observations for timely updates to global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anthropogenic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inventories,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L05810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doi:10.1029/2010GL046476.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16670" y="3352800"/>
            <a:ext cx="28913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000" y="533400"/>
            <a:ext cx="3657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Change in Tropospheric </a:t>
            </a:r>
            <a:r>
              <a:rPr lang="en-US" sz="800" b="1" dirty="0" smtClean="0"/>
              <a:t>NO2 Column (10</a:t>
            </a:r>
            <a:r>
              <a:rPr lang="en-US" sz="800" b="1" baseline="30000" dirty="0" smtClean="0"/>
              <a:t>15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mol</a:t>
            </a:r>
            <a:r>
              <a:rPr lang="en-US" sz="800" b="1" dirty="0" smtClean="0"/>
              <a:t>/cm</a:t>
            </a:r>
            <a:r>
              <a:rPr lang="en-US" sz="800" b="1" baseline="30000" dirty="0" smtClean="0"/>
              <a:t>2</a:t>
            </a:r>
            <a:r>
              <a:rPr lang="en-US" sz="800" b="1" dirty="0" smtClean="0"/>
              <a:t>)  January 2010</a:t>
            </a:r>
          </a:p>
          <a:p>
            <a:pPr algn="ctr"/>
            <a:r>
              <a:rPr lang="en-US" sz="800" b="1" dirty="0" smtClean="0"/>
              <a:t>(15% emission perturbation-Control)</a:t>
            </a:r>
            <a:endParaRPr lang="en-US" sz="800" b="1" dirty="0"/>
          </a:p>
        </p:txBody>
      </p:sp>
      <p:sp>
        <p:nvSpPr>
          <p:cNvPr id="17" name="Rectangle 16"/>
          <p:cNvSpPr/>
          <p:nvPr/>
        </p:nvSpPr>
        <p:spPr>
          <a:xfrm>
            <a:off x="1809510" y="2870656"/>
            <a:ext cx="837089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18" name="Rectangle 17"/>
          <p:cNvSpPr/>
          <p:nvPr/>
        </p:nvSpPr>
        <p:spPr>
          <a:xfrm>
            <a:off x="6478111" y="2870656"/>
            <a:ext cx="837089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29200" y="533400"/>
            <a:ext cx="3657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Change in Tropospheric </a:t>
            </a:r>
            <a:r>
              <a:rPr lang="en-US" sz="800" b="1" dirty="0" smtClean="0"/>
              <a:t>NO2 Column (10</a:t>
            </a:r>
            <a:r>
              <a:rPr lang="en-US" sz="800" b="1" baseline="30000" dirty="0" smtClean="0"/>
              <a:t>15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mol</a:t>
            </a:r>
            <a:r>
              <a:rPr lang="en-US" sz="800" b="1" dirty="0" smtClean="0"/>
              <a:t>/cm</a:t>
            </a:r>
            <a:r>
              <a:rPr lang="en-US" sz="800" b="1" baseline="30000" dirty="0" smtClean="0"/>
              <a:t>2</a:t>
            </a:r>
            <a:r>
              <a:rPr lang="en-US" sz="800" b="1" dirty="0" smtClean="0"/>
              <a:t>)  </a:t>
            </a:r>
            <a:r>
              <a:rPr lang="en-US" sz="800" b="1" dirty="0" smtClean="0"/>
              <a:t>July 2010</a:t>
            </a:r>
            <a:endParaRPr lang="en-US" sz="800" b="1" dirty="0" smtClean="0"/>
          </a:p>
          <a:p>
            <a:pPr algn="ctr"/>
            <a:r>
              <a:rPr lang="en-US" sz="800" b="1" dirty="0" smtClean="0"/>
              <a:t>(15% emission perturbation-Control)</a:t>
            </a:r>
            <a:endParaRPr lang="en-US" sz="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048000"/>
            <a:ext cx="70866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Monthly mean </a:t>
            </a:r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NO2 Jacobians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=normalized delta-Emissions/normalized delta-NO2) are computed from the  2010 RAQMS NO2 emission perturbation experiment following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 al, 2012)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0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ROSES_2013_NRA\Program_review\2016_workshop\Jul_2010_COL_NO2INC__ASSIM.HTAPEMISS.AuraReanal2010.newbas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6041"/>
          <a:stretch/>
        </p:blipFill>
        <p:spPr bwMode="auto">
          <a:xfrm>
            <a:off x="4687889" y="4038601"/>
            <a:ext cx="4456111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bpierce\Data\Documents\ROSES_2013_NRA\Program_review\2016_workshop\Jan_2010_COL_NO2__ASSIM.HTAPEMISS.AuraReanal201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6041"/>
          <a:stretch/>
        </p:blipFill>
        <p:spPr bwMode="auto">
          <a:xfrm>
            <a:off x="0" y="609600"/>
            <a:ext cx="4456111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bpierce\Data\Documents\ROSES_2013_NRA\Program_review\2016_workshop\Jan_2010_COL_NO2INC__ASSIM.HTAPEMISS.AuraReanal2010.newbas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6041"/>
          <a:stretch/>
        </p:blipFill>
        <p:spPr bwMode="auto">
          <a:xfrm>
            <a:off x="0" y="4038601"/>
            <a:ext cx="4456111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beans\users$\bpierce\Data\Documents\ROSES_2013_NRA\Program_review\2016_workshop\Jul_2010_COL_NO2__ASSIM.HTAPEMISS.AuraReanal201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6041"/>
          <a:stretch/>
        </p:blipFill>
        <p:spPr bwMode="auto">
          <a:xfrm>
            <a:off x="4687889" y="609600"/>
            <a:ext cx="4456111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Constraining 2010 HTAP NO2 emissions with RAQMS/GSI </a:t>
            </a:r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OMI NO2 data </a:t>
            </a: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assimilation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28700" y="533400"/>
            <a:ext cx="2743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Tropospheric NO2 Column (10</a:t>
            </a:r>
            <a:r>
              <a:rPr lang="en-US" sz="800" b="1" baseline="30000" dirty="0" smtClean="0"/>
              <a:t>15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mol</a:t>
            </a:r>
            <a:r>
              <a:rPr lang="en-US" sz="800" b="1" dirty="0" smtClean="0"/>
              <a:t>/cm</a:t>
            </a:r>
            <a:r>
              <a:rPr lang="en-US" sz="800" b="1" baseline="30000" dirty="0" smtClean="0"/>
              <a:t>2</a:t>
            </a:r>
            <a:r>
              <a:rPr lang="en-US" sz="800" b="1" dirty="0" smtClean="0"/>
              <a:t>)  January 2010</a:t>
            </a:r>
          </a:p>
          <a:p>
            <a:pPr algn="ctr"/>
            <a:r>
              <a:rPr lang="en-US" sz="800" b="1" dirty="0" smtClean="0"/>
              <a:t>(HTAPEMISS Aura Reanalysis)</a:t>
            </a:r>
            <a:endParaRPr lang="en-US" sz="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525046"/>
            <a:ext cx="2743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Tropospheric NO2 Column (10</a:t>
            </a:r>
            <a:r>
              <a:rPr lang="en-US" sz="800" b="1" baseline="30000" dirty="0" smtClean="0"/>
              <a:t>15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mol</a:t>
            </a:r>
            <a:r>
              <a:rPr lang="en-US" sz="800" b="1" dirty="0" smtClean="0"/>
              <a:t>/cm</a:t>
            </a:r>
            <a:r>
              <a:rPr lang="en-US" sz="800" b="1" baseline="30000" dirty="0" smtClean="0"/>
              <a:t>2</a:t>
            </a:r>
            <a:r>
              <a:rPr lang="en-US" sz="800" b="1" dirty="0" smtClean="0"/>
              <a:t>)  July 2010</a:t>
            </a:r>
          </a:p>
          <a:p>
            <a:pPr algn="ctr"/>
            <a:r>
              <a:rPr lang="en-US" sz="800" b="1" dirty="0" smtClean="0"/>
              <a:t>(HTAPEMISS Aura Reanalysis)</a:t>
            </a:r>
            <a:endParaRPr lang="en-US" sz="800" b="1" dirty="0"/>
          </a:p>
        </p:txBody>
      </p:sp>
      <p:sp>
        <p:nvSpPr>
          <p:cNvPr id="6" name="Rectangle 5"/>
          <p:cNvSpPr/>
          <p:nvPr/>
        </p:nvSpPr>
        <p:spPr>
          <a:xfrm>
            <a:off x="1809510" y="2870656"/>
            <a:ext cx="837089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13" name="Rectangle 12"/>
          <p:cNvSpPr/>
          <p:nvPr/>
        </p:nvSpPr>
        <p:spPr>
          <a:xfrm>
            <a:off x="6478111" y="2870656"/>
            <a:ext cx="837089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3928646"/>
            <a:ext cx="3200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Tropospheric NO2 Column Increment (10</a:t>
            </a:r>
            <a:r>
              <a:rPr lang="en-US" sz="800" b="1" baseline="30000" dirty="0" smtClean="0"/>
              <a:t>15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mol</a:t>
            </a:r>
            <a:r>
              <a:rPr lang="en-US" sz="800" b="1" dirty="0" smtClean="0"/>
              <a:t>/cm</a:t>
            </a:r>
            <a:r>
              <a:rPr lang="en-US" sz="800" b="1" baseline="30000" dirty="0" smtClean="0"/>
              <a:t>2</a:t>
            </a:r>
            <a:r>
              <a:rPr lang="en-US" sz="800" b="1" dirty="0" smtClean="0"/>
              <a:t>)  January 2010</a:t>
            </a:r>
          </a:p>
          <a:p>
            <a:pPr algn="ctr"/>
            <a:r>
              <a:rPr lang="en-US" sz="800" b="1" dirty="0" smtClean="0"/>
              <a:t>(HTAPEMISS Aura Reanalysis)</a:t>
            </a:r>
            <a:endParaRPr lang="en-US" sz="800" b="1" dirty="0"/>
          </a:p>
        </p:txBody>
      </p:sp>
      <p:sp>
        <p:nvSpPr>
          <p:cNvPr id="16" name="Rectangle 15"/>
          <p:cNvSpPr/>
          <p:nvPr/>
        </p:nvSpPr>
        <p:spPr>
          <a:xfrm>
            <a:off x="1771410" y="6365435"/>
            <a:ext cx="837089" cy="13377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17" name="Rectangle 16"/>
          <p:cNvSpPr/>
          <p:nvPr/>
        </p:nvSpPr>
        <p:spPr>
          <a:xfrm>
            <a:off x="6440011" y="6365435"/>
            <a:ext cx="837089" cy="13377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(10</a:t>
            </a:r>
            <a:r>
              <a:rPr lang="en-US" sz="800" b="1" baseline="30000" dirty="0"/>
              <a:t>15</a:t>
            </a:r>
            <a:r>
              <a:rPr lang="en-US" sz="800" b="1" dirty="0"/>
              <a:t> </a:t>
            </a:r>
            <a:r>
              <a:rPr lang="en-US" sz="800" b="1" dirty="0" err="1"/>
              <a:t>mol</a:t>
            </a:r>
            <a:r>
              <a:rPr lang="en-US" sz="800" b="1" dirty="0"/>
              <a:t>/cm</a:t>
            </a:r>
            <a:r>
              <a:rPr lang="en-US" sz="800" b="1" baseline="30000" dirty="0"/>
              <a:t>2</a:t>
            </a:r>
            <a:r>
              <a:rPr lang="en-US" sz="800" b="1" dirty="0"/>
              <a:t>) 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5181600" y="3928646"/>
            <a:ext cx="3200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Tropospheric NO2 Column Increment (10</a:t>
            </a:r>
            <a:r>
              <a:rPr lang="en-US" sz="800" b="1" baseline="30000" dirty="0" smtClean="0"/>
              <a:t>15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mol</a:t>
            </a:r>
            <a:r>
              <a:rPr lang="en-US" sz="800" b="1" dirty="0" smtClean="0"/>
              <a:t>/cm</a:t>
            </a:r>
            <a:r>
              <a:rPr lang="en-US" sz="800" b="1" baseline="30000" dirty="0" smtClean="0"/>
              <a:t>2</a:t>
            </a:r>
            <a:r>
              <a:rPr lang="en-US" sz="800" b="1" dirty="0" smtClean="0"/>
              <a:t>)  July 2010</a:t>
            </a:r>
          </a:p>
          <a:p>
            <a:pPr algn="ctr"/>
            <a:r>
              <a:rPr lang="en-US" sz="800" b="1" dirty="0" smtClean="0"/>
              <a:t>(HTAPEMISS Aura Reanalysis)</a:t>
            </a:r>
            <a:endParaRPr lang="en-US" sz="8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6935229" y="3352800"/>
            <a:ext cx="2162883" cy="59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58200" y="3352800"/>
            <a:ext cx="4572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0"/>
            <a:ext cx="69342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Monthly mean tropospheric </a:t>
            </a:r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NO2 column assimilation increments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computed from the  2010 RAQMS Aura Reanalysis OMI NO2 assimilation (used to define normalized delta-NO2)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beans\users$\bpierce\Data\Documents\ROSES_2013_NRA\Program_review\2016_workshop\RAQMS_GSINO2_HTAP_2010_Jul_NOX_emissons.differences.adjusted.newbase.threshold.p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9092" b="4166"/>
          <a:stretch/>
        </p:blipFill>
        <p:spPr bwMode="auto">
          <a:xfrm>
            <a:off x="4724400" y="4175506"/>
            <a:ext cx="4419600" cy="25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beans\users$\bpierce\Data\Documents\ROSES_2013_NRA\Program_review\2016_workshop\RAQMS_GSINO2_HTAP_2010_Jan_NOX_emissons.differences.adjusted.newbase.threshold.pn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9025" b="4166"/>
          <a:stretch/>
        </p:blipFill>
        <p:spPr bwMode="auto">
          <a:xfrm>
            <a:off x="31750" y="4181856"/>
            <a:ext cx="4424361" cy="25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beans\users$\bpierce\Data\Documents\ROSES_2013_NRA\Program_review\2016_workshop\RAQMS_GSIOMINO2_HTAP_2010_Jul_NOX_emissons.log.threhol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8750" b="4166"/>
          <a:stretch/>
        </p:blipFill>
        <p:spPr bwMode="auto">
          <a:xfrm>
            <a:off x="4724400" y="762000"/>
            <a:ext cx="4419600" cy="24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beans\users$\bpierce\Data\Documents\ROSES_2013_NRA\Program_review\2016_workshop\RAQMS_GSIOMINO2_HTAP_2010_Jan_NOX_emissons.log.threhol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5656" r="18750" b="4166"/>
          <a:stretch/>
        </p:blipFill>
        <p:spPr bwMode="auto">
          <a:xfrm>
            <a:off x="31750" y="762000"/>
            <a:ext cx="4424361" cy="24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6935229" y="3352800"/>
            <a:ext cx="2162883" cy="59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52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Constraining 2010 HTAP NO2 emissions with RAQMS/GSI </a:t>
            </a:r>
            <a:r>
              <a:rPr lang="en-US" altLang="en-US" b="1" dirty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OMI NO2 data </a:t>
            </a:r>
            <a:r>
              <a:rPr lang="en-US" altLang="en-US" b="1" dirty="0" smtClean="0">
                <a:solidFill>
                  <a:srgbClr val="2E50F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assimilation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3352800"/>
            <a:ext cx="70866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delta-NO2 from OMI NO2 DA and Jacobian (</a:t>
            </a:r>
            <a:r>
              <a:rPr lang="en-US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from NO2 emissions perturbation experiment are used to adjust monthly HTAP NO2 emissions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53300" y="3352800"/>
            <a:ext cx="4572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" y="533400"/>
            <a:ext cx="441801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Adjusted HTAP </a:t>
            </a:r>
            <a:r>
              <a:rPr lang="en-US" sz="800" b="1" dirty="0" smtClean="0">
                <a:solidFill>
                  <a:schemeClr val="bg1"/>
                </a:solidFill>
              </a:rPr>
              <a:t>NO2 </a:t>
            </a:r>
            <a:r>
              <a:rPr lang="en-US" sz="800" b="1" dirty="0" smtClean="0">
                <a:solidFill>
                  <a:schemeClr val="bg1"/>
                </a:solidFill>
              </a:rPr>
              <a:t>Emissions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smtClean="0">
                <a:solidFill>
                  <a:schemeClr val="bg1"/>
                </a:solidFill>
              </a:rPr>
              <a:t>(10</a:t>
            </a:r>
            <a:r>
              <a:rPr lang="en-US" sz="800" b="1" baseline="30000" dirty="0" smtClean="0">
                <a:solidFill>
                  <a:schemeClr val="bg1"/>
                </a:solidFill>
              </a:rPr>
              <a:t>15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err="1" smtClean="0">
                <a:solidFill>
                  <a:schemeClr val="bg1"/>
                </a:solidFill>
              </a:rPr>
              <a:t>mol</a:t>
            </a:r>
            <a:r>
              <a:rPr lang="en-US" sz="800" b="1" dirty="0" smtClean="0">
                <a:solidFill>
                  <a:schemeClr val="bg1"/>
                </a:solidFill>
              </a:rPr>
              <a:t>/cm</a:t>
            </a:r>
            <a:r>
              <a:rPr lang="en-US" sz="8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800" b="1" dirty="0" smtClean="0">
                <a:solidFill>
                  <a:schemeClr val="bg1"/>
                </a:solidFill>
              </a:rPr>
              <a:t>)  January 2010</a:t>
            </a:r>
          </a:p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(Aura </a:t>
            </a:r>
            <a:r>
              <a:rPr lang="en-US" sz="800" b="1" dirty="0" smtClean="0">
                <a:solidFill>
                  <a:schemeClr val="bg1"/>
                </a:solidFill>
              </a:rPr>
              <a:t>Reanalysis RAQMS/GSI </a:t>
            </a:r>
            <a:r>
              <a:rPr lang="en-US" sz="800" b="1" dirty="0">
                <a:solidFill>
                  <a:schemeClr val="bg1"/>
                </a:solidFill>
              </a:rPr>
              <a:t>OMI DA )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5989" y="533400"/>
            <a:ext cx="441801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Adjusted HTAP </a:t>
            </a:r>
            <a:r>
              <a:rPr lang="en-US" sz="800" b="1" dirty="0" smtClean="0">
                <a:solidFill>
                  <a:schemeClr val="bg1"/>
                </a:solidFill>
              </a:rPr>
              <a:t>NO2 </a:t>
            </a:r>
            <a:r>
              <a:rPr lang="en-US" sz="800" b="1" dirty="0" smtClean="0">
                <a:solidFill>
                  <a:schemeClr val="bg1"/>
                </a:solidFill>
              </a:rPr>
              <a:t>Emissions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smtClean="0">
                <a:solidFill>
                  <a:schemeClr val="bg1"/>
                </a:solidFill>
              </a:rPr>
              <a:t>(10</a:t>
            </a:r>
            <a:r>
              <a:rPr lang="en-US" sz="800" b="1" baseline="30000" dirty="0" smtClean="0">
                <a:solidFill>
                  <a:schemeClr val="bg1"/>
                </a:solidFill>
              </a:rPr>
              <a:t>15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err="1" smtClean="0">
                <a:solidFill>
                  <a:schemeClr val="bg1"/>
                </a:solidFill>
              </a:rPr>
              <a:t>mol</a:t>
            </a:r>
            <a:r>
              <a:rPr lang="en-US" sz="800" b="1" dirty="0" smtClean="0">
                <a:solidFill>
                  <a:schemeClr val="bg1"/>
                </a:solidFill>
              </a:rPr>
              <a:t>/cm</a:t>
            </a:r>
            <a:r>
              <a:rPr lang="en-US" sz="8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800" b="1" dirty="0" smtClean="0">
                <a:solidFill>
                  <a:schemeClr val="bg1"/>
                </a:solidFill>
              </a:rPr>
              <a:t>)  </a:t>
            </a:r>
            <a:r>
              <a:rPr lang="en-US" sz="800" b="1" dirty="0" smtClean="0">
                <a:solidFill>
                  <a:schemeClr val="bg1"/>
                </a:solidFill>
              </a:rPr>
              <a:t>July </a:t>
            </a:r>
            <a:r>
              <a:rPr lang="en-US" sz="800" b="1" dirty="0" smtClean="0">
                <a:solidFill>
                  <a:schemeClr val="bg1"/>
                </a:solidFill>
              </a:rPr>
              <a:t>2010</a:t>
            </a:r>
          </a:p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(Aura </a:t>
            </a:r>
            <a:r>
              <a:rPr lang="en-US" sz="800" b="1" dirty="0" smtClean="0">
                <a:solidFill>
                  <a:schemeClr val="bg1"/>
                </a:solidFill>
              </a:rPr>
              <a:t>Reanalysis RAQMS/GSI </a:t>
            </a:r>
            <a:r>
              <a:rPr lang="en-US" sz="800" b="1" dirty="0">
                <a:solidFill>
                  <a:schemeClr val="bg1"/>
                </a:solidFill>
              </a:rPr>
              <a:t>OMI DA )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" y="4081046"/>
            <a:ext cx="4418011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Percent Change in HTAP </a:t>
            </a:r>
            <a:r>
              <a:rPr lang="en-US" sz="800" b="1" dirty="0" smtClean="0">
                <a:solidFill>
                  <a:schemeClr val="bg1"/>
                </a:solidFill>
              </a:rPr>
              <a:t>NO2 </a:t>
            </a:r>
            <a:r>
              <a:rPr lang="en-US" sz="800" b="1" dirty="0" smtClean="0">
                <a:solidFill>
                  <a:schemeClr val="bg1"/>
                </a:solidFill>
              </a:rPr>
              <a:t>Emissions</a:t>
            </a:r>
            <a:r>
              <a:rPr lang="en-US" sz="800" b="1" dirty="0" smtClean="0">
                <a:solidFill>
                  <a:schemeClr val="bg1"/>
                </a:solidFill>
              </a:rPr>
              <a:t> January 2010</a:t>
            </a:r>
            <a:endParaRPr lang="en-US" sz="800" b="1" dirty="0" smtClean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5989" y="4089856"/>
            <a:ext cx="4418011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Percent Change in HTAP </a:t>
            </a:r>
            <a:r>
              <a:rPr lang="en-US" sz="800" b="1" dirty="0" smtClean="0">
                <a:solidFill>
                  <a:schemeClr val="bg1"/>
                </a:solidFill>
              </a:rPr>
              <a:t>NO2 </a:t>
            </a:r>
            <a:r>
              <a:rPr lang="en-US" sz="800" b="1" dirty="0" smtClean="0">
                <a:solidFill>
                  <a:schemeClr val="bg1"/>
                </a:solidFill>
              </a:rPr>
              <a:t>Emissions</a:t>
            </a:r>
            <a:r>
              <a:rPr lang="en-US" sz="800" b="1" dirty="0" smtClean="0">
                <a:solidFill>
                  <a:schemeClr val="bg1"/>
                </a:solidFill>
              </a:rPr>
              <a:t> July 2010</a:t>
            </a:r>
            <a:endParaRPr lang="en-US" sz="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3228</Words>
  <Application>Microsoft Office PowerPoint</Application>
  <PresentationFormat>On-screen Show (4:3)</PresentationFormat>
  <Paragraphs>306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Aura Chemical Reanalysis in support Air Quality Applications</vt:lpstr>
      <vt:lpstr>PowerPoint Presentation</vt:lpstr>
      <vt:lpstr>    Applications Readiness Level (ARL)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86</cp:revision>
  <cp:lastPrinted>2016-09-16T20:27:34Z</cp:lastPrinted>
  <dcterms:created xsi:type="dcterms:W3CDTF">2006-08-16T00:00:00Z</dcterms:created>
  <dcterms:modified xsi:type="dcterms:W3CDTF">2016-09-16T20:28:15Z</dcterms:modified>
</cp:coreProperties>
</file>