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0" r:id="rId4"/>
    <p:sldId id="263" r:id="rId5"/>
    <p:sldId id="279" r:id="rId6"/>
    <p:sldId id="267" r:id="rId7"/>
    <p:sldId id="271" r:id="rId8"/>
    <p:sldId id="272" r:id="rId9"/>
    <p:sldId id="273" r:id="rId10"/>
    <p:sldId id="260" r:id="rId11"/>
    <p:sldId id="261" r:id="rId12"/>
    <p:sldId id="276" r:id="rId13"/>
    <p:sldId id="277" r:id="rId14"/>
    <p:sldId id="278" r:id="rId15"/>
    <p:sldId id="281" r:id="rId16"/>
    <p:sldId id="274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1D3"/>
    <a:srgbClr val="7DF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Pacific Decadal Oscillation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2012-2014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Sheet1!$B$97:$B$132</c:f>
              <c:numCache>
                <c:formatCode>General</c:formatCode>
                <c:ptCount val="36"/>
                <c:pt idx="0">
                  <c:v>-1.64</c:v>
                </c:pt>
                <c:pt idx="1">
                  <c:v>-1.29</c:v>
                </c:pt>
                <c:pt idx="2">
                  <c:v>-1.54</c:v>
                </c:pt>
                <c:pt idx="3">
                  <c:v>-0.9</c:v>
                </c:pt>
                <c:pt idx="4">
                  <c:v>-2.0699999999999998</c:v>
                </c:pt>
                <c:pt idx="5">
                  <c:v>-1.41</c:v>
                </c:pt>
                <c:pt idx="6">
                  <c:v>-2.12</c:v>
                </c:pt>
                <c:pt idx="7">
                  <c:v>-2.31</c:v>
                </c:pt>
                <c:pt idx="8">
                  <c:v>-2.74</c:v>
                </c:pt>
                <c:pt idx="9">
                  <c:v>-1.1299999999999999</c:v>
                </c:pt>
                <c:pt idx="10">
                  <c:v>-0.54</c:v>
                </c:pt>
                <c:pt idx="11">
                  <c:v>-1.35</c:v>
                </c:pt>
                <c:pt idx="12">
                  <c:v>-1.25</c:v>
                </c:pt>
                <c:pt idx="13">
                  <c:v>-1.65</c:v>
                </c:pt>
                <c:pt idx="14">
                  <c:v>-1.72</c:v>
                </c:pt>
                <c:pt idx="15">
                  <c:v>-0.74</c:v>
                </c:pt>
                <c:pt idx="16">
                  <c:v>-0.56999999999999995</c:v>
                </c:pt>
                <c:pt idx="17">
                  <c:v>-1.31</c:v>
                </c:pt>
                <c:pt idx="18">
                  <c:v>-1.33</c:v>
                </c:pt>
                <c:pt idx="19">
                  <c:v>-1.48</c:v>
                </c:pt>
                <c:pt idx="20">
                  <c:v>-1</c:v>
                </c:pt>
                <c:pt idx="21">
                  <c:v>-1.49</c:v>
                </c:pt>
                <c:pt idx="22">
                  <c:v>-1.0900000000000001</c:v>
                </c:pt>
                <c:pt idx="23">
                  <c:v>-1.1200000000000001</c:v>
                </c:pt>
                <c:pt idx="24">
                  <c:v>-0.67</c:v>
                </c:pt>
                <c:pt idx="25">
                  <c:v>-0.62</c:v>
                </c:pt>
                <c:pt idx="26">
                  <c:v>0.14000000000000001</c:v>
                </c:pt>
                <c:pt idx="27">
                  <c:v>0.4</c:v>
                </c:pt>
                <c:pt idx="28">
                  <c:v>1.04</c:v>
                </c:pt>
                <c:pt idx="29">
                  <c:v>-0.12</c:v>
                </c:pt>
                <c:pt idx="30">
                  <c:v>0.16</c:v>
                </c:pt>
                <c:pt idx="31">
                  <c:v>0.16</c:v>
                </c:pt>
                <c:pt idx="32">
                  <c:v>0.59</c:v>
                </c:pt>
                <c:pt idx="33">
                  <c:v>1.35</c:v>
                </c:pt>
                <c:pt idx="34">
                  <c:v>1.29</c:v>
                </c:pt>
                <c:pt idx="35">
                  <c:v>1.91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642112"/>
        <c:axId val="219652480"/>
      </c:lineChart>
      <c:catAx>
        <c:axId val="219642112"/>
        <c:scaling>
          <c:orientation val="minMax"/>
        </c:scaling>
        <c:delete val="1"/>
        <c:axPos val="b"/>
        <c:majorGridlines/>
        <c:majorTickMark val="none"/>
        <c:minorTickMark val="none"/>
        <c:tickLblPos val="nextTo"/>
        <c:crossAx val="219652480"/>
        <c:crosses val="autoZero"/>
        <c:auto val="1"/>
        <c:lblAlgn val="ctr"/>
        <c:lblOffset val="100"/>
        <c:noMultiLvlLbl val="0"/>
      </c:catAx>
      <c:valAx>
        <c:axId val="219652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964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344B-B344-404D-8D96-F3BA09B37E2F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2A0E-EB66-4E09-A190-B24D0E9D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6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88" indent="-2819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0973" indent="-2258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4297" indent="-2258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7620" indent="-2258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6271" indent="-2258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4921" indent="-2258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3571" indent="-2258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2222" indent="-2258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6C3E8CA-AB53-4905-B47D-9E1973DC73A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>
              <a:defRPr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>
              <a:defRPr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>
              <a:defRPr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>
              <a:defRPr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>
              <a:defRPr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2FC4CB-7526-4ABA-9983-C3AE07AC5BA7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3884852" y="8685235"/>
            <a:ext cx="297159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FCAA753-F669-4714-AA90-F515C5641419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/>
              <a:t>The Mount Bachelor data shown are nighttime values to eliminate the impact of daytime upslope flow.  At night this site at 2763 m is representative of the lower free troposphere, air which is dominated by baseline  flow from across the North Pacific Ocean.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2A0E-EB66-4E09-A190-B24D0E9D8C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/>
              <a:t>The Mount Bachelor data shown are nighttime values to eliminate the impact of daytime upslope flow.  At night this site at 2763 m is representative of the lower free troposphere, air which is dominated by baseline  flow from across the North Pacific Ocean.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2A0E-EB66-4E09-A190-B24D0E9D8C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4C2D7D1-C048-4BD2-B43C-DB007E3AEC24}" type="slidenum">
              <a:rPr lang="en-US" altLang="en-US" sz="1200">
                <a:latin typeface="Times New Roman" pitchFamily="18" charset="0"/>
              </a:rPr>
              <a:pPr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657" y="6481189"/>
            <a:ext cx="9144000" cy="338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AGU 2015: Data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Assimilation and Inverse Modeling for Atmospheric Composition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92" y="1371600"/>
            <a:ext cx="9118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an Aura Chemical Reanalysis in support Air Quality Applications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6889" y="3048000"/>
            <a:ext cx="33561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Bradley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Pierce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(NOAA/NESDIS/STAR)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Lenzen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Todd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Schaack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(UW-Madison SSEC)</a:t>
            </a:r>
            <a:endParaRPr lang="en-US" sz="2000" b="1" dirty="0"/>
          </a:p>
        </p:txBody>
      </p:sp>
      <p:pic>
        <p:nvPicPr>
          <p:cNvPr id="8" name="Picture 2" descr="https://encrypted-tbn3.gstatic.com/images?q=tbn:ANd9GcRxoWU2ys-r2o37tz69XNPXYLghk6SHg78F1CCg3GMH5pkXmbYx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57800"/>
            <a:ext cx="17684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SEC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4" y="5318453"/>
            <a:ext cx="1449250" cy="10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0" b="20000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" b="11685"/>
          <a:stretch>
            <a:fillRect/>
          </a:stretch>
        </p:blipFill>
        <p:spPr bwMode="auto">
          <a:xfrm>
            <a:off x="1012825" y="-44450"/>
            <a:ext cx="1425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6934200" y="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hoto Editor Photo" r:id="rId7" imgW="1371429" imgH="1371429" progId="">
                  <p:embed/>
                </p:oleObj>
              </mc:Choice>
              <mc:Fallback>
                <p:oleObj name="Photo Editor Photo" r:id="rId7" imgW="1371429" imgH="13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0"/>
                        <a:ext cx="1143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47950"/>
            <a:ext cx="2449513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760537" y="533400"/>
            <a:ext cx="737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CalNex-2010 O</a:t>
            </a:r>
            <a:r>
              <a:rPr lang="en-US" altLang="en-US" sz="2400" b="1" baseline="-25000" dirty="0">
                <a:latin typeface="Times New Roman" pitchFamily="18" charset="0"/>
              </a:rPr>
              <a:t>3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sondes</a:t>
            </a:r>
            <a:r>
              <a:rPr lang="en-US" altLang="en-US" sz="2400" b="1" dirty="0">
                <a:latin typeface="Times New Roman" pitchFamily="18" charset="0"/>
              </a:rPr>
              <a:t> – Owen Cooper (NOAA ESRL)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441325" y="912813"/>
            <a:ext cx="2146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CalNex Ozonesonde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3" t="34717" r="25238" b="17523"/>
          <a:stretch>
            <a:fillRect/>
          </a:stretch>
        </p:blipFill>
        <p:spPr bwMode="auto">
          <a:xfrm>
            <a:off x="74613" y="876300"/>
            <a:ext cx="1984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05000" y="990600"/>
            <a:ext cx="1819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May-June, 2010 </a:t>
            </a:r>
          </a:p>
        </p:txBody>
      </p:sp>
      <p:sp>
        <p:nvSpPr>
          <p:cNvPr id="21512" name="Rectangle 13"/>
          <p:cNvSpPr>
            <a:spLocks noChangeArrowheads="1"/>
          </p:cNvSpPr>
          <p:nvPr/>
        </p:nvSpPr>
        <p:spPr bwMode="auto">
          <a:xfrm>
            <a:off x="1919288" y="1281113"/>
            <a:ext cx="6249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 err="1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CalNex</a:t>
            </a:r>
            <a:r>
              <a:rPr lang="en-US" altLang="en-US" sz="1200" b="1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organized by the California Air Resources Board (CARB) </a:t>
            </a:r>
            <a:r>
              <a:rPr lang="en-US" altLang="en-US" sz="1200" b="1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NOAA </a:t>
            </a:r>
            <a:r>
              <a:rPr lang="en-US" altLang="en-US" sz="1200" b="1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scientific issues at the nexus between air quality and climate change. </a:t>
            </a:r>
          </a:p>
        </p:txBody>
      </p:sp>
      <p:pic>
        <p:nvPicPr>
          <p:cNvPr id="21513" name="Picture 12" descr="\\beans\users$\bpierce\Data\Documents\ROSES_2013_NRA\Program_review\RAQMS_CALNEX_HTAPEMISSIONS_vs_IONS_noassi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171450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stCxn id="21521" idx="2"/>
          </p:cNvCxnSpPr>
          <p:nvPr/>
        </p:nvCxnSpPr>
        <p:spPr>
          <a:xfrm>
            <a:off x="3190875" y="2479675"/>
            <a:ext cx="0" cy="515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90875" y="2995613"/>
            <a:ext cx="225742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24313" y="2986088"/>
            <a:ext cx="0" cy="2524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024313" y="3238500"/>
            <a:ext cx="384175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392738" y="4459288"/>
            <a:ext cx="9525" cy="2016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583238" y="4471988"/>
            <a:ext cx="9525" cy="2016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TextBox 27"/>
          <p:cNvSpPr txBox="1">
            <a:spLocks noChangeArrowheads="1"/>
          </p:cNvSpPr>
          <p:nvPr/>
        </p:nvSpPr>
        <p:spPr bwMode="auto">
          <a:xfrm>
            <a:off x="5649913" y="4610100"/>
            <a:ext cx="628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+/- 10%</a:t>
            </a:r>
          </a:p>
        </p:txBody>
      </p:sp>
      <p:sp>
        <p:nvSpPr>
          <p:cNvPr id="21521" name="TextBox 42"/>
          <p:cNvSpPr txBox="1">
            <a:spLocks noChangeArrowheads="1"/>
          </p:cNvSpPr>
          <p:nvPr/>
        </p:nvSpPr>
        <p:spPr bwMode="auto">
          <a:xfrm>
            <a:off x="2043113" y="1771650"/>
            <a:ext cx="2295525" cy="7080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RAQMS baseline (no assimilation) underestimates ozone and ozone variance in the stratosphere and troposphere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9050" y="5638800"/>
            <a:ext cx="40052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CalNex</a:t>
            </a:r>
            <a:r>
              <a:rPr lang="en-US" altLang="en-US" sz="1600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ozonesonde</a:t>
            </a:r>
            <a:r>
              <a:rPr lang="en-US" altLang="en-US" sz="1600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measurements provide an opportunity to assess the impact of MLS and OMI O3 assimilation on ozone within the Aura </a:t>
            </a:r>
            <a:r>
              <a:rPr lang="en-US" altLang="en-US" sz="1600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Reanalysis along </a:t>
            </a:r>
            <a:r>
              <a:rPr lang="en-US" altLang="en-US" sz="1600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California coast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0410" y="0"/>
            <a:ext cx="9123589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Aura Reanalysis Data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Denial Studies: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MLS/OMI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O3</a:t>
            </a:r>
          </a:p>
        </p:txBody>
      </p:sp>
    </p:spTree>
    <p:extLst>
      <p:ext uri="{BB962C8B-B14F-4D97-AF65-F5344CB8AC3E}">
        <p14:creationId xmlns:p14="http://schemas.microsoft.com/office/powerpoint/2010/main" val="8937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47950"/>
            <a:ext cx="2449513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41325" y="912813"/>
            <a:ext cx="2146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CalNex Ozonesonde</a:t>
            </a:r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3" t="34717" r="25238" b="17523"/>
          <a:stretch>
            <a:fillRect/>
          </a:stretch>
        </p:blipFill>
        <p:spPr bwMode="auto">
          <a:xfrm>
            <a:off x="74613" y="876300"/>
            <a:ext cx="1984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1919288" y="1281113"/>
            <a:ext cx="6249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 err="1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CalNex</a:t>
            </a:r>
            <a:r>
              <a:rPr lang="en-US" altLang="en-US" sz="1200" b="1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organized by the California Air Resources Board (CARB) </a:t>
            </a:r>
            <a:r>
              <a:rPr lang="en-US" altLang="en-US" sz="1200" b="1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NOAA </a:t>
            </a:r>
            <a:r>
              <a:rPr lang="en-US" altLang="en-US" sz="1200" b="1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scientific issues at the nexus between air quality and climate change. </a:t>
            </a:r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19050" y="5638800"/>
            <a:ext cx="40052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CalNex</a:t>
            </a:r>
            <a:r>
              <a:rPr lang="en-US" altLang="en-US" sz="1600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ozonesonde</a:t>
            </a:r>
            <a:r>
              <a:rPr lang="en-US" altLang="en-US" sz="1600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measurements provide an opportunity to assess the impact of MLS and OMI O3 assimilation on ozone within the Aura </a:t>
            </a:r>
            <a:r>
              <a:rPr lang="en-US" altLang="en-US" sz="1600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Reanalysis along </a:t>
            </a:r>
            <a:r>
              <a:rPr lang="en-US" altLang="en-US" sz="1600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California coast</a:t>
            </a:r>
          </a:p>
        </p:txBody>
      </p:sp>
      <p:cxnSp>
        <p:nvCxnSpPr>
          <p:cNvPr id="18" name="Straight Connector 17"/>
          <p:cNvCxnSpPr>
            <a:stCxn id="22546" idx="2"/>
          </p:cNvCxnSpPr>
          <p:nvPr/>
        </p:nvCxnSpPr>
        <p:spPr>
          <a:xfrm>
            <a:off x="3190875" y="2325688"/>
            <a:ext cx="0" cy="669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90875" y="2986088"/>
            <a:ext cx="2482850" cy="9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24313" y="2986088"/>
            <a:ext cx="0" cy="2524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24313" y="3238500"/>
            <a:ext cx="438308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92738" y="4459288"/>
            <a:ext cx="9525" cy="2016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583238" y="4471988"/>
            <a:ext cx="9525" cy="2016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TextBox 22"/>
          <p:cNvSpPr txBox="1">
            <a:spLocks noChangeArrowheads="1"/>
          </p:cNvSpPr>
          <p:nvPr/>
        </p:nvSpPr>
        <p:spPr bwMode="auto">
          <a:xfrm>
            <a:off x="5649913" y="4610100"/>
            <a:ext cx="628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+/- 10%</a:t>
            </a:r>
          </a:p>
        </p:txBody>
      </p:sp>
      <p:sp>
        <p:nvSpPr>
          <p:cNvPr id="22546" name="TextBox 23"/>
          <p:cNvSpPr txBox="1">
            <a:spLocks noChangeArrowheads="1"/>
          </p:cNvSpPr>
          <p:nvPr/>
        </p:nvSpPr>
        <p:spPr bwMode="auto">
          <a:xfrm>
            <a:off x="2043113" y="1771650"/>
            <a:ext cx="2295525" cy="554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RAQMS Aura Reanalysis improves ozone and ozone variance in the stratosphere and troposphere</a:t>
            </a:r>
          </a:p>
        </p:txBody>
      </p:sp>
      <p:pic>
        <p:nvPicPr>
          <p:cNvPr id="2050" name="Picture 2" descr="C:\Users\Brad\Documents\Work\NASA_REVIEW\RAQMS_CALNEX_HTAPEMISSIONS_vs_IONS_HTAPEMISSION.GSIOZONE.MLS.2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714274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760537" y="533400"/>
            <a:ext cx="737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CalNex-2010 O</a:t>
            </a:r>
            <a:r>
              <a:rPr lang="en-US" altLang="en-US" sz="2400" b="1" baseline="-25000" dirty="0">
                <a:latin typeface="Times New Roman" pitchFamily="18" charset="0"/>
              </a:rPr>
              <a:t>3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sondes</a:t>
            </a:r>
            <a:r>
              <a:rPr lang="en-US" altLang="en-US" sz="2400" b="1" dirty="0">
                <a:latin typeface="Times New Roman" pitchFamily="18" charset="0"/>
              </a:rPr>
              <a:t> – Owen Cooper (NOAA ESRL)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905000" y="990600"/>
            <a:ext cx="1819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May-June, 2010 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0410" y="0"/>
            <a:ext cx="9123589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Aura Reanalysis Data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Denial Studies: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MLS/OMI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O3</a:t>
            </a:r>
          </a:p>
        </p:txBody>
      </p:sp>
    </p:spTree>
    <p:extLst>
      <p:ext uri="{BB962C8B-B14F-4D97-AF65-F5344CB8AC3E}">
        <p14:creationId xmlns:p14="http://schemas.microsoft.com/office/powerpoint/2010/main" val="36387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ad\Documents\Work\NASA_REVIEW\July_2010_COL_NO2__ASSIM.HTAPEMISS.GSI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689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18412" y="535024"/>
            <a:ext cx="6307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July 2010 OMI NO2 Data Assimilation Studies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795" y="5772575"/>
            <a:ext cx="7674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RAQMS Tropospheric NO2 Column: July 2010</a:t>
            </a:r>
          </a:p>
          <a:p>
            <a:pPr algn="ctr"/>
            <a:r>
              <a:rPr lang="en-US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Tropospheric </a:t>
            </a:r>
            <a:r>
              <a:rPr lang="en-US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NO2 over </a:t>
            </a:r>
            <a:r>
              <a:rPr lang="en-US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urban/industrial and biomass burning regions</a:t>
            </a:r>
          </a:p>
          <a:p>
            <a:pPr algn="ctr"/>
            <a:r>
              <a:rPr lang="en-US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410" y="0"/>
            <a:ext cx="9123589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Aura Reanalysis Data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Denial Studies: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MLS/OMI O3+NO2</a:t>
            </a:r>
            <a:endParaRPr lang="en-US" altLang="en-US" sz="2800" kern="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18412" y="533174"/>
            <a:ext cx="6307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July 2010 OMI NO2 Data Assimilation Studies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035" y="5770725"/>
            <a:ext cx="8873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on Tropospheric NO2 Column due to OMI Tropospheric NO2 assimilation : July 2010</a:t>
            </a:r>
            <a:endParaRPr lang="en-US" dirty="0">
              <a:solidFill>
                <a:srgbClr val="2E50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reduction over South Africa and South American Biomass burning regions</a:t>
            </a:r>
          </a:p>
          <a:p>
            <a:pPr algn="ctr"/>
            <a:r>
              <a:rPr lang="en-US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increase over Asia and North America at high latitudes   </a:t>
            </a:r>
          </a:p>
        </p:txBody>
      </p:sp>
      <p:pic>
        <p:nvPicPr>
          <p:cNvPr id="8" name="Picture 2" descr="C:\Users\Brad\Documents\Work\NASA_REVIEW\July_2010_DELTA_COL_NO2__ASSIM.HTAPEMISS.GSINO2.minus.contr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737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410" y="0"/>
            <a:ext cx="9123589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Aura Reanalysis Data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Denial Studies: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MLS/OMI O3+NO2</a:t>
            </a:r>
            <a:endParaRPr lang="en-US" altLang="en-US" sz="2800" kern="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Brad\Documents\Work\NASA_REVIEW\July_2010_DELTA_TCO__ASSIM.HTAPEMISS.GSINO2.minus.contr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197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18412" y="532532"/>
            <a:ext cx="6307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July 2010 OMI NO2 Data Assimilation Studies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093" y="5770083"/>
            <a:ext cx="8591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Tropospheric Ozone due to Tropospheric NO2 Column assimilation : July 2010 </a:t>
            </a:r>
          </a:p>
          <a:p>
            <a:pPr algn="ctr"/>
            <a:r>
              <a:rPr lang="en-US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reduction is over Arctic and within Oceanic high pressure systems</a:t>
            </a:r>
          </a:p>
          <a:p>
            <a:pPr algn="ctr"/>
            <a:r>
              <a:rPr lang="en-US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increase is over Gulf of Mexico and South of Atlantic High pressure system  </a:t>
            </a:r>
            <a:endParaRPr lang="en-US" dirty="0">
              <a:solidFill>
                <a:srgbClr val="2E50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410" y="0"/>
            <a:ext cx="9123589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Aura Reanalysis Data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Denial Studies: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MLS/OMI O3+NO2</a:t>
            </a:r>
            <a:endParaRPr lang="en-US" altLang="en-US" sz="2800" kern="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ad\Documents\Work\AGU_2015\Talk\AIRNOW_vs_RAQMS_July_2010.by.counts.fixed.scale.HTAPEMISS.MLS.OMI.O3.OMI.NO2.ASSI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4088" b="4960"/>
          <a:stretch/>
        </p:blipFill>
        <p:spPr bwMode="auto">
          <a:xfrm>
            <a:off x="619804" y="457200"/>
            <a:ext cx="7924800" cy="57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410" y="0"/>
            <a:ext cx="9123589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Aura Reanalysis Data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Denial Studies: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MLS/OMI O3+NO2</a:t>
            </a:r>
            <a:endParaRPr lang="en-US" altLang="en-US" sz="2800" kern="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10" y="60932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RAQMS Aura Reanalysis shows good correlation  (0.68) with </a:t>
            </a:r>
            <a:r>
              <a:rPr lang="en-US" dirty="0" err="1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AIRNow</a:t>
            </a:r>
            <a:r>
              <a:rPr lang="en-US" dirty="0" smtClean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US during July 2010 but shows systematic high bias of nearly 12ppbv</a:t>
            </a:r>
            <a:endParaRPr lang="en-US" dirty="0">
              <a:solidFill>
                <a:srgbClr val="2E50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3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t="14049" r="27122" b="14466"/>
          <a:stretch/>
        </p:blipFill>
        <p:spPr bwMode="auto">
          <a:xfrm>
            <a:off x="533400" y="655217"/>
            <a:ext cx="7848600" cy="51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4506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Generation Global Prediction System (NGGPS)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2362200"/>
            <a:ext cx="1219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5842337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2E5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on FY16 testing of the  use of climatological tropospheric ozone production and loss rates generated from RAQMS/GSI Aura Reanalysis within  NGGPS Atmospheric Composition forecast</a:t>
            </a:r>
            <a:endParaRPr lang="en-US" sz="2000" dirty="0">
              <a:solidFill>
                <a:srgbClr val="2E50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RxoWU2ys-r2o37tz69XNPXYLghk6SHg78F1CCg3GMH5pkXmbYx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13413"/>
            <a:ext cx="17684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SEC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4" y="5774066"/>
            <a:ext cx="1449250" cy="10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0" b="20000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" b="11685"/>
          <a:stretch>
            <a:fillRect/>
          </a:stretch>
        </p:blipFill>
        <p:spPr bwMode="auto">
          <a:xfrm>
            <a:off x="1012825" y="-44450"/>
            <a:ext cx="1425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934200" y="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hoto Editor Photo" r:id="rId7" imgW="1371429" imgH="1371429" progId="">
                  <p:embed/>
                </p:oleObj>
              </mc:Choice>
              <mc:Fallback>
                <p:oleObj name="Photo Editor Photo" r:id="rId7" imgW="1371429" imgH="13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0"/>
                        <a:ext cx="1143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3716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the NASA Applied Science Program and the Aura Science Team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Dan Jaffe and Owen Cooper for surface ozone measurements and trend analysis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poster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“Record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Free Tropospheric Ozone in the Spring of 2015 over the Western US and Its Influence on Surface Air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Quality“ by Jaffe et al on Thursday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75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RxoWU2ys-r2o37tz69XNPXYLghk6SHg78F1CCg3GMH5pkXmbYx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13413"/>
            <a:ext cx="17684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SEC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4" y="5774066"/>
            <a:ext cx="1449250" cy="10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0" b="20000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" b="11685"/>
          <a:stretch>
            <a:fillRect/>
          </a:stretch>
        </p:blipFill>
        <p:spPr bwMode="auto">
          <a:xfrm>
            <a:off x="1012825" y="-44450"/>
            <a:ext cx="1425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934200" y="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Photo Editor Photo" r:id="rId7" imgW="1371429" imgH="1371429" progId="">
                  <p:embed/>
                </p:oleObj>
              </mc:Choice>
              <mc:Fallback>
                <p:oleObj name="Photo Editor Photo" r:id="rId7" imgW="1371429" imgH="13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0"/>
                        <a:ext cx="1143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3716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the NASA Applied Science Program and the Aura Science Team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Dan Jaffe and Owen Cooper for surface ozone measurements and trend analysis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poster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“Record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Free Tropospheric Ozone in the Spring of 2015 over the Western US and Its Influence on Surface Air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Quality“ by Jaffe et al on Thursday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1D8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2400" b="1" dirty="0">
              <a:solidFill>
                <a:srgbClr val="1D8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1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 bwMode="auto">
          <a:xfrm>
            <a:off x="229393" y="685800"/>
            <a:ext cx="8656638" cy="5737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160020" indent="0">
              <a:buNone/>
              <a:defRPr/>
            </a:pPr>
            <a:endParaRPr lang="en-US" sz="1800" dirty="0" smtClean="0">
              <a:solidFill>
                <a:srgbClr val="0000FF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Project </a:t>
            </a:r>
            <a:r>
              <a:rPr lang="en-US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Summary </a:t>
            </a:r>
          </a:p>
          <a:p>
            <a:pPr marL="354013" lvl="1" indent="0">
              <a:buFont typeface="Times" pitchFamily="18" charset="0"/>
              <a:buNone/>
              <a:defRPr/>
            </a:pPr>
            <a:r>
              <a:rPr lang="en-US" sz="2400" dirty="0" smtClean="0">
                <a:solidFill>
                  <a:srgbClr val="1D81D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Utilize the Real-time Air Quality Modeling System (RAQMS) in conjunction with the NOAA Operational </a:t>
            </a:r>
            <a:r>
              <a:rPr lang="en-US" sz="2400" dirty="0" err="1" smtClean="0">
                <a:solidFill>
                  <a:srgbClr val="1D81D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Gridpoint</a:t>
            </a:r>
            <a:r>
              <a:rPr lang="en-US" sz="2400" dirty="0" smtClean="0">
                <a:solidFill>
                  <a:srgbClr val="1D81D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Statistical Interpolation (GSI) 3-dimensional </a:t>
            </a:r>
            <a:r>
              <a:rPr lang="en-US" sz="2400" dirty="0" err="1" smtClean="0">
                <a:solidFill>
                  <a:srgbClr val="1D81D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variational</a:t>
            </a:r>
            <a:r>
              <a:rPr lang="en-US" sz="2400" dirty="0" smtClean="0">
                <a:solidFill>
                  <a:srgbClr val="1D81D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data assimilation (DA) system to conduct a </a:t>
            </a:r>
            <a:r>
              <a:rPr lang="en-US" sz="2400" dirty="0">
                <a:solidFill>
                  <a:srgbClr val="1D81D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multi-year </a:t>
            </a:r>
            <a:r>
              <a:rPr lang="en-US" sz="2400" dirty="0" smtClean="0">
                <a:solidFill>
                  <a:srgbClr val="1D81D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(2006-present) global </a:t>
            </a:r>
            <a:r>
              <a:rPr lang="en-US" sz="2400" dirty="0">
                <a:solidFill>
                  <a:srgbClr val="1D81D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chemical and aerosol reanalysis using NASA Aura and A-Train </a:t>
            </a:r>
            <a:r>
              <a:rPr lang="en-US" sz="2400" dirty="0" smtClean="0">
                <a:solidFill>
                  <a:srgbClr val="1D81D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measurements.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Project Objectives </a:t>
            </a:r>
          </a:p>
          <a:p>
            <a:pPr marL="811213" lvl="1" indent="-457200">
              <a:buFont typeface="Arial" charset="0"/>
              <a:buAutoNum type="arabicPeriod"/>
            </a:pPr>
            <a:r>
              <a:rPr lang="en-US" altLang="en-US" sz="2400" dirty="0">
                <a:solidFill>
                  <a:srgbClr val="1D81D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Provide the air quality community with a multi-year global chemical and aerosol reanalysis using NASA Aura and A-Train measurements.</a:t>
            </a:r>
          </a:p>
          <a:p>
            <a:pPr marL="811213" lvl="1" indent="-457200">
              <a:buFont typeface="Arial" charset="0"/>
              <a:buAutoNum type="arabicPeriod"/>
            </a:pPr>
            <a:r>
              <a:rPr lang="en-US" altLang="en-US" sz="2400" dirty="0" smtClean="0">
                <a:solidFill>
                  <a:srgbClr val="1D81D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Provide </a:t>
            </a:r>
            <a:r>
              <a:rPr lang="en-US" altLang="en-US" sz="2400" dirty="0">
                <a:solidFill>
                  <a:srgbClr val="1D81D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global 3 dimensional O3, CH4, N2O production and loss rates for next generation NOAA global forecast system.</a:t>
            </a:r>
          </a:p>
          <a:p>
            <a:pPr marL="811213" lvl="1" indent="-457200">
              <a:buFont typeface="Arial" charset="0"/>
              <a:buAutoNum type="arabicPeriod"/>
            </a:pPr>
            <a:r>
              <a:rPr lang="en-US" altLang="en-US" sz="2400" dirty="0">
                <a:solidFill>
                  <a:srgbClr val="1D81D3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Collaborate with International, Federal, State and Local air quality management communities in the utilization of the Aura and A-Train measurements and reanalysis for air quality assessment activities.   </a:t>
            </a:r>
          </a:p>
          <a:p>
            <a:pPr marL="284163" indent="0">
              <a:spcBef>
                <a:spcPts val="600"/>
              </a:spcBef>
              <a:buFontTx/>
              <a:buNone/>
              <a:defRPr/>
            </a:pP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 marL="284163" indent="0">
              <a:spcBef>
                <a:spcPts val="600"/>
              </a:spcBef>
              <a:buFontTx/>
              <a:buNone/>
              <a:defRPr/>
            </a:pPr>
            <a:endParaRPr lang="en-US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37650" cy="533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Aura Chemical Reanalysis in support Air Quality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en-US" altLang="en-US" sz="2800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8628063" y="6503988"/>
            <a:ext cx="5159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00"/>
                </a:solidFill>
              </a:rPr>
              <a:t>|‌ </a:t>
            </a:r>
            <a:fld id="{4F8AEB3C-DF3C-4EC4-81DD-BF07BC2910EB}" type="slidenum">
              <a:rPr lang="en-US" altLang="en-US" sz="14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5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76200" y="1605201"/>
            <a:ext cx="90678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200" dirty="0" smtClean="0">
                <a:solidFill>
                  <a:srgbClr val="1D81D3"/>
                </a:solidFill>
                <a:latin typeface="Times New Roman" pitchFamily="18" charset="0"/>
                <a:cs typeface="Times New Roman" panose="02020603050405020304" pitchFamily="18" charset="0"/>
              </a:rPr>
              <a:t>Online </a:t>
            </a:r>
            <a:r>
              <a:rPr lang="en-US" altLang="en-US" sz="2200" dirty="0">
                <a:solidFill>
                  <a:srgbClr val="1D81D3"/>
                </a:solidFill>
                <a:latin typeface="Times New Roman" pitchFamily="18" charset="0"/>
                <a:cs typeface="Times New Roman" panose="02020603050405020304" pitchFamily="18" charset="0"/>
              </a:rPr>
              <a:t>global chemical and aerosol assimilation/ forecasting system</a:t>
            </a:r>
          </a:p>
          <a:p>
            <a:pPr>
              <a:buFontTx/>
              <a:buAutoNum type="arabicPeriod"/>
            </a:pPr>
            <a:endParaRPr lang="en-US" altLang="en-US" sz="2200" dirty="0">
              <a:solidFill>
                <a:srgbClr val="1D81D3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200" dirty="0">
                <a:solidFill>
                  <a:srgbClr val="1D81D3"/>
                </a:solidFill>
                <a:latin typeface="Times New Roman" pitchFamily="18" charset="0"/>
                <a:cs typeface="Times New Roman" panose="02020603050405020304" pitchFamily="18" charset="0"/>
              </a:rPr>
              <a:t>UW-Madison hybrid </a:t>
            </a:r>
            <a:r>
              <a:rPr lang="en-US" altLang="en-US" sz="2200" dirty="0">
                <a:solidFill>
                  <a:srgbClr val="1D81D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</a:t>
            </a:r>
            <a:r>
              <a:rPr lang="en-US" altLang="en-US" sz="2200" dirty="0">
                <a:solidFill>
                  <a:srgbClr val="1D8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coordinate model (UW-Hybrid) dynamical core</a:t>
            </a:r>
          </a:p>
          <a:p>
            <a:pPr>
              <a:buFontTx/>
              <a:buAutoNum type="arabicPeriod"/>
            </a:pPr>
            <a:endParaRPr lang="en-US" altLang="en-US" sz="2200" dirty="0">
              <a:solidFill>
                <a:srgbClr val="1D8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200" dirty="0">
                <a:solidFill>
                  <a:srgbClr val="1D8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Unified stratosphere/troposphere chemical prediction scheme (</a:t>
            </a:r>
            <a:r>
              <a:rPr lang="en-US" altLang="en-US" sz="2200" dirty="0" err="1">
                <a:solidFill>
                  <a:srgbClr val="1D81D3"/>
                </a:solidFill>
                <a:latin typeface="Times New Roman" pitchFamily="18" charset="0"/>
                <a:cs typeface="Times New Roman" panose="02020603050405020304" pitchFamily="18" charset="0"/>
              </a:rPr>
              <a:t>LaRC</a:t>
            </a:r>
            <a:r>
              <a:rPr lang="en-US" altLang="en-US" sz="2200" dirty="0">
                <a:solidFill>
                  <a:srgbClr val="1D81D3"/>
                </a:solidFill>
                <a:latin typeface="Times New Roman" pitchFamily="18" charset="0"/>
                <a:cs typeface="Times New Roman" panose="02020603050405020304" pitchFamily="18" charset="0"/>
              </a:rPr>
              <a:t>-Combo) developed at NASA </a:t>
            </a:r>
            <a:r>
              <a:rPr lang="en-US" altLang="en-US" sz="2200" dirty="0" err="1">
                <a:solidFill>
                  <a:srgbClr val="1D81D3"/>
                </a:solidFill>
                <a:latin typeface="Times New Roman" pitchFamily="18" charset="0"/>
                <a:cs typeface="Times New Roman" panose="02020603050405020304" pitchFamily="18" charset="0"/>
              </a:rPr>
              <a:t>LaRC</a:t>
            </a:r>
            <a:endParaRPr lang="en-US" altLang="en-US" sz="2200" dirty="0">
              <a:solidFill>
                <a:srgbClr val="1D81D3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endParaRPr lang="en-US" altLang="en-US" sz="2200" dirty="0">
              <a:solidFill>
                <a:srgbClr val="1D81D3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200" dirty="0">
                <a:solidFill>
                  <a:srgbClr val="1D81D3"/>
                </a:solidFill>
                <a:latin typeface="Times New Roman" pitchFamily="18" charset="0"/>
                <a:cs typeface="Times New Roman" panose="02020603050405020304" pitchFamily="18" charset="0"/>
              </a:rPr>
              <a:t>Aerosol prediction scheme (GOCART) developed by </a:t>
            </a:r>
            <a:r>
              <a:rPr lang="en-US" altLang="en-US" sz="2200" dirty="0" err="1">
                <a:solidFill>
                  <a:srgbClr val="1D81D3"/>
                </a:solidFill>
                <a:latin typeface="Times New Roman" pitchFamily="18" charset="0"/>
                <a:cs typeface="Times New Roman" panose="02020603050405020304" pitchFamily="18" charset="0"/>
              </a:rPr>
              <a:t>Mian</a:t>
            </a:r>
            <a:r>
              <a:rPr lang="en-US" altLang="en-US" sz="2200" dirty="0">
                <a:solidFill>
                  <a:srgbClr val="1D81D3"/>
                </a:solidFill>
                <a:latin typeface="Times New Roman" pitchFamily="18" charset="0"/>
                <a:cs typeface="Times New Roman" panose="02020603050405020304" pitchFamily="18" charset="0"/>
              </a:rPr>
              <a:t> Chin (NASA GSFC</a:t>
            </a:r>
            <a:r>
              <a:rPr lang="en-US" altLang="en-US" sz="2200" dirty="0" smtClean="0">
                <a:solidFill>
                  <a:srgbClr val="1D81D3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AutoNum type="arabicPeriod"/>
            </a:pPr>
            <a:endParaRPr lang="en-US" altLang="en-US" sz="2200" dirty="0">
              <a:solidFill>
                <a:srgbClr val="1D81D3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200" dirty="0">
                <a:latin typeface="Times New Roman" pitchFamily="18" charset="0"/>
                <a:cs typeface="Times New Roman" panose="02020603050405020304" pitchFamily="18" charset="0"/>
              </a:rPr>
              <a:t>The EDGAR Task Force on Hemispheric Transport of Air Pollution (TF HTAP) </a:t>
            </a:r>
            <a:r>
              <a:rPr lang="en-US" altLang="en-US" sz="2200" dirty="0" smtClean="0">
                <a:latin typeface="Times New Roman" pitchFamily="18" charset="0"/>
                <a:cs typeface="Times New Roman" panose="02020603050405020304" pitchFamily="18" charset="0"/>
              </a:rPr>
              <a:t>emissions provide anthropogenic emissions</a:t>
            </a:r>
          </a:p>
          <a:p>
            <a:pPr>
              <a:buFontTx/>
              <a:buAutoNum type="arabicPeriod"/>
            </a:pPr>
            <a:endParaRPr lang="en-US" alt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it-IT" altLang="en-US" sz="2200" dirty="0" smtClean="0">
                <a:latin typeface="Times New Roman" pitchFamily="18" charset="0"/>
                <a:cs typeface="Times New Roman" panose="02020603050405020304" pitchFamily="18" charset="0"/>
              </a:rPr>
              <a:t>NOAA </a:t>
            </a:r>
            <a:r>
              <a:rPr lang="it-IT" altLang="en-US" sz="2200" dirty="0">
                <a:latin typeface="Times New Roman" pitchFamily="18" charset="0"/>
                <a:cs typeface="Times New Roman" panose="02020603050405020304" pitchFamily="18" charset="0"/>
              </a:rPr>
              <a:t>Operational Gridpoint Statistical Interpolation (GSI) 3-dimensional variational data assimilation (DA) system </a:t>
            </a:r>
            <a:endParaRPr lang="en-US" altLang="en-US" sz="22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0" b="20000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" b="11685"/>
          <a:stretch>
            <a:fillRect/>
          </a:stretch>
        </p:blipFill>
        <p:spPr bwMode="auto">
          <a:xfrm>
            <a:off x="1012825" y="-44450"/>
            <a:ext cx="1425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934200" y="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hoto Editor Photo" r:id="rId6" imgW="1371429" imgH="1371429" progId="">
                  <p:embed/>
                </p:oleObj>
              </mc:Choice>
              <mc:Fallback>
                <p:oleObj name="Photo Editor Photo" r:id="rId6" imgW="1371429" imgH="13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0"/>
                        <a:ext cx="1143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2667000" y="1143000"/>
            <a:ext cx="3402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>
                <a:latin typeface="Times New Roman" pitchFamily="18" charset="0"/>
              </a:rPr>
              <a:t>Model Description</a:t>
            </a:r>
          </a:p>
        </p:txBody>
      </p:sp>
    </p:spTree>
    <p:extLst>
      <p:ext uri="{BB962C8B-B14F-4D97-AF65-F5344CB8AC3E}">
        <p14:creationId xmlns:p14="http://schemas.microsoft.com/office/powerpoint/2010/main" val="26014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296886"/>
            <a:ext cx="2096860" cy="370114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925286"/>
            <a:ext cx="2369002" cy="609600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763486"/>
            <a:ext cx="2369002" cy="381000"/>
          </a:xfrm>
          <a:prstGeom prst="rect">
            <a:avLst/>
          </a:prstGeom>
          <a:solidFill>
            <a:schemeClr val="bg1">
              <a:lumMod val="6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5591"/>
            <a:ext cx="6294108" cy="61876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4B7E-9B3B-47CA-AAE8-E43B484EA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2658" y="6576474"/>
            <a:ext cx="9176657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HTAP Webinar: Friday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December:     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Owen Cooper (NOAA/ESRL/CIRES) Inflow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Western North America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3584" y="4975690"/>
            <a:ext cx="2389415" cy="244929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63585" y="5220620"/>
            <a:ext cx="2389414" cy="228600"/>
          </a:xfrm>
          <a:prstGeom prst="rect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63584" y="5465549"/>
            <a:ext cx="1627415" cy="2286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43638" y="4567535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“Sentinel” surface sites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86200"/>
            <a:ext cx="2369002" cy="609600"/>
          </a:xfrm>
          <a:prstGeom prst="rect">
            <a:avLst/>
          </a:prstGeom>
          <a:solidFill>
            <a:srgbClr val="7DF703">
              <a:alpha val="6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724400"/>
            <a:ext cx="2369002" cy="609600"/>
          </a:xfrm>
          <a:prstGeom prst="rect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3585" y="5710478"/>
            <a:ext cx="2237015" cy="228600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63584" y="5939078"/>
            <a:ext cx="1779815" cy="228600"/>
          </a:xfrm>
          <a:prstGeom prst="rect">
            <a:avLst/>
          </a:prstGeom>
          <a:solidFill>
            <a:srgbClr val="7DF70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0" y="2362200"/>
            <a:ext cx="541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34200" y="160020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NAAQS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903905"/>
            <a:ext cx="518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 at Mount Bachelor could exceed new NAAQS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1559" y="0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40" y="76200"/>
            <a:ext cx="24778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Eastern US shows declining trends</a:t>
            </a:r>
          </a:p>
          <a:p>
            <a:pPr>
              <a:defRPr/>
            </a:pPr>
            <a:endParaRPr lang="en-US" b="1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Whiteface Mountain (NY)</a:t>
            </a:r>
          </a:p>
          <a:p>
            <a:pPr>
              <a:defRPr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Shenandoah N.P. (VA)</a:t>
            </a:r>
          </a:p>
          <a:p>
            <a:pPr>
              <a:defRPr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 Mountain (TN) </a:t>
            </a:r>
          </a:p>
          <a:p>
            <a:pPr>
              <a:defRPr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US shows increasing trends</a:t>
            </a:r>
          </a:p>
          <a:p>
            <a:pPr>
              <a:defRPr/>
            </a:pPr>
            <a:endParaRPr lang="en-US" b="1" u="sng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 Bachelor Observatory (OR) </a:t>
            </a:r>
          </a:p>
          <a:p>
            <a:pPr>
              <a:defRPr/>
            </a:pP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Lassen Volcanic National park (CA) </a:t>
            </a:r>
          </a:p>
        </p:txBody>
      </p:sp>
    </p:spTree>
    <p:extLst>
      <p:ext uri="{BB962C8B-B14F-4D97-AF65-F5344CB8AC3E}">
        <p14:creationId xmlns:p14="http://schemas.microsoft.com/office/powerpoint/2010/main" val="38483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5591"/>
            <a:ext cx="6294108" cy="61876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4B7E-9B3B-47CA-AAE8-E43B484EA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2658" y="6576474"/>
            <a:ext cx="9176657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HTAP Webinar: Friday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December:     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Owen Cooper (NOAA/ESRL/CIRES) Inflow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Western North America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3584" y="4975690"/>
            <a:ext cx="2389415" cy="244929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63585" y="5220620"/>
            <a:ext cx="2389414" cy="228600"/>
          </a:xfrm>
          <a:prstGeom prst="rect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63584" y="5465549"/>
            <a:ext cx="1627415" cy="2286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3585" y="5710478"/>
            <a:ext cx="2237015" cy="228600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63584" y="5939078"/>
            <a:ext cx="1779815" cy="228600"/>
          </a:xfrm>
          <a:prstGeom prst="rect">
            <a:avLst/>
          </a:prstGeom>
          <a:solidFill>
            <a:srgbClr val="7DF70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0" y="2362200"/>
            <a:ext cx="541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903905"/>
            <a:ext cx="518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 at Mount Bachelor could exceed new NAAQS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11489" y="2100942"/>
            <a:ext cx="265711" cy="2394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072745" y="2362200"/>
            <a:ext cx="265711" cy="2394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43638" y="4567535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“Sentinel” surface sites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1559" y="0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4200" y="160020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NAAQS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2296886"/>
            <a:ext cx="2096860" cy="370114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925286"/>
            <a:ext cx="2369002" cy="609600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1763486"/>
            <a:ext cx="2369002" cy="381000"/>
          </a:xfrm>
          <a:prstGeom prst="rect">
            <a:avLst/>
          </a:prstGeom>
          <a:solidFill>
            <a:schemeClr val="bg1">
              <a:lumMod val="6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886200"/>
            <a:ext cx="2369002" cy="609600"/>
          </a:xfrm>
          <a:prstGeom prst="rect">
            <a:avLst/>
          </a:prstGeom>
          <a:solidFill>
            <a:srgbClr val="7DF703">
              <a:alpha val="6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724400"/>
            <a:ext cx="2369002" cy="609600"/>
          </a:xfrm>
          <a:prstGeom prst="rect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740" y="76200"/>
            <a:ext cx="24778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Eastern US shows declining trends</a:t>
            </a:r>
          </a:p>
          <a:p>
            <a:pPr>
              <a:defRPr/>
            </a:pPr>
            <a:endParaRPr lang="en-US" b="1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Whiteface Mountain (NY)</a:t>
            </a:r>
          </a:p>
          <a:p>
            <a:pPr>
              <a:defRPr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Shenandoah N.P. (VA)</a:t>
            </a:r>
          </a:p>
          <a:p>
            <a:pPr>
              <a:defRPr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 Mountain (TN) </a:t>
            </a:r>
          </a:p>
          <a:p>
            <a:pPr>
              <a:defRPr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US shows increasing trends</a:t>
            </a:r>
          </a:p>
          <a:p>
            <a:pPr>
              <a:defRPr/>
            </a:pPr>
            <a:endParaRPr lang="en-US" b="1" u="sng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 Bachelor Observatory (OR) </a:t>
            </a:r>
          </a:p>
          <a:p>
            <a:pPr>
              <a:defRPr/>
            </a:pP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Lassen Volcanic National park (CA) </a:t>
            </a:r>
          </a:p>
        </p:txBody>
      </p:sp>
    </p:spTree>
    <p:extLst>
      <p:ext uri="{BB962C8B-B14F-4D97-AF65-F5344CB8AC3E}">
        <p14:creationId xmlns:p14="http://schemas.microsoft.com/office/powerpoint/2010/main" val="11056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\\beans\users$\bpierce\Data\Documents\FY15_Travel\TOLNet\Talk\May_2012_TCO__analysis.bi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/>
          <a:stretch/>
        </p:blipFill>
        <p:spPr bwMode="auto">
          <a:xfrm>
            <a:off x="1" y="457199"/>
            <a:ext cx="6241766" cy="338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beans\users$\bpierce\Data\Documents\FY15_Travel\TOLNet\Talk\May_2014_TCO__analysis.bi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b="7843"/>
          <a:stretch/>
        </p:blipFill>
        <p:spPr bwMode="auto">
          <a:xfrm>
            <a:off x="0" y="3352800"/>
            <a:ext cx="624204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8473" y="6334780"/>
            <a:ext cx="9144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“Elevated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Springtime 2012 Ozone in the Western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U.S.” </a:t>
            </a:r>
          </a:p>
          <a:p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Pao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Baylon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A.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Jaffe,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Bradley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Pierce,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 S.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Gustin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(Submitted,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S&amp;T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9022" y="784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1422" y="21452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3822" y="50408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31571" y="922613"/>
            <a:ext cx="1621972" cy="237415"/>
          </a:xfrm>
          <a:custGeom>
            <a:avLst/>
            <a:gdLst>
              <a:gd name="connsiteX0" fmla="*/ 0 w 1621972"/>
              <a:gd name="connsiteY0" fmla="*/ 155073 h 237415"/>
              <a:gd name="connsiteX1" fmla="*/ 261258 w 1621972"/>
              <a:gd name="connsiteY1" fmla="*/ 187730 h 237415"/>
              <a:gd name="connsiteX2" fmla="*/ 435429 w 1621972"/>
              <a:gd name="connsiteY2" fmla="*/ 231273 h 237415"/>
              <a:gd name="connsiteX3" fmla="*/ 751115 w 1621972"/>
              <a:gd name="connsiteY3" fmla="*/ 231273 h 237415"/>
              <a:gd name="connsiteX4" fmla="*/ 892629 w 1621972"/>
              <a:gd name="connsiteY4" fmla="*/ 176844 h 237415"/>
              <a:gd name="connsiteX5" fmla="*/ 1262743 w 1621972"/>
              <a:gd name="connsiteY5" fmla="*/ 46216 h 237415"/>
              <a:gd name="connsiteX6" fmla="*/ 1393372 w 1621972"/>
              <a:gd name="connsiteY6" fmla="*/ 24444 h 237415"/>
              <a:gd name="connsiteX7" fmla="*/ 1534886 w 1621972"/>
              <a:gd name="connsiteY7" fmla="*/ 2673 h 237415"/>
              <a:gd name="connsiteX8" fmla="*/ 1621972 w 1621972"/>
              <a:gd name="connsiteY8" fmla="*/ 89758 h 23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1972" h="237415">
                <a:moveTo>
                  <a:pt x="0" y="155073"/>
                </a:moveTo>
                <a:cubicBezTo>
                  <a:pt x="94343" y="165051"/>
                  <a:pt x="188687" y="175030"/>
                  <a:pt x="261258" y="187730"/>
                </a:cubicBezTo>
                <a:cubicBezTo>
                  <a:pt x="333830" y="200430"/>
                  <a:pt x="353786" y="224016"/>
                  <a:pt x="435429" y="231273"/>
                </a:cubicBezTo>
                <a:cubicBezTo>
                  <a:pt x="517072" y="238530"/>
                  <a:pt x="674915" y="240345"/>
                  <a:pt x="751115" y="231273"/>
                </a:cubicBezTo>
                <a:cubicBezTo>
                  <a:pt x="827315" y="222202"/>
                  <a:pt x="892629" y="176844"/>
                  <a:pt x="892629" y="176844"/>
                </a:cubicBezTo>
                <a:cubicBezTo>
                  <a:pt x="977900" y="146001"/>
                  <a:pt x="1179286" y="71616"/>
                  <a:pt x="1262743" y="46216"/>
                </a:cubicBezTo>
                <a:cubicBezTo>
                  <a:pt x="1346200" y="20816"/>
                  <a:pt x="1393372" y="24444"/>
                  <a:pt x="1393372" y="24444"/>
                </a:cubicBezTo>
                <a:cubicBezTo>
                  <a:pt x="1438729" y="17187"/>
                  <a:pt x="1496786" y="-8213"/>
                  <a:pt x="1534886" y="2673"/>
                </a:cubicBezTo>
                <a:cubicBezTo>
                  <a:pt x="1572986" y="13559"/>
                  <a:pt x="1597479" y="51658"/>
                  <a:pt x="1621972" y="89758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research.jisao.washington.edu/pdo/img/bw_pdo_map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r="31938"/>
          <a:stretch/>
        </p:blipFill>
        <p:spPr bwMode="auto">
          <a:xfrm>
            <a:off x="5791200" y="4372673"/>
            <a:ext cx="3301670" cy="19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09209" y="4038600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Pacific Decadal Oscillation 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075348"/>
              </p:ext>
            </p:extLst>
          </p:nvPr>
        </p:nvGraphicFramePr>
        <p:xfrm>
          <a:off x="5696527" y="22163"/>
          <a:ext cx="3429000" cy="325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65861" y="35039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2012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999514" y="794656"/>
            <a:ext cx="0" cy="23439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001000" y="799400"/>
            <a:ext cx="0" cy="23439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95857" y="3505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153400" y="3505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2014</a:t>
            </a:r>
            <a:endParaRPr lang="en-US" b="1" dirty="0"/>
          </a:p>
        </p:txBody>
      </p:sp>
      <p:sp>
        <p:nvSpPr>
          <p:cNvPr id="23" name="5-Point Star 22"/>
          <p:cNvSpPr/>
          <p:nvPr/>
        </p:nvSpPr>
        <p:spPr>
          <a:xfrm>
            <a:off x="6296688" y="2652467"/>
            <a:ext cx="152400" cy="172616"/>
          </a:xfrm>
          <a:prstGeom prst="star5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8294914" y="1524000"/>
            <a:ext cx="152400" cy="172616"/>
          </a:xfrm>
          <a:prstGeom prst="star5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flipH="1" flipV="1">
            <a:off x="2514600" y="1696616"/>
            <a:ext cx="3782088" cy="10217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1"/>
          </p:cNvCxnSpPr>
          <p:nvPr/>
        </p:nvCxnSpPr>
        <p:spPr>
          <a:xfrm flipH="1">
            <a:off x="2667000" y="1589933"/>
            <a:ext cx="5627914" cy="29820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81200" y="0"/>
            <a:ext cx="324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9" descr="\\beans\users$\bpierce\Data\Documents\ROSES_2013_NRA\Program_review\HIPPO_III_2010_TCO__HTAPEMISS.GSIOZONE.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r="5865" b="9656"/>
          <a:stretch>
            <a:fillRect/>
          </a:stretch>
        </p:blipFill>
        <p:spPr bwMode="auto">
          <a:xfrm>
            <a:off x="149225" y="1033463"/>
            <a:ext cx="87899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20411" y="5764213"/>
            <a:ext cx="9123589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assimilation of MLS stratospheric ozone profiles and OMI total column ozone within the RAQMS Aura Reanalysis using aircraft (HIPPO III) and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ozonesonde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CalNex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measurements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410" y="0"/>
            <a:ext cx="9123589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Aura Reanalysis Data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Denial Studies: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MLS/OMI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O3</a:t>
            </a:r>
          </a:p>
        </p:txBody>
      </p:sp>
    </p:spTree>
    <p:extLst>
      <p:ext uri="{BB962C8B-B14F-4D97-AF65-F5344CB8AC3E}">
        <p14:creationId xmlns:p14="http://schemas.microsoft.com/office/powerpoint/2010/main" val="420867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http://www.eol.ucar.edu/system/files/styles/large/private/hg3-track1_0.gif?itok=69fKa6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100"/>
            <a:ext cx="25066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7" descr="http://www.eol.ucar.edu/system/files/styles/large/private/hg3-track2.gif?itok=svsjRU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32435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985838" y="892175"/>
            <a:ext cx="37147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dirty="0" smtClean="0">
                <a:latin typeface="+mn-lt"/>
                <a:cs typeface="+mn-cs"/>
              </a:rPr>
              <a:t>HIPPO III Flight Tracks  </a:t>
            </a:r>
          </a:p>
          <a:p>
            <a:pPr eaLnBrk="1" hangingPunct="1">
              <a:defRPr/>
            </a:pPr>
            <a:r>
              <a:rPr lang="en-US" altLang="en-US" sz="1800" b="1" dirty="0" smtClean="0">
                <a:latin typeface="+mn-lt"/>
                <a:cs typeface="+mn-cs"/>
              </a:rPr>
              <a:t>March 20, 2010 to April 20, 2010 </a:t>
            </a:r>
          </a:p>
        </p:txBody>
      </p:sp>
      <p:pic>
        <p:nvPicPr>
          <p:cNvPr id="16391" name="Picture 13" descr="hippologo3_1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38200"/>
            <a:ext cx="971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\\beans\users$\bpierce\Data\Documents\ROSES_2013_NRA\Program_review\RAQMS_1x1_vs_spackman_O3_HTAPEMISSIONS.NOASSIM.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814388"/>
            <a:ext cx="4529137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"/>
          <p:cNvSpPr>
            <a:spLocks noChangeArrowheads="1"/>
          </p:cNvSpPr>
          <p:nvPr/>
        </p:nvSpPr>
        <p:spPr bwMode="auto">
          <a:xfrm>
            <a:off x="2649538" y="1671638"/>
            <a:ext cx="239871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NSF HIAPER Pole-to-Pole Observations (HIPPO) III  measured pole-to-pole cross sections of atmospheric concentrations from the surface to the tropopause across the mid-Pacific ocean. </a:t>
            </a:r>
          </a:p>
        </p:txBody>
      </p:sp>
      <p:sp>
        <p:nvSpPr>
          <p:cNvPr id="16394" name="Rectangle 2"/>
          <p:cNvSpPr>
            <a:spLocks noChangeArrowheads="1"/>
          </p:cNvSpPr>
          <p:nvPr/>
        </p:nvSpPr>
        <p:spPr bwMode="auto">
          <a:xfrm>
            <a:off x="2520950" y="3687763"/>
            <a:ext cx="2432050" cy="28623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HIPPO III measurements provide an opportunity to assess the impact of MLS and OMI O3 assimilation on ozone within the Aura Reanalysis over the mid-Pacific (upwind from North America)</a:t>
            </a:r>
          </a:p>
        </p:txBody>
      </p:sp>
      <p:sp>
        <p:nvSpPr>
          <p:cNvPr id="16395" name="TextBox 3"/>
          <p:cNvSpPr txBox="1">
            <a:spLocks noChangeArrowheads="1"/>
          </p:cNvSpPr>
          <p:nvPr/>
        </p:nvSpPr>
        <p:spPr bwMode="auto">
          <a:xfrm>
            <a:off x="5541963" y="1473200"/>
            <a:ext cx="2295525" cy="554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/>
              <a:t>RAQMS baseline (no assimilation) underestimates ozone in the upper troposphere/lower stratosphere</a:t>
            </a:r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5541963" y="3255963"/>
            <a:ext cx="1323975" cy="8620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/>
              <a:t>RAQMS baseline (no assimilation) underestimates ozone in the mid- troposphere</a:t>
            </a:r>
          </a:p>
        </p:txBody>
      </p:sp>
      <p:cxnSp>
        <p:nvCxnSpPr>
          <p:cNvPr id="6" name="Straight Connector 5"/>
          <p:cNvCxnSpPr>
            <a:stCxn id="16395" idx="2"/>
          </p:cNvCxnSpPr>
          <p:nvPr/>
        </p:nvCxnSpPr>
        <p:spPr>
          <a:xfrm flipH="1">
            <a:off x="6689725" y="2027238"/>
            <a:ext cx="0" cy="20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89725" y="2230438"/>
            <a:ext cx="114776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80138" y="4117975"/>
            <a:ext cx="0" cy="4286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180138" y="4546600"/>
            <a:ext cx="100488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0410" y="0"/>
            <a:ext cx="9123589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Aura Reanalysis Data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Denial Studies: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MLS/OMI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O3</a:t>
            </a:r>
          </a:p>
        </p:txBody>
      </p:sp>
    </p:spTree>
    <p:extLst>
      <p:ext uri="{BB962C8B-B14F-4D97-AF65-F5344CB8AC3E}">
        <p14:creationId xmlns:p14="http://schemas.microsoft.com/office/powerpoint/2010/main" val="300565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beans\users$\bpierce\Data\Documents\ROSES_2013_NRA\Program_review\RAQMS_1x1_vs_spackman_O3_HTAPEMISSIONS.GSIOZONE.720.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823913"/>
            <a:ext cx="4535487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5" descr="http://www.eol.ucar.edu/system/files/styles/large/private/hg3-track1_0.gif?itok=69fKa6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100"/>
            <a:ext cx="25066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7" descr="http://www.eol.ucar.edu/system/files/styles/large/private/hg3-track2.gif?itok=svsjRU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32435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3" descr="hippologo3_1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38200"/>
            <a:ext cx="971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85838" y="892175"/>
            <a:ext cx="37147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dirty="0" smtClean="0">
                <a:latin typeface="+mn-lt"/>
                <a:cs typeface="+mn-cs"/>
              </a:rPr>
              <a:t>HIPPO III Flight Tracks  </a:t>
            </a:r>
          </a:p>
          <a:p>
            <a:pPr eaLnBrk="1" hangingPunct="1">
              <a:defRPr/>
            </a:pPr>
            <a:r>
              <a:rPr lang="en-US" altLang="en-US" sz="1800" b="1" dirty="0" smtClean="0">
                <a:latin typeface="+mn-lt"/>
                <a:cs typeface="+mn-cs"/>
              </a:rPr>
              <a:t>March 20, 2010 to April 20, 2010 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5541963" y="1473200"/>
            <a:ext cx="2295525" cy="554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/>
              <a:t>RAQMS Aura Reanalysis improves ozone in the upper troposphere/lower stratosphere</a:t>
            </a:r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5541963" y="3255963"/>
            <a:ext cx="1323975" cy="8620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/>
              <a:t>RAQMS Aura Reanalysis improves ozone in the mid- troposphere</a:t>
            </a:r>
          </a:p>
        </p:txBody>
      </p:sp>
      <p:cxnSp>
        <p:nvCxnSpPr>
          <p:cNvPr id="17" name="Straight Connector 16"/>
          <p:cNvCxnSpPr>
            <a:stCxn id="17419" idx="2"/>
          </p:cNvCxnSpPr>
          <p:nvPr/>
        </p:nvCxnSpPr>
        <p:spPr>
          <a:xfrm>
            <a:off x="6689725" y="2027238"/>
            <a:ext cx="0" cy="20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89725" y="2230438"/>
            <a:ext cx="1600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80138" y="4117975"/>
            <a:ext cx="0" cy="4286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80138" y="4546600"/>
            <a:ext cx="108426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649538" y="1671638"/>
            <a:ext cx="239871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NSF HIAPER Pole-to-Pole Observations (HIPPO) III  measured pole-to-pole cross sections of atmospheric concentrations from the surface to the tropopause across the mid-Pacific ocean. 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520950" y="3687763"/>
            <a:ext cx="2432050" cy="28623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HIPPO III measurements provide an opportunity to assess the impact of MLS and OMI O3 assimilation on ozone within the Aura Reanalysis over the mid-Pacific (upwind from North America)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0410" y="0"/>
            <a:ext cx="9123589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Aura Reanalysis Data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Denial Studies: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MLS/OMI </a:t>
            </a:r>
            <a:r>
              <a:rPr lang="en-US" alt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O3</a:t>
            </a:r>
          </a:p>
        </p:txBody>
      </p:sp>
    </p:spTree>
    <p:extLst>
      <p:ext uri="{BB962C8B-B14F-4D97-AF65-F5344CB8AC3E}">
        <p14:creationId xmlns:p14="http://schemas.microsoft.com/office/powerpoint/2010/main" val="170182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1282</Words>
  <Application>Microsoft Office PowerPoint</Application>
  <PresentationFormat>On-screen Show (4:3)</PresentationFormat>
  <Paragraphs>151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Photo Editor Photo</vt:lpstr>
      <vt:lpstr>PowerPoint Presentation</vt:lpstr>
      <vt:lpstr>Aura Chemical Reanalysis in support Air Quality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</dc:creator>
  <cp:lastModifiedBy>Brad</cp:lastModifiedBy>
  <cp:revision>30</cp:revision>
  <dcterms:created xsi:type="dcterms:W3CDTF">2006-08-16T00:00:00Z</dcterms:created>
  <dcterms:modified xsi:type="dcterms:W3CDTF">2015-12-13T08:33:34Z</dcterms:modified>
</cp:coreProperties>
</file>