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57" r:id="rId4"/>
    <p:sldId id="258" r:id="rId5"/>
    <p:sldId id="261" r:id="rId6"/>
    <p:sldId id="263" r:id="rId7"/>
    <p:sldId id="266" r:id="rId8"/>
    <p:sldId id="273" r:id="rId9"/>
    <p:sldId id="267" r:id="rId10"/>
    <p:sldId id="269" r:id="rId11"/>
    <p:sldId id="270" r:id="rId12"/>
    <p:sldId id="271" r:id="rId13"/>
    <p:sldId id="272"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714"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smtClean="0"/>
              <a:t>RESOURCES</a:t>
            </a:r>
            <a:r>
              <a:rPr lang="en-US" baseline="0" dirty="0" smtClean="0"/>
              <a:t> COMMITTED TO LMOS 2017- $1.3M*</a:t>
            </a:r>
            <a:endParaRPr lang="en-US" dirty="0"/>
          </a:p>
        </c:rich>
      </c:tx>
      <c:layout>
        <c:manualLayout>
          <c:xMode val="edge"/>
          <c:yMode val="edge"/>
          <c:x val="0.1176241134751773"/>
          <c:y val="1.6759795795335108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4.4326241134751775E-2"/>
                  <c:y val="5.4726919137314022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5.3191489361702126E-3"/>
                  <c:y val="0.20248960080806225"/>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2.8368794326241169E-2"/>
                  <c:y val="1.641807574119424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
                  <c:y val="-0.3140591276833028"/>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4.7872340425531915E-2"/>
                  <c:y val="-1.915442169805996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EPA ORD</c:v>
                </c:pt>
                <c:pt idx="1">
                  <c:v>NASA</c:v>
                </c:pt>
                <c:pt idx="2">
                  <c:v>NOAA</c:v>
                </c:pt>
                <c:pt idx="3">
                  <c:v>NSF (University Reasearch Groups)</c:v>
                </c:pt>
                <c:pt idx="4">
                  <c:v>EPRI</c:v>
                </c:pt>
                <c:pt idx="5">
                  <c:v>LADCO/WI</c:v>
                </c:pt>
              </c:strCache>
            </c:strRef>
          </c:cat>
          <c:val>
            <c:numRef>
              <c:f>Sheet1!$B$2:$B$7</c:f>
              <c:numCache>
                <c:formatCode>General</c:formatCode>
                <c:ptCount val="6"/>
                <c:pt idx="0">
                  <c:v>90</c:v>
                </c:pt>
                <c:pt idx="1">
                  <c:v>600</c:v>
                </c:pt>
                <c:pt idx="2">
                  <c:v>114</c:v>
                </c:pt>
                <c:pt idx="3">
                  <c:v>340</c:v>
                </c:pt>
                <c:pt idx="4">
                  <c:v>112</c:v>
                </c:pt>
                <c:pt idx="5">
                  <c:v>50</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6821B-8D05-4CD9-B8B6-BB58FBD59677}" type="datetimeFigureOut">
              <a:rPr lang="en-US" smtClean="0"/>
              <a:t>5/10/2017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CE1E6D-8F01-4CCD-97F8-4367915A897C}" type="slidenum">
              <a:rPr lang="en-US" smtClean="0"/>
              <a:t>‹#›</a:t>
            </a:fld>
            <a:endParaRPr lang="en-US"/>
          </a:p>
        </p:txBody>
      </p:sp>
    </p:spTree>
    <p:extLst>
      <p:ext uri="{BB962C8B-B14F-4D97-AF65-F5344CB8AC3E}">
        <p14:creationId xmlns:p14="http://schemas.microsoft.com/office/powerpoint/2010/main" val="235168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29057" indent="-280406">
              <a:defRPr sz="1000">
                <a:solidFill>
                  <a:schemeClr val="tx1"/>
                </a:solidFill>
                <a:latin typeface="Arial" charset="0"/>
                <a:ea typeface="ＭＳ Ｐゴシック" pitchFamily="34" charset="-128"/>
              </a:defRPr>
            </a:lvl2pPr>
            <a:lvl3pPr marL="1121626" indent="-224325">
              <a:defRPr sz="1000">
                <a:solidFill>
                  <a:schemeClr val="tx1"/>
                </a:solidFill>
                <a:latin typeface="Arial" charset="0"/>
                <a:ea typeface="ＭＳ Ｐゴシック" pitchFamily="34" charset="-128"/>
              </a:defRPr>
            </a:lvl3pPr>
            <a:lvl4pPr marL="1570276" indent="-224325">
              <a:defRPr sz="1000">
                <a:solidFill>
                  <a:schemeClr val="tx1"/>
                </a:solidFill>
                <a:latin typeface="Arial" charset="0"/>
                <a:ea typeface="ＭＳ Ｐゴシック" pitchFamily="34" charset="-128"/>
              </a:defRPr>
            </a:lvl4pPr>
            <a:lvl5pPr marL="2018927" indent="-224325">
              <a:defRPr sz="10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10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10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10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1000">
                <a:solidFill>
                  <a:schemeClr val="tx1"/>
                </a:solidFill>
                <a:latin typeface="Arial" charset="0"/>
                <a:ea typeface="ＭＳ Ｐゴシック" pitchFamily="34" charset="-128"/>
              </a:defRPr>
            </a:lvl9pPr>
          </a:lstStyle>
          <a:p>
            <a:fld id="{5013F443-7837-44A5-8D05-D3856D846C05}" type="slidenum">
              <a:rPr lang="en-US" altLang="en-US" sz="1200">
                <a:latin typeface="Times New Roman" pitchFamily="18" charset="0"/>
              </a:rPr>
              <a:pPr/>
              <a:t>6</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eaLnBrk="0" fontAlgn="base" hangingPunct="0">
              <a:spcBef>
                <a:spcPct val="0"/>
              </a:spcBef>
              <a:spcAft>
                <a:spcPct val="0"/>
              </a:spcAft>
              <a:defRPr>
                <a:solidFill>
                  <a:schemeClr val="tx1"/>
                </a:solidFill>
                <a:latin typeface="Calibri" panose="020F0502020204030204" pitchFamily="34" charset="0"/>
              </a:defRPr>
            </a:lvl6pPr>
            <a:lvl7pPr marL="2916227" indent="-224325" eaLnBrk="0" fontAlgn="base" hangingPunct="0">
              <a:spcBef>
                <a:spcPct val="0"/>
              </a:spcBef>
              <a:spcAft>
                <a:spcPct val="0"/>
              </a:spcAft>
              <a:defRPr>
                <a:solidFill>
                  <a:schemeClr val="tx1"/>
                </a:solidFill>
                <a:latin typeface="Calibri" panose="020F0502020204030204" pitchFamily="34" charset="0"/>
              </a:defRPr>
            </a:lvl7pPr>
            <a:lvl8pPr marL="3364878" indent="-224325" eaLnBrk="0" fontAlgn="base" hangingPunct="0">
              <a:spcBef>
                <a:spcPct val="0"/>
              </a:spcBef>
              <a:spcAft>
                <a:spcPct val="0"/>
              </a:spcAft>
              <a:defRPr>
                <a:solidFill>
                  <a:schemeClr val="tx1"/>
                </a:solidFill>
                <a:latin typeface="Calibri" panose="020F0502020204030204" pitchFamily="34" charset="0"/>
              </a:defRPr>
            </a:lvl8pPr>
            <a:lvl9pPr marL="3813528" indent="-22432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A14F558-D285-4AA6-885C-1CF4939BF5BD}" type="slidenum">
              <a:rPr lang="en-US" altLang="en-US" smtClean="0"/>
              <a:pPr fontAlgn="base">
                <a:spcBef>
                  <a:spcPct val="0"/>
                </a:spcBef>
                <a:spcAft>
                  <a:spcPct val="0"/>
                </a:spcAft>
              </a:pPr>
              <a:t>11</a:t>
            </a:fld>
            <a:endParaRPr lang="en-US" altLang="en-US" smtClean="0"/>
          </a:p>
        </p:txBody>
      </p:sp>
    </p:spTree>
    <p:extLst>
      <p:ext uri="{BB962C8B-B14F-4D97-AF65-F5344CB8AC3E}">
        <p14:creationId xmlns:p14="http://schemas.microsoft.com/office/powerpoint/2010/main" val="265635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eaLnBrk="0" fontAlgn="base" hangingPunct="0">
              <a:spcBef>
                <a:spcPct val="0"/>
              </a:spcBef>
              <a:spcAft>
                <a:spcPct val="0"/>
              </a:spcAft>
              <a:defRPr>
                <a:solidFill>
                  <a:schemeClr val="tx1"/>
                </a:solidFill>
                <a:latin typeface="Calibri" panose="020F0502020204030204" pitchFamily="34" charset="0"/>
              </a:defRPr>
            </a:lvl6pPr>
            <a:lvl7pPr marL="2916227" indent="-224325" eaLnBrk="0" fontAlgn="base" hangingPunct="0">
              <a:spcBef>
                <a:spcPct val="0"/>
              </a:spcBef>
              <a:spcAft>
                <a:spcPct val="0"/>
              </a:spcAft>
              <a:defRPr>
                <a:solidFill>
                  <a:schemeClr val="tx1"/>
                </a:solidFill>
                <a:latin typeface="Calibri" panose="020F0502020204030204" pitchFamily="34" charset="0"/>
              </a:defRPr>
            </a:lvl7pPr>
            <a:lvl8pPr marL="3364878" indent="-224325" eaLnBrk="0" fontAlgn="base" hangingPunct="0">
              <a:spcBef>
                <a:spcPct val="0"/>
              </a:spcBef>
              <a:spcAft>
                <a:spcPct val="0"/>
              </a:spcAft>
              <a:defRPr>
                <a:solidFill>
                  <a:schemeClr val="tx1"/>
                </a:solidFill>
                <a:latin typeface="Calibri" panose="020F0502020204030204" pitchFamily="34" charset="0"/>
              </a:defRPr>
            </a:lvl8pPr>
            <a:lvl9pPr marL="3813528" indent="-224325" eaLnBrk="0" fontAlgn="base" hangingPunct="0">
              <a:spcBef>
                <a:spcPct val="0"/>
              </a:spcBef>
              <a:spcAft>
                <a:spcPct val="0"/>
              </a:spcAft>
              <a:defRPr>
                <a:solidFill>
                  <a:schemeClr val="tx1"/>
                </a:solidFill>
                <a:latin typeface="Calibri" panose="020F0502020204030204" pitchFamily="34" charset="0"/>
              </a:defRPr>
            </a:lvl9pPr>
          </a:lstStyle>
          <a:p>
            <a:fld id="{554B97E2-4E75-4A9C-B335-D7C9581AB22D}" type="slidenum">
              <a:rPr lang="en-US" altLang="en-US" smtClean="0"/>
              <a:pPr/>
              <a:t>14</a:t>
            </a:fld>
            <a:endParaRPr lang="en-US" altLang="en-US" dirty="0"/>
          </a:p>
        </p:txBody>
      </p:sp>
    </p:spTree>
    <p:extLst>
      <p:ext uri="{BB962C8B-B14F-4D97-AF65-F5344CB8AC3E}">
        <p14:creationId xmlns:p14="http://schemas.microsoft.com/office/powerpoint/2010/main" val="323804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ith Images">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3"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7" name="Picture Placeholder 16"/>
          <p:cNvSpPr>
            <a:spLocks noGrp="1"/>
          </p:cNvSpPr>
          <p:nvPr>
            <p:ph type="pic" sz="quarter" idx="12"/>
          </p:nvPr>
        </p:nvSpPr>
        <p:spPr>
          <a:xfrm>
            <a:off x="6248400" y="1524000"/>
            <a:ext cx="2743200" cy="2133600"/>
          </a:xfrm>
        </p:spPr>
        <p:txBody>
          <a:bodyPr/>
          <a:lstStyle/>
          <a:p>
            <a:endParaRPr lang="en-US"/>
          </a:p>
        </p:txBody>
      </p:sp>
      <p:sp>
        <p:nvSpPr>
          <p:cNvPr id="19" name="Picture Placeholder 18"/>
          <p:cNvSpPr>
            <a:spLocks noGrp="1"/>
          </p:cNvSpPr>
          <p:nvPr>
            <p:ph type="pic" sz="quarter" idx="13"/>
          </p:nvPr>
        </p:nvSpPr>
        <p:spPr>
          <a:xfrm>
            <a:off x="6248400" y="3886200"/>
            <a:ext cx="2743200" cy="2209800"/>
          </a:xfrm>
        </p:spPr>
        <p:txBody>
          <a:bodyPr/>
          <a:lstStyle/>
          <a:p>
            <a:endParaRPr lang="en-US"/>
          </a:p>
        </p:txBody>
      </p:sp>
      <p:sp>
        <p:nvSpPr>
          <p:cNvPr id="21" name="Text Placeholder 20"/>
          <p:cNvSpPr>
            <a:spLocks noGrp="1"/>
          </p:cNvSpPr>
          <p:nvPr>
            <p:ph type="body" sz="quarter" idx="14" hasCustomPrompt="1"/>
          </p:nvPr>
        </p:nvSpPr>
        <p:spPr>
          <a:xfrm>
            <a:off x="152400" y="1447800"/>
            <a:ext cx="5943600" cy="5257800"/>
          </a:xfrm>
        </p:spPr>
        <p:txBody>
          <a:bodyPr>
            <a:normAutofit/>
          </a:bodyPr>
          <a:lstStyle>
            <a:lvl1pPr marL="0">
              <a:spcAft>
                <a:spcPts val="600"/>
              </a:spcAft>
              <a:buClr>
                <a:schemeClr val="accent3">
                  <a:lumMod val="75000"/>
                </a:schemeClr>
              </a:buClr>
              <a:buSzPct val="150000"/>
              <a:defRPr sz="1600" b="1" baseline="0">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p:txBody>
      </p:sp>
      <p:sp>
        <p:nvSpPr>
          <p:cNvPr id="8" name="Date Placeholder 7"/>
          <p:cNvSpPr>
            <a:spLocks noGrp="1"/>
          </p:cNvSpPr>
          <p:nvPr>
            <p:ph type="dt" sz="half" idx="15"/>
          </p:nvPr>
        </p:nvSpPr>
        <p:spPr/>
        <p:txBody>
          <a:bodyPr/>
          <a:lstStyle/>
          <a:p>
            <a:fld id="{8BDB4AF8-085E-435D-BAD3-3385BC2F99DE}" type="datetime1">
              <a:rPr lang="en-US" smtClean="0"/>
              <a:pPr/>
              <a:t>5/10/2017</a:t>
            </a:fld>
            <a:endParaRPr lang="en-US"/>
          </a:p>
        </p:txBody>
      </p:sp>
      <p:sp>
        <p:nvSpPr>
          <p:cNvPr id="9" name="Slide Number Placeholder 8"/>
          <p:cNvSpPr>
            <a:spLocks noGrp="1"/>
          </p:cNvSpPr>
          <p:nvPr>
            <p:ph type="sldNum" sz="quarter" idx="16"/>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940209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ext Only">
    <p:spTree>
      <p:nvGrpSpPr>
        <p:cNvPr id="1" name=""/>
        <p:cNvGrpSpPr/>
        <p:nvPr/>
      </p:nvGrpSpPr>
      <p:grpSpPr>
        <a:xfrm>
          <a:off x="0" y="0"/>
          <a:ext cx="0" cy="0"/>
          <a:chOff x="0" y="0"/>
          <a:chExt cx="0" cy="0"/>
        </a:xfrm>
      </p:grpSpPr>
      <p:pic>
        <p:nvPicPr>
          <p:cNvPr id="4" name="Picture 6" descr="pp_ord_blan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2"/>
          <p:cNvSpPr>
            <a:spLocks noGrp="1"/>
          </p:cNvSpPr>
          <p:nvPr>
            <p:ph type="body" sz="quarter" idx="10"/>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lvl="0"/>
            <a:r>
              <a:rPr lang="en-US" noProof="0" smtClean="0"/>
              <a:t>Click to edit Master text styles</a:t>
            </a:r>
          </a:p>
        </p:txBody>
      </p:sp>
      <p:sp>
        <p:nvSpPr>
          <p:cNvPr id="16" name="Text Placeholder 15"/>
          <p:cNvSpPr>
            <a:spLocks noGrp="1"/>
          </p:cNvSpPr>
          <p:nvPr>
            <p:ph type="body" sz="quarter" idx="11"/>
          </p:nvPr>
        </p:nvSpPr>
        <p:spPr>
          <a:xfrm>
            <a:off x="152400" y="1447800"/>
            <a:ext cx="88392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6"/>
          <p:cNvSpPr>
            <a:spLocks noGrp="1"/>
          </p:cNvSpPr>
          <p:nvPr>
            <p:ph type="dt" sz="half" idx="12"/>
          </p:nvPr>
        </p:nvSpPr>
        <p:spPr/>
        <p:txBody>
          <a:bodyPr/>
          <a:lstStyle>
            <a:lvl1pPr>
              <a:defRPr/>
            </a:lvl1pPr>
          </a:lstStyle>
          <a:p>
            <a:pPr>
              <a:defRPr/>
            </a:pPr>
            <a:fld id="{A82A480B-9F21-4B81-BA10-35BFC16210A6}" type="datetime1">
              <a:rPr lang="en-US"/>
              <a:pPr>
                <a:defRPr/>
              </a:pPr>
              <a:t>5/10/2017</a:t>
            </a:fld>
            <a:endParaRPr lang="en-US"/>
          </a:p>
        </p:txBody>
      </p:sp>
      <p:sp>
        <p:nvSpPr>
          <p:cNvPr id="6" name="Slide Number Placeholder 7"/>
          <p:cNvSpPr>
            <a:spLocks noGrp="1"/>
          </p:cNvSpPr>
          <p:nvPr>
            <p:ph type="sldNum" sz="quarter" idx="13"/>
          </p:nvPr>
        </p:nvSpPr>
        <p:spPr>
          <a:xfrm>
            <a:off x="6553200" y="6356351"/>
            <a:ext cx="2438400" cy="365125"/>
          </a:xfrm>
        </p:spPr>
        <p:txBody>
          <a:bodyPr/>
          <a:lstStyle>
            <a:lvl1pPr>
              <a:defRPr sz="3200" b="1">
                <a:solidFill>
                  <a:schemeClr val="tx1"/>
                </a:solidFill>
                <a:latin typeface="Gill Sans MT" pitchFamily="34" charset="0"/>
              </a:defRPr>
            </a:lvl1pPr>
          </a:lstStyle>
          <a:p>
            <a:fld id="{C9F156C3-EC38-4B85-81BF-947ABE6A6C78}" type="slidenum">
              <a:rPr lang="en-US" altLang="en-US"/>
              <a:pPr/>
              <a:t>‹#›</a:t>
            </a:fld>
            <a:endParaRPr lang="en-US" altLang="en-US"/>
          </a:p>
        </p:txBody>
      </p:sp>
      <p:sp>
        <p:nvSpPr>
          <p:cNvPr id="7" name="Footer Placeholder 8"/>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86634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533400"/>
            <a:ext cx="7467600" cy="6124754"/>
          </a:xfrm>
          <a:prstGeom prst="rect">
            <a:avLst/>
          </a:prstGeom>
        </p:spPr>
        <p:txBody>
          <a:bodyPr wrap="square">
            <a:spAutoFit/>
          </a:bodyPr>
          <a:lstStyle/>
          <a:p>
            <a:pPr algn="ctr"/>
            <a:r>
              <a:rPr lang="en-US" sz="2800" b="1" dirty="0" smtClean="0">
                <a:latin typeface="Times New Roman" panose="02020603050405020304" pitchFamily="18" charset="0"/>
                <a:cs typeface="Times New Roman" panose="02020603050405020304" pitchFamily="18" charset="0"/>
              </a:rPr>
              <a:t>Atmospheric Chemistry Briefing </a:t>
            </a:r>
          </a:p>
          <a:p>
            <a:pPr algn="ct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to</a:t>
            </a:r>
          </a:p>
          <a:p>
            <a:pPr algn="ctr"/>
            <a:r>
              <a:rPr lang="en-US" sz="2800" b="1" dirty="0" smtClean="0">
                <a:latin typeface="Times New Roman" panose="02020603050405020304" pitchFamily="18" charset="0"/>
                <a:cs typeface="Times New Roman" panose="02020603050405020304" pitchFamily="18" charset="0"/>
              </a:rPr>
              <a:t>Harry </a:t>
            </a:r>
            <a:r>
              <a:rPr lang="en-US" sz="2800" b="1" dirty="0" err="1">
                <a:latin typeface="Times New Roman" panose="02020603050405020304" pitchFamily="18" charset="0"/>
                <a:cs typeface="Times New Roman" panose="02020603050405020304" pitchFamily="18" charset="0"/>
              </a:rPr>
              <a:t>Cikanek</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NESDIS/STAR Director) </a:t>
            </a: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and </a:t>
            </a: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Satya </a:t>
            </a:r>
            <a:r>
              <a:rPr lang="en-US" sz="2800" b="1" dirty="0" err="1">
                <a:latin typeface="Times New Roman" panose="02020603050405020304" pitchFamily="18" charset="0"/>
                <a:cs typeface="Times New Roman" panose="02020603050405020304" pitchFamily="18" charset="0"/>
              </a:rPr>
              <a:t>Kalluri</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Chief, Cooperative Research Programs Division</a:t>
            </a:r>
            <a:r>
              <a:rPr lang="en-US" sz="2800" b="1" dirty="0" smtClean="0">
                <a:latin typeface="Times New Roman" panose="02020603050405020304" pitchFamily="18" charset="0"/>
                <a:cs typeface="Times New Roman" panose="02020603050405020304" pitchFamily="18" charset="0"/>
              </a:rPr>
              <a:t>)</a:t>
            </a:r>
          </a:p>
          <a:p>
            <a:pPr algn="ctr"/>
            <a:endParaRPr lang="en-US" sz="2800" b="1" dirty="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By </a:t>
            </a:r>
          </a:p>
          <a:p>
            <a:pPr algn="ctr"/>
            <a:r>
              <a:rPr lang="en-US" sz="2800" b="1" dirty="0" smtClean="0">
                <a:latin typeface="Times New Roman" panose="02020603050405020304" pitchFamily="18" charset="0"/>
                <a:cs typeface="Times New Roman" panose="02020603050405020304" pitchFamily="18" charset="0"/>
              </a:rPr>
              <a:t>R. Bradley Pierce</a:t>
            </a:r>
          </a:p>
          <a:p>
            <a:pPr algn="ctr"/>
            <a:r>
              <a:rPr lang="en-US" sz="2800" b="1" dirty="0" smtClean="0">
                <a:latin typeface="Times New Roman" panose="02020603050405020304" pitchFamily="18" charset="0"/>
                <a:cs typeface="Times New Roman" panose="02020603050405020304" pitchFamily="18" charset="0"/>
              </a:rPr>
              <a:t>NESDIS/STAR/</a:t>
            </a:r>
            <a:r>
              <a:rPr lang="en-US" sz="2800" b="1" dirty="0" err="1" smtClean="0">
                <a:latin typeface="Times New Roman" panose="02020603050405020304" pitchFamily="18" charset="0"/>
                <a:cs typeface="Times New Roman" panose="02020603050405020304" pitchFamily="18" charset="0"/>
              </a:rPr>
              <a:t>CoRP</a:t>
            </a:r>
            <a:r>
              <a:rPr lang="en-US" sz="2800" b="1" dirty="0" smtClean="0">
                <a:latin typeface="Times New Roman" panose="02020603050405020304" pitchFamily="18" charset="0"/>
                <a:cs typeface="Times New Roman" panose="02020603050405020304" pitchFamily="18" charset="0"/>
              </a:rPr>
              <a:t>/ASPB</a:t>
            </a: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29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87346" y="-4465"/>
            <a:ext cx="3716915"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LMOS Measurement Suite</a:t>
            </a:r>
            <a:endParaRPr lang="en-US"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81450" y="381000"/>
            <a:ext cx="3018950" cy="1815882"/>
          </a:xfrm>
          <a:prstGeom prst="rect">
            <a:avLst/>
          </a:prstGeom>
          <a:solidFill>
            <a:srgbClr val="92D050">
              <a:alpha val="52000"/>
            </a:srgbClr>
          </a:solidFill>
          <a:ln w="25400">
            <a:solidFill>
              <a:srgbClr val="28F84B"/>
            </a:solidFill>
          </a:ln>
        </p:spPr>
        <p:txBody>
          <a:bodyPr wrap="square">
            <a:spAutoFit/>
          </a:bodyPr>
          <a:lstStyle/>
          <a:p>
            <a:r>
              <a:rPr lang="sv-SE" sz="1600" dirty="0" smtClean="0">
                <a:latin typeface="Times New Roman" panose="02020603050405020304" pitchFamily="18" charset="0"/>
                <a:cs typeface="Times New Roman" panose="02020603050405020304" pitchFamily="18" charset="0"/>
              </a:rPr>
              <a:t>SSEC SPARC Trailer</a:t>
            </a:r>
          </a:p>
          <a:p>
            <a:r>
              <a:rPr lang="sv-SE" sz="1600" dirty="0" smtClean="0">
                <a:latin typeface="Times New Roman" panose="02020603050405020304" pitchFamily="18" charset="0"/>
                <a:cs typeface="Times New Roman" panose="02020603050405020304" pitchFamily="18" charset="0"/>
              </a:rPr>
              <a:t>(HALO </a:t>
            </a:r>
            <a:r>
              <a:rPr lang="sv-SE" sz="1600" dirty="0">
                <a:latin typeface="Times New Roman" panose="02020603050405020304" pitchFamily="18" charset="0"/>
                <a:cs typeface="Times New Roman" panose="02020603050405020304" pitchFamily="18" charset="0"/>
              </a:rPr>
              <a:t>Wind Lidar, </a:t>
            </a:r>
            <a:r>
              <a:rPr lang="sv-SE" sz="1600" dirty="0" smtClean="0">
                <a:latin typeface="Times New Roman" panose="02020603050405020304" pitchFamily="18" charset="0"/>
                <a:cs typeface="Times New Roman" panose="02020603050405020304" pitchFamily="18" charset="0"/>
              </a:rPr>
              <a:t>AERI T/Q profiles, HSRL aerosol extinction, CIMEL aerosol optical depth), </a:t>
            </a:r>
          </a:p>
          <a:p>
            <a:endParaRPr lang="sv-SE" sz="1600" dirty="0">
              <a:latin typeface="Times New Roman" panose="02020603050405020304" pitchFamily="18" charset="0"/>
              <a:cs typeface="Times New Roman" panose="02020603050405020304" pitchFamily="18" charset="0"/>
            </a:endParaRPr>
          </a:p>
          <a:p>
            <a:r>
              <a:rPr lang="sv-SE" sz="1600" dirty="0" smtClean="0">
                <a:latin typeface="Times New Roman" panose="02020603050405020304" pitchFamily="18" charset="0"/>
                <a:cs typeface="Times New Roman" panose="02020603050405020304" pitchFamily="18" charset="0"/>
              </a:rPr>
              <a:t>EPA Pandora (Column NO2, HCHO), insitu (O3, NOx, HCHO) </a:t>
            </a:r>
            <a:endParaRPr lang="en-US" sz="1600" dirty="0">
              <a:latin typeface="Times New Roman" panose="02020603050405020304" pitchFamily="18" charset="0"/>
              <a:cs typeface="Times New Roman" panose="02020603050405020304" pitchFamily="18" charset="0"/>
            </a:endParaRPr>
          </a:p>
        </p:txBody>
      </p:sp>
      <p:pic>
        <p:nvPicPr>
          <p:cNvPr id="4098" name="Picture 2" descr="\\beans\users$\bpierce\Data\Documents\Attachments\sep_06\flight_range_updated.png"/>
          <p:cNvPicPr>
            <a:picLocks noChangeAspect="1" noChangeArrowheads="1"/>
          </p:cNvPicPr>
          <p:nvPr/>
        </p:nvPicPr>
        <p:blipFill rotWithShape="1">
          <a:blip r:embed="rId2">
            <a:extLst>
              <a:ext uri="{28A0092B-C50C-407E-A947-70E740481C1C}">
                <a14:useLocalDpi xmlns:a14="http://schemas.microsoft.com/office/drawing/2010/main" val="0"/>
              </a:ext>
            </a:extLst>
          </a:blip>
          <a:srcRect l="9589"/>
          <a:stretch/>
        </p:blipFill>
        <p:spPr bwMode="auto">
          <a:xfrm>
            <a:off x="3770334" y="914400"/>
            <a:ext cx="5373666" cy="59436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a:stCxn id="8" idx="3"/>
          </p:cNvCxnSpPr>
          <p:nvPr/>
        </p:nvCxnSpPr>
        <p:spPr>
          <a:xfrm>
            <a:off x="3200400" y="1288941"/>
            <a:ext cx="2667000" cy="2978259"/>
          </a:xfrm>
          <a:prstGeom prst="straightConnector1">
            <a:avLst/>
          </a:prstGeom>
          <a:ln w="25400">
            <a:solidFill>
              <a:srgbClr val="28F84B"/>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5200" y="457200"/>
            <a:ext cx="5638800" cy="830997"/>
          </a:xfrm>
          <a:prstGeom prst="rect">
            <a:avLst/>
          </a:prstGeom>
          <a:solidFill>
            <a:srgbClr val="FF0000">
              <a:alpha val="25000"/>
            </a:srgbClr>
          </a:solidFill>
          <a:ln w="25400">
            <a:solidFill>
              <a:srgbClr val="FF0000"/>
            </a:solidFill>
          </a:ln>
        </p:spPr>
        <p:txBody>
          <a:bodyPr wrap="square" rtlCol="0">
            <a:spAutoFit/>
          </a:bodyPr>
          <a:lstStyle/>
          <a:p>
            <a:r>
              <a:rPr lang="en-US" sz="1600" dirty="0">
                <a:latin typeface="Times New Roman" panose="02020603050405020304" pitchFamily="18" charset="0"/>
                <a:cs typeface="Times New Roman" panose="02020603050405020304" pitchFamily="18" charset="0"/>
              </a:rPr>
              <a:t>NASA </a:t>
            </a:r>
            <a:r>
              <a:rPr lang="en-US" sz="1600" dirty="0" smtClean="0">
                <a:latin typeface="Times New Roman" panose="02020603050405020304" pitchFamily="18" charset="0"/>
                <a:cs typeface="Times New Roman" panose="02020603050405020304" pitchFamily="18" charset="0"/>
              </a:rPr>
              <a:t>airborne column </a:t>
            </a:r>
            <a:r>
              <a:rPr lang="en-US" sz="1600" dirty="0">
                <a:latin typeface="Times New Roman" panose="02020603050405020304" pitchFamily="18" charset="0"/>
                <a:cs typeface="Times New Roman" panose="02020603050405020304" pitchFamily="18" charset="0"/>
              </a:rPr>
              <a:t>NO2, HCHO, O3, and </a:t>
            </a:r>
            <a:r>
              <a:rPr lang="en-US" sz="1600" dirty="0" smtClean="0">
                <a:latin typeface="Times New Roman" panose="02020603050405020304" pitchFamily="18" charset="0"/>
                <a:cs typeface="Times New Roman" panose="02020603050405020304" pitchFamily="18" charset="0"/>
              </a:rPr>
              <a:t>aerosols</a:t>
            </a:r>
            <a:endParaRPr lang="en-US" sz="1600" baseline="30000" dirty="0" smtClean="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GEOTASO Airborne UV-VIS Spectrometer, </a:t>
            </a:r>
            <a:r>
              <a:rPr lang="en-US" sz="1600" dirty="0" err="1" smtClean="0">
                <a:latin typeface="Times New Roman" panose="02020603050405020304" pitchFamily="18" charset="0"/>
                <a:cs typeface="Times New Roman" panose="02020603050405020304" pitchFamily="18" charset="0"/>
              </a:rPr>
              <a:t>AirHARP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Polarimeter</a:t>
            </a:r>
            <a:r>
              <a:rPr lang="en-US" sz="1600" dirty="0" smtClean="0">
                <a:latin typeface="Times New Roman" panose="02020603050405020304" pitchFamily="18" charset="0"/>
                <a:cs typeface="Times New Roman" panose="02020603050405020304" pitchFamily="18" charset="0"/>
              </a:rPr>
              <a:t>)</a:t>
            </a:r>
            <a:endParaRPr lang="en-US" sz="1600" baseline="30000" dirty="0">
              <a:latin typeface="Times New Roman" panose="02020603050405020304" pitchFamily="18" charset="0"/>
              <a:cs typeface="Times New Roman" panose="02020603050405020304" pitchFamily="18" charset="0"/>
            </a:endParaRPr>
          </a:p>
        </p:txBody>
      </p:sp>
      <p:cxnSp>
        <p:nvCxnSpPr>
          <p:cNvPr id="15" name="Straight Arrow Connector 14"/>
          <p:cNvCxnSpPr>
            <a:stCxn id="7" idx="2"/>
          </p:cNvCxnSpPr>
          <p:nvPr/>
        </p:nvCxnSpPr>
        <p:spPr>
          <a:xfrm flipH="1">
            <a:off x="5029202" y="1288197"/>
            <a:ext cx="1295398" cy="32838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2400" y="4191000"/>
            <a:ext cx="3018950" cy="2062103"/>
          </a:xfrm>
          <a:prstGeom prst="rect">
            <a:avLst/>
          </a:prstGeom>
          <a:solidFill>
            <a:srgbClr val="92D050">
              <a:alpha val="52000"/>
            </a:srgbClr>
          </a:solidFill>
          <a:ln w="25400">
            <a:solidFill>
              <a:srgbClr val="28F84B"/>
            </a:solidFill>
          </a:ln>
        </p:spPr>
        <p:txBody>
          <a:bodyPr wrap="square">
            <a:spAutoFit/>
          </a:bodyPr>
          <a:lstStyle/>
          <a:p>
            <a:r>
              <a:rPr lang="sv-SE" sz="1600" dirty="0" smtClean="0">
                <a:latin typeface="Times New Roman" panose="02020603050405020304" pitchFamily="18" charset="0"/>
                <a:cs typeface="Times New Roman" panose="02020603050405020304" pitchFamily="18" charset="0"/>
              </a:rPr>
              <a:t>UNI Microwave Radiometer T/Q profiles, SoDAR winds, Pandora (Column NO2, O3)</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err="1" smtClean="0">
                <a:latin typeface="Times New Roman" panose="02020603050405020304" pitchFamily="18" charset="0"/>
                <a:cs typeface="Times New Roman" panose="02020603050405020304" pitchFamily="18" charset="0"/>
              </a:rPr>
              <a:t>Insitu</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super site (UW-Madison/</a:t>
            </a:r>
            <a:r>
              <a:rPr lang="en-US" sz="1600" dirty="0" err="1">
                <a:latin typeface="Times New Roman" panose="02020603050405020304" pitchFamily="18" charset="0"/>
                <a:cs typeface="Times New Roman" panose="02020603050405020304" pitchFamily="18" charset="0"/>
              </a:rPr>
              <a:t>UofM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NOy</a:t>
            </a:r>
            <a:r>
              <a:rPr lang="en-US" sz="1600" dirty="0">
                <a:latin typeface="Times New Roman" panose="02020603050405020304" pitchFamily="18" charset="0"/>
                <a:cs typeface="Times New Roman" panose="02020603050405020304" pitchFamily="18" charset="0"/>
              </a:rPr>
              <a:t>/VOC U-Iowa Aerosol)</a:t>
            </a:r>
          </a:p>
          <a:p>
            <a:endParaRPr lang="en-US" sz="1600" dirty="0">
              <a:latin typeface="Times New Roman" panose="02020603050405020304" pitchFamily="18" charset="0"/>
              <a:cs typeface="Times New Roman" panose="02020603050405020304" pitchFamily="18" charset="0"/>
            </a:endParaRPr>
          </a:p>
        </p:txBody>
      </p:sp>
      <p:cxnSp>
        <p:nvCxnSpPr>
          <p:cNvPr id="17" name="Straight Arrow Connector 16"/>
          <p:cNvCxnSpPr>
            <a:stCxn id="16" idx="3"/>
          </p:cNvCxnSpPr>
          <p:nvPr/>
        </p:nvCxnSpPr>
        <p:spPr>
          <a:xfrm flipV="1">
            <a:off x="3171350" y="4953000"/>
            <a:ext cx="2696050" cy="269052"/>
          </a:xfrm>
          <a:prstGeom prst="straightConnector1">
            <a:avLst/>
          </a:prstGeom>
          <a:ln w="25400">
            <a:solidFill>
              <a:srgbClr val="28F84B"/>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00600" y="6388274"/>
            <a:ext cx="4079310" cy="369332"/>
          </a:xfrm>
          <a:prstGeom prst="rect">
            <a:avLst/>
          </a:prstGeom>
          <a:solidFill>
            <a:srgbClr val="FF0000">
              <a:alpha val="25000"/>
            </a:srgbClr>
          </a:solidFill>
          <a:ln w="25400">
            <a:solidFill>
              <a:srgbClr val="FF0000"/>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Scientific Aviation </a:t>
            </a:r>
            <a:r>
              <a:rPr lang="en-US" dirty="0" err="1" smtClean="0">
                <a:latin typeface="Times New Roman" panose="02020603050405020304" pitchFamily="18" charset="0"/>
                <a:cs typeface="Times New Roman" panose="02020603050405020304" pitchFamily="18" charset="0"/>
              </a:rPr>
              <a:t>insitu</a:t>
            </a:r>
            <a:r>
              <a:rPr lang="en-US" dirty="0" smtClean="0">
                <a:latin typeface="Times New Roman" panose="02020603050405020304" pitchFamily="18" charset="0"/>
                <a:cs typeface="Times New Roman" panose="02020603050405020304" pitchFamily="18" charset="0"/>
              </a:rPr>
              <a:t> O3, NO2</a:t>
            </a:r>
            <a:endParaRPr lang="en-US" baseline="30000" dirty="0">
              <a:latin typeface="Times New Roman" panose="02020603050405020304" pitchFamily="18" charset="0"/>
              <a:cs typeface="Times New Roman" panose="02020603050405020304" pitchFamily="18" charset="0"/>
            </a:endParaRPr>
          </a:p>
        </p:txBody>
      </p:sp>
      <p:cxnSp>
        <p:nvCxnSpPr>
          <p:cNvPr id="19" name="Straight Arrow Connector 18"/>
          <p:cNvCxnSpPr>
            <a:stCxn id="18" idx="0"/>
          </p:cNvCxnSpPr>
          <p:nvPr/>
        </p:nvCxnSpPr>
        <p:spPr>
          <a:xfrm flipH="1" flipV="1">
            <a:off x="5867400" y="4267200"/>
            <a:ext cx="972855" cy="21210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1450" y="2362571"/>
            <a:ext cx="3018951" cy="830997"/>
          </a:xfrm>
          <a:prstGeom prst="rect">
            <a:avLst/>
          </a:prstGeom>
          <a:solidFill>
            <a:schemeClr val="tx2">
              <a:lumMod val="20000"/>
              <a:lumOff val="80000"/>
            </a:schemeClr>
          </a:solidFill>
          <a:ln w="25400">
            <a:solidFill>
              <a:srgbClr val="00B0F0"/>
            </a:solidFill>
          </a:ln>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NOAA Ship (EPA Pandora, ceilometer, </a:t>
            </a:r>
            <a:r>
              <a:rPr lang="en-US" sz="1600" dirty="0" err="1" smtClean="0">
                <a:latin typeface="Times New Roman" panose="02020603050405020304" pitchFamily="18" charset="0"/>
                <a:cs typeface="Times New Roman" panose="02020603050405020304" pitchFamily="18" charset="0"/>
              </a:rPr>
              <a:t>insitu</a:t>
            </a:r>
            <a:r>
              <a:rPr lang="en-US" sz="1600" dirty="0" smtClean="0">
                <a:latin typeface="Times New Roman" panose="02020603050405020304" pitchFamily="18" charset="0"/>
                <a:cs typeface="Times New Roman" panose="02020603050405020304" pitchFamily="18" charset="0"/>
              </a:rPr>
              <a:t> O3, (tethered Kite and shipboard), </a:t>
            </a:r>
            <a:endParaRPr lang="en-US" sz="1600" dirty="0">
              <a:latin typeface="Times New Roman" panose="02020603050405020304" pitchFamily="18" charset="0"/>
              <a:cs typeface="Times New Roman" panose="02020603050405020304" pitchFamily="18" charset="0"/>
            </a:endParaRPr>
          </a:p>
        </p:txBody>
      </p:sp>
      <p:cxnSp>
        <p:nvCxnSpPr>
          <p:cNvPr id="4" name="Straight Arrow Connector 3"/>
          <p:cNvCxnSpPr>
            <a:stCxn id="2" idx="3"/>
          </p:cNvCxnSpPr>
          <p:nvPr/>
        </p:nvCxnSpPr>
        <p:spPr>
          <a:xfrm>
            <a:off x="3190401" y="2778070"/>
            <a:ext cx="2676999" cy="148913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6071" y="3267670"/>
            <a:ext cx="3095150" cy="830997"/>
          </a:xfrm>
          <a:prstGeom prst="rect">
            <a:avLst/>
          </a:prstGeom>
          <a:solidFill>
            <a:srgbClr val="FFFF00">
              <a:alpha val="42000"/>
            </a:srgbClr>
          </a:solidFill>
          <a:ln w="25400">
            <a:solidFill>
              <a:srgbClr val="FFFF00"/>
            </a:solidFill>
          </a:ln>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EPA Geospatial </a:t>
            </a:r>
            <a:r>
              <a:rPr lang="en-US" sz="1600" dirty="0">
                <a:latin typeface="Times New Roman" panose="02020603050405020304" pitchFamily="18" charset="0"/>
                <a:cs typeface="Times New Roman" panose="02020603050405020304" pitchFamily="18" charset="0"/>
              </a:rPr>
              <a:t>Measurement of Air Pollution (GMAP) </a:t>
            </a:r>
            <a:r>
              <a:rPr lang="en-US" sz="1600" dirty="0" smtClean="0">
                <a:latin typeface="Times New Roman" panose="02020603050405020304" pitchFamily="18" charset="0"/>
                <a:cs typeface="Times New Roman" panose="02020603050405020304" pitchFamily="18" charset="0"/>
              </a:rPr>
              <a:t>mobile van</a:t>
            </a:r>
          </a:p>
          <a:p>
            <a:r>
              <a:rPr lang="en-US" sz="1600" dirty="0" smtClean="0">
                <a:latin typeface="Times New Roman" panose="02020603050405020304" pitchFamily="18" charset="0"/>
                <a:cs typeface="Times New Roman" panose="02020603050405020304" pitchFamily="18" charset="0"/>
              </a:rPr>
              <a:t>(O3)</a:t>
            </a:r>
            <a:endParaRPr lang="en-US" sz="1600" dirty="0"/>
          </a:p>
        </p:txBody>
      </p:sp>
      <p:cxnSp>
        <p:nvCxnSpPr>
          <p:cNvPr id="11" name="Straight Arrow Connector 10"/>
          <p:cNvCxnSpPr>
            <a:stCxn id="9" idx="3"/>
          </p:cNvCxnSpPr>
          <p:nvPr/>
        </p:nvCxnSpPr>
        <p:spPr>
          <a:xfrm>
            <a:off x="3241221" y="3683169"/>
            <a:ext cx="2473779" cy="888831"/>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87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28600" y="1295400"/>
            <a:ext cx="8077200" cy="2554545"/>
          </a:xfrm>
          <a:prstGeom prst="rect">
            <a:avLst/>
          </a:prstGeom>
        </p:spPr>
        <p:txBody>
          <a:bodyPr wrap="square">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Boundary Layer </a:t>
            </a:r>
            <a:r>
              <a:rPr lang="en-US" b="1" dirty="0" smtClean="0">
                <a:latin typeface="Times New Roman" panose="02020603050405020304" pitchFamily="18" charset="0"/>
                <a:cs typeface="Times New Roman" panose="02020603050405020304" pitchFamily="18" charset="0"/>
              </a:rPr>
              <a:t>Meteorology/Surface Meteorology </a:t>
            </a:r>
            <a:r>
              <a:rPr lang="en-US" dirty="0" smtClean="0">
                <a:latin typeface="Times New Roman" panose="02020603050405020304" pitchFamily="18" charset="0"/>
                <a:cs typeface="Times New Roman" panose="02020603050405020304" pitchFamily="18" charset="0"/>
              </a:rPr>
              <a:t>Tim </a:t>
            </a:r>
            <a:r>
              <a:rPr lang="en-US" dirty="0">
                <a:latin typeface="Times New Roman" panose="02020603050405020304" pitchFamily="18" charset="0"/>
                <a:cs typeface="Times New Roman" panose="02020603050405020304" pitchFamily="18" charset="0"/>
              </a:rPr>
              <a:t>Wagner, Univ. of Wisconsin. SPARC: the SSEC </a:t>
            </a:r>
            <a:r>
              <a:rPr lang="en-US" dirty="0" smtClean="0">
                <a:latin typeface="Times New Roman" panose="02020603050405020304" pitchFamily="18" charset="0"/>
                <a:cs typeface="Times New Roman" panose="02020603050405020304" pitchFamily="18" charset="0"/>
              </a:rPr>
              <a:t>Portable Atmospheric </a:t>
            </a:r>
            <a:r>
              <a:rPr lang="en-US" dirty="0">
                <a:latin typeface="Times New Roman" panose="02020603050405020304" pitchFamily="18" charset="0"/>
                <a:cs typeface="Times New Roman" panose="02020603050405020304" pitchFamily="18" charset="0"/>
              </a:rPr>
              <a:t>Research </a:t>
            </a:r>
            <a:r>
              <a:rPr lang="en-US" dirty="0" smtClean="0">
                <a:latin typeface="Times New Roman" panose="02020603050405020304" pitchFamily="18" charset="0"/>
                <a:cs typeface="Times New Roman" panose="02020603050405020304" pitchFamily="18" charset="0"/>
              </a:rPr>
              <a:t>Center (funded by NOAA)</a:t>
            </a: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Profiles: </a:t>
            </a:r>
            <a:r>
              <a:rPr lang="en-US" i="1" dirty="0" smtClean="0">
                <a:latin typeface="Times New Roman" panose="02020603050405020304" pitchFamily="18" charset="0"/>
                <a:cs typeface="Times New Roman" panose="02020603050405020304" pitchFamily="18" charset="0"/>
              </a:rPr>
              <a:t>(T, Q, wind, extinction) </a:t>
            </a:r>
            <a:r>
              <a:rPr lang="en-US" dirty="0" smtClean="0">
                <a:latin typeface="Times New Roman" panose="02020603050405020304" pitchFamily="18" charset="0"/>
                <a:cs typeface="Times New Roman" panose="02020603050405020304" pitchFamily="18" charset="0"/>
              </a:rPr>
              <a:t>Atmospheric </a:t>
            </a:r>
            <a:r>
              <a:rPr lang="en-US" dirty="0">
                <a:latin typeface="Times New Roman" panose="02020603050405020304" pitchFamily="18" charset="0"/>
                <a:cs typeface="Times New Roman" panose="02020603050405020304" pitchFamily="18" charset="0"/>
              </a:rPr>
              <a:t>Emitted Radiance Interferometer (AERI</a:t>
            </a:r>
            <a:r>
              <a:rPr lang="en-US" dirty="0" smtClean="0">
                <a:latin typeface="Times New Roman" panose="02020603050405020304" pitchFamily="18" charset="0"/>
                <a:cs typeface="Times New Roman" panose="02020603050405020304" pitchFamily="18" charset="0"/>
              </a:rPr>
              <a:t>), </a:t>
            </a:r>
            <a:r>
              <a:rPr lang="nn-NO" dirty="0" smtClean="0">
                <a:latin typeface="Times New Roman" panose="02020603050405020304" pitchFamily="18" charset="0"/>
                <a:cs typeface="Times New Roman" panose="02020603050405020304" pitchFamily="18" charset="0"/>
              </a:rPr>
              <a:t>HSRL </a:t>
            </a:r>
            <a:r>
              <a:rPr lang="nn-NO" dirty="0">
                <a:latin typeface="Times New Roman" panose="02020603050405020304" pitchFamily="18" charset="0"/>
                <a:cs typeface="Times New Roman" panose="02020603050405020304" pitchFamily="18" charset="0"/>
              </a:rPr>
              <a:t>Lidar, Doppler lidar wind profiler.</a:t>
            </a:r>
          </a:p>
          <a:p>
            <a:pPr marL="742950" lvl="1" indent="-285750">
              <a:buFont typeface="Arial" panose="020B0604020202020204" pitchFamily="34" charset="0"/>
              <a:buChar char="•"/>
            </a:pPr>
            <a:endParaRPr lang="en-US" i="1"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i="1" dirty="0" smtClean="0">
                <a:latin typeface="Times New Roman" panose="02020603050405020304" pitchFamily="18" charset="0"/>
                <a:cs typeface="Times New Roman" panose="02020603050405020304" pitchFamily="18" charset="0"/>
              </a:rPr>
              <a:t>In </a:t>
            </a:r>
            <a:r>
              <a:rPr lang="en-US" i="1" dirty="0">
                <a:latin typeface="Times New Roman" panose="02020603050405020304" pitchFamily="18" charset="0"/>
                <a:cs typeface="Times New Roman" panose="02020603050405020304" pitchFamily="18" charset="0"/>
              </a:rPr>
              <a:t>situ meteorology: </a:t>
            </a:r>
            <a:r>
              <a:rPr lang="en-US" dirty="0" err="1">
                <a:latin typeface="Times New Roman" panose="02020603050405020304" pitchFamily="18" charset="0"/>
                <a:cs typeface="Times New Roman" panose="02020603050405020304" pitchFamily="18" charset="0"/>
              </a:rPr>
              <a:t>Vaisala</a:t>
            </a:r>
            <a:r>
              <a:rPr lang="en-US" dirty="0">
                <a:latin typeface="Times New Roman" panose="02020603050405020304" pitchFamily="18" charset="0"/>
                <a:cs typeface="Times New Roman" panose="02020603050405020304" pitchFamily="18" charset="0"/>
              </a:rPr>
              <a:t> T, RH, pressure, wind speed, </a:t>
            </a:r>
            <a:r>
              <a:rPr lang="en-US" dirty="0" smtClean="0">
                <a:latin typeface="Times New Roman" panose="02020603050405020304" pitchFamily="18" charset="0"/>
                <a:cs typeface="Times New Roman" panose="02020603050405020304" pitchFamily="18" charset="0"/>
              </a:rPr>
              <a:t>wind direction</a:t>
            </a:r>
            <a:r>
              <a:rPr lang="en-US" dirty="0">
                <a:latin typeface="Times New Roman" panose="02020603050405020304" pitchFamily="18" charset="0"/>
                <a:cs typeface="Times New Roman" panose="02020603050405020304" pitchFamily="18" charset="0"/>
              </a:rPr>
              <a:t>, precipitation</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2400" y="152400"/>
            <a:ext cx="89916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Sheboygan Ground Site: Spaceport Sheboygan</a:t>
            </a:r>
          </a:p>
          <a:p>
            <a:r>
              <a:rPr lang="en-US" sz="3200" b="1" dirty="0" smtClean="0">
                <a:latin typeface="Times New Roman" panose="02020603050405020304" pitchFamily="18" charset="0"/>
                <a:cs typeface="Times New Roman" panose="02020603050405020304" pitchFamily="18" charset="0"/>
              </a:rPr>
              <a:t>UW-Madison SPARC Trailer</a:t>
            </a:r>
            <a:endParaRPr lang="en-US" sz="32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28600" y="3526779"/>
            <a:ext cx="8077200" cy="646331"/>
          </a:xfrm>
          <a:prstGeom prst="rect">
            <a:avLst/>
          </a:prstGeom>
        </p:spPr>
        <p:txBody>
          <a:bodyPr wrap="square">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O3 Profiles </a:t>
            </a:r>
            <a:r>
              <a:rPr lang="en-US" dirty="0">
                <a:latin typeface="Times New Roman" panose="02020603050405020304" pitchFamily="18" charset="0"/>
                <a:cs typeface="Times New Roman" panose="02020603050405020304" pitchFamily="18" charset="0"/>
              </a:rPr>
              <a:t>by Tethered </a:t>
            </a:r>
            <a:r>
              <a:rPr lang="en-US" dirty="0" smtClean="0">
                <a:latin typeface="Times New Roman" panose="02020603050405020304" pitchFamily="18" charset="0"/>
                <a:cs typeface="Times New Roman" panose="02020603050405020304" pitchFamily="18" charset="0"/>
              </a:rPr>
              <a:t>Kite </a:t>
            </a:r>
            <a:r>
              <a:rPr lang="en-US" dirty="0">
                <a:latin typeface="Times New Roman" panose="02020603050405020304" pitchFamily="18" charset="0"/>
                <a:cs typeface="Times New Roman" panose="02020603050405020304" pitchFamily="18" charset="0"/>
              </a:rPr>
              <a:t>(ozone and meteorology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conjunction with Dept. of Atmospheric Science, Univ. Wisconsin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1028" name="Picture 4" descr="IMG_20140721_1121427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125686"/>
            <a:ext cx="5953125" cy="2333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86" y="6587422"/>
            <a:ext cx="9165771" cy="276999"/>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The SSEC Portable Atmospheric Research Center (SPARC) </a:t>
            </a:r>
            <a:r>
              <a:rPr lang="en-US" sz="1200" b="1" dirty="0" smtClean="0">
                <a:latin typeface="Times New Roman" panose="02020603050405020304" pitchFamily="18" charset="0"/>
                <a:cs typeface="Times New Roman" panose="02020603050405020304" pitchFamily="18" charset="0"/>
              </a:rPr>
              <a:t> during the Front </a:t>
            </a:r>
            <a:r>
              <a:rPr lang="en-US" sz="1200" b="1" dirty="0">
                <a:latin typeface="Times New Roman" panose="02020603050405020304" pitchFamily="18" charset="0"/>
                <a:cs typeface="Times New Roman" panose="02020603050405020304" pitchFamily="18" charset="0"/>
              </a:rPr>
              <a:t>Range Air Pollution Experiment (FRAPPE).</a:t>
            </a:r>
          </a:p>
        </p:txBody>
      </p:sp>
      <p:cxnSp>
        <p:nvCxnSpPr>
          <p:cNvPr id="6" name="Straight Arrow Connector 5"/>
          <p:cNvCxnSpPr/>
          <p:nvPr/>
        </p:nvCxnSpPr>
        <p:spPr>
          <a:xfrm flipH="1">
            <a:off x="5105400" y="4572000"/>
            <a:ext cx="4572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19056" y="4398610"/>
            <a:ext cx="790922" cy="369332"/>
          </a:xfrm>
          <a:prstGeom prst="rect">
            <a:avLst/>
          </a:prstGeom>
          <a:noFill/>
        </p:spPr>
        <p:txBody>
          <a:bodyPr wrap="none" rtlCol="0">
            <a:spAutoFit/>
          </a:bodyPr>
          <a:lstStyle/>
          <a:p>
            <a:r>
              <a:rPr lang="en-US" b="1" dirty="0" smtClean="0">
                <a:solidFill>
                  <a:srgbClr val="FF0000"/>
                </a:solidFill>
              </a:rPr>
              <a:t>SPARC</a:t>
            </a:r>
            <a:endParaRPr lang="en-US" b="1" dirty="0">
              <a:solidFill>
                <a:srgbClr val="FF0000"/>
              </a:solidFill>
            </a:endParaRPr>
          </a:p>
        </p:txBody>
      </p:sp>
    </p:spTree>
    <p:extLst>
      <p:ext uri="{BB962C8B-B14F-4D97-AF65-F5344CB8AC3E}">
        <p14:creationId xmlns:p14="http://schemas.microsoft.com/office/powerpoint/2010/main" val="1356815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14" y="0"/>
            <a:ext cx="9144000" cy="1569660"/>
          </a:xfrm>
          <a:prstGeom prst="rect">
            <a:avLst/>
          </a:prstGeom>
        </p:spPr>
        <p:txBody>
          <a:bodyPr wrap="square">
            <a:spAutoFit/>
          </a:bodyPr>
          <a:lstStyle/>
          <a:p>
            <a:pPr algn="ctr"/>
            <a:r>
              <a:rPr lang="en-US" sz="3200" dirty="0">
                <a:latin typeface="Times New Roman" panose="02020603050405020304" pitchFamily="18" charset="0"/>
                <a:cs typeface="Times New Roman" panose="02020603050405020304" pitchFamily="18" charset="0"/>
              </a:rPr>
              <a:t>Enhanced Measurements </a:t>
            </a:r>
            <a:r>
              <a:rPr lang="en-US" sz="3200" dirty="0" smtClean="0">
                <a:latin typeface="Times New Roman" panose="02020603050405020304" pitchFamily="18" charset="0"/>
                <a:cs typeface="Times New Roman" panose="02020603050405020304" pitchFamily="18" charset="0"/>
              </a:rPr>
              <a:t>During LMOS 2017</a:t>
            </a:r>
          </a:p>
          <a:p>
            <a:pPr algn="ctr"/>
            <a:r>
              <a:rPr lang="en-US" sz="3200" dirty="0" smtClean="0">
                <a:latin typeface="Times New Roman" panose="02020603050405020304" pitchFamily="18" charset="0"/>
                <a:cs typeface="Times New Roman" panose="02020603050405020304" pitchFamily="18" charset="0"/>
              </a:rPr>
              <a:t>for</a:t>
            </a:r>
            <a:endParaRPr lang="en-US" sz="3200" dirty="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GOES-16 ABI </a:t>
            </a:r>
            <a:r>
              <a:rPr lang="en-US" sz="3200" dirty="0">
                <a:latin typeface="Times New Roman" panose="02020603050405020304" pitchFamily="18" charset="0"/>
                <a:cs typeface="Times New Roman" panose="02020603050405020304" pitchFamily="18" charset="0"/>
              </a:rPr>
              <a:t>Baseline </a:t>
            </a:r>
            <a:r>
              <a:rPr lang="en-US" sz="3200" dirty="0" smtClean="0">
                <a:latin typeface="Times New Roman" panose="02020603050405020304" pitchFamily="18" charset="0"/>
                <a:cs typeface="Times New Roman" panose="02020603050405020304" pitchFamily="18" charset="0"/>
              </a:rPr>
              <a:t>Product </a:t>
            </a:r>
            <a:r>
              <a:rPr lang="en-US" sz="3200" dirty="0">
                <a:latin typeface="Times New Roman" panose="02020603050405020304" pitchFamily="18" charset="0"/>
                <a:cs typeface="Times New Roman" panose="02020603050405020304" pitchFamily="18" charset="0"/>
              </a:rPr>
              <a:t>Validation</a:t>
            </a:r>
          </a:p>
        </p:txBody>
      </p:sp>
      <p:graphicFrame>
        <p:nvGraphicFramePr>
          <p:cNvPr id="5" name="Table 4"/>
          <p:cNvGraphicFramePr>
            <a:graphicFrameLocks noGrp="1"/>
          </p:cNvGraphicFramePr>
          <p:nvPr>
            <p:extLst>
              <p:ext uri="{D42A27DB-BD31-4B8C-83A1-F6EECF244321}">
                <p14:modId xmlns:p14="http://schemas.microsoft.com/office/powerpoint/2010/main" val="535924557"/>
              </p:ext>
            </p:extLst>
          </p:nvPr>
        </p:nvGraphicFramePr>
        <p:xfrm>
          <a:off x="304800" y="1524000"/>
          <a:ext cx="8534400" cy="5013682"/>
        </p:xfrm>
        <a:graphic>
          <a:graphicData uri="http://schemas.openxmlformats.org/drawingml/2006/table">
            <a:tbl>
              <a:tblPr firstRow="1" firstCol="1" bandRow="1">
                <a:tableStyleId>{5C22544A-7EE6-4342-B048-85BDC9FD1C3A}</a:tableStyleId>
              </a:tblPr>
              <a:tblGrid>
                <a:gridCol w="4267200"/>
                <a:gridCol w="4267200"/>
              </a:tblGrid>
              <a:tr h="450272">
                <a:tc>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GOES-R Baseline Product</a:t>
                      </a:r>
                      <a:endParaRPr lang="en-US" sz="1400" dirty="0">
                        <a:effectLst/>
                        <a:latin typeface="Times New Roman" panose="02020603050405020304" pitchFamily="18" charset="0"/>
                        <a:ea typeface="Calibri"/>
                        <a:cs typeface="Times New Roman" panose="02020603050405020304" pitchFamily="18" charset="0"/>
                      </a:endParaRPr>
                    </a:p>
                  </a:txBody>
                  <a:tcPr marL="56764" marR="56764" marT="0" marB="0"/>
                </a:tc>
                <a:tc>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Enhanced Validation Measurements</a:t>
                      </a:r>
                      <a:endParaRPr lang="en-US" sz="1400" dirty="0">
                        <a:effectLst/>
                        <a:latin typeface="Times New Roman" panose="02020603050405020304" pitchFamily="18" charset="0"/>
                        <a:ea typeface="Calibri"/>
                        <a:cs typeface="Times New Roman" panose="02020603050405020304" pitchFamily="18" charset="0"/>
                      </a:endParaRPr>
                    </a:p>
                  </a:txBody>
                  <a:tcPr marL="56764" marR="56764" marT="0" marB="0"/>
                </a:tc>
              </a:tr>
              <a:tr h="900546">
                <a:tc>
                  <a:txBody>
                    <a:bodyPr/>
                    <a:lstStyle/>
                    <a:p>
                      <a:pPr marL="0" marR="0">
                        <a:lnSpc>
                          <a:spcPct val="115000"/>
                        </a:lnSpc>
                        <a:spcBef>
                          <a:spcPts val="0"/>
                        </a:spcBef>
                        <a:spcAft>
                          <a:spcPts val="0"/>
                        </a:spcAft>
                      </a:pPr>
                      <a:r>
                        <a:rPr lang="en-US" sz="1400" u="none" strike="noStrike" dirty="0">
                          <a:solidFill>
                            <a:schemeClr val="bg1"/>
                          </a:solidFill>
                          <a:effectLst/>
                          <a:latin typeface="Times New Roman" panose="02020603050405020304" pitchFamily="18" charset="0"/>
                          <a:cs typeface="Times New Roman" panose="02020603050405020304" pitchFamily="18" charset="0"/>
                        </a:rPr>
                        <a:t>Aerosol Detection (Including Smoke and Dust)</a:t>
                      </a:r>
                      <a:r>
                        <a:rPr lang="en-US" sz="1400" u="none" dirty="0">
                          <a:solidFill>
                            <a:schemeClr val="bg1"/>
                          </a:solidFill>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400" u="none" strike="noStrike" dirty="0">
                          <a:solidFill>
                            <a:schemeClr val="bg1"/>
                          </a:solidFill>
                          <a:effectLst/>
                          <a:latin typeface="Times New Roman" panose="02020603050405020304" pitchFamily="18" charset="0"/>
                          <a:cs typeface="Times New Roman" panose="02020603050405020304" pitchFamily="18" charset="0"/>
                        </a:rPr>
                        <a:t>Aerosol Optical Depth (AOD)</a:t>
                      </a:r>
                      <a:endParaRPr lang="en-US" sz="1400" u="none" dirty="0">
                        <a:solidFill>
                          <a:schemeClr val="bg1"/>
                        </a:solidFill>
                        <a:effectLst/>
                        <a:latin typeface="Times New Roman" panose="02020603050405020304" pitchFamily="18" charset="0"/>
                        <a:ea typeface="Calibri"/>
                        <a:cs typeface="Times New Roman" panose="02020603050405020304" pitchFamily="18" charset="0"/>
                      </a:endParaRPr>
                    </a:p>
                  </a:txBody>
                  <a:tcPr marL="56764" marR="56764" marT="0" marB="0"/>
                </a:tc>
                <a:tc>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High Spectral Resolution LIDAR (HSRL)</a:t>
                      </a:r>
                    </a:p>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cs typeface="Times New Roman" panose="02020603050405020304" pitchFamily="18" charset="0"/>
                        </a:rPr>
                        <a:t>Airborne</a:t>
                      </a:r>
                      <a:r>
                        <a:rPr lang="en-US" sz="1400" baseline="0" dirty="0" smtClean="0">
                          <a:effectLst/>
                          <a:latin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cs typeface="Times New Roman" panose="02020603050405020304" pitchFamily="18" charset="0"/>
                        </a:rPr>
                        <a:t>AOD retrievals (</a:t>
                      </a:r>
                      <a:r>
                        <a:rPr lang="en-US" sz="1400" dirty="0" err="1" smtClean="0">
                          <a:effectLst/>
                          <a:latin typeface="Times New Roman" panose="02020603050405020304" pitchFamily="18" charset="0"/>
                          <a:cs typeface="Times New Roman" panose="02020603050405020304" pitchFamily="18" charset="0"/>
                        </a:rPr>
                        <a:t>AirHARP</a:t>
                      </a:r>
                      <a:r>
                        <a:rPr lang="en-US" sz="1400" dirty="0" smtClean="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CIMEL </a:t>
                      </a:r>
                      <a:r>
                        <a:rPr lang="en-US" sz="1400" dirty="0" err="1">
                          <a:effectLst/>
                          <a:latin typeface="Times New Roman" panose="02020603050405020304" pitchFamily="18" charset="0"/>
                          <a:cs typeface="Times New Roman" panose="02020603050405020304" pitchFamily="18" charset="0"/>
                        </a:rPr>
                        <a:t>sunphotometer</a:t>
                      </a:r>
                      <a:endParaRPr lang="en-US" sz="1400" dirty="0">
                        <a:effectLst/>
                        <a:latin typeface="Times New Roman" panose="02020603050405020304" pitchFamily="18" charset="0"/>
                        <a:ea typeface="Calibri"/>
                        <a:cs typeface="Times New Roman" panose="02020603050405020304" pitchFamily="18" charset="0"/>
                      </a:endParaRPr>
                    </a:p>
                  </a:txBody>
                  <a:tcPr marL="56764" marR="56764" marT="0" marB="0"/>
                </a:tc>
              </a:tr>
              <a:tr h="1350818">
                <a:tc>
                  <a:txBody>
                    <a:bodyPr/>
                    <a:lstStyle/>
                    <a:p>
                      <a:pPr marL="0" marR="0">
                        <a:lnSpc>
                          <a:spcPct val="115000"/>
                        </a:lnSpc>
                        <a:spcBef>
                          <a:spcPts val="0"/>
                        </a:spcBef>
                        <a:spcAft>
                          <a:spcPts val="0"/>
                        </a:spcAft>
                      </a:pPr>
                      <a:r>
                        <a:rPr lang="en-US" sz="1400" u="none" strike="noStrike" dirty="0">
                          <a:solidFill>
                            <a:schemeClr val="bg1"/>
                          </a:solidFill>
                          <a:effectLst/>
                          <a:latin typeface="Times New Roman" panose="02020603050405020304" pitchFamily="18" charset="0"/>
                          <a:cs typeface="Times New Roman" panose="02020603050405020304" pitchFamily="18" charset="0"/>
                        </a:rPr>
                        <a:t>Clear Sky Masks</a:t>
                      </a:r>
                      <a:r>
                        <a:rPr lang="en-US" sz="1400" dirty="0">
                          <a:solidFill>
                            <a:schemeClr val="bg1"/>
                          </a:solidFill>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400" u="none" strike="noStrike" dirty="0">
                          <a:solidFill>
                            <a:schemeClr val="bg1"/>
                          </a:solidFill>
                          <a:effectLst/>
                          <a:latin typeface="Times New Roman" panose="02020603050405020304" pitchFamily="18" charset="0"/>
                          <a:cs typeface="Times New Roman" panose="02020603050405020304" pitchFamily="18" charset="0"/>
                        </a:rPr>
                        <a:t>Cloud Optical Depth</a:t>
                      </a:r>
                      <a:r>
                        <a:rPr lang="en-US" sz="1400" dirty="0">
                          <a:solidFill>
                            <a:schemeClr val="bg1"/>
                          </a:solidFill>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400" u="none" strike="noStrike" dirty="0">
                          <a:solidFill>
                            <a:schemeClr val="bg1"/>
                          </a:solidFill>
                          <a:effectLst/>
                          <a:latin typeface="Times New Roman" panose="02020603050405020304" pitchFamily="18" charset="0"/>
                          <a:cs typeface="Times New Roman" panose="02020603050405020304" pitchFamily="18" charset="0"/>
                        </a:rPr>
                        <a:t>Cloud Top Height</a:t>
                      </a:r>
                      <a:r>
                        <a:rPr lang="en-US" sz="1400" dirty="0">
                          <a:solidFill>
                            <a:schemeClr val="bg1"/>
                          </a:solidFill>
                          <a:effectLst/>
                          <a:latin typeface="Times New Roman" panose="02020603050405020304" pitchFamily="18" charset="0"/>
                          <a:cs typeface="Times New Roman" panose="02020603050405020304" pitchFamily="18" charset="0"/>
                        </a:rPr>
                        <a:t> </a:t>
                      </a:r>
                      <a:endParaRPr lang="en-US" sz="1400" dirty="0">
                        <a:solidFill>
                          <a:schemeClr val="bg1"/>
                        </a:solidFill>
                        <a:effectLst/>
                        <a:latin typeface="Times New Roman" panose="02020603050405020304" pitchFamily="18" charset="0"/>
                        <a:ea typeface="Calibri"/>
                        <a:cs typeface="Times New Roman" panose="02020603050405020304" pitchFamily="18" charset="0"/>
                      </a:endParaRPr>
                    </a:p>
                  </a:txBody>
                  <a:tcPr marL="56764" marR="56764" marT="0" marB="0"/>
                </a:tc>
                <a:tc>
                  <a:txBody>
                    <a:bodyPr/>
                    <a:lstStyle/>
                    <a:p>
                      <a:pPr marL="0" marR="0">
                        <a:lnSpc>
                          <a:spcPct val="115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GeoTASO</a:t>
                      </a:r>
                      <a:r>
                        <a:rPr lang="en-US" sz="1400" dirty="0">
                          <a:effectLst/>
                          <a:latin typeface="Times New Roman" panose="02020603050405020304" pitchFamily="18" charset="0"/>
                          <a:cs typeface="Times New Roman" panose="02020603050405020304" pitchFamily="18" charset="0"/>
                        </a:rPr>
                        <a:t> (clear sky mask only)</a:t>
                      </a:r>
                    </a:p>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High Spectral Resolution LIDAR (HSRL)</a:t>
                      </a:r>
                    </a:p>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a:cs typeface="Times New Roman" panose="02020603050405020304" pitchFamily="18" charset="0"/>
                      </a:endParaRPr>
                    </a:p>
                  </a:txBody>
                  <a:tcPr marL="56764" marR="56764" marT="0" marB="0"/>
                </a:tc>
              </a:tr>
              <a:tr h="675410">
                <a:tc>
                  <a:txBody>
                    <a:bodyPr/>
                    <a:lstStyle/>
                    <a:p>
                      <a:pPr marL="0" marR="0">
                        <a:lnSpc>
                          <a:spcPct val="115000"/>
                        </a:lnSpc>
                        <a:spcBef>
                          <a:spcPts val="0"/>
                        </a:spcBef>
                        <a:spcAft>
                          <a:spcPts val="0"/>
                        </a:spcAft>
                      </a:pPr>
                      <a:r>
                        <a:rPr lang="en-US" sz="1400" u="none" strike="noStrike" dirty="0">
                          <a:solidFill>
                            <a:schemeClr val="bg1"/>
                          </a:solidFill>
                          <a:effectLst/>
                          <a:latin typeface="Times New Roman" panose="02020603050405020304" pitchFamily="18" charset="0"/>
                          <a:cs typeface="Times New Roman" panose="02020603050405020304" pitchFamily="18" charset="0"/>
                        </a:rPr>
                        <a:t>Derived Motion Winds</a:t>
                      </a:r>
                      <a:r>
                        <a:rPr lang="en-US" sz="1400" dirty="0">
                          <a:solidFill>
                            <a:schemeClr val="bg1"/>
                          </a:solidFill>
                          <a:effectLst/>
                          <a:latin typeface="Times New Roman" panose="02020603050405020304" pitchFamily="18" charset="0"/>
                          <a:cs typeface="Times New Roman" panose="02020603050405020304" pitchFamily="18" charset="0"/>
                        </a:rPr>
                        <a:t> </a:t>
                      </a:r>
                      <a:endParaRPr lang="en-US" sz="1400" dirty="0">
                        <a:solidFill>
                          <a:schemeClr val="bg1"/>
                        </a:solidFill>
                        <a:effectLst/>
                        <a:latin typeface="Times New Roman" panose="02020603050405020304" pitchFamily="18" charset="0"/>
                        <a:ea typeface="Calibri"/>
                        <a:cs typeface="Times New Roman" panose="02020603050405020304" pitchFamily="18" charset="0"/>
                      </a:endParaRPr>
                    </a:p>
                  </a:txBody>
                  <a:tcPr marL="56764" marR="56764" marT="0" marB="0"/>
                </a:tc>
                <a:tc>
                  <a:txBody>
                    <a:bodyPr/>
                    <a:lstStyle/>
                    <a:p>
                      <a:pPr marL="0" marR="0">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Halo Doppler LIDAR</a:t>
                      </a:r>
                    </a:p>
                    <a:p>
                      <a:pPr marL="0" marR="0">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SoDAR</a:t>
                      </a:r>
                      <a:endParaRPr lang="en-US" sz="1400">
                        <a:effectLst/>
                        <a:latin typeface="Times New Roman" panose="02020603050405020304" pitchFamily="18" charset="0"/>
                        <a:ea typeface="Calibri"/>
                        <a:cs typeface="Times New Roman" panose="02020603050405020304" pitchFamily="18" charset="0"/>
                      </a:endParaRPr>
                    </a:p>
                  </a:txBody>
                  <a:tcPr marL="56764" marR="56764" marT="0" marB="0"/>
                </a:tc>
              </a:tr>
              <a:tr h="1575954">
                <a:tc>
                  <a:txBody>
                    <a:bodyPr/>
                    <a:lstStyle/>
                    <a:p>
                      <a:pPr marL="0" marR="0">
                        <a:lnSpc>
                          <a:spcPct val="115000"/>
                        </a:lnSpc>
                        <a:spcBef>
                          <a:spcPts val="0"/>
                        </a:spcBef>
                        <a:spcAft>
                          <a:spcPts val="0"/>
                        </a:spcAft>
                      </a:pPr>
                      <a:r>
                        <a:rPr lang="en-US" sz="1400" u="none" strike="noStrike" dirty="0">
                          <a:solidFill>
                            <a:schemeClr val="bg1"/>
                          </a:solidFill>
                          <a:effectLst/>
                          <a:latin typeface="Times New Roman" panose="02020603050405020304" pitchFamily="18" charset="0"/>
                          <a:cs typeface="Times New Roman" panose="02020603050405020304" pitchFamily="18" charset="0"/>
                        </a:rPr>
                        <a:t>Derived Stability Indices</a:t>
                      </a:r>
                      <a:r>
                        <a:rPr lang="en-US" sz="1400" dirty="0">
                          <a:solidFill>
                            <a:schemeClr val="bg1"/>
                          </a:solidFill>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Total </a:t>
                      </a:r>
                      <a:r>
                        <a:rPr lang="en-US" sz="1400" dirty="0" err="1">
                          <a:effectLst/>
                          <a:latin typeface="Times New Roman" panose="02020603050405020304" pitchFamily="18" charset="0"/>
                          <a:cs typeface="Times New Roman" panose="02020603050405020304" pitchFamily="18" charset="0"/>
                        </a:rPr>
                        <a:t>Precipitable</a:t>
                      </a:r>
                      <a:r>
                        <a:rPr lang="en-US" sz="1400" dirty="0">
                          <a:effectLst/>
                          <a:latin typeface="Times New Roman" panose="02020603050405020304" pitchFamily="18" charset="0"/>
                          <a:cs typeface="Times New Roman" panose="02020603050405020304" pitchFamily="18" charset="0"/>
                        </a:rPr>
                        <a:t> Water Legacy Vertical Moisture Profile </a:t>
                      </a:r>
                    </a:p>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Legacy Vertical Temperature Profile</a:t>
                      </a:r>
                      <a:endParaRPr lang="en-US" sz="1400" dirty="0">
                        <a:effectLst/>
                        <a:latin typeface="Times New Roman" panose="02020603050405020304" pitchFamily="18" charset="0"/>
                        <a:ea typeface="Calibri"/>
                        <a:cs typeface="Times New Roman" panose="02020603050405020304" pitchFamily="18" charset="0"/>
                      </a:endParaRPr>
                    </a:p>
                  </a:txBody>
                  <a:tcPr marL="56764" marR="56764" marT="0" marB="0"/>
                </a:tc>
                <a:tc>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Atmospheric Emitted Radiance Interferometer (AERI)</a:t>
                      </a:r>
                    </a:p>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Radiometrics</a:t>
                      </a:r>
                      <a:r>
                        <a:rPr lang="en-US" sz="1400" dirty="0">
                          <a:effectLst/>
                          <a:latin typeface="Times New Roman" panose="02020603050405020304" pitchFamily="18" charset="0"/>
                          <a:cs typeface="Times New Roman" panose="02020603050405020304" pitchFamily="18" charset="0"/>
                        </a:rPr>
                        <a:t> MP-3000A profiling microwave radiometer</a:t>
                      </a:r>
                      <a:endParaRPr lang="en-US" sz="1400" dirty="0">
                        <a:effectLst/>
                        <a:latin typeface="Times New Roman" panose="02020603050405020304" pitchFamily="18" charset="0"/>
                        <a:ea typeface="Calibri"/>
                        <a:cs typeface="Times New Roman" panose="02020603050405020304" pitchFamily="18" charset="0"/>
                      </a:endParaRPr>
                    </a:p>
                  </a:txBody>
                  <a:tcPr marL="56764" marR="56764" marT="0" marB="0"/>
                </a:tc>
              </a:tr>
            </a:tbl>
          </a:graphicData>
        </a:graphic>
      </p:graphicFrame>
    </p:spTree>
    <p:extLst>
      <p:ext uri="{BB962C8B-B14F-4D97-AF65-F5344CB8AC3E}">
        <p14:creationId xmlns:p14="http://schemas.microsoft.com/office/powerpoint/2010/main" val="2770457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14" y="0"/>
            <a:ext cx="9144000" cy="1569660"/>
          </a:xfrm>
          <a:prstGeom prst="rect">
            <a:avLst/>
          </a:prstGeom>
        </p:spPr>
        <p:txBody>
          <a:bodyPr wrap="square">
            <a:spAutoFit/>
          </a:bodyPr>
          <a:lstStyle/>
          <a:p>
            <a:pPr algn="ctr"/>
            <a:r>
              <a:rPr lang="en-US" sz="3200" dirty="0">
                <a:latin typeface="Times New Roman" panose="02020603050405020304" pitchFamily="18" charset="0"/>
                <a:cs typeface="Times New Roman" panose="02020603050405020304" pitchFamily="18" charset="0"/>
              </a:rPr>
              <a:t>Enhanced Measurements </a:t>
            </a:r>
            <a:r>
              <a:rPr lang="en-US" sz="3200" dirty="0" smtClean="0">
                <a:latin typeface="Times New Roman" panose="02020603050405020304" pitchFamily="18" charset="0"/>
                <a:cs typeface="Times New Roman" panose="02020603050405020304" pitchFamily="18" charset="0"/>
              </a:rPr>
              <a:t>During LMOS 2017</a:t>
            </a:r>
          </a:p>
          <a:p>
            <a:pPr algn="ctr"/>
            <a:r>
              <a:rPr lang="en-US" sz="3200" dirty="0" smtClean="0">
                <a:latin typeface="Times New Roman" panose="02020603050405020304" pitchFamily="18" charset="0"/>
                <a:cs typeface="Times New Roman" panose="02020603050405020304" pitchFamily="18" charset="0"/>
              </a:rPr>
              <a:t>for</a:t>
            </a:r>
            <a:endParaRPr lang="en-US" sz="3200" dirty="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GOES-16 ABI Future Product </a:t>
            </a:r>
            <a:r>
              <a:rPr lang="en-US" sz="3200" dirty="0">
                <a:latin typeface="Times New Roman" panose="02020603050405020304" pitchFamily="18" charset="0"/>
                <a:cs typeface="Times New Roman" panose="02020603050405020304" pitchFamily="18" charset="0"/>
              </a:rPr>
              <a:t>Validation</a:t>
            </a:r>
          </a:p>
        </p:txBody>
      </p:sp>
      <p:graphicFrame>
        <p:nvGraphicFramePr>
          <p:cNvPr id="2" name="Table 1"/>
          <p:cNvGraphicFramePr>
            <a:graphicFrameLocks noGrp="1"/>
          </p:cNvGraphicFramePr>
          <p:nvPr>
            <p:extLst>
              <p:ext uri="{D42A27DB-BD31-4B8C-83A1-F6EECF244321}">
                <p14:modId xmlns:p14="http://schemas.microsoft.com/office/powerpoint/2010/main" val="235472813"/>
              </p:ext>
            </p:extLst>
          </p:nvPr>
        </p:nvGraphicFramePr>
        <p:xfrm>
          <a:off x="76200" y="1512539"/>
          <a:ext cx="8915400" cy="4234036"/>
        </p:xfrm>
        <a:graphic>
          <a:graphicData uri="http://schemas.openxmlformats.org/drawingml/2006/table">
            <a:tbl>
              <a:tblPr firstRow="1" firstCol="1" bandRow="1">
                <a:tableStyleId>{5C22544A-7EE6-4342-B048-85BDC9FD1C3A}</a:tableStyleId>
              </a:tblPr>
              <a:tblGrid>
                <a:gridCol w="4457700"/>
                <a:gridCol w="4457700"/>
              </a:tblGrid>
              <a:tr h="305768">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GOES-R Future Product</a:t>
                      </a:r>
                      <a:endParaRPr lang="en-US" sz="1400" dirty="0">
                        <a:effectLst/>
                        <a:latin typeface="Times New Roman" panose="02020603050405020304" pitchFamily="18" charset="0"/>
                        <a:ea typeface="Calibri"/>
                        <a:cs typeface="Times New Roman" panose="02020603050405020304" pitchFamily="18" charset="0"/>
                      </a:endParaRPr>
                    </a:p>
                  </a:txBody>
                  <a:tcPr marL="49854" marR="49854" marT="0" marB="0"/>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Enhanced Validation Measurements</a:t>
                      </a:r>
                      <a:endParaRPr lang="en-US" sz="1400" dirty="0">
                        <a:effectLst/>
                        <a:latin typeface="Times New Roman" panose="02020603050405020304" pitchFamily="18" charset="0"/>
                        <a:ea typeface="Calibri"/>
                        <a:cs typeface="Times New Roman" panose="02020603050405020304" pitchFamily="18" charset="0"/>
                      </a:endParaRPr>
                    </a:p>
                  </a:txBody>
                  <a:tcPr marL="49854" marR="49854" marT="0" marB="0"/>
                </a:tc>
              </a:tr>
              <a:tr h="398090">
                <a:tc>
                  <a:txBody>
                    <a:bodyPr/>
                    <a:lstStyle/>
                    <a:p>
                      <a:pPr marL="0" marR="0">
                        <a:lnSpc>
                          <a:spcPct val="115000"/>
                        </a:lnSpc>
                        <a:spcBef>
                          <a:spcPts val="0"/>
                        </a:spcBef>
                        <a:spcAft>
                          <a:spcPts val="1000"/>
                        </a:spcAft>
                      </a:pPr>
                      <a:r>
                        <a:rPr lang="en-US" sz="1400" u="none" strike="noStrike" dirty="0">
                          <a:solidFill>
                            <a:schemeClr val="bg1"/>
                          </a:solidFill>
                          <a:effectLst/>
                          <a:latin typeface="Times New Roman" panose="02020603050405020304" pitchFamily="18" charset="0"/>
                          <a:cs typeface="Times New Roman" panose="02020603050405020304" pitchFamily="18" charset="0"/>
                        </a:rPr>
                        <a:t>Aerosol Particle Size</a:t>
                      </a:r>
                      <a:endParaRPr lang="en-US" sz="1400" dirty="0">
                        <a:solidFill>
                          <a:schemeClr val="bg1"/>
                        </a:solidFill>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a:cs typeface="Times New Roman" panose="02020603050405020304" pitchFamily="18" charset="0"/>
                      </a:endParaRPr>
                    </a:p>
                  </a:txBody>
                  <a:tcPr marL="49854" marR="49854" marT="0" marB="0"/>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CIMEL </a:t>
                      </a:r>
                      <a:r>
                        <a:rPr lang="en-US" sz="1400" dirty="0" err="1" smtClean="0">
                          <a:effectLst/>
                          <a:latin typeface="Times New Roman" panose="02020603050405020304" pitchFamily="18" charset="0"/>
                          <a:cs typeface="Times New Roman" panose="02020603050405020304" pitchFamily="18" charset="0"/>
                        </a:rPr>
                        <a:t>Sunphotometer</a:t>
                      </a:r>
                      <a:endParaRPr lang="en-US" sz="14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400" dirty="0" smtClean="0">
                          <a:effectLst/>
                          <a:latin typeface="Times New Roman" panose="02020603050405020304" pitchFamily="18" charset="0"/>
                          <a:ea typeface="Calibri"/>
                          <a:cs typeface="Times New Roman" panose="02020603050405020304" pitchFamily="18" charset="0"/>
                        </a:rPr>
                        <a:t>Airborne</a:t>
                      </a:r>
                      <a:r>
                        <a:rPr lang="en-US" sz="1400" baseline="0" dirty="0" smtClean="0">
                          <a:effectLst/>
                          <a:latin typeface="Times New Roman" panose="02020603050405020304" pitchFamily="18" charset="0"/>
                          <a:ea typeface="Calibri"/>
                          <a:cs typeface="Times New Roman" panose="02020603050405020304" pitchFamily="18" charset="0"/>
                        </a:rPr>
                        <a:t> </a:t>
                      </a:r>
                      <a:r>
                        <a:rPr lang="en-US" sz="1400" dirty="0" err="1" smtClean="0">
                          <a:effectLst/>
                          <a:latin typeface="Times New Roman" panose="02020603050405020304" pitchFamily="18" charset="0"/>
                          <a:ea typeface="Calibri"/>
                          <a:cs typeface="Times New Roman" panose="02020603050405020304" pitchFamily="18" charset="0"/>
                        </a:rPr>
                        <a:t>AirHARP</a:t>
                      </a:r>
                      <a:r>
                        <a:rPr lang="en-US" sz="1400" dirty="0" smtClean="0">
                          <a:effectLst/>
                          <a:latin typeface="Times New Roman" panose="02020603050405020304" pitchFamily="18" charset="0"/>
                          <a:ea typeface="Calibri"/>
                          <a:cs typeface="Times New Roman" panose="02020603050405020304" pitchFamily="18" charset="0"/>
                        </a:rPr>
                        <a:t> </a:t>
                      </a:r>
                      <a:endParaRPr lang="en-US" sz="1400" dirty="0">
                        <a:effectLst/>
                        <a:latin typeface="Times New Roman" panose="02020603050405020304" pitchFamily="18" charset="0"/>
                        <a:ea typeface="Calibri"/>
                        <a:cs typeface="Times New Roman" panose="02020603050405020304" pitchFamily="18" charset="0"/>
                      </a:endParaRPr>
                    </a:p>
                  </a:txBody>
                  <a:tcPr marL="49854" marR="49854" marT="0" marB="0"/>
                </a:tc>
              </a:tr>
              <a:tr h="305768">
                <a:tc>
                  <a:txBody>
                    <a:bodyPr/>
                    <a:lstStyle/>
                    <a:p>
                      <a:pPr marL="0" marR="0">
                        <a:lnSpc>
                          <a:spcPct val="115000"/>
                        </a:lnSpc>
                        <a:spcBef>
                          <a:spcPts val="0"/>
                        </a:spcBef>
                        <a:spcAft>
                          <a:spcPts val="1000"/>
                        </a:spcAft>
                      </a:pPr>
                      <a:r>
                        <a:rPr lang="en-US" sz="1400" u="none" strike="noStrike" dirty="0">
                          <a:solidFill>
                            <a:schemeClr val="bg1"/>
                          </a:solidFill>
                          <a:effectLst/>
                          <a:latin typeface="Times New Roman" panose="02020603050405020304" pitchFamily="18" charset="0"/>
                          <a:cs typeface="Times New Roman" panose="02020603050405020304" pitchFamily="18" charset="0"/>
                        </a:rPr>
                        <a:t>Cloud Layers/Heights</a:t>
                      </a:r>
                      <a:endParaRPr lang="en-US" sz="1400" dirty="0">
                        <a:solidFill>
                          <a:schemeClr val="bg1"/>
                        </a:solidFill>
                        <a:effectLst/>
                        <a:latin typeface="Times New Roman" panose="02020603050405020304" pitchFamily="18" charset="0"/>
                        <a:ea typeface="Calibri"/>
                        <a:cs typeface="Times New Roman" panose="02020603050405020304" pitchFamily="18" charset="0"/>
                      </a:endParaRPr>
                    </a:p>
                  </a:txBody>
                  <a:tcPr marL="49854" marR="49854" marT="0" marB="0"/>
                </a:tc>
                <a:tc>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High Spectral Resolution LIDAR (HSRL</a:t>
                      </a:r>
                      <a:r>
                        <a:rPr lang="en-US" sz="1400" dirty="0" smtClean="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1400" dirty="0" smtClean="0">
                          <a:effectLst/>
                          <a:latin typeface="Times New Roman" panose="02020603050405020304" pitchFamily="18" charset="0"/>
                          <a:ea typeface="Calibri"/>
                          <a:cs typeface="Times New Roman" panose="02020603050405020304" pitchFamily="18" charset="0"/>
                        </a:rPr>
                        <a:t>Airborne </a:t>
                      </a:r>
                      <a:r>
                        <a:rPr lang="en-US" sz="1400" dirty="0" err="1" smtClean="0">
                          <a:effectLst/>
                          <a:latin typeface="Times New Roman" panose="02020603050405020304" pitchFamily="18" charset="0"/>
                          <a:ea typeface="Calibri"/>
                          <a:cs typeface="Times New Roman" panose="02020603050405020304" pitchFamily="18" charset="0"/>
                        </a:rPr>
                        <a:t>AirHARP</a:t>
                      </a:r>
                      <a:endParaRPr lang="en-US" sz="1400" dirty="0">
                        <a:effectLst/>
                        <a:latin typeface="Times New Roman" panose="02020603050405020304" pitchFamily="18" charset="0"/>
                        <a:ea typeface="Calibri"/>
                        <a:cs typeface="Times New Roman" panose="02020603050405020304" pitchFamily="18" charset="0"/>
                      </a:endParaRPr>
                    </a:p>
                  </a:txBody>
                  <a:tcPr marL="49854" marR="49854" marT="0" marB="0"/>
                </a:tc>
              </a:tr>
              <a:tr h="305768">
                <a:tc>
                  <a:txBody>
                    <a:bodyPr/>
                    <a:lstStyle/>
                    <a:p>
                      <a:pPr marL="0" marR="0">
                        <a:lnSpc>
                          <a:spcPct val="115000"/>
                        </a:lnSpc>
                        <a:spcBef>
                          <a:spcPts val="0"/>
                        </a:spcBef>
                        <a:spcAft>
                          <a:spcPts val="1000"/>
                        </a:spcAft>
                      </a:pPr>
                      <a:r>
                        <a:rPr lang="en-US" sz="1400" u="none" strike="noStrike" dirty="0">
                          <a:solidFill>
                            <a:schemeClr val="bg1"/>
                          </a:solidFill>
                          <a:effectLst/>
                          <a:latin typeface="Times New Roman" panose="02020603050405020304" pitchFamily="18" charset="0"/>
                          <a:cs typeface="Times New Roman" panose="02020603050405020304" pitchFamily="18" charset="0"/>
                        </a:rPr>
                        <a:t>Ozone Total</a:t>
                      </a:r>
                      <a:endParaRPr lang="en-US" sz="1400" dirty="0">
                        <a:solidFill>
                          <a:schemeClr val="bg1"/>
                        </a:solidFill>
                        <a:effectLst/>
                        <a:latin typeface="Times New Roman" panose="02020603050405020304" pitchFamily="18" charset="0"/>
                        <a:ea typeface="Calibri"/>
                        <a:cs typeface="Times New Roman" panose="02020603050405020304" pitchFamily="18" charset="0"/>
                      </a:endParaRPr>
                    </a:p>
                  </a:txBody>
                  <a:tcPr marL="49854" marR="49854" marT="0" marB="0"/>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Pandora spectrometer</a:t>
                      </a:r>
                      <a:endParaRPr lang="en-US" sz="1400" dirty="0">
                        <a:effectLst/>
                        <a:latin typeface="Times New Roman" panose="02020603050405020304" pitchFamily="18" charset="0"/>
                        <a:ea typeface="Calibri"/>
                        <a:cs typeface="Times New Roman" panose="02020603050405020304" pitchFamily="18" charset="0"/>
                      </a:endParaRPr>
                    </a:p>
                  </a:txBody>
                  <a:tcPr marL="49854" marR="49854" marT="0" marB="0"/>
                </a:tc>
              </a:tr>
              <a:tr h="305768">
                <a:tc>
                  <a:txBody>
                    <a:bodyPr/>
                    <a:lstStyle/>
                    <a:p>
                      <a:pPr marL="0" marR="0">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SO2 Detection</a:t>
                      </a:r>
                      <a:endParaRPr lang="en-US" sz="1400">
                        <a:effectLst/>
                        <a:latin typeface="Times New Roman" panose="02020603050405020304" pitchFamily="18" charset="0"/>
                        <a:ea typeface="Calibri"/>
                        <a:cs typeface="Times New Roman" panose="02020603050405020304" pitchFamily="18" charset="0"/>
                      </a:endParaRPr>
                    </a:p>
                  </a:txBody>
                  <a:tcPr marL="49854" marR="49854" marT="0" marB="0"/>
                </a:tc>
                <a:tc>
                  <a:txBody>
                    <a:bodyPr/>
                    <a:lstStyle/>
                    <a:p>
                      <a:pPr marL="0" marR="0" algn="ctr">
                        <a:lnSpc>
                          <a:spcPct val="115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GeoTASO</a:t>
                      </a:r>
                      <a:endParaRPr lang="en-US" sz="1400" dirty="0">
                        <a:effectLst/>
                        <a:latin typeface="Times New Roman" panose="02020603050405020304" pitchFamily="18" charset="0"/>
                        <a:ea typeface="Calibri"/>
                        <a:cs typeface="Times New Roman" panose="02020603050405020304" pitchFamily="18" charset="0"/>
                      </a:endParaRPr>
                    </a:p>
                  </a:txBody>
                  <a:tcPr marL="49854" marR="49854" marT="0" marB="0"/>
                </a:tc>
              </a:tr>
              <a:tr h="1834610">
                <a:tc>
                  <a:txBody>
                    <a:bodyPr/>
                    <a:lstStyle/>
                    <a:p>
                      <a:pPr marL="0" marR="0">
                        <a:lnSpc>
                          <a:spcPct val="115000"/>
                        </a:lnSpc>
                        <a:spcBef>
                          <a:spcPts val="0"/>
                        </a:spcBef>
                        <a:spcAft>
                          <a:spcPts val="0"/>
                        </a:spcAft>
                      </a:pPr>
                      <a:r>
                        <a:rPr lang="en-US" sz="1400">
                          <a:effectLst/>
                          <a:latin typeface="Times New Roman" panose="02020603050405020304" pitchFamily="18" charset="0"/>
                          <a:cs typeface="Times New Roman" panose="02020603050405020304" pitchFamily="18" charset="0"/>
                        </a:rPr>
                        <a:t>Visibility</a:t>
                      </a:r>
                      <a:endParaRPr lang="en-US" sz="1400">
                        <a:effectLst/>
                        <a:latin typeface="Times New Roman" panose="02020603050405020304" pitchFamily="18" charset="0"/>
                        <a:ea typeface="Calibri"/>
                        <a:cs typeface="Times New Roman" panose="02020603050405020304" pitchFamily="18" charset="0"/>
                      </a:endParaRPr>
                    </a:p>
                  </a:txBody>
                  <a:tcPr marL="49854" marR="49854" marT="0" marB="0"/>
                </a:tc>
                <a:tc>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High Spectral Resolution LIDAR (HSRL)</a:t>
                      </a:r>
                    </a:p>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CIMEL </a:t>
                      </a:r>
                      <a:r>
                        <a:rPr lang="en-US" sz="1400" dirty="0" err="1" smtClean="0">
                          <a:effectLst/>
                          <a:latin typeface="Times New Roman" panose="02020603050405020304" pitchFamily="18" charset="0"/>
                          <a:cs typeface="Times New Roman" panose="02020603050405020304" pitchFamily="18" charset="0"/>
                        </a:rPr>
                        <a:t>sunphotometer</a:t>
                      </a:r>
                      <a:endParaRPr lang="en-US" sz="1400" dirty="0" smtClean="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400" dirty="0" smtClean="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Airborne </a:t>
                      </a:r>
                      <a:r>
                        <a:rPr lang="en-US" sz="1400" dirty="0" err="1" smtClean="0">
                          <a:effectLst/>
                          <a:latin typeface="Times New Roman" panose="02020603050405020304" pitchFamily="18" charset="0"/>
                          <a:cs typeface="Times New Roman" panose="02020603050405020304" pitchFamily="18" charset="0"/>
                        </a:rPr>
                        <a:t>AirHARP</a:t>
                      </a:r>
                      <a:endParaRPr lang="en-US" sz="14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Atmospheric Emitted Radiance Interferometer (AERI)</a:t>
                      </a:r>
                    </a:p>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Radiometrics</a:t>
                      </a:r>
                      <a:r>
                        <a:rPr lang="en-US" sz="1400" dirty="0">
                          <a:effectLst/>
                          <a:latin typeface="Times New Roman" panose="02020603050405020304" pitchFamily="18" charset="0"/>
                          <a:cs typeface="Times New Roman" panose="02020603050405020304" pitchFamily="18" charset="0"/>
                        </a:rPr>
                        <a:t> MP-3000A profiling microwave radiometer</a:t>
                      </a:r>
                      <a:endParaRPr lang="en-US" sz="1400" dirty="0">
                        <a:effectLst/>
                        <a:latin typeface="Times New Roman" panose="02020603050405020304" pitchFamily="18" charset="0"/>
                        <a:ea typeface="Calibri"/>
                        <a:cs typeface="Times New Roman" panose="02020603050405020304" pitchFamily="18" charset="0"/>
                      </a:endParaRPr>
                    </a:p>
                  </a:txBody>
                  <a:tcPr marL="49854" marR="49854" marT="0" marB="0"/>
                </a:tc>
              </a:tr>
            </a:tbl>
          </a:graphicData>
        </a:graphic>
      </p:graphicFrame>
    </p:spTree>
    <p:extLst>
      <p:ext uri="{BB962C8B-B14F-4D97-AF65-F5344CB8AC3E}">
        <p14:creationId xmlns:p14="http://schemas.microsoft.com/office/powerpoint/2010/main" val="3698414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Text Placeholder 1"/>
          <p:cNvSpPr>
            <a:spLocks noGrp="1"/>
          </p:cNvSpPr>
          <p:nvPr>
            <p:ph type="body" sz="quarter" idx="10"/>
          </p:nvPr>
        </p:nvSpPr>
        <p:spPr>
          <a:xfrm>
            <a:off x="2786062" y="457200"/>
            <a:ext cx="6357938" cy="574431"/>
          </a:xfrm>
        </p:spPr>
        <p:txBody>
          <a:bodyPr>
            <a:noAutofit/>
          </a:bodyPr>
          <a:lstStyle/>
          <a:p>
            <a:pPr algn="ctr"/>
            <a:r>
              <a:rPr lang="en-US" dirty="0" smtClean="0">
                <a:solidFill>
                  <a:schemeClr val="tx1"/>
                </a:solidFill>
                <a:latin typeface="Times New Roman" panose="02020603050405020304" pitchFamily="18" charset="0"/>
                <a:cs typeface="Times New Roman" panose="02020603050405020304" pitchFamily="18" charset="0"/>
              </a:rPr>
              <a:t>Leveraged Resources</a:t>
            </a:r>
            <a:endParaRPr lang="en-US"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Chart 8"/>
          <p:cNvGraphicFramePr/>
          <p:nvPr>
            <p:extLst>
              <p:ext uri="{D42A27DB-BD31-4B8C-83A1-F6EECF244321}">
                <p14:modId xmlns:p14="http://schemas.microsoft.com/office/powerpoint/2010/main" val="13350181"/>
              </p:ext>
            </p:extLst>
          </p:nvPr>
        </p:nvGraphicFramePr>
        <p:xfrm>
          <a:off x="609600" y="1371600"/>
          <a:ext cx="7162800" cy="47936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066800" y="6165226"/>
            <a:ext cx="7086600" cy="369332"/>
          </a:xfrm>
          <a:prstGeom prst="rect">
            <a:avLst/>
          </a:prstGeom>
          <a:noFill/>
        </p:spPr>
        <p:txBody>
          <a:bodyPr wrap="square" rtlCol="0">
            <a:spAutoFit/>
          </a:bodyPr>
          <a:lstStyle/>
          <a:p>
            <a:r>
              <a:rPr lang="en-US" dirty="0" smtClean="0"/>
              <a:t>*Does not include FTE or travel cost from participating Federal Agencies.</a:t>
            </a:r>
            <a:endParaRPr lang="en-US" dirty="0"/>
          </a:p>
        </p:txBody>
      </p:sp>
    </p:spTree>
    <p:extLst>
      <p:ext uri="{BB962C8B-B14F-4D97-AF65-F5344CB8AC3E}">
        <p14:creationId xmlns:p14="http://schemas.microsoft.com/office/powerpoint/2010/main" val="2334567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10600" cy="5447645"/>
          </a:xfrm>
          <a:prstGeom prst="rect">
            <a:avLst/>
          </a:prstGeom>
        </p:spPr>
        <p:txBody>
          <a:bodyPr wrap="square">
            <a:spAutoFit/>
          </a:bodyPr>
          <a:lstStyle/>
          <a:p>
            <a:pPr algn="ctr"/>
            <a:r>
              <a:rPr lang="en-US" sz="2800" b="1" dirty="0" smtClean="0">
                <a:latin typeface="Times New Roman" panose="02020603050405020304" pitchFamily="18" charset="0"/>
                <a:cs typeface="Times New Roman" panose="02020603050405020304" pitchFamily="18" charset="0"/>
              </a:rPr>
              <a:t>Outline: </a:t>
            </a:r>
          </a:p>
          <a:p>
            <a:endParaRPr lang="en-US" sz="2800" b="1" dirty="0" smtClean="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Development </a:t>
            </a:r>
            <a:r>
              <a:rPr lang="en-US" sz="2800" b="1" dirty="0">
                <a:latin typeface="Times New Roman" panose="02020603050405020304" pitchFamily="18" charset="0"/>
                <a:cs typeface="Times New Roman" panose="02020603050405020304" pitchFamily="18" charset="0"/>
              </a:rPr>
              <a:t>of reduced troposphere</a:t>
            </a:r>
            <a:r>
              <a:rPr lang="en-US" sz="2800" b="1" dirty="0" smtClean="0">
                <a:latin typeface="Times New Roman" panose="02020603050405020304" pitchFamily="18" charset="0"/>
                <a:cs typeface="Times New Roman" panose="02020603050405020304" pitchFamily="18" charset="0"/>
              </a:rPr>
              <a:t>/ stratosphere </a:t>
            </a:r>
            <a:r>
              <a:rPr lang="en-US" sz="2800" b="1" dirty="0">
                <a:latin typeface="Times New Roman" panose="02020603050405020304" pitchFamily="18" charset="0"/>
                <a:cs typeface="Times New Roman" panose="02020603050405020304" pitchFamily="18" charset="0"/>
              </a:rPr>
              <a:t>chemistry algorithms for the NOAA Next Generation Global Prediction System (NGGPS) </a:t>
            </a:r>
            <a:endParaRPr lang="en-US" sz="2800" b="1"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Aura Chemical Reanalysis in support Air Quality Applications </a:t>
            </a:r>
            <a:endParaRPr lang="en-US" sz="2800" b="1"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Lake Michigan Ozone Study 2017</a:t>
            </a:r>
            <a:endParaRPr lang="en-US" sz="2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800" b="1" dirty="0" smtClean="0"/>
          </a:p>
        </p:txBody>
      </p:sp>
    </p:spTree>
    <p:extLst>
      <p:ext uri="{BB962C8B-B14F-4D97-AF65-F5344CB8AC3E}">
        <p14:creationId xmlns:p14="http://schemas.microsoft.com/office/powerpoint/2010/main" val="410025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66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9600" y="702469"/>
            <a:ext cx="7696200" cy="6155531"/>
          </a:xfrm>
          <a:prstGeom prst="rect">
            <a:avLst/>
          </a:prstGeom>
        </p:spPr>
        <p:txBody>
          <a:bodyPr wrap="square">
            <a:spAutoFit/>
          </a:bodyPr>
          <a:lstStyle/>
          <a:p>
            <a:endParaRPr lang="en-US" dirty="0"/>
          </a:p>
          <a:p>
            <a:pPr algn="ct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Transition Project Lead</a:t>
            </a:r>
            <a:r>
              <a:rPr lang="en-US" sz="1600" dirty="0">
                <a:latin typeface="Times New Roman" panose="02020603050405020304" pitchFamily="18" charset="0"/>
                <a:cs typeface="Times New Roman" panose="02020603050405020304" pitchFamily="18" charset="0"/>
              </a:rPr>
              <a:t>: R. Bradley Pierce (NOAA/NESDIS/STAR) </a:t>
            </a:r>
            <a:r>
              <a:rPr lang="en-US" sz="1600" dirty="0" smtClean="0">
                <a:latin typeface="Times New Roman" panose="02020603050405020304" pitchFamily="18" charset="0"/>
                <a:cs typeface="Times New Roman" panose="02020603050405020304" pitchFamily="18" charset="0"/>
              </a:rPr>
              <a:t>member </a:t>
            </a:r>
            <a:r>
              <a:rPr lang="en-US" sz="1600" dirty="0">
                <a:latin typeface="Times New Roman" panose="02020603050405020304" pitchFamily="18" charset="0"/>
                <a:cs typeface="Times New Roman" panose="02020603050405020304" pitchFamily="18" charset="0"/>
              </a:rPr>
              <a:t>of the NGGPS Aerosol and Atmospheric Composition </a:t>
            </a:r>
            <a:r>
              <a:rPr lang="en-US" sz="1600" dirty="0" smtClean="0">
                <a:latin typeface="Times New Roman" panose="02020603050405020304" pitchFamily="18" charset="0"/>
                <a:cs typeface="Times New Roman" panose="02020603050405020304" pitchFamily="18" charset="0"/>
              </a:rPr>
              <a:t>Team (Led by </a:t>
            </a:r>
            <a:r>
              <a:rPr lang="en-US" sz="1600" dirty="0" err="1" smtClean="0">
                <a:latin typeface="Times New Roman" panose="02020603050405020304" pitchFamily="18" charset="0"/>
                <a:cs typeface="Times New Roman" panose="02020603050405020304" pitchFamily="18" charset="0"/>
              </a:rPr>
              <a:t>Ivanka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Stajner</a:t>
            </a:r>
            <a:r>
              <a:rPr lang="en-US" sz="1600" dirty="0" smtClean="0">
                <a:latin typeface="Times New Roman" panose="02020603050405020304" pitchFamily="18" charset="0"/>
                <a:cs typeface="Times New Roman" panose="02020603050405020304" pitchFamily="18" charset="0"/>
              </a:rPr>
              <a:t>, NWS)</a:t>
            </a:r>
          </a:p>
          <a:p>
            <a:pPr marL="742950" lvl="1"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Lead Collaborator: </a:t>
            </a:r>
            <a:r>
              <a:rPr lang="en-US" sz="1600" dirty="0">
                <a:latin typeface="Times New Roman" panose="02020603050405020304" pitchFamily="18" charset="0"/>
                <a:cs typeface="Times New Roman" panose="02020603050405020304" pitchFamily="18" charset="0"/>
              </a:rPr>
              <a:t>Vijay </a:t>
            </a:r>
            <a:r>
              <a:rPr lang="en-US" sz="1600" dirty="0" err="1">
                <a:latin typeface="Times New Roman" panose="02020603050405020304" pitchFamily="18" charset="0"/>
                <a:cs typeface="Times New Roman" panose="02020603050405020304" pitchFamily="18" charset="0"/>
              </a:rPr>
              <a:t>Tallapragada</a:t>
            </a:r>
            <a:r>
              <a:rPr lang="en-US" sz="1600" dirty="0">
                <a:latin typeface="Times New Roman" panose="02020603050405020304" pitchFamily="18" charset="0"/>
                <a:cs typeface="Times New Roman" panose="02020603050405020304" pitchFamily="18" charset="0"/>
              </a:rPr>
              <a:t> (NOAA/EMC) </a:t>
            </a:r>
            <a:r>
              <a:rPr lang="en-US" sz="1600" dirty="0" smtClean="0">
                <a:latin typeface="Times New Roman" panose="02020603050405020304" pitchFamily="18" charset="0"/>
                <a:cs typeface="Times New Roman" panose="02020603050405020304" pitchFamily="18" charset="0"/>
              </a:rPr>
              <a:t>Branch </a:t>
            </a:r>
            <a:r>
              <a:rPr lang="en-US" sz="1600" dirty="0">
                <a:latin typeface="Times New Roman" panose="02020603050405020304" pitchFamily="18" charset="0"/>
                <a:cs typeface="Times New Roman" panose="02020603050405020304" pitchFamily="18" charset="0"/>
              </a:rPr>
              <a:t>Chief of the Global Climate and Weather Modeling branch at EMC.</a:t>
            </a:r>
          </a:p>
          <a:p>
            <a:endParaRPr lang="en-US" b="1" dirty="0" smtClean="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Selected </a:t>
            </a:r>
            <a:r>
              <a:rPr lang="en-US" sz="1600" b="1" dirty="0">
                <a:latin typeface="Times New Roman" panose="02020603050405020304" pitchFamily="18" charset="0"/>
                <a:cs typeface="Times New Roman" panose="02020603050405020304" pitchFamily="18" charset="0"/>
              </a:rPr>
              <a:t>“Tier 1” under Internal FY17 Announcement of Opportunity for the Research Transition Acceleration Program (pending receipt of the full $10M budget request)</a:t>
            </a:r>
          </a:p>
          <a:p>
            <a:endParaRPr lang="en-US" b="1" dirty="0" smtClean="0">
              <a:latin typeface="Times New Roman" panose="02020603050405020304" pitchFamily="18" charset="0"/>
              <a:cs typeface="Times New Roman" panose="02020603050405020304" pitchFamily="18" charset="0"/>
            </a:endParaRPr>
          </a:p>
          <a:p>
            <a:pPr algn="ctr"/>
            <a:r>
              <a:rPr lang="en-US" sz="1600" b="1" u="sng" dirty="0" smtClean="0">
                <a:latin typeface="Times New Roman" panose="02020603050405020304" pitchFamily="18" charset="0"/>
                <a:cs typeface="Times New Roman" panose="02020603050405020304" pitchFamily="18" charset="0"/>
              </a:rPr>
              <a:t>Supports </a:t>
            </a:r>
            <a:r>
              <a:rPr lang="en-US" sz="1600" b="1" u="sng" dirty="0">
                <a:latin typeface="Times New Roman" panose="02020603050405020304" pitchFamily="18" charset="0"/>
                <a:cs typeface="Times New Roman" panose="02020603050405020304" pitchFamily="18" charset="0"/>
              </a:rPr>
              <a:t>NGGPS </a:t>
            </a:r>
            <a:r>
              <a:rPr lang="en-US" sz="1600" b="1" u="sng" dirty="0" smtClean="0">
                <a:latin typeface="Times New Roman" panose="02020603050405020304" pitchFamily="18" charset="0"/>
                <a:cs typeface="Times New Roman" panose="02020603050405020304" pitchFamily="18" charset="0"/>
              </a:rPr>
              <a:t>through:</a:t>
            </a:r>
          </a:p>
          <a:p>
            <a:pPr marL="742950" lvl="1"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I</a:t>
            </a:r>
            <a:r>
              <a:rPr lang="en-US" sz="1600" b="1" dirty="0" smtClean="0">
                <a:latin typeface="Times New Roman" panose="02020603050405020304" pitchFamily="18" charset="0"/>
                <a:cs typeface="Times New Roman" panose="02020603050405020304" pitchFamily="18" charset="0"/>
              </a:rPr>
              <a:t>mproved </a:t>
            </a:r>
            <a:r>
              <a:rPr lang="en-US" sz="1600" b="1" dirty="0">
                <a:latin typeface="Times New Roman" panose="02020603050405020304" pitchFamily="18" charset="0"/>
                <a:cs typeface="Times New Roman" panose="02020603050405020304" pitchFamily="18" charset="0"/>
              </a:rPr>
              <a:t>predictions of ozone radiative heating in the upper troposphere and lower </a:t>
            </a:r>
            <a:r>
              <a:rPr lang="en-US" sz="1600" b="1" dirty="0" smtClean="0">
                <a:latin typeface="Times New Roman" panose="02020603050405020304" pitchFamily="18" charset="0"/>
                <a:cs typeface="Times New Roman" panose="02020603050405020304" pitchFamily="18" charset="0"/>
              </a:rPr>
              <a:t>stratosphere</a:t>
            </a:r>
          </a:p>
          <a:p>
            <a:pPr marL="742950" lvl="1"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Improved data </a:t>
            </a:r>
            <a:r>
              <a:rPr lang="en-US" sz="1600" b="1" dirty="0">
                <a:latin typeface="Times New Roman" panose="02020603050405020304" pitchFamily="18" charset="0"/>
                <a:cs typeface="Times New Roman" panose="02020603050405020304" pitchFamily="18" charset="0"/>
              </a:rPr>
              <a:t>assimilation through better use of infrared radiance </a:t>
            </a:r>
            <a:r>
              <a:rPr lang="en-US" sz="1600" b="1" dirty="0" smtClean="0">
                <a:latin typeface="Times New Roman" panose="02020603050405020304" pitchFamily="18" charset="0"/>
                <a:cs typeface="Times New Roman" panose="02020603050405020304" pitchFamily="18" charset="0"/>
              </a:rPr>
              <a:t>measurements</a:t>
            </a:r>
          </a:p>
          <a:p>
            <a:pPr marL="742950" lvl="1"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S</a:t>
            </a:r>
            <a:r>
              <a:rPr lang="en-US" sz="1600" b="1" dirty="0" smtClean="0">
                <a:latin typeface="Times New Roman" panose="02020603050405020304" pitchFamily="18" charset="0"/>
                <a:cs typeface="Times New Roman" panose="02020603050405020304" pitchFamily="18" charset="0"/>
              </a:rPr>
              <a:t>upports </a:t>
            </a:r>
            <a:r>
              <a:rPr lang="en-US" sz="1600" b="1" dirty="0">
                <a:latin typeface="Times New Roman" panose="02020603050405020304" pitchFamily="18" charset="0"/>
                <a:cs typeface="Times New Roman" panose="02020603050405020304" pitchFamily="18" charset="0"/>
              </a:rPr>
              <a:t>implementation of aerosol models </a:t>
            </a:r>
            <a:r>
              <a:rPr lang="en-US" sz="1600" b="1" dirty="0" smtClean="0">
                <a:latin typeface="Times New Roman" panose="02020603050405020304" pitchFamily="18" charset="0"/>
                <a:cs typeface="Times New Roman" panose="02020603050405020304" pitchFamily="18" charset="0"/>
              </a:rPr>
              <a:t>by </a:t>
            </a:r>
            <a:r>
              <a:rPr lang="en-US" sz="1600" b="1" dirty="0">
                <a:latin typeface="Times New Roman" panose="02020603050405020304" pitchFamily="18" charset="0"/>
                <a:cs typeface="Times New Roman" panose="02020603050405020304" pitchFamily="18" charset="0"/>
              </a:rPr>
              <a:t>providing oxidation </a:t>
            </a:r>
            <a:r>
              <a:rPr lang="en-US" sz="1600" b="1" dirty="0" smtClean="0">
                <a:latin typeface="Times New Roman" panose="02020603050405020304" pitchFamily="18" charset="0"/>
                <a:cs typeface="Times New Roman" panose="02020603050405020304" pitchFamily="18" charset="0"/>
              </a:rPr>
              <a:t>rates</a:t>
            </a:r>
          </a:p>
          <a:p>
            <a:pPr marL="742950" lvl="1"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S</a:t>
            </a:r>
            <a:r>
              <a:rPr lang="en-US" sz="1600" b="1" dirty="0" smtClean="0">
                <a:latin typeface="Times New Roman" panose="02020603050405020304" pitchFamily="18" charset="0"/>
                <a:cs typeface="Times New Roman" panose="02020603050405020304" pitchFamily="18" charset="0"/>
              </a:rPr>
              <a:t>upports </a:t>
            </a:r>
            <a:r>
              <a:rPr lang="en-US" sz="1600" b="1" dirty="0">
                <a:latin typeface="Times New Roman" panose="02020603050405020304" pitchFamily="18" charset="0"/>
                <a:cs typeface="Times New Roman" panose="02020603050405020304" pitchFamily="18" charset="0"/>
              </a:rPr>
              <a:t>the National Air Quality Forecasting Capability (NAQFC) through improved estimates of background concentrations of ozone and ozone </a:t>
            </a:r>
            <a:r>
              <a:rPr lang="en-US" sz="1600" b="1" dirty="0" smtClean="0">
                <a:latin typeface="Times New Roman" panose="02020603050405020304" pitchFamily="18" charset="0"/>
                <a:cs typeface="Times New Roman" panose="02020603050405020304" pitchFamily="18" charset="0"/>
              </a:rPr>
              <a:t>precursors</a:t>
            </a:r>
          </a:p>
          <a:p>
            <a:endParaRPr lang="en-US"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Project period: October 01, 2016 – September 30, </a:t>
            </a:r>
            <a:r>
              <a:rPr lang="en-US" sz="1600" b="1" dirty="0" smtClean="0">
                <a:latin typeface="Times New Roman" panose="02020603050405020304" pitchFamily="18" charset="0"/>
                <a:cs typeface="Times New Roman" panose="02020603050405020304" pitchFamily="18" charset="0"/>
              </a:rPr>
              <a:t>2019</a:t>
            </a:r>
            <a:endParaRPr lang="en-US" sz="1600" b="1" dirty="0">
              <a:latin typeface="Times New Roman" panose="02020603050405020304" pitchFamily="18" charset="0"/>
              <a:cs typeface="Times New Roman" panose="02020603050405020304" pitchFamily="18" charset="0"/>
            </a:endParaRPr>
          </a:p>
          <a:p>
            <a:pPr algn="ctr"/>
            <a:r>
              <a:rPr lang="en-US" sz="1600" b="1" i="1" u="sng" dirty="0" smtClean="0">
                <a:solidFill>
                  <a:srgbClr val="FF0000"/>
                </a:solidFill>
                <a:latin typeface="Times New Roman" panose="02020603050405020304" pitchFamily="18" charset="0"/>
                <a:cs typeface="Times New Roman" panose="02020603050405020304" pitchFamily="18" charset="0"/>
              </a:rPr>
              <a:t>Currently no FY17 funding available</a:t>
            </a:r>
          </a:p>
        </p:txBody>
      </p:sp>
      <p:sp>
        <p:nvSpPr>
          <p:cNvPr id="4" name="Rectangle 3"/>
          <p:cNvSpPr/>
          <p:nvPr/>
        </p:nvSpPr>
        <p:spPr>
          <a:xfrm>
            <a:off x="0" y="0"/>
            <a:ext cx="9144000" cy="769441"/>
          </a:xfrm>
          <a:prstGeom prst="rect">
            <a:avLst/>
          </a:prstGeom>
        </p:spPr>
        <p:txBody>
          <a:bodyPr wrap="square">
            <a:spAutoFit/>
          </a:bodyPr>
          <a:lstStyle/>
          <a:p>
            <a:pPr algn="ctr"/>
            <a:r>
              <a:rPr lang="en-US" sz="2200" b="1" dirty="0">
                <a:latin typeface="Times New Roman" panose="02020603050405020304" pitchFamily="18" charset="0"/>
                <a:cs typeface="Times New Roman" panose="02020603050405020304" pitchFamily="18" charset="0"/>
              </a:rPr>
              <a:t>Development of reduced troposphere/stratosphere chemistry algorithms for the NOAA Next Generation Global Prediction System (NGGPS) </a:t>
            </a:r>
          </a:p>
        </p:txBody>
      </p:sp>
    </p:spTree>
    <p:extLst>
      <p:ext uri="{BB962C8B-B14F-4D97-AF65-F5344CB8AC3E}">
        <p14:creationId xmlns:p14="http://schemas.microsoft.com/office/powerpoint/2010/main" val="303546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219200"/>
            <a:ext cx="7848600" cy="313932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SEC. 102. Weather research and forecasting innovation</a:t>
            </a:r>
            <a:r>
              <a:rPr lang="en-US" b="1" dirty="0" smtClean="0">
                <a:latin typeface="Times New Roman" panose="02020603050405020304" pitchFamily="18" charset="0"/>
                <a:cs typeface="Times New Roman" panose="02020603050405020304" pitchFamily="18" charset="0"/>
              </a:rPr>
              <a:t>.</a:t>
            </a: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Program Element 3: </a:t>
            </a:r>
            <a:r>
              <a:rPr lang="en-US" dirty="0">
                <a:latin typeface="Times New Roman" panose="02020603050405020304" pitchFamily="18" charset="0"/>
                <a:cs typeface="Times New Roman" panose="02020603050405020304" pitchFamily="18" charset="0"/>
              </a:rPr>
              <a:t>Research and development, and transfer of knowledge, technologies, and applications to the National Weather Service and other appropriate agencies and entities, including the United States weather industry and academic partners, related to</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F) </a:t>
            </a:r>
            <a:r>
              <a:rPr lang="en-US" b="1" i="1" dirty="0">
                <a:solidFill>
                  <a:srgbClr val="FF0000"/>
                </a:solidFill>
                <a:latin typeface="Times New Roman" panose="02020603050405020304" pitchFamily="18" charset="0"/>
                <a:cs typeface="Times New Roman" panose="02020603050405020304" pitchFamily="18" charset="0"/>
              </a:rPr>
              <a:t>atmospheric chemistry and interactions essential to accurately characterizing atmospheric composition </a:t>
            </a:r>
            <a:r>
              <a:rPr lang="en-US" dirty="0">
                <a:latin typeface="Times New Roman" panose="02020603050405020304" pitchFamily="18" charset="0"/>
                <a:cs typeface="Times New Roman" panose="02020603050405020304" pitchFamily="18" charset="0"/>
              </a:rPr>
              <a:t>and predicting meteorological processes, including cloud microphysical, precipitation, and atmospheric electrification processes, to more effectively understand their role in severe weather; </a:t>
            </a:r>
            <a:endParaRPr lang="en-US" dirty="0">
              <a:effectLst/>
              <a:latin typeface="Times New Roman" panose="02020603050405020304" pitchFamily="18" charset="0"/>
              <a:cs typeface="Times New Roman" panose="02020603050405020304" pitchFamily="18" charset="0"/>
            </a:endParaRPr>
          </a:p>
        </p:txBody>
      </p:sp>
      <p:sp>
        <p:nvSpPr>
          <p:cNvPr id="4" name="Rectangle 3"/>
          <p:cNvSpPr/>
          <p:nvPr/>
        </p:nvSpPr>
        <p:spPr>
          <a:xfrm>
            <a:off x="762000" y="533400"/>
            <a:ext cx="7239000"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H.R.353 - Weather Research and Forecasting Innovation Act of 2017</a:t>
            </a:r>
          </a:p>
        </p:txBody>
      </p:sp>
    </p:spTree>
    <p:extLst>
      <p:ext uri="{BB962C8B-B14F-4D97-AF65-F5344CB8AC3E}">
        <p14:creationId xmlns:p14="http://schemas.microsoft.com/office/powerpoint/2010/main" val="3551522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304800"/>
            <a:ext cx="9144000" cy="430887"/>
          </a:xfrm>
          <a:prstGeom prst="rect">
            <a:avLst/>
          </a:prstGeom>
        </p:spPr>
        <p:txBody>
          <a:bodyPr wrap="square">
            <a:spAutoFit/>
          </a:bodyPr>
          <a:lstStyle/>
          <a:p>
            <a:pPr indent="-182880" algn="ctr">
              <a:defRPr/>
            </a:pPr>
            <a:r>
              <a:rPr lang="en-US" sz="2200" b="1" dirty="0">
                <a:latin typeface="Times New Roman" panose="02020603050405020304" pitchFamily="18" charset="0"/>
                <a:ea typeface="ＭＳ Ｐゴシック" pitchFamily="34" charset="-128"/>
                <a:cs typeface="Times New Roman" panose="02020603050405020304" pitchFamily="18" charset="0"/>
              </a:rPr>
              <a:t>Aura Chemical Reanalysis in support Air Quality Applications </a:t>
            </a:r>
          </a:p>
        </p:txBody>
      </p:sp>
      <p:sp>
        <p:nvSpPr>
          <p:cNvPr id="5" name="Rectangle 4"/>
          <p:cNvSpPr/>
          <p:nvPr/>
        </p:nvSpPr>
        <p:spPr>
          <a:xfrm>
            <a:off x="304800" y="1142999"/>
            <a:ext cx="7315200" cy="3139321"/>
          </a:xfrm>
          <a:prstGeom prst="rect">
            <a:avLst/>
          </a:prstGeom>
        </p:spPr>
        <p:txBody>
          <a:bodyPr wrap="square">
            <a:spAutoFit/>
          </a:bodyPr>
          <a:lstStyle/>
          <a:p>
            <a:pPr>
              <a:defRPr/>
            </a:pPr>
            <a:r>
              <a:rPr lang="fr-FR" b="1" dirty="0" err="1" smtClean="0">
                <a:latin typeface="Times New Roman" panose="02020603050405020304" pitchFamily="18" charset="0"/>
                <a:ea typeface="ＭＳ Ｐゴシック" pitchFamily="34" charset="-128"/>
                <a:cs typeface="Times New Roman" panose="02020603050405020304" pitchFamily="18" charset="0"/>
              </a:rPr>
              <a:t>Funding</a:t>
            </a:r>
            <a:r>
              <a:rPr lang="fr-FR" b="1" dirty="0" smtClean="0">
                <a:latin typeface="Times New Roman" panose="02020603050405020304" pitchFamily="18" charset="0"/>
                <a:ea typeface="ＭＳ Ｐゴシック" pitchFamily="34" charset="-128"/>
                <a:cs typeface="Times New Roman" panose="02020603050405020304" pitchFamily="18" charset="0"/>
              </a:rPr>
              <a:t>: </a:t>
            </a:r>
            <a:r>
              <a:rPr lang="fr-FR" b="1" dirty="0" smtClean="0">
                <a:latin typeface="Times New Roman" panose="02020603050405020304" pitchFamily="18" charset="0"/>
                <a:ea typeface="ＭＳ Ｐゴシック" pitchFamily="34" charset="-128"/>
                <a:cs typeface="Times New Roman" panose="02020603050405020304" pitchFamily="18" charset="0"/>
              </a:rPr>
              <a:t>NASA ROSES </a:t>
            </a:r>
            <a:r>
              <a:rPr lang="fr-FR" b="1" dirty="0">
                <a:latin typeface="Times New Roman" panose="02020603050405020304" pitchFamily="18" charset="0"/>
                <a:ea typeface="ＭＳ Ｐゴシック" pitchFamily="34" charset="-128"/>
                <a:cs typeface="Times New Roman" panose="02020603050405020304" pitchFamily="18" charset="0"/>
              </a:rPr>
              <a:t>2013 Aura Science </a:t>
            </a:r>
            <a:r>
              <a:rPr lang="fr-FR" b="1" dirty="0" smtClean="0">
                <a:latin typeface="Times New Roman" panose="02020603050405020304" pitchFamily="18" charset="0"/>
                <a:ea typeface="ＭＳ Ｐゴシック" pitchFamily="34" charset="-128"/>
                <a:cs typeface="Times New Roman" panose="02020603050405020304" pitchFamily="18" charset="0"/>
              </a:rPr>
              <a:t>Team </a:t>
            </a:r>
          </a:p>
          <a:p>
            <a:pPr>
              <a:defRPr/>
            </a:pPr>
            <a:endParaRPr lang="fr-FR" dirty="0">
              <a:latin typeface="Times New Roman" panose="02020603050405020304" pitchFamily="18" charset="0"/>
              <a:ea typeface="ＭＳ Ｐゴシック" pitchFamily="34" charset="-128"/>
              <a:cs typeface="Times New Roman" panose="02020603050405020304" pitchFamily="18" charset="0"/>
            </a:endParaRPr>
          </a:p>
          <a:p>
            <a:pPr>
              <a:defRPr/>
            </a:pPr>
            <a:r>
              <a:rPr lang="en-US" b="1" dirty="0" smtClean="0">
                <a:latin typeface="Times New Roman" panose="02020603050405020304" pitchFamily="18" charset="0"/>
                <a:ea typeface="ＭＳ Ｐゴシック" pitchFamily="34" charset="-128"/>
                <a:cs typeface="Times New Roman" panose="02020603050405020304" pitchFamily="18" charset="0"/>
              </a:rPr>
              <a:t>Project </a:t>
            </a:r>
            <a:r>
              <a:rPr lang="en-US" b="1" dirty="0">
                <a:latin typeface="Times New Roman" panose="02020603050405020304" pitchFamily="18" charset="0"/>
                <a:ea typeface="ＭＳ Ｐゴシック" pitchFamily="34" charset="-128"/>
                <a:cs typeface="Times New Roman" panose="02020603050405020304" pitchFamily="18" charset="0"/>
              </a:rPr>
              <a:t>Summary </a:t>
            </a:r>
          </a:p>
          <a:p>
            <a:pPr marL="354013" lvl="1" indent="0">
              <a:buFont typeface="Times" pitchFamily="18" charset="0"/>
              <a:buNone/>
              <a:defRPr/>
            </a:pPr>
            <a:r>
              <a:rPr lang="en-US" dirty="0">
                <a:latin typeface="Times New Roman" panose="02020603050405020304" pitchFamily="18" charset="0"/>
                <a:ea typeface="ＭＳ Ｐゴシック" pitchFamily="34" charset="-128"/>
                <a:cs typeface="Times New Roman" panose="02020603050405020304" pitchFamily="18" charset="0"/>
              </a:rPr>
              <a:t>Utilize the Real-time Air Quality Modeling System (RAQMS) in conjunction with the Operational </a:t>
            </a:r>
            <a:r>
              <a:rPr lang="en-US" dirty="0" err="1">
                <a:latin typeface="Times New Roman" panose="02020603050405020304" pitchFamily="18" charset="0"/>
                <a:ea typeface="ＭＳ Ｐゴシック" pitchFamily="34" charset="-128"/>
                <a:cs typeface="Times New Roman" panose="02020603050405020304" pitchFamily="18" charset="0"/>
              </a:rPr>
              <a:t>Gridpoint</a:t>
            </a:r>
            <a:r>
              <a:rPr lang="en-US" dirty="0">
                <a:latin typeface="Times New Roman" panose="02020603050405020304" pitchFamily="18" charset="0"/>
                <a:ea typeface="ＭＳ Ｐゴシック" pitchFamily="34" charset="-128"/>
                <a:cs typeface="Times New Roman" panose="02020603050405020304" pitchFamily="18" charset="0"/>
              </a:rPr>
              <a:t> Statistical Interpolation (GSI) 3-dimensional </a:t>
            </a:r>
            <a:r>
              <a:rPr lang="en-US" dirty="0" err="1">
                <a:latin typeface="Times New Roman" panose="02020603050405020304" pitchFamily="18" charset="0"/>
                <a:ea typeface="ＭＳ Ｐゴシック" pitchFamily="34" charset="-128"/>
                <a:cs typeface="Times New Roman" panose="02020603050405020304" pitchFamily="18" charset="0"/>
              </a:rPr>
              <a:t>variational</a:t>
            </a:r>
            <a:r>
              <a:rPr lang="en-US" dirty="0">
                <a:latin typeface="Times New Roman" panose="02020603050405020304" pitchFamily="18" charset="0"/>
                <a:ea typeface="ＭＳ Ｐゴシック" pitchFamily="34" charset="-128"/>
                <a:cs typeface="Times New Roman" panose="02020603050405020304" pitchFamily="18" charset="0"/>
              </a:rPr>
              <a:t> data assimilation (DA) system to conduct a multi-year global chemical and aerosol reanalysis using NASA Aura and A-Train measurements. </a:t>
            </a:r>
            <a:endParaRPr lang="en-US" dirty="0" smtClean="0">
              <a:latin typeface="Times New Roman" panose="02020603050405020304" pitchFamily="18" charset="0"/>
              <a:ea typeface="ＭＳ Ｐゴシック" pitchFamily="34" charset="-128"/>
              <a:cs typeface="Times New Roman" panose="02020603050405020304" pitchFamily="18" charset="0"/>
            </a:endParaRPr>
          </a:p>
          <a:p>
            <a:pPr marL="354013" lvl="1" indent="0">
              <a:buFont typeface="Times" pitchFamily="18" charset="0"/>
              <a:buNone/>
              <a:defRPr/>
            </a:pPr>
            <a:endParaRPr lang="en-US" dirty="0" smtClean="0">
              <a:latin typeface="Times New Roman" panose="02020603050405020304" pitchFamily="18" charset="0"/>
              <a:ea typeface="ＭＳ Ｐゴシック" pitchFamily="34" charset="-128"/>
              <a:cs typeface="Times New Roman" panose="02020603050405020304" pitchFamily="18" charset="0"/>
            </a:endParaRPr>
          </a:p>
          <a:p>
            <a:pPr indent="-103187">
              <a:buFont typeface="Times" pitchFamily="18" charset="0"/>
              <a:buNone/>
              <a:defRPr/>
            </a:pPr>
            <a:r>
              <a:rPr lang="en-US" b="1" i="1"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Supports development of capabilities to use JPSS (NUCAPS trace gas, VIIRS aerosol optical depth) within </a:t>
            </a:r>
            <a:r>
              <a:rPr lang="en-US" b="1" i="1"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NGGPS Data Assimilation </a:t>
            </a:r>
            <a:endParaRPr lang="en-US" b="1" i="1" dirty="0">
              <a:solidFill>
                <a:srgbClr val="FF0000"/>
              </a:solidFill>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525675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0" y="98425"/>
            <a:ext cx="9137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1000">
                <a:solidFill>
                  <a:schemeClr val="tx1"/>
                </a:solidFill>
                <a:latin typeface="Arial" charset="0"/>
                <a:ea typeface="ＭＳ Ｐゴシック" pitchFamily="34" charset="-128"/>
              </a:defRPr>
            </a:lvl1pPr>
            <a:lvl2pPr marL="37931725" indent="-37474525" defTabSz="457200">
              <a:defRPr sz="1000">
                <a:solidFill>
                  <a:schemeClr val="tx1"/>
                </a:solidFill>
                <a:latin typeface="Arial" charset="0"/>
                <a:ea typeface="ＭＳ Ｐゴシック" pitchFamily="34" charset="-128"/>
              </a:defRPr>
            </a:lvl2pPr>
            <a:lvl3pPr marL="1143000" indent="-228600" defTabSz="457200">
              <a:defRPr sz="1000">
                <a:solidFill>
                  <a:schemeClr val="tx1"/>
                </a:solidFill>
                <a:latin typeface="Arial" charset="0"/>
                <a:ea typeface="ＭＳ Ｐゴシック" pitchFamily="34" charset="-128"/>
              </a:defRPr>
            </a:lvl3pPr>
            <a:lvl4pPr marL="1600200" indent="-228600" defTabSz="457200">
              <a:defRPr sz="1000">
                <a:solidFill>
                  <a:schemeClr val="tx1"/>
                </a:solidFill>
                <a:latin typeface="Arial" charset="0"/>
                <a:ea typeface="ＭＳ Ｐゴシック" pitchFamily="34" charset="-128"/>
              </a:defRPr>
            </a:lvl4pPr>
            <a:lvl5pPr marL="2057400" indent="-228600" defTabSz="457200">
              <a:defRPr sz="1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ctr" eaLnBrk="1" hangingPunct="1">
              <a:defRPr/>
            </a:pPr>
            <a:r>
              <a:rPr lang="en-US" altLang="en-US" sz="2800" b="1" dirty="0" smtClean="0">
                <a:latin typeface="Times New Roman" panose="02020603050405020304" pitchFamily="18" charset="0"/>
                <a:cs typeface="Times New Roman" panose="02020603050405020304" pitchFamily="18" charset="0"/>
              </a:rPr>
              <a:t>RAQMS/GSI AIRS CO July 2010 Data Assimilation</a:t>
            </a:r>
            <a:endParaRPr lang="en-US" altLang="en-US" sz="2800" b="1" dirty="0">
              <a:latin typeface="Times New Roman" panose="02020603050405020304" pitchFamily="18" charset="0"/>
              <a:cs typeface="Times New Roman" panose="02020603050405020304" pitchFamily="18" charset="0"/>
            </a:endParaRPr>
          </a:p>
        </p:txBody>
      </p:sp>
      <p:sp>
        <p:nvSpPr>
          <p:cNvPr id="14339" name="TextBox 6"/>
          <p:cNvSpPr txBox="1">
            <a:spLocks noChangeArrowheads="1"/>
          </p:cNvSpPr>
          <p:nvPr/>
        </p:nvSpPr>
        <p:spPr bwMode="auto">
          <a:xfrm>
            <a:off x="180975" y="4454525"/>
            <a:ext cx="5238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ctr"/>
            <a:r>
              <a:rPr lang="en-US" altLang="en-US">
                <a:solidFill>
                  <a:srgbClr val="2E50FC"/>
                </a:solidFill>
                <a:latin typeface="Times New Roman" pitchFamily="18" charset="0"/>
                <a:cs typeface="Times New Roman" pitchFamily="18" charset="0"/>
              </a:rPr>
              <a:t> </a:t>
            </a:r>
          </a:p>
        </p:txBody>
      </p:sp>
      <p:pic>
        <p:nvPicPr>
          <p:cNvPr id="14340" name="Picture 2" descr="\\beans\users$\bpierce\Data\Documents\ROSES_2013_NRA\Program_review\2016_HQ\AIRS_RAQMS_scatter.july.2010.AIRSCO.png"/>
          <p:cNvPicPr>
            <a:picLocks noChangeAspect="1" noChangeArrowheads="1"/>
          </p:cNvPicPr>
          <p:nvPr/>
        </p:nvPicPr>
        <p:blipFill>
          <a:blip r:embed="rId3">
            <a:extLst>
              <a:ext uri="{28A0092B-C50C-407E-A947-70E740481C1C}">
                <a14:useLocalDpi xmlns:a14="http://schemas.microsoft.com/office/drawing/2010/main" val="0"/>
              </a:ext>
            </a:extLst>
          </a:blip>
          <a:srcRect r="16711" b="8081"/>
          <a:stretch>
            <a:fillRect/>
          </a:stretch>
        </p:blipFill>
        <p:spPr bwMode="auto">
          <a:xfrm>
            <a:off x="5049838" y="2339975"/>
            <a:ext cx="4087812"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beans\users$\bpierce\Data\Documents\ROSES_2013_NRA\Program_review\2016_HQ\July_2010_CO__HTAPEMISS.GSIO3.GSINO2.GSIAOD.GSICO.png"/>
          <p:cNvPicPr>
            <a:picLocks noChangeAspect="1" noChangeArrowheads="1"/>
          </p:cNvPicPr>
          <p:nvPr/>
        </p:nvPicPr>
        <p:blipFill>
          <a:blip r:embed="rId4" cstate="print">
            <a:extLst>
              <a:ext uri="{28A0092B-C50C-407E-A947-70E740481C1C}">
                <a14:useLocalDpi xmlns:a14="http://schemas.microsoft.com/office/drawing/2010/main" val="0"/>
              </a:ext>
            </a:extLst>
          </a:blip>
          <a:srcRect l="10506"/>
          <a:stretch>
            <a:fillRect/>
          </a:stretch>
        </p:blipFill>
        <p:spPr bwMode="auto">
          <a:xfrm>
            <a:off x="31750" y="836613"/>
            <a:ext cx="6475413"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141288" y="4138613"/>
            <a:ext cx="5553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a:defRPr/>
            </a:pPr>
            <a:r>
              <a:rPr lang="en-US" altLang="en-US" sz="2000" dirty="0" smtClean="0">
                <a:latin typeface="Times New Roman" panose="02020603050405020304" pitchFamily="18" charset="0"/>
                <a:cs typeface="Times New Roman" panose="02020603050405020304" pitchFamily="18" charset="0"/>
              </a:rPr>
              <a:t>The AIRS CO observation operator</a:t>
            </a:r>
            <a:r>
              <a:rPr lang="en-US" altLang="en-US" sz="2000" baseline="30000" dirty="0" smtClean="0">
                <a:latin typeface="Times New Roman" panose="02020603050405020304" pitchFamily="18" charset="0"/>
                <a:cs typeface="Times New Roman" panose="02020603050405020304" pitchFamily="18" charset="0"/>
              </a:rPr>
              <a:t>1</a:t>
            </a:r>
            <a:r>
              <a:rPr lang="en-US" altLang="en-US" sz="2000" dirty="0" smtClean="0">
                <a:latin typeface="Times New Roman" panose="02020603050405020304" pitchFamily="18" charset="0"/>
                <a:cs typeface="Times New Roman" panose="02020603050405020304" pitchFamily="18" charset="0"/>
              </a:rPr>
              <a:t>, was implemented within GSI and assimilation experiments were conducted to optimize the AIRS CO profile assimilation. </a:t>
            </a:r>
          </a:p>
        </p:txBody>
      </p:sp>
      <p:sp>
        <p:nvSpPr>
          <p:cNvPr id="14343" name="Rectangle 1"/>
          <p:cNvSpPr>
            <a:spLocks noChangeArrowheads="1"/>
          </p:cNvSpPr>
          <p:nvPr/>
        </p:nvSpPr>
        <p:spPr bwMode="auto">
          <a:xfrm>
            <a:off x="255588" y="5470525"/>
            <a:ext cx="45720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endParaRPr lang="en-US" altLang="en-US" dirty="0"/>
          </a:p>
          <a:p>
            <a:r>
              <a:rPr lang="en-US" altLang="en-US" sz="1600" baseline="30000" dirty="0">
                <a:latin typeface="Times New Roman" panose="02020603050405020304" pitchFamily="18" charset="0"/>
                <a:cs typeface="Times New Roman" panose="02020603050405020304" pitchFamily="18" charset="0"/>
              </a:rPr>
              <a:t>1</a:t>
            </a:r>
            <a:r>
              <a:rPr lang="en-US" altLang="en-US" sz="1600" dirty="0">
                <a:latin typeface="Times New Roman" panose="02020603050405020304" pitchFamily="18" charset="0"/>
                <a:cs typeface="Times New Roman" panose="02020603050405020304" pitchFamily="18" charset="0"/>
              </a:rPr>
              <a:t>Applies AIRS CO averaging kernels and </a:t>
            </a:r>
            <a:r>
              <a:rPr lang="en-US" altLang="en-US" sz="1600" dirty="0" err="1">
                <a:latin typeface="Times New Roman" panose="02020603050405020304" pitchFamily="18" charset="0"/>
                <a:cs typeface="Times New Roman" panose="02020603050405020304" pitchFamily="18" charset="0"/>
              </a:rPr>
              <a:t>apriori</a:t>
            </a:r>
            <a:r>
              <a:rPr lang="en-US" altLang="en-US" sz="1600" dirty="0">
                <a:latin typeface="Times New Roman" panose="02020603050405020304" pitchFamily="18" charset="0"/>
                <a:cs typeface="Times New Roman" panose="02020603050405020304" pitchFamily="18" charset="0"/>
              </a:rPr>
              <a:t> profiles to the RAQMS CO predictions, tangent linear observation operator implemented within GSI inner loop. </a:t>
            </a:r>
            <a:r>
              <a:rPr lang="en-US" altLang="en-US" sz="1600" b="1" i="1" dirty="0" smtClean="0">
                <a:latin typeface="Times New Roman" panose="02020603050405020304" pitchFamily="18" charset="0"/>
                <a:cs typeface="Times New Roman" panose="02020603050405020304" pitchFamily="18" charset="0"/>
              </a:rPr>
              <a:t>Based on GMAO MOPITT DA</a:t>
            </a:r>
            <a:endParaRPr lang="en-US" altLang="en-US" sz="1600" b="1" i="1" dirty="0">
              <a:latin typeface="Times New Roman" panose="02020603050405020304" pitchFamily="18" charset="0"/>
              <a:cs typeface="Times New Roman" panose="02020603050405020304" pitchFamily="18" charset="0"/>
            </a:endParaRPr>
          </a:p>
        </p:txBody>
      </p:sp>
      <p:sp>
        <p:nvSpPr>
          <p:cNvPr id="14344" name="TextBox 2"/>
          <p:cNvSpPr txBox="1">
            <a:spLocks noChangeArrowheads="1"/>
          </p:cNvSpPr>
          <p:nvPr/>
        </p:nvSpPr>
        <p:spPr bwMode="auto">
          <a:xfrm>
            <a:off x="6010275" y="954088"/>
            <a:ext cx="2715808" cy="189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US" altLang="en-US" sz="1600" b="1" dirty="0">
                <a:latin typeface="Times New Roman" panose="02020603050405020304" pitchFamily="18" charset="0"/>
                <a:cs typeface="Times New Roman" panose="02020603050405020304" pitchFamily="18" charset="0"/>
              </a:rPr>
              <a:t>Observation-Analysis (O-A):</a:t>
            </a:r>
          </a:p>
          <a:p>
            <a:r>
              <a:rPr lang="en-US" altLang="en-US" sz="1600" b="1" dirty="0">
                <a:latin typeface="Times New Roman" panose="02020603050405020304" pitchFamily="18" charset="0"/>
                <a:cs typeface="Times New Roman" panose="02020603050405020304" pitchFamily="18" charset="0"/>
              </a:rPr>
              <a:t>(Instantaneous comparisons)</a:t>
            </a:r>
          </a:p>
          <a:p>
            <a:endParaRPr lang="en-US" altLang="en-US" sz="1600" dirty="0">
              <a:latin typeface="Times New Roman" panose="02020603050405020304" pitchFamily="18" charset="0"/>
              <a:cs typeface="Times New Roman" panose="02020603050405020304" pitchFamily="18" charset="0"/>
            </a:endParaRPr>
          </a:p>
          <a:p>
            <a:r>
              <a:rPr lang="en-US" altLang="en-US" sz="1600" b="1" dirty="0">
                <a:latin typeface="Times New Roman" panose="02020603050405020304" pitchFamily="18" charset="0"/>
                <a:cs typeface="Times New Roman" panose="02020603050405020304" pitchFamily="18" charset="0"/>
              </a:rPr>
              <a:t>r=0.875</a:t>
            </a:r>
          </a:p>
          <a:p>
            <a:r>
              <a:rPr lang="en-US" altLang="en-US" sz="1600" b="1" dirty="0">
                <a:latin typeface="Times New Roman" panose="02020603050405020304" pitchFamily="18" charset="0"/>
                <a:cs typeface="Times New Roman" panose="02020603050405020304" pitchFamily="18" charset="0"/>
              </a:rPr>
              <a:t>Bias=-0.034x10</a:t>
            </a:r>
            <a:r>
              <a:rPr lang="en-US" altLang="en-US" sz="1600" b="1" baseline="30000" dirty="0">
                <a:latin typeface="Times New Roman" panose="02020603050405020304" pitchFamily="18" charset="0"/>
                <a:cs typeface="Times New Roman" panose="02020603050405020304" pitchFamily="18" charset="0"/>
              </a:rPr>
              <a:t>18</a:t>
            </a:r>
            <a:r>
              <a:rPr lang="en-US" altLang="en-US" sz="1600" b="1" dirty="0">
                <a:latin typeface="Times New Roman" panose="02020603050405020304" pitchFamily="18" charset="0"/>
                <a:cs typeface="Times New Roman" panose="02020603050405020304" pitchFamily="18" charset="0"/>
              </a:rPr>
              <a:t>mol/cm</a:t>
            </a:r>
            <a:r>
              <a:rPr lang="en-US" altLang="en-US" sz="1600" b="1" baseline="30000" dirty="0">
                <a:latin typeface="Times New Roman" panose="02020603050405020304" pitchFamily="18" charset="0"/>
                <a:cs typeface="Times New Roman" panose="02020603050405020304" pitchFamily="18" charset="0"/>
              </a:rPr>
              <a:t>2</a:t>
            </a:r>
          </a:p>
          <a:p>
            <a:endParaRPr lang="en-US" altLang="en-US" sz="1600" b="1" baseline="30000" dirty="0">
              <a:latin typeface="Times New Roman" panose="02020603050405020304" pitchFamily="18" charset="0"/>
              <a:cs typeface="Times New Roman" panose="02020603050405020304" pitchFamily="18" charset="0"/>
            </a:endParaRPr>
          </a:p>
          <a:p>
            <a:endParaRPr lang="en-US" altLang="en-US" sz="1600" b="1" baseline="30000" dirty="0">
              <a:latin typeface="Times New Roman" panose="02020603050405020304" pitchFamily="18" charset="0"/>
              <a:cs typeface="Times New Roman" panose="02020603050405020304" pitchFamily="18" charset="0"/>
            </a:endParaRPr>
          </a:p>
          <a:p>
            <a:r>
              <a:rPr lang="en-US" altLang="en-US" sz="1600" b="1" dirty="0">
                <a:latin typeface="Times New Roman" panose="02020603050405020304" pitchFamily="18" charset="0"/>
                <a:cs typeface="Times New Roman" panose="02020603050405020304" pitchFamily="18" charset="0"/>
              </a:rPr>
              <a:t>With Averaging Kernels</a:t>
            </a:r>
          </a:p>
        </p:txBody>
      </p:sp>
    </p:spTree>
    <p:extLst>
      <p:ext uri="{BB962C8B-B14F-4D97-AF65-F5344CB8AC3E}">
        <p14:creationId xmlns:p14="http://schemas.microsoft.com/office/powerpoint/2010/main" val="341646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beans\users$\bpierce\Data\Documents\Attachments\apr_01\MODIS_MOD04_RAQMS_granule_scatter.july.2010.V6.MODIS.MODEL.AOD.RAQMS.JACOBIA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141" b="7354"/>
          <a:stretch/>
        </p:blipFill>
        <p:spPr bwMode="auto">
          <a:xfrm>
            <a:off x="4876801" y="2199249"/>
            <a:ext cx="4267200" cy="46587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eans\users$\bpierce\Data\Documents\Attachments\apr_01\July_2010_AOD__HTAPEMISS.GSIO3.GSINO2.GSIAOD.GSICO.RAQMS.AOD.JACOBIA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37"/>
          <a:stretch/>
        </p:blipFill>
        <p:spPr bwMode="auto">
          <a:xfrm>
            <a:off x="0" y="490732"/>
            <a:ext cx="5972231" cy="33192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7015"/>
            <a:ext cx="8067080"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RAQMS </a:t>
            </a:r>
            <a:r>
              <a:rPr lang="en-US" sz="2800" b="1" dirty="0">
                <a:latin typeface="Times New Roman" panose="02020603050405020304" pitchFamily="18" charset="0"/>
                <a:cs typeface="Times New Roman" panose="02020603050405020304" pitchFamily="18" charset="0"/>
              </a:rPr>
              <a:t>MODIS AOD July 2010 Data Assimilation</a:t>
            </a:r>
            <a:endParaRPr lang="en-US" sz="2800" b="1" dirty="0">
              <a:latin typeface="Times New Roman" panose="02020603050405020304" pitchFamily="18" charset="0"/>
              <a:cs typeface="Times New Roman" panose="02020603050405020304" pitchFamily="18" charset="0"/>
            </a:endParaRPr>
          </a:p>
        </p:txBody>
      </p:sp>
      <p:sp>
        <p:nvSpPr>
          <p:cNvPr id="11" name="TextBox 2"/>
          <p:cNvSpPr txBox="1">
            <a:spLocks noChangeArrowheads="1"/>
          </p:cNvSpPr>
          <p:nvPr/>
        </p:nvSpPr>
        <p:spPr bwMode="auto">
          <a:xfrm>
            <a:off x="5972230" y="495701"/>
            <a:ext cx="2715808" cy="14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US" altLang="en-US" sz="1600" b="1" dirty="0">
                <a:latin typeface="Times New Roman" panose="02020603050405020304" pitchFamily="18" charset="0"/>
                <a:cs typeface="Times New Roman" panose="02020603050405020304" pitchFamily="18" charset="0"/>
              </a:rPr>
              <a:t>Observation-Analysis (O-A):</a:t>
            </a:r>
          </a:p>
          <a:p>
            <a:r>
              <a:rPr lang="en-US" altLang="en-US" sz="1600" b="1" dirty="0">
                <a:latin typeface="Times New Roman" panose="02020603050405020304" pitchFamily="18" charset="0"/>
                <a:cs typeface="Times New Roman" panose="02020603050405020304" pitchFamily="18" charset="0"/>
              </a:rPr>
              <a:t>(Instantaneous comparisons)</a:t>
            </a:r>
          </a:p>
          <a:p>
            <a:endParaRPr lang="en-US" altLang="en-US" sz="1600" dirty="0">
              <a:latin typeface="Times New Roman" panose="02020603050405020304" pitchFamily="18" charset="0"/>
              <a:cs typeface="Times New Roman" panose="02020603050405020304" pitchFamily="18" charset="0"/>
            </a:endParaRPr>
          </a:p>
          <a:p>
            <a:r>
              <a:rPr lang="en-US" altLang="en-US" sz="1600" b="1" dirty="0" smtClean="0">
                <a:latin typeface="Times New Roman" panose="02020603050405020304" pitchFamily="18" charset="0"/>
                <a:cs typeface="Times New Roman" panose="02020603050405020304" pitchFamily="18" charset="0"/>
              </a:rPr>
              <a:t>r=0.862</a:t>
            </a:r>
            <a:endParaRPr lang="en-US" altLang="en-US" sz="1600" b="1" dirty="0">
              <a:latin typeface="Times New Roman" panose="02020603050405020304" pitchFamily="18" charset="0"/>
              <a:cs typeface="Times New Roman" panose="02020603050405020304" pitchFamily="18" charset="0"/>
            </a:endParaRPr>
          </a:p>
          <a:p>
            <a:r>
              <a:rPr lang="en-US" altLang="en-US" sz="1600" b="1" dirty="0">
                <a:latin typeface="Times New Roman" panose="02020603050405020304" pitchFamily="18" charset="0"/>
                <a:cs typeface="Times New Roman" panose="02020603050405020304" pitchFamily="18" charset="0"/>
              </a:rPr>
              <a:t>Bias=-</a:t>
            </a:r>
            <a:r>
              <a:rPr lang="en-US" altLang="en-US" sz="1600" b="1" dirty="0" smtClean="0">
                <a:latin typeface="Times New Roman" panose="02020603050405020304" pitchFamily="18" charset="0"/>
                <a:cs typeface="Times New Roman" panose="02020603050405020304" pitchFamily="18" charset="0"/>
              </a:rPr>
              <a:t>0.015</a:t>
            </a:r>
            <a:endParaRPr lang="en-US" altLang="en-US" sz="1600" b="1" baseline="30000" dirty="0">
              <a:latin typeface="Times New Roman" panose="02020603050405020304" pitchFamily="18" charset="0"/>
              <a:cs typeface="Times New Roman" panose="02020603050405020304" pitchFamily="18" charset="0"/>
            </a:endParaRPr>
          </a:p>
          <a:p>
            <a:endParaRPr lang="en-US" altLang="en-US" sz="1600" b="1" baseline="30000" dirty="0">
              <a:latin typeface="+mn-lt"/>
              <a:cs typeface="Times New Roman" panose="02020603050405020304" pitchFamily="18" charset="0"/>
            </a:endParaRPr>
          </a:p>
        </p:txBody>
      </p:sp>
      <p:sp>
        <p:nvSpPr>
          <p:cNvPr id="12" name="TextBox 11"/>
          <p:cNvSpPr txBox="1"/>
          <p:nvPr/>
        </p:nvSpPr>
        <p:spPr>
          <a:xfrm>
            <a:off x="0" y="3412391"/>
            <a:ext cx="5486400" cy="3046988"/>
          </a:xfrm>
          <a:prstGeom prst="rect">
            <a:avLst/>
          </a:prstGeom>
          <a:noFill/>
        </p:spPr>
        <p:txBody>
          <a:bodyPr wrap="square" rtlCol="0">
            <a:spAutoFit/>
          </a:bodyPr>
          <a:lstStyle/>
          <a:p>
            <a:pPr algn="ctr"/>
            <a:endParaRPr lang="en-US" sz="3200" dirty="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Beta version of GSI aerosol assimilation code </a:t>
            </a:r>
            <a:r>
              <a:rPr lang="en-US" sz="2000" dirty="0">
                <a:latin typeface="Times New Roman" panose="02020603050405020304" pitchFamily="18" charset="0"/>
                <a:cs typeface="Times New Roman" panose="02020603050405020304" pitchFamily="18" charset="0"/>
              </a:rPr>
              <a:t>obtained from </a:t>
            </a:r>
            <a:r>
              <a:rPr lang="en-US" sz="2000" dirty="0" err="1">
                <a:latin typeface="Times New Roman" panose="02020603050405020304" pitchFamily="18" charset="0"/>
                <a:cs typeface="Times New Roman" panose="02020603050405020304" pitchFamily="18" charset="0"/>
              </a:rPr>
              <a:t>Mariusz</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Pagowski</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(NOAA/ESRL) </a:t>
            </a:r>
            <a:endParaRPr lang="en-US" sz="2000" dirty="0">
              <a:latin typeface="Times New Roman" panose="02020603050405020304" pitchFamily="18" charset="0"/>
              <a:cs typeface="Times New Roman" panose="02020603050405020304" pitchFamily="18" charset="0"/>
            </a:endParaRPr>
          </a:p>
          <a:p>
            <a:pPr marL="0" lvl="1" algn="ctr"/>
            <a:endParaRPr lang="en-US" sz="2000"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Two </a:t>
            </a:r>
            <a:r>
              <a:rPr lang="en-US" sz="2000" b="1" dirty="0" smtClean="0">
                <a:latin typeface="Times New Roman" panose="02020603050405020304" pitchFamily="18" charset="0"/>
                <a:cs typeface="Times New Roman" panose="02020603050405020304" pitchFamily="18" charset="0"/>
              </a:rPr>
              <a:t>MODIS AOD DA Experiments:</a:t>
            </a:r>
            <a:endParaRPr lang="en-US" sz="20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One using the CRTM computed </a:t>
            </a:r>
            <a:r>
              <a:rPr lang="en-US" sz="2000" dirty="0" smtClean="0">
                <a:latin typeface="Times New Roman" panose="02020603050405020304" pitchFamily="18" charset="0"/>
                <a:cs typeface="Times New Roman" panose="02020603050405020304" pitchFamily="18" charset="0"/>
              </a:rPr>
              <a:t>AOD and Jacobians </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using the RAQMS computed </a:t>
            </a:r>
            <a:r>
              <a:rPr lang="en-US" sz="2000" dirty="0" smtClean="0">
                <a:latin typeface="Times New Roman" panose="02020603050405020304" pitchFamily="18" charset="0"/>
                <a:cs typeface="Times New Roman" panose="02020603050405020304" pitchFamily="18" charset="0"/>
              </a:rPr>
              <a:t>AOD and Jacobians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374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66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304800"/>
            <a:ext cx="6324600" cy="430887"/>
          </a:xfrm>
          <a:prstGeom prst="rect">
            <a:avLst/>
          </a:prstGeom>
        </p:spPr>
        <p:txBody>
          <a:bodyPr wrap="square">
            <a:spAutoFit/>
          </a:bodyPr>
          <a:lstStyle/>
          <a:p>
            <a:pPr indent="-182880" algn="ctr">
              <a:defRPr/>
            </a:pPr>
            <a:r>
              <a:rPr lang="en-US" sz="2200" b="1" dirty="0" smtClean="0">
                <a:latin typeface="Times New Roman" panose="02020603050405020304" pitchFamily="18" charset="0"/>
                <a:ea typeface="ＭＳ Ｐゴシック" pitchFamily="34" charset="-128"/>
                <a:cs typeface="Times New Roman" panose="02020603050405020304" pitchFamily="18" charset="0"/>
              </a:rPr>
              <a:t>Lake Michigan Ozone Study 2017</a:t>
            </a:r>
            <a:r>
              <a:rPr lang="en-US" sz="2200" b="1" dirty="0" smtClean="0">
                <a:latin typeface="Times New Roman" panose="02020603050405020304" pitchFamily="18" charset="0"/>
                <a:ea typeface="ＭＳ Ｐゴシック" pitchFamily="34" charset="-128"/>
                <a:cs typeface="Times New Roman" panose="02020603050405020304" pitchFamily="18" charset="0"/>
              </a:rPr>
              <a:t> </a:t>
            </a:r>
            <a:endParaRPr lang="en-US" sz="22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5" name="Rectangle 4"/>
          <p:cNvSpPr/>
          <p:nvPr/>
        </p:nvSpPr>
        <p:spPr>
          <a:xfrm>
            <a:off x="304800" y="1142999"/>
            <a:ext cx="7924800" cy="4524315"/>
          </a:xfrm>
          <a:prstGeom prst="rect">
            <a:avLst/>
          </a:prstGeom>
        </p:spPr>
        <p:txBody>
          <a:bodyPr wrap="square">
            <a:spAutoFit/>
          </a:bodyPr>
          <a:lstStyle/>
          <a:p>
            <a:pPr>
              <a:defRPr/>
            </a:pPr>
            <a:r>
              <a:rPr lang="fr-FR" b="1" dirty="0" err="1" smtClean="0">
                <a:latin typeface="Times New Roman" panose="02020603050405020304" pitchFamily="18" charset="0"/>
                <a:ea typeface="ＭＳ Ｐゴシック" pitchFamily="34" charset="-128"/>
                <a:cs typeface="Times New Roman" panose="02020603050405020304" pitchFamily="18" charset="0"/>
              </a:rPr>
              <a:t>Funding</a:t>
            </a:r>
            <a:r>
              <a:rPr lang="fr-FR" b="1" dirty="0" smtClean="0">
                <a:latin typeface="Times New Roman" panose="02020603050405020304" pitchFamily="18" charset="0"/>
                <a:ea typeface="ＭＳ Ｐゴシック" pitchFamily="34" charset="-128"/>
                <a:cs typeface="Times New Roman" panose="02020603050405020304" pitchFamily="18" charset="0"/>
              </a:rPr>
              <a:t>: NASA/NOAA/EPA/NSF/EPRI/LADCO</a:t>
            </a:r>
            <a:endParaRPr lang="fr-FR" b="1" dirty="0" smtClean="0">
              <a:latin typeface="Times New Roman" panose="02020603050405020304" pitchFamily="18" charset="0"/>
              <a:ea typeface="ＭＳ Ｐゴシック" pitchFamily="34" charset="-128"/>
              <a:cs typeface="Times New Roman" panose="02020603050405020304" pitchFamily="18" charset="0"/>
            </a:endParaRPr>
          </a:p>
          <a:p>
            <a:pPr>
              <a:defRPr/>
            </a:pPr>
            <a:endParaRPr lang="fr-FR" dirty="0">
              <a:latin typeface="Times New Roman" panose="02020603050405020304" pitchFamily="18" charset="0"/>
              <a:ea typeface="ＭＳ Ｐゴシック" pitchFamily="34" charset="-128"/>
              <a:cs typeface="Times New Roman" panose="02020603050405020304" pitchFamily="18" charset="0"/>
            </a:endParaRPr>
          </a:p>
          <a:p>
            <a:pPr>
              <a:defRPr/>
            </a:pPr>
            <a:r>
              <a:rPr lang="en-US" b="1" dirty="0" smtClean="0">
                <a:latin typeface="Times New Roman" panose="02020603050405020304" pitchFamily="18" charset="0"/>
                <a:ea typeface="ＭＳ Ｐゴシック" pitchFamily="34" charset="-128"/>
                <a:cs typeface="Times New Roman" panose="02020603050405020304" pitchFamily="18" charset="0"/>
              </a:rPr>
              <a:t>Project </a:t>
            </a:r>
            <a:r>
              <a:rPr lang="en-US" b="1" dirty="0">
                <a:latin typeface="Times New Roman" panose="02020603050405020304" pitchFamily="18" charset="0"/>
                <a:ea typeface="ＭＳ Ｐゴシック" pitchFamily="34" charset="-128"/>
                <a:cs typeface="Times New Roman" panose="02020603050405020304" pitchFamily="18" charset="0"/>
              </a:rPr>
              <a:t>Summary </a:t>
            </a:r>
          </a:p>
          <a:p>
            <a:pPr marL="354013" lvl="1" indent="0">
              <a:buFont typeface="Times" pitchFamily="18" charset="0"/>
              <a:buNone/>
              <a:defRPr/>
            </a:pPr>
            <a:r>
              <a:rPr lang="en-US" dirty="0">
                <a:latin typeface="Times New Roman" panose="02020603050405020304" pitchFamily="18" charset="0"/>
                <a:ea typeface="ＭＳ Ｐゴシック" pitchFamily="34" charset="-128"/>
                <a:cs typeface="Times New Roman" panose="02020603050405020304" pitchFamily="18" charset="0"/>
              </a:rPr>
              <a:t>A collaborative, multi-agency field study of ozone chemistry and meteorology along the Wisconsin-Illinois Lake Michigan shoreline using a combination of aircraft, ground‐based and ship-based measurements.</a:t>
            </a:r>
          </a:p>
          <a:p>
            <a:pPr marL="354013" lvl="1" indent="0">
              <a:buFont typeface="Times" pitchFamily="18" charset="0"/>
              <a:buNone/>
              <a:defRPr/>
            </a:pPr>
            <a:endParaRPr lang="en-US" dirty="0">
              <a:latin typeface="Times New Roman" panose="02020603050405020304" pitchFamily="18" charset="0"/>
              <a:ea typeface="ＭＳ Ｐゴシック" pitchFamily="34" charset="-128"/>
              <a:cs typeface="Times New Roman" panose="02020603050405020304" pitchFamily="18" charset="0"/>
            </a:endParaRPr>
          </a:p>
          <a:p>
            <a:pPr marL="354013" lvl="1" indent="0">
              <a:buFont typeface="Times" pitchFamily="18" charset="0"/>
              <a:buNone/>
              <a:defRPr/>
            </a:pPr>
            <a:r>
              <a:rPr lang="en-US" dirty="0" smtClean="0">
                <a:latin typeface="Times New Roman" panose="02020603050405020304" pitchFamily="18" charset="0"/>
                <a:ea typeface="ＭＳ Ｐゴシック" pitchFamily="34" charset="-128"/>
                <a:cs typeface="Times New Roman" panose="02020603050405020304" pitchFamily="18" charset="0"/>
              </a:rPr>
              <a:t>The </a:t>
            </a:r>
            <a:r>
              <a:rPr lang="en-US" dirty="0">
                <a:latin typeface="Times New Roman" panose="02020603050405020304" pitchFamily="18" charset="0"/>
                <a:ea typeface="ＭＳ Ｐゴシック" pitchFamily="34" charset="-128"/>
                <a:cs typeface="Times New Roman" panose="02020603050405020304" pitchFamily="18" charset="0"/>
              </a:rPr>
              <a:t>goal of the study is to better understand ozone formation and transport around Lake Michigan; in particular, why ozone concentrations are generally highest along the lakeshore and drop off sharply inland and why ozone concentrations peak in rural areas far from major emission sources</a:t>
            </a:r>
            <a:r>
              <a:rPr lang="en-US" dirty="0" smtClean="0">
                <a:latin typeface="Times New Roman" panose="02020603050405020304" pitchFamily="18" charset="0"/>
                <a:ea typeface="ＭＳ Ｐゴシック" pitchFamily="34" charset="-128"/>
                <a:cs typeface="Times New Roman" panose="02020603050405020304" pitchFamily="18" charset="0"/>
              </a:rPr>
              <a:t>. </a:t>
            </a:r>
          </a:p>
          <a:p>
            <a:pPr marL="354013" lvl="1" indent="0">
              <a:buFont typeface="Times" pitchFamily="18" charset="0"/>
              <a:buNone/>
              <a:defRPr/>
            </a:pPr>
            <a:endParaRPr lang="en-US" dirty="0" smtClean="0">
              <a:latin typeface="Times New Roman" panose="02020603050405020304" pitchFamily="18" charset="0"/>
              <a:ea typeface="ＭＳ Ｐゴシック" pitchFamily="34" charset="-128"/>
              <a:cs typeface="Times New Roman" panose="02020603050405020304" pitchFamily="18" charset="0"/>
            </a:endParaRPr>
          </a:p>
          <a:p>
            <a:pPr indent="-103187">
              <a:buFont typeface="Times" pitchFamily="18" charset="0"/>
              <a:buNone/>
              <a:defRPr/>
            </a:pPr>
            <a:r>
              <a:rPr lang="en-US" b="1" i="1"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Supports improved NWS air quality forecasting within the National Air Quality Forecasting Capability (NAQFC)</a:t>
            </a:r>
          </a:p>
          <a:p>
            <a:pPr indent="-103187">
              <a:buFont typeface="Times" pitchFamily="18" charset="0"/>
              <a:buNone/>
              <a:defRPr/>
            </a:pPr>
            <a:endParaRPr lang="en-US" b="1" i="1" dirty="0">
              <a:solidFill>
                <a:srgbClr val="FF0000"/>
              </a:solidFill>
              <a:latin typeface="Times New Roman" panose="02020603050405020304" pitchFamily="18" charset="0"/>
              <a:ea typeface="ＭＳ Ｐゴシック" pitchFamily="34" charset="-128"/>
              <a:cs typeface="Times New Roman" panose="02020603050405020304" pitchFamily="18" charset="0"/>
            </a:endParaRPr>
          </a:p>
          <a:p>
            <a:pPr indent="-103187">
              <a:buFont typeface="Times" pitchFamily="18" charset="0"/>
              <a:buNone/>
              <a:defRPr/>
            </a:pPr>
            <a:r>
              <a:rPr lang="en-US" b="1" i="1" dirty="0" smtClean="0">
                <a:solidFill>
                  <a:srgbClr val="FF0000"/>
                </a:solidFill>
                <a:latin typeface="Times New Roman" panose="02020603050405020304" pitchFamily="18" charset="0"/>
                <a:ea typeface="ＭＳ Ｐゴシック" pitchFamily="34" charset="-128"/>
                <a:cs typeface="Times New Roman" panose="02020603050405020304" pitchFamily="18" charset="0"/>
              </a:rPr>
              <a:t>Supports GOES-16 L2 Product validation during PLT</a:t>
            </a:r>
            <a:endParaRPr lang="en-US" b="1" i="1" dirty="0">
              <a:solidFill>
                <a:srgbClr val="FF0000"/>
              </a:solidFill>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629389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486400"/>
            <a:ext cx="868680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dirty="0" smtClean="0">
                <a:latin typeface="Times New Roman" panose="02020603050405020304" pitchFamily="18" charset="0"/>
                <a:cs typeface="Times New Roman" panose="02020603050405020304" pitchFamily="18" charset="0"/>
              </a:rPr>
              <a:t>Primary science </a:t>
            </a:r>
            <a:r>
              <a:rPr lang="en-US" dirty="0">
                <a:latin typeface="Times New Roman" panose="02020603050405020304" pitchFamily="18" charset="0"/>
                <a:cs typeface="Times New Roman" panose="02020603050405020304" pitchFamily="18" charset="0"/>
              </a:rPr>
              <a:t>objectives focusing on characterizing the recirculation, aging, and mixing of the Chicago and Milwaukee urban plumes as they </a:t>
            </a:r>
            <a:r>
              <a:rPr lang="en-US" dirty="0" smtClean="0">
                <a:latin typeface="Times New Roman" panose="02020603050405020304" pitchFamily="18" charset="0"/>
                <a:cs typeface="Times New Roman" panose="02020603050405020304" pitchFamily="18" charset="0"/>
              </a:rPr>
              <a:t>move over Lake Michigan and their impact on surface ozone.  </a:t>
            </a:r>
          </a:p>
        </p:txBody>
      </p:sp>
      <p:sp>
        <p:nvSpPr>
          <p:cNvPr id="3" name="TextBox 2"/>
          <p:cNvSpPr txBox="1"/>
          <p:nvPr/>
        </p:nvSpPr>
        <p:spPr>
          <a:xfrm>
            <a:off x="2827149" y="6488668"/>
            <a:ext cx="347409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White Paper: http://www.ladco.org/</a:t>
            </a:r>
          </a:p>
        </p:txBody>
      </p:sp>
      <p:pic>
        <p:nvPicPr>
          <p:cNvPr id="7" name="Picture 6" descr="\\beans\users$\bpierce\Data\Documents\Great_Lakes_Ozone_Study\Updated_20160421\Figure_09.png"/>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92390"/>
            <a:ext cx="8229600" cy="3989210"/>
          </a:xfrm>
          <a:prstGeom prst="rect">
            <a:avLst/>
          </a:prstGeom>
          <a:noFill/>
          <a:ln>
            <a:noFill/>
          </a:ln>
        </p:spPr>
      </p:pic>
      <p:sp>
        <p:nvSpPr>
          <p:cNvPr id="8" name="Rectangle 7"/>
          <p:cNvSpPr/>
          <p:nvPr/>
        </p:nvSpPr>
        <p:spPr>
          <a:xfrm>
            <a:off x="1384269" y="609600"/>
            <a:ext cx="6375463"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Campaign Study </a:t>
            </a:r>
            <a:r>
              <a:rPr lang="en-US" sz="2400" b="1" dirty="0" smtClean="0">
                <a:latin typeface="Times New Roman" panose="02020603050405020304" pitchFamily="18" charset="0"/>
                <a:cs typeface="Times New Roman" panose="02020603050405020304" pitchFamily="18" charset="0"/>
              </a:rPr>
              <a:t>Period May 22- June 22, 2017</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444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1115</Words>
  <Application>Microsoft Office PowerPoint</Application>
  <PresentationFormat>On-screen Show (4:3)</PresentationFormat>
  <Paragraphs>177</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Pierce</dc:creator>
  <cp:lastModifiedBy>Brad Pierce</cp:lastModifiedBy>
  <cp:revision>12</cp:revision>
  <dcterms:created xsi:type="dcterms:W3CDTF">2006-08-16T00:00:00Z</dcterms:created>
  <dcterms:modified xsi:type="dcterms:W3CDTF">2017-05-10T21:45:40Z</dcterms:modified>
</cp:coreProperties>
</file>