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7"/>
  </p:notesMasterIdLst>
  <p:sldIdLst>
    <p:sldId id="256" r:id="rId2"/>
    <p:sldId id="299" r:id="rId3"/>
    <p:sldId id="300" r:id="rId4"/>
    <p:sldId id="263" r:id="rId5"/>
    <p:sldId id="257" r:id="rId6"/>
    <p:sldId id="301" r:id="rId7"/>
    <p:sldId id="259" r:id="rId8"/>
    <p:sldId id="261" r:id="rId9"/>
    <p:sldId id="266" r:id="rId10"/>
    <p:sldId id="268" r:id="rId11"/>
    <p:sldId id="273" r:id="rId12"/>
    <p:sldId id="275" r:id="rId13"/>
    <p:sldId id="277" r:id="rId14"/>
    <p:sldId id="278" r:id="rId15"/>
    <p:sldId id="279" r:id="rId16"/>
    <p:sldId id="302" r:id="rId17"/>
    <p:sldId id="271" r:id="rId18"/>
    <p:sldId id="264" r:id="rId19"/>
    <p:sldId id="303" r:id="rId20"/>
    <p:sldId id="281" r:id="rId21"/>
    <p:sldId id="290" r:id="rId22"/>
    <p:sldId id="307" r:id="rId23"/>
    <p:sldId id="308" r:id="rId24"/>
    <p:sldId id="306" r:id="rId25"/>
    <p:sldId id="284" r:id="rId26"/>
    <p:sldId id="309" r:id="rId27"/>
    <p:sldId id="297" r:id="rId28"/>
    <p:sldId id="298" r:id="rId29"/>
    <p:sldId id="282" r:id="rId30"/>
    <p:sldId id="283" r:id="rId31"/>
    <p:sldId id="296" r:id="rId32"/>
    <p:sldId id="288" r:id="rId33"/>
    <p:sldId id="289" r:id="rId34"/>
    <p:sldId id="305" r:id="rId35"/>
    <p:sldId id="295" r:id="rId3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FF00"/>
    <a:srgbClr val="00FFCC"/>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vertBarState="maximized">
    <p:restoredLeft sz="6226" autoAdjust="0"/>
    <p:restoredTop sz="94660"/>
  </p:normalViewPr>
  <p:slideViewPr>
    <p:cSldViewPr>
      <p:cViewPr varScale="1">
        <p:scale>
          <a:sx n="122" d="100"/>
          <a:sy n="122" d="100"/>
        </p:scale>
        <p:origin x="-1714" y="-77"/>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15"/>
      <c:rotY val="20"/>
      <c:rAngAx val="1"/>
    </c:view3D>
    <c:floor>
      <c:thickness val="0"/>
    </c:floor>
    <c:sideWall>
      <c:thickness val="0"/>
    </c:sideWall>
    <c:backWall>
      <c:thickness val="0"/>
    </c:backWall>
    <c:plotArea>
      <c:layout/>
      <c:bar3DChart>
        <c:barDir val="col"/>
        <c:grouping val="clustered"/>
        <c:varyColors val="0"/>
        <c:ser>
          <c:idx val="0"/>
          <c:order val="0"/>
          <c:invertIfNegative val="0"/>
          <c:cat>
            <c:strRef>
              <c:f>Sheet1!$A$1:$A$4</c:f>
              <c:strCache>
                <c:ptCount val="4"/>
                <c:pt idx="0">
                  <c:v>NEI 2011 Standard</c:v>
                </c:pt>
                <c:pt idx="1">
                  <c:v>CH 50% NO</c:v>
                </c:pt>
                <c:pt idx="2">
                  <c:v>CH&amp;ML 50% NO </c:v>
                </c:pt>
                <c:pt idx="3">
                  <c:v>CH&amp;ML&amp;GB 50% NO </c:v>
                </c:pt>
              </c:strCache>
            </c:strRef>
          </c:cat>
          <c:val>
            <c:numRef>
              <c:f>Sheet1!$B$1:$B$4</c:f>
              <c:numCache>
                <c:formatCode>General</c:formatCode>
                <c:ptCount val="4"/>
                <c:pt idx="0">
                  <c:v>0.67</c:v>
                </c:pt>
                <c:pt idx="1">
                  <c:v>0.7</c:v>
                </c:pt>
                <c:pt idx="2">
                  <c:v>0.74</c:v>
                </c:pt>
                <c:pt idx="3">
                  <c:v>0.75</c:v>
                </c:pt>
              </c:numCache>
            </c:numRef>
          </c:val>
        </c:ser>
        <c:dLbls>
          <c:showLegendKey val="0"/>
          <c:showVal val="0"/>
          <c:showCatName val="0"/>
          <c:showSerName val="0"/>
          <c:showPercent val="0"/>
          <c:showBubbleSize val="0"/>
        </c:dLbls>
        <c:gapWidth val="150"/>
        <c:shape val="box"/>
        <c:axId val="38640640"/>
        <c:axId val="38646528"/>
        <c:axId val="0"/>
      </c:bar3DChart>
      <c:catAx>
        <c:axId val="38640640"/>
        <c:scaling>
          <c:orientation val="minMax"/>
        </c:scaling>
        <c:delete val="0"/>
        <c:axPos val="b"/>
        <c:majorTickMark val="out"/>
        <c:minorTickMark val="none"/>
        <c:tickLblPos val="nextTo"/>
        <c:crossAx val="38646528"/>
        <c:crosses val="autoZero"/>
        <c:auto val="1"/>
        <c:lblAlgn val="ctr"/>
        <c:lblOffset val="100"/>
        <c:noMultiLvlLbl val="0"/>
      </c:catAx>
      <c:valAx>
        <c:axId val="38646528"/>
        <c:scaling>
          <c:orientation val="minMax"/>
        </c:scaling>
        <c:delete val="0"/>
        <c:axPos val="l"/>
        <c:majorGridlines/>
        <c:numFmt formatCode="General" sourceLinked="1"/>
        <c:majorTickMark val="out"/>
        <c:minorTickMark val="none"/>
        <c:tickLblPos val="nextTo"/>
        <c:crossAx val="38640640"/>
        <c:crosses val="autoZero"/>
        <c:crossBetween val="between"/>
      </c:valAx>
    </c:plotArea>
    <c:plotVisOnly val="1"/>
    <c:dispBlanksAs val="gap"/>
    <c:showDLblsOverMax val="0"/>
  </c:chart>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15"/>
      <c:rotY val="20"/>
      <c:rAngAx val="1"/>
    </c:view3D>
    <c:floor>
      <c:thickness val="0"/>
    </c:floor>
    <c:sideWall>
      <c:thickness val="0"/>
    </c:sideWall>
    <c:backWall>
      <c:thickness val="0"/>
    </c:backWall>
    <c:plotArea>
      <c:layout/>
      <c:bar3DChart>
        <c:barDir val="col"/>
        <c:grouping val="clustered"/>
        <c:varyColors val="0"/>
        <c:ser>
          <c:idx val="0"/>
          <c:order val="0"/>
          <c:spPr>
            <a:solidFill>
              <a:srgbClr val="FF0000"/>
            </a:solidFill>
          </c:spPr>
          <c:invertIfNegative val="0"/>
          <c:cat>
            <c:strRef>
              <c:f>Sheet1!$A$1:$A$4</c:f>
              <c:strCache>
                <c:ptCount val="4"/>
                <c:pt idx="0">
                  <c:v>NEI 2011 Standard</c:v>
                </c:pt>
                <c:pt idx="1">
                  <c:v>CH 50% NO</c:v>
                </c:pt>
                <c:pt idx="2">
                  <c:v>CH&amp;ML 50% NO </c:v>
                </c:pt>
                <c:pt idx="3">
                  <c:v>CH&amp;ML&amp;GB 50% NO </c:v>
                </c:pt>
              </c:strCache>
            </c:strRef>
          </c:cat>
          <c:val>
            <c:numRef>
              <c:f>Sheet1!$B$1:$B$4</c:f>
              <c:numCache>
                <c:formatCode>General</c:formatCode>
                <c:ptCount val="4"/>
                <c:pt idx="0">
                  <c:v>9.68</c:v>
                </c:pt>
                <c:pt idx="1">
                  <c:v>8.49</c:v>
                </c:pt>
                <c:pt idx="2">
                  <c:v>5.46</c:v>
                </c:pt>
                <c:pt idx="3">
                  <c:v>4.38</c:v>
                </c:pt>
              </c:numCache>
            </c:numRef>
          </c:val>
        </c:ser>
        <c:dLbls>
          <c:showLegendKey val="0"/>
          <c:showVal val="0"/>
          <c:showCatName val="0"/>
          <c:showSerName val="0"/>
          <c:showPercent val="0"/>
          <c:showBubbleSize val="0"/>
        </c:dLbls>
        <c:gapWidth val="150"/>
        <c:shape val="box"/>
        <c:axId val="7840128"/>
        <c:axId val="7841664"/>
        <c:axId val="0"/>
      </c:bar3DChart>
      <c:catAx>
        <c:axId val="7840128"/>
        <c:scaling>
          <c:orientation val="minMax"/>
        </c:scaling>
        <c:delete val="0"/>
        <c:axPos val="b"/>
        <c:majorTickMark val="out"/>
        <c:minorTickMark val="none"/>
        <c:tickLblPos val="nextTo"/>
        <c:crossAx val="7841664"/>
        <c:crosses val="autoZero"/>
        <c:auto val="1"/>
        <c:lblAlgn val="ctr"/>
        <c:lblOffset val="100"/>
        <c:noMultiLvlLbl val="0"/>
      </c:catAx>
      <c:valAx>
        <c:axId val="7841664"/>
        <c:scaling>
          <c:orientation val="minMax"/>
        </c:scaling>
        <c:delete val="0"/>
        <c:axPos val="l"/>
        <c:majorGridlines/>
        <c:numFmt formatCode="General" sourceLinked="1"/>
        <c:majorTickMark val="out"/>
        <c:minorTickMark val="none"/>
        <c:tickLblPos val="nextTo"/>
        <c:crossAx val="7840128"/>
        <c:crosses val="autoZero"/>
        <c:crossBetween val="between"/>
      </c:valAx>
    </c:plotArea>
    <c:plotVisOnly val="1"/>
    <c:dispBlanksAs val="gap"/>
    <c:showDLblsOverMax val="0"/>
  </c:chart>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B49F006-417B-48F4-8461-D8B366AF7DA5}" type="datetimeFigureOut">
              <a:rPr lang="en-US" smtClean="0"/>
              <a:t>9/21/2016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BD5152D-6C1D-4638-AF26-870D55126995}" type="slidenum">
              <a:rPr lang="en-US" smtClean="0"/>
              <a:t>‹#›</a:t>
            </a:fld>
            <a:endParaRPr lang="en-US"/>
          </a:p>
        </p:txBody>
      </p:sp>
    </p:spTree>
    <p:extLst>
      <p:ext uri="{BB962C8B-B14F-4D97-AF65-F5344CB8AC3E}">
        <p14:creationId xmlns:p14="http://schemas.microsoft.com/office/powerpoint/2010/main" val="30139886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Foley</a:t>
            </a:r>
            <a:r>
              <a:rPr lang="en-US" baseline="0" dirty="0" smtClean="0"/>
              <a:t> et al 2011 Atmospheric Environment </a:t>
            </a:r>
            <a:endParaRPr lang="en-US" dirty="0"/>
          </a:p>
        </p:txBody>
      </p:sp>
      <p:sp>
        <p:nvSpPr>
          <p:cNvPr id="4" name="Slide Number Placeholder 3"/>
          <p:cNvSpPr>
            <a:spLocks noGrp="1"/>
          </p:cNvSpPr>
          <p:nvPr>
            <p:ph type="sldNum" sz="quarter" idx="10"/>
          </p:nvPr>
        </p:nvSpPr>
        <p:spPr/>
        <p:txBody>
          <a:bodyPr/>
          <a:lstStyle/>
          <a:p>
            <a:fld id="{812EBA2A-6925-48B2-9CF8-50BE86C13645}" type="slidenum">
              <a:rPr lang="en-US" smtClean="0"/>
              <a:t>7</a:t>
            </a:fld>
            <a:endParaRPr lang="en-US"/>
          </a:p>
        </p:txBody>
      </p:sp>
    </p:spTree>
    <p:extLst>
      <p:ext uri="{BB962C8B-B14F-4D97-AF65-F5344CB8AC3E}">
        <p14:creationId xmlns:p14="http://schemas.microsoft.com/office/powerpoint/2010/main" val="17511120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Added PANDORA</a:t>
            </a:r>
            <a:r>
              <a:rPr lang="en-US" baseline="0" dirty="0" smtClean="0"/>
              <a:t> (remote sensor) </a:t>
            </a:r>
            <a:endParaRPr lang="en-US" dirty="0"/>
          </a:p>
        </p:txBody>
      </p:sp>
      <p:sp>
        <p:nvSpPr>
          <p:cNvPr id="4" name="Slide Number Placeholder 3"/>
          <p:cNvSpPr>
            <a:spLocks noGrp="1"/>
          </p:cNvSpPr>
          <p:nvPr>
            <p:ph type="sldNum" sz="quarter" idx="10"/>
          </p:nvPr>
        </p:nvSpPr>
        <p:spPr/>
        <p:txBody>
          <a:bodyPr/>
          <a:lstStyle/>
          <a:p>
            <a:fld id="{812EBA2A-6925-48B2-9CF8-50BE86C13645}" type="slidenum">
              <a:rPr lang="en-US" smtClean="0"/>
              <a:t>20</a:t>
            </a:fld>
            <a:endParaRPr lang="en-US"/>
          </a:p>
        </p:txBody>
      </p:sp>
    </p:spTree>
    <p:extLst>
      <p:ext uri="{BB962C8B-B14F-4D97-AF65-F5344CB8AC3E}">
        <p14:creationId xmlns:p14="http://schemas.microsoft.com/office/powerpoint/2010/main" val="33226481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12EBA2A-6925-48B2-9CF8-50BE86C13645}" type="slidenum">
              <a:rPr lang="en-US" smtClean="0"/>
              <a:t>25</a:t>
            </a:fld>
            <a:endParaRPr lang="en-US"/>
          </a:p>
        </p:txBody>
      </p:sp>
    </p:spTree>
    <p:extLst>
      <p:ext uri="{BB962C8B-B14F-4D97-AF65-F5344CB8AC3E}">
        <p14:creationId xmlns:p14="http://schemas.microsoft.com/office/powerpoint/2010/main" val="37505090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Add Ground Based</a:t>
            </a:r>
            <a:endParaRPr lang="en-US" dirty="0"/>
          </a:p>
        </p:txBody>
      </p:sp>
      <p:sp>
        <p:nvSpPr>
          <p:cNvPr id="4" name="Slide Number Placeholder 3"/>
          <p:cNvSpPr>
            <a:spLocks noGrp="1"/>
          </p:cNvSpPr>
          <p:nvPr>
            <p:ph type="sldNum" sz="quarter" idx="10"/>
          </p:nvPr>
        </p:nvSpPr>
        <p:spPr/>
        <p:txBody>
          <a:bodyPr/>
          <a:lstStyle/>
          <a:p>
            <a:fld id="{812EBA2A-6925-48B2-9CF8-50BE86C13645}" type="slidenum">
              <a:rPr lang="en-US" smtClean="0"/>
              <a:t>29</a:t>
            </a:fld>
            <a:endParaRPr lang="en-US"/>
          </a:p>
        </p:txBody>
      </p:sp>
    </p:spTree>
    <p:extLst>
      <p:ext uri="{BB962C8B-B14F-4D97-AF65-F5344CB8AC3E}">
        <p14:creationId xmlns:p14="http://schemas.microsoft.com/office/powerpoint/2010/main" val="40443941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Add Ground Based note that HSRL provides clouds and </a:t>
            </a:r>
            <a:r>
              <a:rPr lang="en-US" dirty="0" err="1" smtClean="0"/>
              <a:t>pbl</a:t>
            </a:r>
            <a:r>
              <a:rPr lang="en-US" dirty="0" smtClean="0"/>
              <a:t> height</a:t>
            </a:r>
          </a:p>
          <a:p>
            <a:endParaRPr lang="en-US" dirty="0"/>
          </a:p>
        </p:txBody>
      </p:sp>
      <p:sp>
        <p:nvSpPr>
          <p:cNvPr id="4" name="Slide Number Placeholder 3"/>
          <p:cNvSpPr>
            <a:spLocks noGrp="1"/>
          </p:cNvSpPr>
          <p:nvPr>
            <p:ph type="sldNum" sz="quarter" idx="10"/>
          </p:nvPr>
        </p:nvSpPr>
        <p:spPr/>
        <p:txBody>
          <a:bodyPr/>
          <a:lstStyle/>
          <a:p>
            <a:fld id="{812EBA2A-6925-48B2-9CF8-50BE86C13645}" type="slidenum">
              <a:rPr lang="en-US" smtClean="0"/>
              <a:t>30</a:t>
            </a:fld>
            <a:endParaRPr lang="en-US"/>
          </a:p>
        </p:txBody>
      </p:sp>
    </p:spTree>
    <p:extLst>
      <p:ext uri="{BB962C8B-B14F-4D97-AF65-F5344CB8AC3E}">
        <p14:creationId xmlns:p14="http://schemas.microsoft.com/office/powerpoint/2010/main" val="15982137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9/21/2016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9/21/2016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9/21/2016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9/21/2016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9/21/2016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9/21/2016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9/21/2016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9/21/2016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9/21/2016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9/21/2016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9/21/2016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9/21/2016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hyperlink" Target="http://www.ladco.org/reports/ozone/post08/Great_Lakes_Ozone_Study_White_Paper_Draft_v6.pdf" TargetMode="Externa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6.xml"/><Relationship Id="rId4" Type="http://schemas.openxmlformats.org/officeDocument/2006/relationships/image" Target="../media/image18.png"/></Relationships>
</file>

<file path=ppt/slides/_rels/slide2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26.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jpeg"/></Relationships>
</file>

<file path=ppt/slides/_rels/slide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7.xml"/><Relationship Id="rId4" Type="http://schemas.openxmlformats.org/officeDocument/2006/relationships/image" Target="../media/image6.jpeg"/></Relationships>
</file>

<file path=ppt/slides/_rels/slide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76200" y="3733800"/>
            <a:ext cx="8991600" cy="914400"/>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0" y="0"/>
            <a:ext cx="9144000" cy="5878532"/>
          </a:xfrm>
          <a:prstGeom prst="rect">
            <a:avLst/>
          </a:prstGeom>
          <a:ln>
            <a:noFill/>
          </a:ln>
        </p:spPr>
        <p:txBody>
          <a:bodyPr wrap="square">
            <a:spAutoFit/>
          </a:bodyPr>
          <a:lstStyle/>
          <a:p>
            <a:pPr algn="ctr"/>
            <a:r>
              <a:rPr lang="en-US" sz="3200" b="1" dirty="0">
                <a:latin typeface="Times New Roman" panose="02020603050405020304" pitchFamily="18" charset="0"/>
                <a:cs typeface="Times New Roman" panose="02020603050405020304" pitchFamily="18" charset="0"/>
              </a:rPr>
              <a:t>The 2017 Lake Michigan Ozone Study </a:t>
            </a:r>
            <a:endParaRPr lang="en-US" sz="3200" b="1" dirty="0" smtClean="0">
              <a:latin typeface="Times New Roman" panose="02020603050405020304" pitchFamily="18" charset="0"/>
              <a:cs typeface="Times New Roman" panose="02020603050405020304" pitchFamily="18" charset="0"/>
            </a:endParaRPr>
          </a:p>
          <a:p>
            <a:pPr algn="ctr"/>
            <a:r>
              <a:rPr lang="en-US" sz="3200" b="1" dirty="0" smtClean="0">
                <a:latin typeface="Times New Roman" panose="02020603050405020304" pitchFamily="18" charset="0"/>
                <a:cs typeface="Times New Roman" panose="02020603050405020304" pitchFamily="18" charset="0"/>
              </a:rPr>
              <a:t>(</a:t>
            </a:r>
            <a:r>
              <a:rPr lang="en-US" sz="3200" b="1" dirty="0">
                <a:latin typeface="Times New Roman" panose="02020603050405020304" pitchFamily="18" charset="0"/>
                <a:cs typeface="Times New Roman" panose="02020603050405020304" pitchFamily="18" charset="0"/>
              </a:rPr>
              <a:t>LMOS 2017</a:t>
            </a:r>
            <a:r>
              <a:rPr lang="en-US" sz="3200" b="1" dirty="0" smtClean="0">
                <a:latin typeface="Times New Roman" panose="02020603050405020304" pitchFamily="18" charset="0"/>
                <a:cs typeface="Times New Roman" panose="02020603050405020304" pitchFamily="18" charset="0"/>
              </a:rPr>
              <a:t>)</a:t>
            </a:r>
          </a:p>
          <a:p>
            <a:pPr algn="ctr"/>
            <a:endParaRPr lang="en-US" sz="3200" b="1" dirty="0">
              <a:latin typeface="Times New Roman" panose="02020603050405020304" pitchFamily="18" charset="0"/>
              <a:cs typeface="Times New Roman" panose="02020603050405020304" pitchFamily="18" charset="0"/>
            </a:endParaRPr>
          </a:p>
          <a:p>
            <a:pPr algn="ctr"/>
            <a:r>
              <a:rPr lang="en-US" sz="2400" dirty="0">
                <a:latin typeface="Times New Roman" panose="02020603050405020304" pitchFamily="18" charset="0"/>
                <a:cs typeface="Times New Roman" panose="02020603050405020304" pitchFamily="18" charset="0"/>
              </a:rPr>
              <a:t>R. Bradley Pierce (NOAA/NESDIS)</a:t>
            </a:r>
          </a:p>
          <a:p>
            <a:pPr algn="ctr"/>
            <a:endParaRPr lang="en-US" sz="2400" dirty="0" smtClean="0">
              <a:latin typeface="Times New Roman" panose="02020603050405020304" pitchFamily="18" charset="0"/>
              <a:cs typeface="Times New Roman" panose="02020603050405020304" pitchFamily="18" charset="0"/>
            </a:endParaRPr>
          </a:p>
          <a:p>
            <a:pPr algn="ctr"/>
            <a:r>
              <a:rPr lang="en-US" b="1" dirty="0" smtClean="0">
                <a:latin typeface="Times New Roman" panose="02020603050405020304" pitchFamily="18" charset="0"/>
                <a:cs typeface="Times New Roman" panose="02020603050405020304" pitchFamily="18" charset="0"/>
              </a:rPr>
              <a:t>LMOS </a:t>
            </a:r>
            <a:r>
              <a:rPr lang="en-US" b="1" dirty="0">
                <a:latin typeface="Times New Roman" panose="02020603050405020304" pitchFamily="18" charset="0"/>
                <a:cs typeface="Times New Roman" panose="02020603050405020304" pitchFamily="18" charset="0"/>
              </a:rPr>
              <a:t>2017 Steering Committee</a:t>
            </a:r>
            <a:r>
              <a:rPr lang="en-US" b="1" dirty="0" smtClean="0">
                <a:latin typeface="Times New Roman" panose="02020603050405020304" pitchFamily="18" charset="0"/>
                <a:cs typeface="Times New Roman" panose="02020603050405020304" pitchFamily="18" charset="0"/>
              </a:rPr>
              <a:t>: </a:t>
            </a:r>
            <a:endParaRPr lang="en-US" b="1" dirty="0">
              <a:latin typeface="Times New Roman" panose="02020603050405020304" pitchFamily="18" charset="0"/>
              <a:cs typeface="Times New Roman" panose="02020603050405020304" pitchFamily="18" charset="0"/>
            </a:endParaRPr>
          </a:p>
          <a:p>
            <a:pPr algn="ctr"/>
            <a:r>
              <a:rPr lang="en-US" dirty="0">
                <a:latin typeface="Times New Roman" panose="02020603050405020304" pitchFamily="18" charset="0"/>
                <a:cs typeface="Times New Roman" panose="02020603050405020304" pitchFamily="18" charset="0"/>
              </a:rPr>
              <a:t>Brad Pierce (NOAA/NESDIS), Angela Dickens (Wisconsin DNR), Rob </a:t>
            </a:r>
            <a:r>
              <a:rPr lang="en-US" dirty="0" err="1">
                <a:latin typeface="Times New Roman" panose="02020603050405020304" pitchFamily="18" charset="0"/>
                <a:cs typeface="Times New Roman" panose="02020603050405020304" pitchFamily="18" charset="0"/>
              </a:rPr>
              <a:t>Kaleel</a:t>
            </a:r>
            <a:r>
              <a:rPr lang="en-US" dirty="0">
                <a:latin typeface="Times New Roman" panose="02020603050405020304" pitchFamily="18" charset="0"/>
                <a:cs typeface="Times New Roman" panose="02020603050405020304" pitchFamily="18" charset="0"/>
              </a:rPr>
              <a:t> and Donna </a:t>
            </a:r>
            <a:r>
              <a:rPr lang="en-US" dirty="0" err="1">
                <a:latin typeface="Times New Roman" panose="02020603050405020304" pitchFamily="18" charset="0"/>
                <a:cs typeface="Times New Roman" panose="02020603050405020304" pitchFamily="18" charset="0"/>
              </a:rPr>
              <a:t>Kenski</a:t>
            </a:r>
            <a:r>
              <a:rPr lang="en-US" dirty="0">
                <a:latin typeface="Times New Roman" panose="02020603050405020304" pitchFamily="18" charset="0"/>
                <a:cs typeface="Times New Roman" panose="02020603050405020304" pitchFamily="18" charset="0"/>
              </a:rPr>
              <a:t> (LADCO), Tim Bertram (UW-Madison), Charles </a:t>
            </a:r>
            <a:r>
              <a:rPr lang="en-US" dirty="0" err="1">
                <a:latin typeface="Times New Roman" panose="02020603050405020304" pitchFamily="18" charset="0"/>
                <a:cs typeface="Times New Roman" panose="02020603050405020304" pitchFamily="18" charset="0"/>
              </a:rPr>
              <a:t>Stanier</a:t>
            </a:r>
            <a:r>
              <a:rPr lang="en-US" dirty="0">
                <a:latin typeface="Times New Roman" panose="02020603050405020304" pitchFamily="18" charset="0"/>
                <a:cs typeface="Times New Roman" panose="02020603050405020304" pitchFamily="18" charset="0"/>
              </a:rPr>
              <a:t> (U-Iowa</a:t>
            </a:r>
            <a:r>
              <a:rPr lang="en-US" dirty="0" smtClean="0">
                <a:latin typeface="Times New Roman" panose="02020603050405020304" pitchFamily="18" charset="0"/>
                <a:cs typeface="Times New Roman" panose="02020603050405020304" pitchFamily="18" charset="0"/>
              </a:rPr>
              <a:t>)</a:t>
            </a:r>
          </a:p>
          <a:p>
            <a:pPr algn="ctr"/>
            <a:endParaRPr lang="en-US" dirty="0" smtClean="0">
              <a:latin typeface="Times New Roman" panose="02020603050405020304" pitchFamily="18" charset="0"/>
              <a:cs typeface="Times New Roman" panose="02020603050405020304" pitchFamily="18" charset="0"/>
            </a:endParaRPr>
          </a:p>
          <a:p>
            <a:pPr algn="ctr"/>
            <a:endParaRPr lang="en-US" dirty="0">
              <a:latin typeface="Times New Roman" panose="02020603050405020304" pitchFamily="18" charset="0"/>
              <a:cs typeface="Times New Roman" panose="02020603050405020304" pitchFamily="18" charset="0"/>
            </a:endParaRPr>
          </a:p>
          <a:p>
            <a:pPr algn="ctr"/>
            <a:endParaRPr lang="en-US" dirty="0">
              <a:latin typeface="Times New Roman" panose="02020603050405020304" pitchFamily="18" charset="0"/>
              <a:cs typeface="Times New Roman" panose="02020603050405020304" pitchFamily="18" charset="0"/>
            </a:endParaRPr>
          </a:p>
          <a:p>
            <a:pPr algn="ctr"/>
            <a:r>
              <a:rPr lang="en-US" b="1" i="1" dirty="0" smtClean="0">
                <a:latin typeface="Times New Roman" panose="02020603050405020304" pitchFamily="18" charset="0"/>
                <a:cs typeface="Times New Roman" panose="02020603050405020304" pitchFamily="18" charset="0"/>
              </a:rPr>
              <a:t>Initial </a:t>
            </a:r>
            <a:r>
              <a:rPr lang="en-US" b="1" i="1" dirty="0">
                <a:latin typeface="Times New Roman" panose="02020603050405020304" pitchFamily="18" charset="0"/>
                <a:cs typeface="Times New Roman" panose="02020603050405020304" pitchFamily="18" charset="0"/>
              </a:rPr>
              <a:t>inception for this field mission occurred during the </a:t>
            </a:r>
            <a:r>
              <a:rPr lang="en-US" b="1" i="1" dirty="0" smtClean="0">
                <a:latin typeface="Times New Roman" panose="02020603050405020304" pitchFamily="18" charset="0"/>
                <a:cs typeface="Times New Roman" panose="02020603050405020304" pitchFamily="18" charset="0"/>
              </a:rPr>
              <a:t>June </a:t>
            </a:r>
            <a:r>
              <a:rPr lang="en-US" b="1" i="1" dirty="0">
                <a:latin typeface="Times New Roman" panose="02020603050405020304" pitchFamily="18" charset="0"/>
                <a:cs typeface="Times New Roman" panose="02020603050405020304" pitchFamily="18" charset="0"/>
              </a:rPr>
              <a:t>2-4, 2015 NASA Air Quality Applied Science Team (AQAST) meeting in St Louis, MO (AQAST9) </a:t>
            </a:r>
            <a:endParaRPr lang="en-US" b="1" i="1" dirty="0" smtClean="0">
              <a:latin typeface="Times New Roman" panose="02020603050405020304" pitchFamily="18" charset="0"/>
              <a:cs typeface="Times New Roman" panose="02020603050405020304" pitchFamily="18" charset="0"/>
            </a:endParaRPr>
          </a:p>
          <a:p>
            <a:pPr algn="ctr"/>
            <a:endParaRPr lang="en-US" dirty="0">
              <a:latin typeface="Times New Roman" panose="02020603050405020304" pitchFamily="18" charset="0"/>
              <a:cs typeface="Times New Roman" panose="02020603050405020304" pitchFamily="18" charset="0"/>
            </a:endParaRPr>
          </a:p>
          <a:p>
            <a:pPr algn="ctr"/>
            <a:endParaRPr lang="en-US" dirty="0" smtClean="0">
              <a:latin typeface="Times New Roman" panose="02020603050405020304" pitchFamily="18" charset="0"/>
              <a:cs typeface="Times New Roman" panose="02020603050405020304" pitchFamily="18" charset="0"/>
            </a:endParaRPr>
          </a:p>
          <a:p>
            <a:pPr algn="ctr"/>
            <a:endParaRPr lang="en-US" dirty="0">
              <a:latin typeface="Times New Roman" panose="02020603050405020304" pitchFamily="18" charset="0"/>
              <a:cs typeface="Times New Roman" panose="02020603050405020304" pitchFamily="18" charset="0"/>
            </a:endParaRPr>
          </a:p>
          <a:p>
            <a:pPr algn="ctr"/>
            <a:r>
              <a:rPr lang="en-US" dirty="0" smtClean="0">
                <a:latin typeface="Times New Roman" panose="02020603050405020304" pitchFamily="18" charset="0"/>
                <a:cs typeface="Times New Roman" panose="02020603050405020304" pitchFamily="18" charset="0"/>
              </a:rPr>
              <a:t>White </a:t>
            </a:r>
            <a:r>
              <a:rPr lang="en-US" dirty="0">
                <a:latin typeface="Times New Roman" panose="02020603050405020304" pitchFamily="18" charset="0"/>
                <a:cs typeface="Times New Roman" panose="02020603050405020304" pitchFamily="18" charset="0"/>
              </a:rPr>
              <a:t>paper</a:t>
            </a:r>
            <a:r>
              <a:rPr lang="en-US" dirty="0" smtClean="0">
                <a:latin typeface="Times New Roman" panose="02020603050405020304" pitchFamily="18" charset="0"/>
                <a:cs typeface="Times New Roman" panose="02020603050405020304" pitchFamily="18" charset="0"/>
              </a:rPr>
              <a:t>:</a:t>
            </a:r>
          </a:p>
          <a:p>
            <a:pPr algn="ctr"/>
            <a:r>
              <a:rPr lang="en-US" sz="1600" dirty="0">
                <a:latin typeface="Times New Roman" panose="02020603050405020304" pitchFamily="18" charset="0"/>
                <a:cs typeface="Times New Roman" panose="02020603050405020304" pitchFamily="18" charset="0"/>
                <a:hlinkClick r:id="rId2"/>
              </a:rPr>
              <a:t>http://www.ladco.org/reports/ozone/post08/Great_Lakes_Ozone_Study_White_Paper_Draft_v6.pdf</a:t>
            </a:r>
            <a:endParaRPr lang="en-US" sz="1600" dirty="0">
              <a:latin typeface="Times New Roman" panose="02020603050405020304" pitchFamily="18" charset="0"/>
              <a:cs typeface="Times New Roman" panose="02020603050405020304" pitchFamily="18" charset="0"/>
            </a:endParaRPr>
          </a:p>
        </p:txBody>
      </p:sp>
      <p:sp>
        <p:nvSpPr>
          <p:cNvPr id="5" name="Rectangle 4"/>
          <p:cNvSpPr/>
          <p:nvPr/>
        </p:nvSpPr>
        <p:spPr>
          <a:xfrm>
            <a:off x="-3132" y="6396335"/>
            <a:ext cx="9147132" cy="461665"/>
          </a:xfrm>
          <a:prstGeom prst="rect">
            <a:avLst/>
          </a:prstGeom>
        </p:spPr>
        <p:txBody>
          <a:bodyPr wrap="square">
            <a:spAutoFit/>
          </a:bodyPr>
          <a:lstStyle/>
          <a:p>
            <a:pPr algn="ctr"/>
            <a:r>
              <a:rPr lang="en-US" sz="1200" b="1" dirty="0" smtClean="0">
                <a:latin typeface="Times New Roman" panose="02020603050405020304" pitchFamily="18" charset="0"/>
                <a:cs typeface="Times New Roman" panose="02020603050405020304" pitchFamily="18" charset="0"/>
              </a:rPr>
              <a:t>September 22, 2016 Air </a:t>
            </a:r>
            <a:r>
              <a:rPr lang="en-US" sz="1200" b="1" dirty="0">
                <a:latin typeface="Times New Roman" panose="02020603050405020304" pitchFamily="18" charset="0"/>
                <a:cs typeface="Times New Roman" panose="02020603050405020304" pitchFamily="18" charset="0"/>
              </a:rPr>
              <a:t>Quality Research Subcommittee </a:t>
            </a:r>
            <a:r>
              <a:rPr lang="en-US" sz="1200" b="1" dirty="0" smtClean="0">
                <a:latin typeface="Times New Roman" panose="02020603050405020304" pitchFamily="18" charset="0"/>
                <a:cs typeface="Times New Roman" panose="02020603050405020304" pitchFamily="18" charset="0"/>
              </a:rPr>
              <a:t>(AQRS), Committee </a:t>
            </a:r>
            <a:r>
              <a:rPr lang="en-US" sz="1200" b="1" dirty="0">
                <a:latin typeface="Times New Roman" panose="02020603050405020304" pitchFamily="18" charset="0"/>
                <a:cs typeface="Times New Roman" panose="02020603050405020304" pitchFamily="18" charset="0"/>
              </a:rPr>
              <a:t>on Environment, Natural Resources, and </a:t>
            </a:r>
            <a:r>
              <a:rPr lang="en-US" sz="1200" b="1" dirty="0" smtClean="0">
                <a:latin typeface="Times New Roman" panose="02020603050405020304" pitchFamily="18" charset="0"/>
                <a:cs typeface="Times New Roman" panose="02020603050405020304" pitchFamily="18" charset="0"/>
              </a:rPr>
              <a:t>Sustainability (CENRS), National </a:t>
            </a:r>
            <a:r>
              <a:rPr lang="en-US" sz="1200" b="1" dirty="0">
                <a:latin typeface="Times New Roman" panose="02020603050405020304" pitchFamily="18" charset="0"/>
                <a:cs typeface="Times New Roman" panose="02020603050405020304" pitchFamily="18" charset="0"/>
              </a:rPr>
              <a:t>Science and Technology </a:t>
            </a:r>
            <a:r>
              <a:rPr lang="en-US" sz="1200" b="1" dirty="0" smtClean="0">
                <a:latin typeface="Times New Roman" panose="02020603050405020304" pitchFamily="18" charset="0"/>
                <a:cs typeface="Times New Roman" panose="02020603050405020304" pitchFamily="18" charset="0"/>
              </a:rPr>
              <a:t>Council (NSTC) Meeting, Washington DC</a:t>
            </a:r>
            <a:endParaRPr lang="en-US" sz="12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3130328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C:\Users\Brad Pierce\Documents\Attachments\today\a1.11198.USA3.143.250m.jpg"/>
          <p:cNvPicPr>
            <a:picLocks noChangeAspect="1" noChangeArrowheads="1"/>
          </p:cNvPicPr>
          <p:nvPr/>
        </p:nvPicPr>
        <p:blipFill>
          <a:blip r:embed="rId2" cstate="print"/>
          <a:srcRect l="-5403" t="577" r="-10267" b="-823"/>
          <a:stretch>
            <a:fillRect/>
          </a:stretch>
        </p:blipFill>
        <p:spPr bwMode="auto">
          <a:xfrm>
            <a:off x="2996967" y="566956"/>
            <a:ext cx="5486400" cy="5638801"/>
          </a:xfrm>
          <a:prstGeom prst="rect">
            <a:avLst/>
          </a:prstGeom>
          <a:noFill/>
        </p:spPr>
      </p:pic>
      <p:pic>
        <p:nvPicPr>
          <p:cNvPr id="2050" name="Picture 2" descr="C:\Users\Brad Pierce\Documents\Attachments\today\a1.11198.USA3.143.250m.jpg"/>
          <p:cNvPicPr>
            <a:picLocks noChangeAspect="1" noChangeArrowheads="1"/>
          </p:cNvPicPr>
          <p:nvPr/>
        </p:nvPicPr>
        <p:blipFill>
          <a:blip r:embed="rId3" cstate="print"/>
          <a:srcRect l="43769" t="32600" r="30846" b="31200"/>
          <a:stretch>
            <a:fillRect/>
          </a:stretch>
        </p:blipFill>
        <p:spPr bwMode="auto">
          <a:xfrm>
            <a:off x="0" y="0"/>
            <a:ext cx="4167845" cy="6858000"/>
          </a:xfrm>
          <a:prstGeom prst="rect">
            <a:avLst/>
          </a:prstGeom>
          <a:noFill/>
          <a:ln w="25400">
            <a:solidFill>
              <a:srgbClr val="FF0000"/>
            </a:solidFill>
          </a:ln>
        </p:spPr>
      </p:pic>
      <p:cxnSp>
        <p:nvCxnSpPr>
          <p:cNvPr id="7" name="Straight Arrow Connector 6"/>
          <p:cNvCxnSpPr/>
          <p:nvPr/>
        </p:nvCxnSpPr>
        <p:spPr>
          <a:xfrm flipV="1">
            <a:off x="685800" y="3886200"/>
            <a:ext cx="990600" cy="990600"/>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8" name="Freeform 7"/>
          <p:cNvSpPr/>
          <p:nvPr/>
        </p:nvSpPr>
        <p:spPr>
          <a:xfrm>
            <a:off x="2007765" y="1677798"/>
            <a:ext cx="408264" cy="2810312"/>
          </a:xfrm>
          <a:custGeom>
            <a:avLst/>
            <a:gdLst>
              <a:gd name="connsiteX0" fmla="*/ 408264 w 408264"/>
              <a:gd name="connsiteY0" fmla="*/ 0 h 2810312"/>
              <a:gd name="connsiteX1" fmla="*/ 366319 w 408264"/>
              <a:gd name="connsiteY1" fmla="*/ 209725 h 2810312"/>
              <a:gd name="connsiteX2" fmla="*/ 357930 w 408264"/>
              <a:gd name="connsiteY2" fmla="*/ 369116 h 2810312"/>
              <a:gd name="connsiteX3" fmla="*/ 383097 w 408264"/>
              <a:gd name="connsiteY3" fmla="*/ 469784 h 2810312"/>
              <a:gd name="connsiteX4" fmla="*/ 341152 w 408264"/>
              <a:gd name="connsiteY4" fmla="*/ 553674 h 2810312"/>
              <a:gd name="connsiteX5" fmla="*/ 232096 w 408264"/>
              <a:gd name="connsiteY5" fmla="*/ 604008 h 2810312"/>
              <a:gd name="connsiteX6" fmla="*/ 181762 w 408264"/>
              <a:gd name="connsiteY6" fmla="*/ 755009 h 2810312"/>
              <a:gd name="connsiteX7" fmla="*/ 173373 w 408264"/>
              <a:gd name="connsiteY7" fmla="*/ 914400 h 2810312"/>
              <a:gd name="connsiteX8" fmla="*/ 131428 w 408264"/>
              <a:gd name="connsiteY8" fmla="*/ 981512 h 2810312"/>
              <a:gd name="connsiteX9" fmla="*/ 156595 w 408264"/>
              <a:gd name="connsiteY9" fmla="*/ 1107347 h 2810312"/>
              <a:gd name="connsiteX10" fmla="*/ 190151 w 408264"/>
              <a:gd name="connsiteY10" fmla="*/ 1233182 h 2810312"/>
              <a:gd name="connsiteX11" fmla="*/ 173373 w 408264"/>
              <a:gd name="connsiteY11" fmla="*/ 1333850 h 2810312"/>
              <a:gd name="connsiteX12" fmla="*/ 97872 w 408264"/>
              <a:gd name="connsiteY12" fmla="*/ 1442907 h 2810312"/>
              <a:gd name="connsiteX13" fmla="*/ 89483 w 408264"/>
              <a:gd name="connsiteY13" fmla="*/ 1526796 h 2810312"/>
              <a:gd name="connsiteX14" fmla="*/ 89483 w 408264"/>
              <a:gd name="connsiteY14" fmla="*/ 1635853 h 2810312"/>
              <a:gd name="connsiteX15" fmla="*/ 47538 w 408264"/>
              <a:gd name="connsiteY15" fmla="*/ 1719743 h 2810312"/>
              <a:gd name="connsiteX16" fmla="*/ 22371 w 408264"/>
              <a:gd name="connsiteY16" fmla="*/ 1921079 h 2810312"/>
              <a:gd name="connsiteX17" fmla="*/ 5593 w 408264"/>
              <a:gd name="connsiteY17" fmla="*/ 2147582 h 2810312"/>
              <a:gd name="connsiteX18" fmla="*/ 55927 w 408264"/>
              <a:gd name="connsiteY18" fmla="*/ 2457974 h 2810312"/>
              <a:gd name="connsiteX19" fmla="*/ 89483 w 408264"/>
              <a:gd name="connsiteY19" fmla="*/ 2709644 h 2810312"/>
              <a:gd name="connsiteX20" fmla="*/ 156595 w 408264"/>
              <a:gd name="connsiteY20" fmla="*/ 2810312 h 2810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08264" h="2810312">
                <a:moveTo>
                  <a:pt x="408264" y="0"/>
                </a:moveTo>
                <a:cubicBezTo>
                  <a:pt x="391486" y="74103"/>
                  <a:pt x="374708" y="148206"/>
                  <a:pt x="366319" y="209725"/>
                </a:cubicBezTo>
                <a:cubicBezTo>
                  <a:pt x="357930" y="271244"/>
                  <a:pt x="355134" y="325773"/>
                  <a:pt x="357930" y="369116"/>
                </a:cubicBezTo>
                <a:cubicBezTo>
                  <a:pt x="360726" y="412459"/>
                  <a:pt x="385893" y="439024"/>
                  <a:pt x="383097" y="469784"/>
                </a:cubicBezTo>
                <a:cubicBezTo>
                  <a:pt x="380301" y="500544"/>
                  <a:pt x="366319" y="531303"/>
                  <a:pt x="341152" y="553674"/>
                </a:cubicBezTo>
                <a:cubicBezTo>
                  <a:pt x="315985" y="576045"/>
                  <a:pt x="258661" y="570452"/>
                  <a:pt x="232096" y="604008"/>
                </a:cubicBezTo>
                <a:cubicBezTo>
                  <a:pt x="205531" y="637564"/>
                  <a:pt x="191549" y="703277"/>
                  <a:pt x="181762" y="755009"/>
                </a:cubicBezTo>
                <a:cubicBezTo>
                  <a:pt x="171975" y="806741"/>
                  <a:pt x="181762" y="876650"/>
                  <a:pt x="173373" y="914400"/>
                </a:cubicBezTo>
                <a:cubicBezTo>
                  <a:pt x="164984" y="952151"/>
                  <a:pt x="134224" y="949354"/>
                  <a:pt x="131428" y="981512"/>
                </a:cubicBezTo>
                <a:cubicBezTo>
                  <a:pt x="128632" y="1013670"/>
                  <a:pt x="146808" y="1065402"/>
                  <a:pt x="156595" y="1107347"/>
                </a:cubicBezTo>
                <a:cubicBezTo>
                  <a:pt x="166382" y="1149292"/>
                  <a:pt x="187355" y="1195432"/>
                  <a:pt x="190151" y="1233182"/>
                </a:cubicBezTo>
                <a:cubicBezTo>
                  <a:pt x="192947" y="1270932"/>
                  <a:pt x="188753" y="1298896"/>
                  <a:pt x="173373" y="1333850"/>
                </a:cubicBezTo>
                <a:cubicBezTo>
                  <a:pt x="157993" y="1368804"/>
                  <a:pt x="111854" y="1410749"/>
                  <a:pt x="97872" y="1442907"/>
                </a:cubicBezTo>
                <a:cubicBezTo>
                  <a:pt x="83890" y="1475065"/>
                  <a:pt x="90881" y="1494638"/>
                  <a:pt x="89483" y="1526796"/>
                </a:cubicBezTo>
                <a:cubicBezTo>
                  <a:pt x="88085" y="1558954"/>
                  <a:pt x="96474" y="1603695"/>
                  <a:pt x="89483" y="1635853"/>
                </a:cubicBezTo>
                <a:cubicBezTo>
                  <a:pt x="82492" y="1668011"/>
                  <a:pt x="58723" y="1672205"/>
                  <a:pt x="47538" y="1719743"/>
                </a:cubicBezTo>
                <a:cubicBezTo>
                  <a:pt x="36353" y="1767281"/>
                  <a:pt x="29362" y="1849773"/>
                  <a:pt x="22371" y="1921079"/>
                </a:cubicBezTo>
                <a:cubicBezTo>
                  <a:pt x="15380" y="1992386"/>
                  <a:pt x="0" y="2058100"/>
                  <a:pt x="5593" y="2147582"/>
                </a:cubicBezTo>
                <a:cubicBezTo>
                  <a:pt x="11186" y="2237065"/>
                  <a:pt x="41945" y="2364297"/>
                  <a:pt x="55927" y="2457974"/>
                </a:cubicBezTo>
                <a:cubicBezTo>
                  <a:pt x="69909" y="2551651"/>
                  <a:pt x="72705" y="2650921"/>
                  <a:pt x="89483" y="2709644"/>
                </a:cubicBezTo>
                <a:cubicBezTo>
                  <a:pt x="106261" y="2768367"/>
                  <a:pt x="131428" y="2789339"/>
                  <a:pt x="156595" y="2810312"/>
                </a:cubicBezTo>
              </a:path>
            </a:pathLst>
          </a:custGeom>
          <a:ln w="254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 name="TextBox 8"/>
          <p:cNvSpPr txBox="1"/>
          <p:nvPr/>
        </p:nvSpPr>
        <p:spPr>
          <a:xfrm>
            <a:off x="0" y="5029200"/>
            <a:ext cx="1699953" cy="369332"/>
          </a:xfrm>
          <a:prstGeom prst="rect">
            <a:avLst/>
          </a:prstGeom>
          <a:noFill/>
        </p:spPr>
        <p:txBody>
          <a:bodyPr wrap="none" rtlCol="0">
            <a:spAutoFit/>
          </a:bodyPr>
          <a:lstStyle/>
          <a:p>
            <a:r>
              <a:rPr lang="en-US" dirty="0" smtClean="0">
                <a:solidFill>
                  <a:srgbClr val="FF0000"/>
                </a:solidFill>
              </a:rPr>
              <a:t>Prevailing winds</a:t>
            </a:r>
            <a:endParaRPr lang="en-US" dirty="0">
              <a:solidFill>
                <a:srgbClr val="FF0000"/>
              </a:solidFill>
            </a:endParaRPr>
          </a:p>
        </p:txBody>
      </p:sp>
      <p:sp>
        <p:nvSpPr>
          <p:cNvPr id="10" name="TextBox 9"/>
          <p:cNvSpPr txBox="1"/>
          <p:nvPr/>
        </p:nvSpPr>
        <p:spPr>
          <a:xfrm>
            <a:off x="2438400" y="1828800"/>
            <a:ext cx="1343381" cy="646331"/>
          </a:xfrm>
          <a:prstGeom prst="rect">
            <a:avLst/>
          </a:prstGeom>
          <a:noFill/>
        </p:spPr>
        <p:txBody>
          <a:bodyPr wrap="none" rtlCol="0">
            <a:spAutoFit/>
          </a:bodyPr>
          <a:lstStyle/>
          <a:p>
            <a:r>
              <a:rPr lang="en-US" dirty="0" smtClean="0">
                <a:solidFill>
                  <a:srgbClr val="FF0000"/>
                </a:solidFill>
              </a:rPr>
              <a:t>Lake Breeze </a:t>
            </a:r>
          </a:p>
          <a:p>
            <a:r>
              <a:rPr lang="en-US" dirty="0" smtClean="0">
                <a:solidFill>
                  <a:srgbClr val="FF0000"/>
                </a:solidFill>
              </a:rPr>
              <a:t>Front</a:t>
            </a:r>
            <a:endParaRPr lang="en-US" dirty="0">
              <a:solidFill>
                <a:srgbClr val="FF0000"/>
              </a:solidFill>
            </a:endParaRPr>
          </a:p>
        </p:txBody>
      </p:sp>
      <p:sp>
        <p:nvSpPr>
          <p:cNvPr id="11" name="Rectangle 10"/>
          <p:cNvSpPr/>
          <p:nvPr/>
        </p:nvSpPr>
        <p:spPr>
          <a:xfrm>
            <a:off x="4530814" y="0"/>
            <a:ext cx="4613186" cy="523220"/>
          </a:xfrm>
          <a:prstGeom prst="rect">
            <a:avLst/>
          </a:prstGeom>
        </p:spPr>
        <p:txBody>
          <a:bodyPr wrap="none">
            <a:spAutoFit/>
          </a:bodyPr>
          <a:lstStyle/>
          <a:p>
            <a:r>
              <a:rPr lang="en-US" sz="2800" b="1" dirty="0" smtClean="0">
                <a:latin typeface="Times New Roman" pitchFamily="18" charset="0"/>
                <a:cs typeface="Times New Roman" pitchFamily="18" charset="0"/>
              </a:rPr>
              <a:t>MODIS Image July </a:t>
            </a:r>
            <a:r>
              <a:rPr lang="en-US" sz="2800" b="1" dirty="0">
                <a:latin typeface="Times New Roman" pitchFamily="18" charset="0"/>
                <a:cs typeface="Times New Roman" pitchFamily="18" charset="0"/>
              </a:rPr>
              <a:t>17, 2011 </a:t>
            </a:r>
          </a:p>
        </p:txBody>
      </p:sp>
      <p:sp>
        <p:nvSpPr>
          <p:cNvPr id="14" name="Rectangle 13"/>
          <p:cNvSpPr/>
          <p:nvPr/>
        </p:nvSpPr>
        <p:spPr>
          <a:xfrm>
            <a:off x="4800600" y="6324600"/>
            <a:ext cx="3164328" cy="369332"/>
          </a:xfrm>
          <a:prstGeom prst="rect">
            <a:avLst/>
          </a:prstGeom>
        </p:spPr>
        <p:txBody>
          <a:bodyPr wrap="none">
            <a:spAutoFit/>
          </a:bodyPr>
          <a:lstStyle/>
          <a:p>
            <a:r>
              <a:rPr lang="en-US" b="1" dirty="0" smtClean="0">
                <a:latin typeface="Times New Roman" pitchFamily="18" charset="0"/>
                <a:cs typeface="Times New Roman" pitchFamily="18" charset="0"/>
              </a:rPr>
              <a:t>From Mike </a:t>
            </a:r>
            <a:r>
              <a:rPr lang="en-US" b="1" dirty="0" err="1" smtClean="0">
                <a:latin typeface="Times New Roman" pitchFamily="18" charset="0"/>
                <a:cs typeface="Times New Roman" pitchFamily="18" charset="0"/>
              </a:rPr>
              <a:t>Majewski</a:t>
            </a:r>
            <a:r>
              <a:rPr lang="en-US" b="1" dirty="0">
                <a:latin typeface="Times New Roman" pitchFamily="18" charset="0"/>
                <a:cs typeface="Times New Roman" pitchFamily="18" charset="0"/>
              </a:rPr>
              <a:t>, W</a:t>
            </a:r>
            <a:r>
              <a:rPr lang="en-US" b="1" dirty="0" smtClean="0">
                <a:latin typeface="Times New Roman" pitchFamily="18" charset="0"/>
                <a:cs typeface="Times New Roman" pitchFamily="18" charset="0"/>
              </a:rPr>
              <a:t>DNR</a:t>
            </a:r>
            <a:endParaRPr lang="en-US" b="1" dirty="0">
              <a:latin typeface="Times New Roman" pitchFamily="18" charset="0"/>
              <a:cs typeface="Times New Roman" pitchFamily="18" charset="0"/>
            </a:endParaRPr>
          </a:p>
        </p:txBody>
      </p:sp>
      <p:sp>
        <p:nvSpPr>
          <p:cNvPr id="2" name="Rectangle 1"/>
          <p:cNvSpPr/>
          <p:nvPr/>
        </p:nvSpPr>
        <p:spPr>
          <a:xfrm>
            <a:off x="5334000" y="2438400"/>
            <a:ext cx="1219200" cy="19431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 name="Straight Arrow Connector 3"/>
          <p:cNvCxnSpPr/>
          <p:nvPr/>
        </p:nvCxnSpPr>
        <p:spPr>
          <a:xfrm flipH="1" flipV="1">
            <a:off x="4167845" y="0"/>
            <a:ext cx="2385355" cy="2438400"/>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H="1">
            <a:off x="4167845" y="4381500"/>
            <a:ext cx="2385355" cy="2476500"/>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6440219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beans\users$\bpierce\Data\Documents\AQAST\LADCO_Lake_Breeze_Study\WRF-CHEM_12km_and_4km_sfc_temp_raqms_lbc_2011-07-17_22%3A00%3A00.nest.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0" y="0"/>
            <a:ext cx="6858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0" y="0"/>
            <a:ext cx="3200400" cy="1477328"/>
          </a:xfrm>
          <a:prstGeom prst="rect">
            <a:avLst/>
          </a:prstGeom>
          <a:noFill/>
        </p:spPr>
        <p:txBody>
          <a:bodyPr wrap="square" rtlCol="0">
            <a:spAutoFit/>
          </a:bodyPr>
          <a:lstStyle/>
          <a:p>
            <a:r>
              <a:rPr lang="en-US" b="1" dirty="0"/>
              <a:t>4</a:t>
            </a:r>
            <a:r>
              <a:rPr lang="en-US" b="1" dirty="0" smtClean="0"/>
              <a:t>km WRF-CHEM</a:t>
            </a:r>
          </a:p>
          <a:p>
            <a:r>
              <a:rPr lang="en-US" b="1" dirty="0" smtClean="0"/>
              <a:t>Surface Temperature</a:t>
            </a:r>
          </a:p>
          <a:p>
            <a:r>
              <a:rPr lang="en-US" b="1" dirty="0" smtClean="0"/>
              <a:t>22Z 07/17, 2011</a:t>
            </a:r>
          </a:p>
          <a:p>
            <a:r>
              <a:rPr lang="en-US" b="1" dirty="0" smtClean="0"/>
              <a:t>(5:00pm Central 07/17, 2011)</a:t>
            </a:r>
          </a:p>
          <a:p>
            <a:endParaRPr lang="en-US" b="1" dirty="0" smtClean="0"/>
          </a:p>
        </p:txBody>
      </p:sp>
      <p:sp>
        <p:nvSpPr>
          <p:cNvPr id="5" name="TextBox 4"/>
          <p:cNvSpPr txBox="1"/>
          <p:nvPr/>
        </p:nvSpPr>
        <p:spPr>
          <a:xfrm>
            <a:off x="228600" y="3352800"/>
            <a:ext cx="2667000" cy="1200329"/>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a:solidFill>
              <a:srgbClr val="FF0000"/>
            </a:solidFill>
          </a:ln>
        </p:spPr>
        <p:txBody>
          <a:bodyPr wrap="square" rtlCol="0">
            <a:spAutoFit/>
          </a:bodyPr>
          <a:lstStyle/>
          <a:p>
            <a:r>
              <a:rPr lang="en-US" dirty="0" smtClean="0">
                <a:latin typeface="Times New Roman" panose="02020603050405020304" pitchFamily="18" charset="0"/>
                <a:cs typeface="Times New Roman" panose="02020603050405020304" pitchFamily="18" charset="0"/>
              </a:rPr>
              <a:t>4km WRF-CHEM shows sharp lake breeze front in good agreement with MODIS  </a:t>
            </a:r>
            <a:endParaRPr lang="en-US" dirty="0">
              <a:latin typeface="Times New Roman" panose="02020603050405020304" pitchFamily="18" charset="0"/>
              <a:cs typeface="Times New Roman" panose="02020603050405020304" pitchFamily="18" charset="0"/>
            </a:endParaRPr>
          </a:p>
        </p:txBody>
      </p:sp>
      <p:cxnSp>
        <p:nvCxnSpPr>
          <p:cNvPr id="6" name="Straight Arrow Connector 5"/>
          <p:cNvCxnSpPr/>
          <p:nvPr/>
        </p:nvCxnSpPr>
        <p:spPr>
          <a:xfrm flipV="1">
            <a:off x="2895600" y="3124200"/>
            <a:ext cx="3048000" cy="690265"/>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7033963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8" descr="C:\Users\Brad Pierce\Documents\Attachments\may_30\WRF-CHEM_12km_and_4km_sfc_o3_raqms_lbc_2011-07-17_22%3A00%3A00.nest.png"/>
          <p:cNvPicPr>
            <a:picLocks noChangeAspect="1" noChangeArrowheads="1"/>
          </p:cNvPicPr>
          <p:nvPr/>
        </p:nvPicPr>
        <p:blipFill>
          <a:blip r:embed="rId2" cstate="print"/>
          <a:srcRect/>
          <a:stretch>
            <a:fillRect/>
          </a:stretch>
        </p:blipFill>
        <p:spPr bwMode="auto">
          <a:xfrm>
            <a:off x="2286000" y="0"/>
            <a:ext cx="6858000" cy="6858000"/>
          </a:xfrm>
          <a:prstGeom prst="rect">
            <a:avLst/>
          </a:prstGeom>
          <a:noFill/>
        </p:spPr>
      </p:pic>
      <p:sp>
        <p:nvSpPr>
          <p:cNvPr id="4" name="TextBox 3"/>
          <p:cNvSpPr txBox="1"/>
          <p:nvPr/>
        </p:nvSpPr>
        <p:spPr>
          <a:xfrm>
            <a:off x="0" y="0"/>
            <a:ext cx="3048000" cy="1477328"/>
          </a:xfrm>
          <a:prstGeom prst="rect">
            <a:avLst/>
          </a:prstGeom>
          <a:noFill/>
        </p:spPr>
        <p:txBody>
          <a:bodyPr wrap="square" rtlCol="0">
            <a:spAutoFit/>
          </a:bodyPr>
          <a:lstStyle/>
          <a:p>
            <a:r>
              <a:rPr lang="en-US" b="1" dirty="0" smtClean="0"/>
              <a:t>4km WRF-CHEM</a:t>
            </a:r>
          </a:p>
          <a:p>
            <a:r>
              <a:rPr lang="en-US" b="1" dirty="0" smtClean="0"/>
              <a:t>Surface O3</a:t>
            </a:r>
          </a:p>
          <a:p>
            <a:r>
              <a:rPr lang="en-US" b="1" dirty="0" smtClean="0"/>
              <a:t>22Z 07/17, 2011</a:t>
            </a:r>
          </a:p>
          <a:p>
            <a:r>
              <a:rPr lang="en-US" b="1" dirty="0" smtClean="0"/>
              <a:t>(5:00pm Central 07/17, 2011)</a:t>
            </a:r>
          </a:p>
          <a:p>
            <a:endParaRPr lang="en-US" b="1" dirty="0" smtClean="0"/>
          </a:p>
        </p:txBody>
      </p:sp>
      <p:sp>
        <p:nvSpPr>
          <p:cNvPr id="5" name="TextBox 4"/>
          <p:cNvSpPr txBox="1"/>
          <p:nvPr/>
        </p:nvSpPr>
        <p:spPr>
          <a:xfrm>
            <a:off x="5509314" y="6693074"/>
            <a:ext cx="460382" cy="133774"/>
          </a:xfrm>
          <a:prstGeom prst="rect">
            <a:avLst/>
          </a:prstGeom>
          <a:solidFill>
            <a:schemeClr val="bg1"/>
          </a:solidFill>
        </p:spPr>
        <p:txBody>
          <a:bodyPr wrap="none" rtlCol="0">
            <a:spAutoFit/>
          </a:bodyPr>
          <a:lstStyle/>
          <a:p>
            <a:r>
              <a:rPr lang="en-US" sz="800" b="1" dirty="0" smtClean="0"/>
              <a:t>(</a:t>
            </a:r>
            <a:r>
              <a:rPr lang="en-US" sz="800" b="1" dirty="0" err="1" smtClean="0"/>
              <a:t>ppbv</a:t>
            </a:r>
            <a:r>
              <a:rPr lang="en-US" sz="800" b="1" dirty="0" smtClean="0"/>
              <a:t>)</a:t>
            </a:r>
            <a:endParaRPr lang="en-US" sz="800" b="1" dirty="0"/>
          </a:p>
        </p:txBody>
      </p:sp>
      <p:cxnSp>
        <p:nvCxnSpPr>
          <p:cNvPr id="7" name="Straight Arrow Connector 6"/>
          <p:cNvCxnSpPr/>
          <p:nvPr/>
        </p:nvCxnSpPr>
        <p:spPr>
          <a:xfrm flipV="1">
            <a:off x="2895600" y="3352802"/>
            <a:ext cx="3048000" cy="461663"/>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228600" y="3352800"/>
            <a:ext cx="2667000" cy="1200329"/>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a:solidFill>
              <a:srgbClr val="FF0000"/>
            </a:solidFill>
          </a:ln>
        </p:spPr>
        <p:txBody>
          <a:bodyPr wrap="square" rtlCol="0">
            <a:spAutoFit/>
          </a:bodyPr>
          <a:lstStyle/>
          <a:p>
            <a:r>
              <a:rPr lang="en-US" dirty="0">
                <a:latin typeface="Times New Roman" panose="02020603050405020304" pitchFamily="18" charset="0"/>
                <a:cs typeface="Times New Roman" panose="02020603050405020304" pitchFamily="18" charset="0"/>
              </a:rPr>
              <a:t>4</a:t>
            </a:r>
            <a:r>
              <a:rPr lang="en-US" dirty="0" smtClean="0">
                <a:latin typeface="Times New Roman" panose="02020603050405020304" pitchFamily="18" charset="0"/>
                <a:cs typeface="Times New Roman" panose="02020603050405020304" pitchFamily="18" charset="0"/>
              </a:rPr>
              <a:t>km WRF-CHEM shows O3 enhancement </a:t>
            </a:r>
            <a:r>
              <a:rPr lang="en-US" dirty="0">
                <a:latin typeface="Times New Roman" panose="02020603050405020304" pitchFamily="18" charset="0"/>
                <a:cs typeface="Times New Roman" panose="02020603050405020304" pitchFamily="18" charset="0"/>
              </a:rPr>
              <a:t>over l</a:t>
            </a:r>
            <a:r>
              <a:rPr lang="en-US" dirty="0" smtClean="0">
                <a:latin typeface="Times New Roman" panose="02020603050405020304" pitchFamily="18" charset="0"/>
                <a:cs typeface="Times New Roman" panose="02020603050405020304" pitchFamily="18" charset="0"/>
              </a:rPr>
              <a:t>ake but predicts large coastal ozone </a:t>
            </a:r>
            <a:r>
              <a:rPr lang="en-US" u="sng" dirty="0" smtClean="0">
                <a:latin typeface="Times New Roman" panose="02020603050405020304" pitchFamily="18" charset="0"/>
                <a:cs typeface="Times New Roman" panose="02020603050405020304" pitchFamily="18" charset="0"/>
              </a:rPr>
              <a:t>deficit</a:t>
            </a:r>
            <a:endParaRPr lang="en-US" dirty="0">
              <a:latin typeface="Times New Roman" panose="02020603050405020304" pitchFamily="18" charset="0"/>
              <a:cs typeface="Times New Roman" panose="02020603050405020304" pitchFamily="18" charset="0"/>
            </a:endParaRPr>
          </a:p>
        </p:txBody>
      </p:sp>
      <p:sp>
        <p:nvSpPr>
          <p:cNvPr id="3" name="TextBox 2"/>
          <p:cNvSpPr txBox="1"/>
          <p:nvPr/>
        </p:nvSpPr>
        <p:spPr>
          <a:xfrm>
            <a:off x="228600" y="1477328"/>
            <a:ext cx="2438400" cy="646331"/>
          </a:xfrm>
          <a:prstGeom prst="rect">
            <a:avLst/>
          </a:prstGeom>
          <a:noFill/>
        </p:spPr>
        <p:txBody>
          <a:bodyPr wrap="square" rtlCol="0">
            <a:spAutoFit/>
          </a:bodyPr>
          <a:lstStyle/>
          <a:p>
            <a:r>
              <a:rPr lang="en-US" b="1" dirty="0" smtClean="0"/>
              <a:t>Observed O3 shown at monitoring sites</a:t>
            </a:r>
          </a:p>
        </p:txBody>
      </p:sp>
    </p:spTree>
    <p:extLst>
      <p:ext uri="{BB962C8B-B14F-4D97-AF65-F5344CB8AC3E}">
        <p14:creationId xmlns:p14="http://schemas.microsoft.com/office/powerpoint/2010/main" val="390153293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9" descr="C:\Users\Brad Pierce\Documents\Attachments\may_30\WRF-CHEM_12km_and_4km_sfc_nox_raqms_lbc_2011-07-17_22%3A00%3A00.nest.png"/>
          <p:cNvPicPr>
            <a:picLocks noChangeAspect="1" noChangeArrowheads="1"/>
          </p:cNvPicPr>
          <p:nvPr/>
        </p:nvPicPr>
        <p:blipFill>
          <a:blip r:embed="rId2" cstate="print"/>
          <a:srcRect/>
          <a:stretch>
            <a:fillRect/>
          </a:stretch>
        </p:blipFill>
        <p:spPr bwMode="auto">
          <a:xfrm>
            <a:off x="2286000" y="0"/>
            <a:ext cx="6858000" cy="6858000"/>
          </a:xfrm>
          <a:prstGeom prst="rect">
            <a:avLst/>
          </a:prstGeom>
          <a:noFill/>
        </p:spPr>
      </p:pic>
      <p:sp>
        <p:nvSpPr>
          <p:cNvPr id="4" name="TextBox 3"/>
          <p:cNvSpPr txBox="1"/>
          <p:nvPr/>
        </p:nvSpPr>
        <p:spPr>
          <a:xfrm>
            <a:off x="0" y="0"/>
            <a:ext cx="3048000" cy="1477328"/>
          </a:xfrm>
          <a:prstGeom prst="rect">
            <a:avLst/>
          </a:prstGeom>
          <a:noFill/>
        </p:spPr>
        <p:txBody>
          <a:bodyPr wrap="square" rtlCol="0">
            <a:spAutoFit/>
          </a:bodyPr>
          <a:lstStyle/>
          <a:p>
            <a:r>
              <a:rPr lang="en-US" b="1" dirty="0"/>
              <a:t>4</a:t>
            </a:r>
            <a:r>
              <a:rPr lang="en-US" b="1" dirty="0" smtClean="0"/>
              <a:t>km WRF-CHEM</a:t>
            </a:r>
          </a:p>
          <a:p>
            <a:r>
              <a:rPr lang="en-US" b="1" dirty="0" smtClean="0"/>
              <a:t>Surface NOx</a:t>
            </a:r>
          </a:p>
          <a:p>
            <a:r>
              <a:rPr lang="en-US" b="1" dirty="0" smtClean="0"/>
              <a:t>22Z 07/17, 2011</a:t>
            </a:r>
          </a:p>
          <a:p>
            <a:r>
              <a:rPr lang="en-US" b="1" dirty="0" smtClean="0"/>
              <a:t>(5:00pm Central 07/17, 2011)</a:t>
            </a:r>
          </a:p>
          <a:p>
            <a:endParaRPr lang="en-US" b="1" dirty="0" smtClean="0"/>
          </a:p>
        </p:txBody>
      </p:sp>
      <p:sp>
        <p:nvSpPr>
          <p:cNvPr id="5" name="TextBox 4"/>
          <p:cNvSpPr txBox="1"/>
          <p:nvPr/>
        </p:nvSpPr>
        <p:spPr>
          <a:xfrm>
            <a:off x="228600" y="3352800"/>
            <a:ext cx="2667000" cy="923330"/>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a:solidFill>
              <a:srgbClr val="FF0000"/>
            </a:solidFill>
          </a:ln>
        </p:spPr>
        <p:txBody>
          <a:bodyPr wrap="square" rtlCol="0">
            <a:spAutoFit/>
          </a:bodyPr>
          <a:lstStyle/>
          <a:p>
            <a:r>
              <a:rPr lang="en-US" dirty="0">
                <a:latin typeface="Times New Roman" panose="02020603050405020304" pitchFamily="18" charset="0"/>
                <a:cs typeface="Times New Roman" panose="02020603050405020304" pitchFamily="18" charset="0"/>
              </a:rPr>
              <a:t>4</a:t>
            </a:r>
            <a:r>
              <a:rPr lang="en-US" dirty="0" smtClean="0">
                <a:latin typeface="Times New Roman" panose="02020603050405020304" pitchFamily="18" charset="0"/>
                <a:cs typeface="Times New Roman" panose="02020603050405020304" pitchFamily="18" charset="0"/>
              </a:rPr>
              <a:t>km WRF-CHEM shows significant NOx transport along coast line</a:t>
            </a:r>
            <a:endParaRPr lang="en-US" dirty="0">
              <a:latin typeface="Times New Roman" panose="02020603050405020304" pitchFamily="18" charset="0"/>
              <a:cs typeface="Times New Roman" panose="02020603050405020304" pitchFamily="18" charset="0"/>
            </a:endParaRPr>
          </a:p>
        </p:txBody>
      </p:sp>
      <p:cxnSp>
        <p:nvCxnSpPr>
          <p:cNvPr id="6" name="Straight Arrow Connector 5"/>
          <p:cNvCxnSpPr>
            <a:stCxn id="5" idx="3"/>
          </p:cNvCxnSpPr>
          <p:nvPr/>
        </p:nvCxnSpPr>
        <p:spPr>
          <a:xfrm flipV="1">
            <a:off x="2895600" y="3429000"/>
            <a:ext cx="3048000" cy="385465"/>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1635551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beans\users$\bpierce\Data\Documents\Attachments\jul_24\WRF-CHEM_12km_and_4km_sfc_no_emissions_raqms_lbc_2011-07-17_22%3A00%3A00.nest.with.chicago.milwaukee.greenbay.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0" y="0"/>
            <a:ext cx="6858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0" y="0"/>
            <a:ext cx="9144000" cy="461665"/>
          </a:xfrm>
          <a:prstGeom prst="rect">
            <a:avLst/>
          </a:prstGeom>
        </p:spPr>
        <p:txBody>
          <a:bodyPr wrap="square">
            <a:spAutoFit/>
          </a:bodyPr>
          <a:lstStyle/>
          <a:p>
            <a:pPr algn="ctr"/>
            <a:r>
              <a:rPr lang="en-US" sz="2400" b="1" dirty="0">
                <a:latin typeface="Times New Roman" pitchFamily="18" charset="0"/>
                <a:cs typeface="Times New Roman" pitchFamily="18" charset="0"/>
              </a:rPr>
              <a:t>4km WRF-</a:t>
            </a:r>
            <a:r>
              <a:rPr lang="en-US" sz="2400" b="1" dirty="0" err="1">
                <a:latin typeface="Times New Roman" pitchFamily="18" charset="0"/>
                <a:cs typeface="Times New Roman" pitchFamily="18" charset="0"/>
              </a:rPr>
              <a:t>Chem</a:t>
            </a:r>
            <a:r>
              <a:rPr lang="en-US" sz="2400" b="1" dirty="0">
                <a:latin typeface="Times New Roman" pitchFamily="18" charset="0"/>
                <a:cs typeface="Times New Roman" pitchFamily="18" charset="0"/>
              </a:rPr>
              <a:t> NEI NO </a:t>
            </a:r>
            <a:r>
              <a:rPr lang="en-US" sz="2400" b="1" dirty="0" smtClean="0">
                <a:latin typeface="Times New Roman" pitchFamily="18" charset="0"/>
                <a:cs typeface="Times New Roman" pitchFamily="18" charset="0"/>
              </a:rPr>
              <a:t>emissions July, 2011</a:t>
            </a:r>
            <a:endParaRPr lang="en-US" sz="2400" dirty="0"/>
          </a:p>
        </p:txBody>
      </p:sp>
      <p:sp>
        <p:nvSpPr>
          <p:cNvPr id="5" name="TextBox 4"/>
          <p:cNvSpPr txBox="1"/>
          <p:nvPr/>
        </p:nvSpPr>
        <p:spPr>
          <a:xfrm>
            <a:off x="152400" y="3897868"/>
            <a:ext cx="2351926" cy="369332"/>
          </a:xfrm>
          <a:prstGeom prst="rect">
            <a:avLst/>
          </a:prstGeom>
          <a:noFill/>
          <a:ln w="25400">
            <a:solidFill>
              <a:srgbClr val="FF0000"/>
            </a:solidFill>
          </a:ln>
        </p:spPr>
        <p:txBody>
          <a:bodyPr wrap="none" rtlCol="0">
            <a:spAutoFit/>
          </a:bodyPr>
          <a:lstStyle/>
          <a:p>
            <a:r>
              <a:rPr lang="en-US" b="1" dirty="0" smtClean="0">
                <a:latin typeface="Times New Roman" panose="02020603050405020304" pitchFamily="18" charset="0"/>
                <a:cs typeface="Times New Roman" panose="02020603050405020304" pitchFamily="18" charset="0"/>
              </a:rPr>
              <a:t>Chicago (CH) domain</a:t>
            </a:r>
            <a:endParaRPr lang="en-US" b="1" dirty="0">
              <a:latin typeface="Times New Roman" panose="02020603050405020304" pitchFamily="18" charset="0"/>
              <a:cs typeface="Times New Roman" panose="02020603050405020304" pitchFamily="18" charset="0"/>
            </a:endParaRPr>
          </a:p>
        </p:txBody>
      </p:sp>
      <p:sp>
        <p:nvSpPr>
          <p:cNvPr id="7" name="TextBox 6"/>
          <p:cNvSpPr txBox="1"/>
          <p:nvPr/>
        </p:nvSpPr>
        <p:spPr>
          <a:xfrm>
            <a:off x="152400" y="3429000"/>
            <a:ext cx="2659702" cy="369332"/>
          </a:xfrm>
          <a:prstGeom prst="rect">
            <a:avLst/>
          </a:prstGeom>
          <a:noFill/>
          <a:ln w="25400">
            <a:solidFill>
              <a:srgbClr val="FF0000"/>
            </a:solidFill>
          </a:ln>
        </p:spPr>
        <p:txBody>
          <a:bodyPr wrap="none" rtlCol="0">
            <a:spAutoFit/>
          </a:bodyPr>
          <a:lstStyle/>
          <a:p>
            <a:r>
              <a:rPr lang="en-US" b="1" dirty="0" smtClean="0">
                <a:latin typeface="Times New Roman" panose="02020603050405020304" pitchFamily="18" charset="0"/>
                <a:cs typeface="Times New Roman" panose="02020603050405020304" pitchFamily="18" charset="0"/>
              </a:rPr>
              <a:t>Milwaukee (ML) domain</a:t>
            </a:r>
            <a:endParaRPr lang="en-US" b="1" dirty="0">
              <a:latin typeface="Times New Roman" panose="02020603050405020304" pitchFamily="18" charset="0"/>
              <a:cs typeface="Times New Roman" panose="02020603050405020304" pitchFamily="18" charset="0"/>
            </a:endParaRPr>
          </a:p>
        </p:txBody>
      </p:sp>
      <p:sp>
        <p:nvSpPr>
          <p:cNvPr id="8" name="TextBox 7"/>
          <p:cNvSpPr txBox="1"/>
          <p:nvPr/>
        </p:nvSpPr>
        <p:spPr>
          <a:xfrm>
            <a:off x="152400" y="2895600"/>
            <a:ext cx="2585003" cy="369332"/>
          </a:xfrm>
          <a:prstGeom prst="rect">
            <a:avLst/>
          </a:prstGeom>
          <a:noFill/>
          <a:ln w="25400">
            <a:solidFill>
              <a:srgbClr val="FF0000"/>
            </a:solidFill>
          </a:ln>
        </p:spPr>
        <p:txBody>
          <a:bodyPr wrap="none" rtlCol="0">
            <a:spAutoFit/>
          </a:bodyPr>
          <a:lstStyle/>
          <a:p>
            <a:r>
              <a:rPr lang="en-US" b="1" dirty="0" smtClean="0">
                <a:latin typeface="Times New Roman" panose="02020603050405020304" pitchFamily="18" charset="0"/>
                <a:cs typeface="Times New Roman" panose="02020603050405020304" pitchFamily="18" charset="0"/>
              </a:rPr>
              <a:t>Green Bay (GB) domain</a:t>
            </a:r>
            <a:endParaRPr lang="en-US" b="1" dirty="0">
              <a:latin typeface="Times New Roman" panose="02020603050405020304" pitchFamily="18" charset="0"/>
              <a:cs typeface="Times New Roman" panose="02020603050405020304" pitchFamily="18" charset="0"/>
            </a:endParaRPr>
          </a:p>
        </p:txBody>
      </p:sp>
      <p:cxnSp>
        <p:nvCxnSpPr>
          <p:cNvPr id="9" name="Straight Arrow Connector 8"/>
          <p:cNvCxnSpPr>
            <a:stCxn id="8" idx="3"/>
          </p:cNvCxnSpPr>
          <p:nvPr/>
        </p:nvCxnSpPr>
        <p:spPr>
          <a:xfrm>
            <a:off x="2737403" y="3080266"/>
            <a:ext cx="2899896" cy="0"/>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a:off x="2812102" y="3595132"/>
            <a:ext cx="2825197" cy="0"/>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a:off x="2504326" y="4082534"/>
            <a:ext cx="3132973" cy="0"/>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152400" y="4572000"/>
            <a:ext cx="2356403" cy="1477328"/>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w="25400">
            <a:noFill/>
          </a:ln>
        </p:spPr>
        <p:txBody>
          <a:bodyPr wrap="square" rtlCol="0">
            <a:spAutoFit/>
          </a:bodyPr>
          <a:lstStyle/>
          <a:p>
            <a:r>
              <a:rPr lang="en-US" b="1" dirty="0" smtClean="0">
                <a:latin typeface="Times New Roman" panose="02020603050405020304" pitchFamily="18" charset="0"/>
                <a:cs typeface="Times New Roman" panose="02020603050405020304" pitchFamily="18" charset="0"/>
              </a:rPr>
              <a:t>Green Bay domain includes mobile sources long Western Lake Michigan and Fox River Valley</a:t>
            </a:r>
            <a:endParaRPr lang="en-US" b="1" dirty="0">
              <a:latin typeface="Times New Roman" panose="02020603050405020304" pitchFamily="18" charset="0"/>
              <a:cs typeface="Times New Roman" panose="02020603050405020304" pitchFamily="18" charset="0"/>
            </a:endParaRPr>
          </a:p>
        </p:txBody>
      </p:sp>
      <p:sp>
        <p:nvSpPr>
          <p:cNvPr id="2" name="TextBox 1"/>
          <p:cNvSpPr txBox="1"/>
          <p:nvPr/>
        </p:nvSpPr>
        <p:spPr>
          <a:xfrm>
            <a:off x="187890" y="838200"/>
            <a:ext cx="2514600" cy="1200329"/>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txBody>
          <a:bodyPr wrap="square" rtlCol="0">
            <a:spAutoFit/>
          </a:bodyPr>
          <a:lstStyle/>
          <a:p>
            <a:r>
              <a:rPr lang="en-US" b="1" dirty="0" smtClean="0">
                <a:latin typeface="Times New Roman" panose="02020603050405020304" pitchFamily="18" charset="0"/>
                <a:cs typeface="Times New Roman" panose="02020603050405020304" pitchFamily="18" charset="0"/>
              </a:rPr>
              <a:t>O3 sensitivity study: reduce CH, CH+ML, and CH+ML+GB NO emissions by 50%</a:t>
            </a:r>
            <a:endParaRPr lang="en-US"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1907829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p:cNvGraphicFramePr>
            <a:graphicFrameLocks/>
          </p:cNvGraphicFramePr>
          <p:nvPr>
            <p:extLst>
              <p:ext uri="{D42A27DB-BD31-4B8C-83A1-F6EECF244321}">
                <p14:modId xmlns:p14="http://schemas.microsoft.com/office/powerpoint/2010/main" val="161041130"/>
              </p:ext>
            </p:extLst>
          </p:nvPr>
        </p:nvGraphicFramePr>
        <p:xfrm>
          <a:off x="533400" y="990600"/>
          <a:ext cx="4572000" cy="27432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5" name="Chart 4"/>
          <p:cNvGraphicFramePr>
            <a:graphicFrameLocks/>
          </p:cNvGraphicFramePr>
          <p:nvPr>
            <p:extLst>
              <p:ext uri="{D42A27DB-BD31-4B8C-83A1-F6EECF244321}">
                <p14:modId xmlns:p14="http://schemas.microsoft.com/office/powerpoint/2010/main" val="619812016"/>
              </p:ext>
            </p:extLst>
          </p:nvPr>
        </p:nvGraphicFramePr>
        <p:xfrm>
          <a:off x="609600" y="3733800"/>
          <a:ext cx="4572000" cy="2743200"/>
        </p:xfrm>
        <a:graphic>
          <a:graphicData uri="http://schemas.openxmlformats.org/drawingml/2006/chart">
            <c:chart xmlns:c="http://schemas.openxmlformats.org/drawingml/2006/chart" xmlns:r="http://schemas.openxmlformats.org/officeDocument/2006/relationships" r:id="rId3"/>
          </a:graphicData>
        </a:graphic>
      </p:graphicFrame>
      <p:sp>
        <p:nvSpPr>
          <p:cNvPr id="6" name="TextBox 5"/>
          <p:cNvSpPr txBox="1"/>
          <p:nvPr/>
        </p:nvSpPr>
        <p:spPr>
          <a:xfrm>
            <a:off x="0" y="0"/>
            <a:ext cx="9144000" cy="830997"/>
          </a:xfrm>
          <a:prstGeom prst="rect">
            <a:avLst/>
          </a:prstGeom>
          <a:noFill/>
        </p:spPr>
        <p:txBody>
          <a:bodyPr wrap="square" rtlCol="0">
            <a:spAutoFit/>
          </a:bodyPr>
          <a:lstStyle/>
          <a:p>
            <a:pPr algn="ctr"/>
            <a:r>
              <a:rPr lang="en-US" sz="2400" b="1" dirty="0" smtClean="0">
                <a:latin typeface="Times New Roman" pitchFamily="18" charset="0"/>
                <a:cs typeface="Times New Roman" pitchFamily="18" charset="0"/>
              </a:rPr>
              <a:t>Summary of O3 sensitivity studies for Western Lake Michigan </a:t>
            </a:r>
            <a:r>
              <a:rPr lang="en-US" sz="2400" b="1" dirty="0" err="1" smtClean="0">
                <a:latin typeface="Times New Roman" pitchFamily="18" charset="0"/>
                <a:cs typeface="Times New Roman" pitchFamily="18" charset="0"/>
              </a:rPr>
              <a:t>AIRNow</a:t>
            </a:r>
            <a:r>
              <a:rPr lang="en-US" sz="2400" b="1" dirty="0" smtClean="0">
                <a:latin typeface="Times New Roman" pitchFamily="18" charset="0"/>
                <a:cs typeface="Times New Roman" pitchFamily="18" charset="0"/>
              </a:rPr>
              <a:t> sites July 17-18, 2011</a:t>
            </a:r>
            <a:endParaRPr lang="en-US" sz="2400" b="1" dirty="0">
              <a:latin typeface="Times New Roman" pitchFamily="18" charset="0"/>
              <a:cs typeface="Times New Roman" pitchFamily="18" charset="0"/>
            </a:endParaRPr>
          </a:p>
        </p:txBody>
      </p:sp>
      <p:sp>
        <p:nvSpPr>
          <p:cNvPr id="7" name="TextBox 6"/>
          <p:cNvSpPr txBox="1"/>
          <p:nvPr/>
        </p:nvSpPr>
        <p:spPr>
          <a:xfrm rot="16200000">
            <a:off x="838" y="2208961"/>
            <a:ext cx="884922" cy="276999"/>
          </a:xfrm>
          <a:prstGeom prst="rect">
            <a:avLst/>
          </a:prstGeom>
          <a:noFill/>
        </p:spPr>
        <p:txBody>
          <a:bodyPr wrap="none" rtlCol="0">
            <a:spAutoFit/>
          </a:bodyPr>
          <a:lstStyle/>
          <a:p>
            <a:r>
              <a:rPr lang="en-US" sz="1200" dirty="0"/>
              <a:t>C</a:t>
            </a:r>
            <a:r>
              <a:rPr lang="en-US" sz="1200" dirty="0" smtClean="0"/>
              <a:t>orrelation</a:t>
            </a:r>
            <a:endParaRPr lang="en-US" sz="1200" dirty="0"/>
          </a:p>
        </p:txBody>
      </p:sp>
      <p:sp>
        <p:nvSpPr>
          <p:cNvPr id="8" name="TextBox 7"/>
          <p:cNvSpPr txBox="1"/>
          <p:nvPr/>
        </p:nvSpPr>
        <p:spPr>
          <a:xfrm rot="16200000">
            <a:off x="9236" y="4947096"/>
            <a:ext cx="874791" cy="276999"/>
          </a:xfrm>
          <a:prstGeom prst="rect">
            <a:avLst/>
          </a:prstGeom>
          <a:noFill/>
        </p:spPr>
        <p:txBody>
          <a:bodyPr wrap="none" rtlCol="0">
            <a:spAutoFit/>
          </a:bodyPr>
          <a:lstStyle/>
          <a:p>
            <a:r>
              <a:rPr lang="en-US" sz="1200" dirty="0" smtClean="0"/>
              <a:t>Bias (</a:t>
            </a:r>
            <a:r>
              <a:rPr lang="en-US" sz="1200" dirty="0" err="1" smtClean="0"/>
              <a:t>ppbv</a:t>
            </a:r>
            <a:r>
              <a:rPr lang="en-US" sz="1200" dirty="0" smtClean="0"/>
              <a:t>)</a:t>
            </a:r>
            <a:endParaRPr lang="en-US" sz="1200" dirty="0"/>
          </a:p>
        </p:txBody>
      </p:sp>
      <p:sp>
        <p:nvSpPr>
          <p:cNvPr id="9" name="TextBox 8"/>
          <p:cNvSpPr txBox="1"/>
          <p:nvPr/>
        </p:nvSpPr>
        <p:spPr>
          <a:xfrm>
            <a:off x="5867400" y="2667000"/>
            <a:ext cx="2895600" cy="2862322"/>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w="25400">
            <a:noFill/>
          </a:ln>
        </p:spPr>
        <p:txBody>
          <a:bodyPr wrap="square" rtlCol="0">
            <a:spAutoFit/>
          </a:bodyPr>
          <a:lstStyle/>
          <a:p>
            <a:r>
              <a:rPr lang="en-US" dirty="0" smtClean="0">
                <a:latin typeface="Times New Roman" panose="02020603050405020304" pitchFamily="18" charset="0"/>
                <a:cs typeface="Times New Roman" panose="02020603050405020304" pitchFamily="18" charset="0"/>
              </a:rPr>
              <a:t>50% reductions in Chicago (CH), Chicago &amp; Milwaukee (CH&amp;ML), Chicago &amp; Milwaukee &amp; Green Bay (CH&amp;ML&amp;GB) NO emissions show progressive increases in correlations and reductions in biases during the July 17, 2011 ozone episode. </a:t>
            </a:r>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5976989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590799" y="3352800"/>
            <a:ext cx="3124201" cy="5334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2039510" y="1343085"/>
            <a:ext cx="5128327" cy="4031873"/>
          </a:xfrm>
          <a:prstGeom prst="rect">
            <a:avLst/>
          </a:prstGeom>
          <a:noFill/>
        </p:spPr>
        <p:txBody>
          <a:bodyPr wrap="none" rtlCol="0">
            <a:spAutoFit/>
          </a:bodyPr>
          <a:lstStyle/>
          <a:p>
            <a:pPr algn="ctr"/>
            <a:r>
              <a:rPr lang="en-US" sz="3200" b="1" dirty="0" smtClean="0">
                <a:latin typeface="Times New Roman" panose="02020603050405020304" pitchFamily="18" charset="0"/>
                <a:cs typeface="Times New Roman" panose="02020603050405020304" pitchFamily="18" charset="0"/>
              </a:rPr>
              <a:t>Outline</a:t>
            </a:r>
          </a:p>
          <a:p>
            <a:endParaRPr lang="en-US" sz="3200" dirty="0">
              <a:latin typeface="Times New Roman" panose="02020603050405020304" pitchFamily="18" charset="0"/>
              <a:cs typeface="Times New Roman" panose="02020603050405020304" pitchFamily="18" charset="0"/>
            </a:endParaRPr>
          </a:p>
          <a:p>
            <a:pPr marL="457200" indent="-457200">
              <a:buFont typeface="Wingdings" panose="05000000000000000000" pitchFamily="2" charset="2"/>
              <a:buChar char="Ø"/>
            </a:pPr>
            <a:r>
              <a:rPr lang="en-US" sz="3200" dirty="0" smtClean="0">
                <a:latin typeface="Times New Roman" panose="02020603050405020304" pitchFamily="18" charset="0"/>
                <a:cs typeface="Times New Roman" panose="02020603050405020304" pitchFamily="18" charset="0"/>
              </a:rPr>
              <a:t>Motivation</a:t>
            </a:r>
          </a:p>
          <a:p>
            <a:pPr marL="457200" indent="-457200">
              <a:buFont typeface="Wingdings" panose="05000000000000000000" pitchFamily="2" charset="2"/>
              <a:buChar char="Ø"/>
            </a:pPr>
            <a:r>
              <a:rPr lang="en-US" sz="3200" dirty="0" smtClean="0">
                <a:latin typeface="Times New Roman" panose="02020603050405020304" pitchFamily="18" charset="0"/>
                <a:cs typeface="Times New Roman" panose="02020603050405020304" pitchFamily="18" charset="0"/>
              </a:rPr>
              <a:t>Background</a:t>
            </a:r>
          </a:p>
          <a:p>
            <a:pPr marL="457200" indent="-457200">
              <a:buFont typeface="Wingdings" panose="05000000000000000000" pitchFamily="2" charset="2"/>
              <a:buChar char="Ø"/>
            </a:pPr>
            <a:r>
              <a:rPr lang="en-US" sz="3200" dirty="0" smtClean="0">
                <a:latin typeface="Times New Roman" panose="02020603050405020304" pitchFamily="18" charset="0"/>
                <a:cs typeface="Times New Roman" panose="02020603050405020304" pitchFamily="18" charset="0"/>
              </a:rPr>
              <a:t>Science Objectives</a:t>
            </a:r>
          </a:p>
          <a:p>
            <a:pPr marL="457200" indent="-457200">
              <a:buFont typeface="Wingdings" panose="05000000000000000000" pitchFamily="2" charset="2"/>
              <a:buChar char="Ø"/>
            </a:pPr>
            <a:r>
              <a:rPr lang="en-US" sz="3200" dirty="0" smtClean="0">
                <a:latin typeface="Times New Roman" panose="02020603050405020304" pitchFamily="18" charset="0"/>
                <a:cs typeface="Times New Roman" panose="02020603050405020304" pitchFamily="18" charset="0"/>
              </a:rPr>
              <a:t>Measurement requirements</a:t>
            </a:r>
          </a:p>
          <a:p>
            <a:pPr marL="457200" indent="-457200">
              <a:buFont typeface="Wingdings" panose="05000000000000000000" pitchFamily="2" charset="2"/>
              <a:buChar char="Ø"/>
            </a:pPr>
            <a:r>
              <a:rPr lang="en-US" sz="3200" dirty="0" smtClean="0">
                <a:latin typeface="Times New Roman" panose="02020603050405020304" pitchFamily="18" charset="0"/>
                <a:cs typeface="Times New Roman" panose="02020603050405020304" pitchFamily="18" charset="0"/>
              </a:rPr>
              <a:t>Funding Avenues</a:t>
            </a:r>
          </a:p>
          <a:p>
            <a:endParaRPr lang="en-US" sz="3200" dirty="0">
              <a:latin typeface="Times New Roman" panose="02020603050405020304" pitchFamily="18" charset="0"/>
              <a:cs typeface="Times New Roman" panose="02020603050405020304" pitchFamily="18" charset="0"/>
            </a:endParaRPr>
          </a:p>
        </p:txBody>
      </p:sp>
      <p:sp>
        <p:nvSpPr>
          <p:cNvPr id="5" name="Rectangle 4"/>
          <p:cNvSpPr/>
          <p:nvPr/>
        </p:nvSpPr>
        <p:spPr>
          <a:xfrm>
            <a:off x="0" y="0"/>
            <a:ext cx="9144000" cy="1077218"/>
          </a:xfrm>
          <a:prstGeom prst="rect">
            <a:avLst/>
          </a:prstGeom>
        </p:spPr>
        <p:txBody>
          <a:bodyPr wrap="square">
            <a:spAutoFit/>
          </a:bodyPr>
          <a:lstStyle/>
          <a:p>
            <a:pPr algn="ctr"/>
            <a:r>
              <a:rPr lang="en-US" sz="3200" b="1" dirty="0">
                <a:latin typeface="Times New Roman" panose="02020603050405020304" pitchFamily="18" charset="0"/>
                <a:cs typeface="Times New Roman" panose="02020603050405020304" pitchFamily="18" charset="0"/>
              </a:rPr>
              <a:t>The 2017 Lake Michigan Ozone Study </a:t>
            </a:r>
          </a:p>
          <a:p>
            <a:pPr algn="ctr"/>
            <a:r>
              <a:rPr lang="en-US" sz="3200" b="1" dirty="0">
                <a:latin typeface="Times New Roman" panose="02020603050405020304" pitchFamily="18" charset="0"/>
                <a:cs typeface="Times New Roman" panose="02020603050405020304" pitchFamily="18" charset="0"/>
              </a:rPr>
              <a:t>(LMOS 2017)</a:t>
            </a:r>
          </a:p>
        </p:txBody>
      </p:sp>
    </p:spTree>
    <p:extLst>
      <p:ext uri="{BB962C8B-B14F-4D97-AF65-F5344CB8AC3E}">
        <p14:creationId xmlns:p14="http://schemas.microsoft.com/office/powerpoint/2010/main" val="83222153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52400" y="643890"/>
            <a:ext cx="8839200" cy="5909310"/>
          </a:xfrm>
          <a:prstGeom prst="rect">
            <a:avLst/>
          </a:prstGeom>
        </p:spPr>
        <p:txBody>
          <a:bodyPr wrap="square">
            <a:spAutoFit/>
          </a:bodyPr>
          <a:lstStyle/>
          <a:p>
            <a:r>
              <a:rPr lang="en-US" dirty="0" smtClean="0">
                <a:latin typeface="Times New Roman" panose="02020603050405020304" pitchFamily="18" charset="0"/>
                <a:cs typeface="Times New Roman" panose="02020603050405020304" pitchFamily="18" charset="0"/>
              </a:rPr>
              <a:t>The </a:t>
            </a:r>
            <a:r>
              <a:rPr lang="en-US" dirty="0">
                <a:latin typeface="Times New Roman" panose="02020603050405020304" pitchFamily="18" charset="0"/>
                <a:cs typeface="Times New Roman" panose="02020603050405020304" pitchFamily="18" charset="0"/>
              </a:rPr>
              <a:t>overall objectives of the study are to better characterize ozone formation chemistry, </a:t>
            </a:r>
            <a:r>
              <a:rPr lang="en-US" dirty="0" smtClean="0">
                <a:latin typeface="Times New Roman" panose="02020603050405020304" pitchFamily="18" charset="0"/>
                <a:cs typeface="Times New Roman" panose="02020603050405020304" pitchFamily="18" charset="0"/>
              </a:rPr>
              <a:t>emissions, meteorology </a:t>
            </a:r>
            <a:r>
              <a:rPr lang="en-US" dirty="0">
                <a:latin typeface="Times New Roman" panose="02020603050405020304" pitchFamily="18" charset="0"/>
                <a:cs typeface="Times New Roman" panose="02020603050405020304" pitchFamily="18" charset="0"/>
              </a:rPr>
              <a:t>and transport along the Great Lakes’ shorelines with the ultimate goal of improving photochemical modeling along the lakeshores.  </a:t>
            </a:r>
            <a:r>
              <a:rPr lang="en-US" dirty="0" smtClean="0">
                <a:latin typeface="Times New Roman" panose="02020603050405020304" pitchFamily="18" charset="0"/>
                <a:cs typeface="Times New Roman" panose="02020603050405020304" pitchFamily="18" charset="0"/>
              </a:rPr>
              <a:t>Specifically, we will focus on:</a:t>
            </a:r>
          </a:p>
          <a:p>
            <a:pPr marL="285750" indent="-285750">
              <a:buFont typeface="Arial" panose="020B0604020202020204" pitchFamily="34" charset="0"/>
              <a:buChar char="•"/>
            </a:pPr>
            <a:endParaRPr lang="en-US" dirty="0" smtClean="0">
              <a:latin typeface="Times New Roman" panose="02020603050405020304" pitchFamily="18" charset="0"/>
              <a:cs typeface="Times New Roman" panose="02020603050405020304" pitchFamily="18" charset="0"/>
            </a:endParaRPr>
          </a:p>
          <a:p>
            <a:pPr marL="342900" indent="-342900">
              <a:buFont typeface="+mj-lt"/>
              <a:buAutoNum type="arabicParenR"/>
            </a:pPr>
            <a:r>
              <a:rPr lang="en-US" b="1" dirty="0" smtClean="0">
                <a:solidFill>
                  <a:srgbClr val="FF0000"/>
                </a:solidFill>
                <a:latin typeface="Times New Roman" panose="02020603050405020304" pitchFamily="18" charset="0"/>
                <a:cs typeface="Times New Roman" panose="02020603050405020304" pitchFamily="18" charset="0"/>
              </a:rPr>
              <a:t>Constraining </a:t>
            </a:r>
            <a:r>
              <a:rPr lang="en-US" b="1" dirty="0">
                <a:solidFill>
                  <a:srgbClr val="FF0000"/>
                </a:solidFill>
                <a:latin typeface="Times New Roman" panose="02020603050405020304" pitchFamily="18" charset="0"/>
                <a:cs typeface="Times New Roman" panose="02020603050405020304" pitchFamily="18" charset="0"/>
              </a:rPr>
              <a:t>the factors controlling ozone chemistry</a:t>
            </a:r>
            <a:r>
              <a:rPr lang="en-US" dirty="0">
                <a:latin typeface="Times New Roman" panose="02020603050405020304" pitchFamily="18" charset="0"/>
                <a:cs typeface="Times New Roman" panose="02020603050405020304" pitchFamily="18" charset="0"/>
              </a:rPr>
              <a:t>, including:</a:t>
            </a:r>
          </a:p>
          <a:p>
            <a:pPr marL="742950" lvl="1" indent="-28575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NOx versus VOC limitations on ozone formation.</a:t>
            </a:r>
          </a:p>
          <a:p>
            <a:pPr marL="742950" lvl="1" indent="-28575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Constraints on NOx emissions sources (such as urban, mobile and marine shipping sources).</a:t>
            </a:r>
          </a:p>
          <a:p>
            <a:pPr marL="742950" lvl="1" indent="-28575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Chemical aging of urban plumes and how this affects ozone formation.</a:t>
            </a:r>
          </a:p>
          <a:p>
            <a:pPr marL="742950" lvl="1" indent="-28575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Losses of ozone and precursors via deposition.</a:t>
            </a:r>
          </a:p>
          <a:p>
            <a:pPr marL="342900" lvl="0" indent="-342900">
              <a:buFont typeface="+mj-lt"/>
              <a:buAutoNum type="arabicParenR"/>
            </a:pPr>
            <a:r>
              <a:rPr lang="en-US" b="1" dirty="0" smtClean="0">
                <a:solidFill>
                  <a:srgbClr val="FF0000"/>
                </a:solidFill>
                <a:latin typeface="Times New Roman" panose="02020603050405020304" pitchFamily="18" charset="0"/>
                <a:cs typeface="Times New Roman" panose="02020603050405020304" pitchFamily="18" charset="0"/>
              </a:rPr>
              <a:t>Understanding </a:t>
            </a:r>
            <a:r>
              <a:rPr lang="en-US" b="1" dirty="0">
                <a:solidFill>
                  <a:srgbClr val="FF0000"/>
                </a:solidFill>
                <a:latin typeface="Times New Roman" panose="02020603050405020304" pitchFamily="18" charset="0"/>
                <a:cs typeface="Times New Roman" panose="02020603050405020304" pitchFamily="18" charset="0"/>
              </a:rPr>
              <a:t>controls on meteorology and transport of emissions </a:t>
            </a:r>
            <a:r>
              <a:rPr lang="en-US" dirty="0">
                <a:latin typeface="Times New Roman" panose="02020603050405020304" pitchFamily="18" charset="0"/>
                <a:cs typeface="Times New Roman" panose="02020603050405020304" pitchFamily="18" charset="0"/>
              </a:rPr>
              <a:t>affecting ozone episode development, including:</a:t>
            </a:r>
          </a:p>
          <a:p>
            <a:pPr marL="742950" lvl="1" indent="-28575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Better constraints on the lake breeze, including its vertical structure, height of the boundary layer, extent of inland penetration, and conditions leading to the presence/absence and different types and locations of lake breezes.</a:t>
            </a:r>
          </a:p>
          <a:p>
            <a:pPr marL="742950" lvl="1" indent="-28575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Determine the relative importance of local vs regional emissions transported from upwind areas via synoptic circulation (e.g., from the Ohio River Valley and other regions).</a:t>
            </a:r>
          </a:p>
          <a:p>
            <a:pPr marL="342900" lvl="0" indent="-342900">
              <a:buFont typeface="+mj-lt"/>
              <a:buAutoNum type="arabicParenR"/>
            </a:pPr>
            <a:r>
              <a:rPr lang="en-US" b="1" dirty="0">
                <a:solidFill>
                  <a:srgbClr val="FF0000"/>
                </a:solidFill>
                <a:latin typeface="Times New Roman" panose="02020603050405020304" pitchFamily="18" charset="0"/>
                <a:cs typeface="Times New Roman" panose="02020603050405020304" pitchFamily="18" charset="0"/>
              </a:rPr>
              <a:t>Improve understanding of sources of model </a:t>
            </a:r>
            <a:r>
              <a:rPr lang="en-US" b="1" dirty="0" smtClean="0">
                <a:solidFill>
                  <a:srgbClr val="FF0000"/>
                </a:solidFill>
                <a:latin typeface="Times New Roman" panose="02020603050405020304" pitchFamily="18" charset="0"/>
                <a:cs typeface="Times New Roman" panose="02020603050405020304" pitchFamily="18" charset="0"/>
              </a:rPr>
              <a:t>forecast errors </a:t>
            </a:r>
            <a:r>
              <a:rPr lang="en-US" dirty="0">
                <a:latin typeface="Times New Roman" panose="02020603050405020304" pitchFamily="18" charset="0"/>
                <a:cs typeface="Times New Roman" panose="02020603050405020304" pitchFamily="18" charset="0"/>
              </a:rPr>
              <a:t>(marine boundary layer structure, interplay between synoptic and lake breeze fronts, coastal impacts, over lake </a:t>
            </a:r>
            <a:r>
              <a:rPr lang="en-US" dirty="0" smtClean="0">
                <a:latin typeface="Times New Roman" panose="02020603050405020304" pitchFamily="18" charset="0"/>
                <a:cs typeface="Times New Roman" panose="02020603050405020304" pitchFamily="18" charset="0"/>
              </a:rPr>
              <a:t>processing</a:t>
            </a:r>
            <a:endParaRPr lang="en-US" dirty="0">
              <a:latin typeface="Times New Roman" panose="02020603050405020304" pitchFamily="18" charset="0"/>
              <a:cs typeface="Times New Roman" panose="02020603050405020304" pitchFamily="18" charset="0"/>
            </a:endParaRPr>
          </a:p>
        </p:txBody>
      </p:sp>
      <p:sp>
        <p:nvSpPr>
          <p:cNvPr id="5" name="Rectangle 4"/>
          <p:cNvSpPr/>
          <p:nvPr/>
        </p:nvSpPr>
        <p:spPr>
          <a:xfrm>
            <a:off x="10886" y="11277"/>
            <a:ext cx="7242688" cy="584775"/>
          </a:xfrm>
          <a:prstGeom prst="rect">
            <a:avLst/>
          </a:prstGeom>
        </p:spPr>
        <p:txBody>
          <a:bodyPr wrap="none">
            <a:spAutoFit/>
          </a:bodyPr>
          <a:lstStyle/>
          <a:p>
            <a:r>
              <a:rPr lang="en-US" sz="3200" b="1" dirty="0" smtClean="0">
                <a:latin typeface="Times New Roman" panose="02020603050405020304" pitchFamily="18" charset="0"/>
                <a:cs typeface="Times New Roman" panose="02020603050405020304" pitchFamily="18" charset="0"/>
              </a:rPr>
              <a:t>LMOS 2017 Mission </a:t>
            </a:r>
            <a:r>
              <a:rPr lang="en-US" sz="3200" b="1" dirty="0">
                <a:latin typeface="Times New Roman" panose="02020603050405020304" pitchFamily="18" charset="0"/>
                <a:cs typeface="Times New Roman" panose="02020603050405020304" pitchFamily="18" charset="0"/>
              </a:rPr>
              <a:t>Science Objectives </a:t>
            </a:r>
          </a:p>
        </p:txBody>
      </p:sp>
    </p:spTree>
    <p:extLst>
      <p:ext uri="{BB962C8B-B14F-4D97-AF65-F5344CB8AC3E}">
        <p14:creationId xmlns:p14="http://schemas.microsoft.com/office/powerpoint/2010/main" val="426043503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6169" y="1295400"/>
            <a:ext cx="8165027" cy="37337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406169" y="5257800"/>
            <a:ext cx="8382000" cy="1200329"/>
          </a:xfrm>
          <a:prstGeom prst="rect">
            <a:avLst/>
          </a:prstGeom>
        </p:spPr>
        <p:txBody>
          <a:bodyPr wrap="square">
            <a:spAutoFit/>
          </a:bodyPr>
          <a:lstStyle/>
          <a:p>
            <a:pPr algn="ctr"/>
            <a:r>
              <a:rPr lang="en-US" dirty="0">
                <a:latin typeface="Times New Roman" panose="02020603050405020304" pitchFamily="18" charset="0"/>
                <a:cs typeface="Times New Roman" panose="02020603050405020304" pitchFamily="18" charset="0"/>
              </a:rPr>
              <a:t>Seasonality of (left) high maximum daily 8-hour average ozone concentrations (MDA8) at Wisconsin Lakeshore monitors and (right) mean Lake Michigan surface temperature (SST) from April 1 through October 15. MDA8 values are shown for the years 2005-2014 and SST for 1992-2014. </a:t>
            </a:r>
          </a:p>
        </p:txBody>
      </p:sp>
      <p:sp>
        <p:nvSpPr>
          <p:cNvPr id="7" name="Rectangle 6"/>
          <p:cNvSpPr/>
          <p:nvPr/>
        </p:nvSpPr>
        <p:spPr>
          <a:xfrm>
            <a:off x="0" y="0"/>
            <a:ext cx="8672567" cy="584775"/>
          </a:xfrm>
          <a:prstGeom prst="rect">
            <a:avLst/>
          </a:prstGeom>
        </p:spPr>
        <p:txBody>
          <a:bodyPr wrap="none">
            <a:spAutoFit/>
          </a:bodyPr>
          <a:lstStyle/>
          <a:p>
            <a:r>
              <a:rPr lang="en-US" sz="3200" b="1" dirty="0" smtClean="0">
                <a:latin typeface="Times New Roman" panose="02020603050405020304" pitchFamily="18" charset="0"/>
                <a:cs typeface="Times New Roman" panose="02020603050405020304" pitchFamily="18" charset="0"/>
              </a:rPr>
              <a:t>Campaign Study Period: May 15- June 15, 2017</a:t>
            </a:r>
            <a:r>
              <a:rPr lang="en-US" sz="3200" dirty="0" smtClean="0">
                <a:latin typeface="Times New Roman" panose="02020603050405020304" pitchFamily="18" charset="0"/>
                <a:cs typeface="Times New Roman" panose="02020603050405020304" pitchFamily="18" charset="0"/>
              </a:rPr>
              <a:t> </a:t>
            </a:r>
            <a:endParaRPr lang="en-US" sz="3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185733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590799" y="3810000"/>
            <a:ext cx="4648201" cy="5334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2039510" y="1343085"/>
            <a:ext cx="5128327" cy="4031873"/>
          </a:xfrm>
          <a:prstGeom prst="rect">
            <a:avLst/>
          </a:prstGeom>
          <a:noFill/>
        </p:spPr>
        <p:txBody>
          <a:bodyPr wrap="none" rtlCol="0">
            <a:spAutoFit/>
          </a:bodyPr>
          <a:lstStyle/>
          <a:p>
            <a:pPr algn="ctr"/>
            <a:r>
              <a:rPr lang="en-US" sz="3200" b="1" dirty="0" smtClean="0">
                <a:latin typeface="Times New Roman" panose="02020603050405020304" pitchFamily="18" charset="0"/>
                <a:cs typeface="Times New Roman" panose="02020603050405020304" pitchFamily="18" charset="0"/>
              </a:rPr>
              <a:t>Outline</a:t>
            </a:r>
          </a:p>
          <a:p>
            <a:endParaRPr lang="en-US" sz="3200" dirty="0">
              <a:latin typeface="Times New Roman" panose="02020603050405020304" pitchFamily="18" charset="0"/>
              <a:cs typeface="Times New Roman" panose="02020603050405020304" pitchFamily="18" charset="0"/>
            </a:endParaRPr>
          </a:p>
          <a:p>
            <a:pPr marL="457200" indent="-457200">
              <a:buFont typeface="Wingdings" panose="05000000000000000000" pitchFamily="2" charset="2"/>
              <a:buChar char="Ø"/>
            </a:pPr>
            <a:r>
              <a:rPr lang="en-US" sz="3200" dirty="0" smtClean="0">
                <a:latin typeface="Times New Roman" panose="02020603050405020304" pitchFamily="18" charset="0"/>
                <a:cs typeface="Times New Roman" panose="02020603050405020304" pitchFamily="18" charset="0"/>
              </a:rPr>
              <a:t>Motivation</a:t>
            </a:r>
          </a:p>
          <a:p>
            <a:pPr marL="457200" indent="-457200">
              <a:buFont typeface="Wingdings" panose="05000000000000000000" pitchFamily="2" charset="2"/>
              <a:buChar char="Ø"/>
            </a:pPr>
            <a:r>
              <a:rPr lang="en-US" sz="3200" dirty="0" smtClean="0">
                <a:latin typeface="Times New Roman" panose="02020603050405020304" pitchFamily="18" charset="0"/>
                <a:cs typeface="Times New Roman" panose="02020603050405020304" pitchFamily="18" charset="0"/>
              </a:rPr>
              <a:t>Background</a:t>
            </a:r>
          </a:p>
          <a:p>
            <a:pPr marL="457200" indent="-457200">
              <a:buFont typeface="Wingdings" panose="05000000000000000000" pitchFamily="2" charset="2"/>
              <a:buChar char="Ø"/>
            </a:pPr>
            <a:r>
              <a:rPr lang="en-US" sz="3200" dirty="0" smtClean="0">
                <a:latin typeface="Times New Roman" panose="02020603050405020304" pitchFamily="18" charset="0"/>
                <a:cs typeface="Times New Roman" panose="02020603050405020304" pitchFamily="18" charset="0"/>
              </a:rPr>
              <a:t>Science Objectives</a:t>
            </a:r>
          </a:p>
          <a:p>
            <a:pPr marL="457200" indent="-457200">
              <a:buFont typeface="Wingdings" panose="05000000000000000000" pitchFamily="2" charset="2"/>
              <a:buChar char="Ø"/>
            </a:pPr>
            <a:r>
              <a:rPr lang="en-US" sz="3200" dirty="0" smtClean="0">
                <a:latin typeface="Times New Roman" panose="02020603050405020304" pitchFamily="18" charset="0"/>
                <a:cs typeface="Times New Roman" panose="02020603050405020304" pitchFamily="18" charset="0"/>
              </a:rPr>
              <a:t>Measurement requirements</a:t>
            </a:r>
          </a:p>
          <a:p>
            <a:pPr marL="457200" indent="-457200">
              <a:buFont typeface="Wingdings" panose="05000000000000000000" pitchFamily="2" charset="2"/>
              <a:buChar char="Ø"/>
            </a:pPr>
            <a:r>
              <a:rPr lang="en-US" sz="3200" dirty="0" smtClean="0">
                <a:latin typeface="Times New Roman" panose="02020603050405020304" pitchFamily="18" charset="0"/>
                <a:cs typeface="Times New Roman" panose="02020603050405020304" pitchFamily="18" charset="0"/>
              </a:rPr>
              <a:t>Funding Avenues</a:t>
            </a:r>
          </a:p>
          <a:p>
            <a:endParaRPr lang="en-US" sz="3200" dirty="0">
              <a:latin typeface="Times New Roman" panose="02020603050405020304" pitchFamily="18" charset="0"/>
              <a:cs typeface="Times New Roman" panose="02020603050405020304" pitchFamily="18" charset="0"/>
            </a:endParaRPr>
          </a:p>
        </p:txBody>
      </p:sp>
      <p:sp>
        <p:nvSpPr>
          <p:cNvPr id="5" name="Rectangle 4"/>
          <p:cNvSpPr/>
          <p:nvPr/>
        </p:nvSpPr>
        <p:spPr>
          <a:xfrm>
            <a:off x="0" y="0"/>
            <a:ext cx="9144000" cy="1077218"/>
          </a:xfrm>
          <a:prstGeom prst="rect">
            <a:avLst/>
          </a:prstGeom>
        </p:spPr>
        <p:txBody>
          <a:bodyPr wrap="square">
            <a:spAutoFit/>
          </a:bodyPr>
          <a:lstStyle/>
          <a:p>
            <a:pPr algn="ctr"/>
            <a:r>
              <a:rPr lang="en-US" sz="3200" b="1" dirty="0">
                <a:latin typeface="Times New Roman" panose="02020603050405020304" pitchFamily="18" charset="0"/>
                <a:cs typeface="Times New Roman" panose="02020603050405020304" pitchFamily="18" charset="0"/>
              </a:rPr>
              <a:t>The 2017 Lake Michigan Ozone Study </a:t>
            </a:r>
          </a:p>
          <a:p>
            <a:pPr algn="ctr"/>
            <a:r>
              <a:rPr lang="en-US" sz="3200" b="1" dirty="0">
                <a:latin typeface="Times New Roman" panose="02020603050405020304" pitchFamily="18" charset="0"/>
                <a:cs typeface="Times New Roman" panose="02020603050405020304" pitchFamily="18" charset="0"/>
              </a:rPr>
              <a:t>(LMOS 2017)</a:t>
            </a:r>
          </a:p>
        </p:txBody>
      </p:sp>
    </p:spTree>
    <p:extLst>
      <p:ext uri="{BB962C8B-B14F-4D97-AF65-F5344CB8AC3E}">
        <p14:creationId xmlns:p14="http://schemas.microsoft.com/office/powerpoint/2010/main" val="226893912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039510" y="1343085"/>
            <a:ext cx="5128327" cy="4031873"/>
          </a:xfrm>
          <a:prstGeom prst="rect">
            <a:avLst/>
          </a:prstGeom>
          <a:noFill/>
        </p:spPr>
        <p:txBody>
          <a:bodyPr wrap="none" rtlCol="0">
            <a:spAutoFit/>
          </a:bodyPr>
          <a:lstStyle/>
          <a:p>
            <a:pPr algn="ctr"/>
            <a:r>
              <a:rPr lang="en-US" sz="3200" b="1" dirty="0" smtClean="0">
                <a:latin typeface="Times New Roman" panose="02020603050405020304" pitchFamily="18" charset="0"/>
                <a:cs typeface="Times New Roman" panose="02020603050405020304" pitchFamily="18" charset="0"/>
              </a:rPr>
              <a:t>Outline</a:t>
            </a:r>
          </a:p>
          <a:p>
            <a:endParaRPr lang="en-US" sz="3200" dirty="0">
              <a:latin typeface="Times New Roman" panose="02020603050405020304" pitchFamily="18" charset="0"/>
              <a:cs typeface="Times New Roman" panose="02020603050405020304" pitchFamily="18" charset="0"/>
            </a:endParaRPr>
          </a:p>
          <a:p>
            <a:pPr marL="457200" indent="-457200">
              <a:buFont typeface="Wingdings" panose="05000000000000000000" pitchFamily="2" charset="2"/>
              <a:buChar char="Ø"/>
            </a:pPr>
            <a:r>
              <a:rPr lang="en-US" sz="3200" dirty="0" smtClean="0">
                <a:latin typeface="Times New Roman" panose="02020603050405020304" pitchFamily="18" charset="0"/>
                <a:cs typeface="Times New Roman" panose="02020603050405020304" pitchFamily="18" charset="0"/>
              </a:rPr>
              <a:t>Motivation</a:t>
            </a:r>
          </a:p>
          <a:p>
            <a:pPr marL="457200" indent="-457200">
              <a:buFont typeface="Wingdings" panose="05000000000000000000" pitchFamily="2" charset="2"/>
              <a:buChar char="Ø"/>
            </a:pPr>
            <a:r>
              <a:rPr lang="en-US" sz="3200" dirty="0" smtClean="0">
                <a:latin typeface="Times New Roman" panose="02020603050405020304" pitchFamily="18" charset="0"/>
                <a:cs typeface="Times New Roman" panose="02020603050405020304" pitchFamily="18" charset="0"/>
              </a:rPr>
              <a:t>Background</a:t>
            </a:r>
          </a:p>
          <a:p>
            <a:pPr marL="457200" indent="-457200">
              <a:buFont typeface="Wingdings" panose="05000000000000000000" pitchFamily="2" charset="2"/>
              <a:buChar char="Ø"/>
            </a:pPr>
            <a:r>
              <a:rPr lang="en-US" sz="3200" dirty="0" smtClean="0">
                <a:latin typeface="Times New Roman" panose="02020603050405020304" pitchFamily="18" charset="0"/>
                <a:cs typeface="Times New Roman" panose="02020603050405020304" pitchFamily="18" charset="0"/>
              </a:rPr>
              <a:t>Science Objectives</a:t>
            </a:r>
          </a:p>
          <a:p>
            <a:pPr marL="457200" indent="-457200">
              <a:buFont typeface="Wingdings" panose="05000000000000000000" pitchFamily="2" charset="2"/>
              <a:buChar char="Ø"/>
            </a:pPr>
            <a:r>
              <a:rPr lang="en-US" sz="3200" dirty="0" smtClean="0">
                <a:latin typeface="Times New Roman" panose="02020603050405020304" pitchFamily="18" charset="0"/>
                <a:cs typeface="Times New Roman" panose="02020603050405020304" pitchFamily="18" charset="0"/>
              </a:rPr>
              <a:t>Measurement requirements</a:t>
            </a:r>
          </a:p>
          <a:p>
            <a:pPr marL="457200" indent="-457200">
              <a:buFont typeface="Wingdings" panose="05000000000000000000" pitchFamily="2" charset="2"/>
              <a:buChar char="Ø"/>
            </a:pPr>
            <a:r>
              <a:rPr lang="en-US" sz="3200" dirty="0" smtClean="0">
                <a:latin typeface="Times New Roman" panose="02020603050405020304" pitchFamily="18" charset="0"/>
                <a:cs typeface="Times New Roman" panose="02020603050405020304" pitchFamily="18" charset="0"/>
              </a:rPr>
              <a:t>Funding Avenues</a:t>
            </a:r>
          </a:p>
          <a:p>
            <a:endParaRPr lang="en-US" sz="3200" dirty="0">
              <a:latin typeface="Times New Roman" panose="02020603050405020304" pitchFamily="18" charset="0"/>
              <a:cs typeface="Times New Roman" panose="02020603050405020304" pitchFamily="18" charset="0"/>
            </a:endParaRPr>
          </a:p>
        </p:txBody>
      </p:sp>
      <p:sp>
        <p:nvSpPr>
          <p:cNvPr id="5" name="Rectangle 4"/>
          <p:cNvSpPr/>
          <p:nvPr/>
        </p:nvSpPr>
        <p:spPr>
          <a:xfrm>
            <a:off x="0" y="0"/>
            <a:ext cx="9144000" cy="1077218"/>
          </a:xfrm>
          <a:prstGeom prst="rect">
            <a:avLst/>
          </a:prstGeom>
        </p:spPr>
        <p:txBody>
          <a:bodyPr wrap="square">
            <a:spAutoFit/>
          </a:bodyPr>
          <a:lstStyle/>
          <a:p>
            <a:pPr algn="ctr"/>
            <a:r>
              <a:rPr lang="en-US" sz="3200" b="1" dirty="0">
                <a:latin typeface="Times New Roman" panose="02020603050405020304" pitchFamily="18" charset="0"/>
                <a:cs typeface="Times New Roman" panose="02020603050405020304" pitchFamily="18" charset="0"/>
              </a:rPr>
              <a:t>The 2017 Lake Michigan Ozone Study </a:t>
            </a:r>
          </a:p>
          <a:p>
            <a:pPr algn="ctr"/>
            <a:r>
              <a:rPr lang="en-US" sz="3200" b="1" dirty="0">
                <a:latin typeface="Times New Roman" panose="02020603050405020304" pitchFamily="18" charset="0"/>
                <a:cs typeface="Times New Roman" panose="02020603050405020304" pitchFamily="18" charset="0"/>
              </a:rPr>
              <a:t>(LMOS 2017)</a:t>
            </a:r>
          </a:p>
        </p:txBody>
      </p:sp>
    </p:spTree>
    <p:extLst>
      <p:ext uri="{BB962C8B-B14F-4D97-AF65-F5344CB8AC3E}">
        <p14:creationId xmlns:p14="http://schemas.microsoft.com/office/powerpoint/2010/main" val="22064203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751344"/>
            <a:ext cx="9144000" cy="2893100"/>
          </a:xfrm>
          <a:prstGeom prst="rect">
            <a:avLst/>
          </a:prstGeom>
        </p:spPr>
        <p:txBody>
          <a:bodyPr wrap="square">
            <a:spAutoFit/>
          </a:bodyPr>
          <a:lstStyle/>
          <a:p>
            <a:pPr marL="285750" lvl="0" indent="-285750">
              <a:buFont typeface="Wingdings" panose="05000000000000000000" pitchFamily="2" charset="2"/>
              <a:buChar char="q"/>
            </a:pPr>
            <a:r>
              <a:rPr lang="en-US" sz="1400" dirty="0" smtClean="0">
                <a:latin typeface="Times New Roman" panose="02020603050405020304" pitchFamily="18" charset="0"/>
                <a:cs typeface="Times New Roman" panose="02020603050405020304" pitchFamily="18" charset="0"/>
              </a:rPr>
              <a:t>Operational </a:t>
            </a:r>
            <a:r>
              <a:rPr lang="en-US" sz="1400" dirty="0">
                <a:latin typeface="Times New Roman" panose="02020603050405020304" pitchFamily="18" charset="0"/>
                <a:cs typeface="Times New Roman" panose="02020603050405020304" pitchFamily="18" charset="0"/>
              </a:rPr>
              <a:t>network </a:t>
            </a:r>
          </a:p>
          <a:p>
            <a:pPr marL="800100" lvl="1" indent="-342900">
              <a:buFont typeface="Arial" panose="020B0604020202020204" pitchFamily="34" charset="0"/>
              <a:buChar char="•"/>
            </a:pPr>
            <a:r>
              <a:rPr lang="en-US" sz="1400" dirty="0" smtClean="0">
                <a:latin typeface="Times New Roman" panose="02020603050405020304" pitchFamily="18" charset="0"/>
                <a:cs typeface="Times New Roman" panose="02020603050405020304" pitchFamily="18" charset="0"/>
              </a:rPr>
              <a:t>AQS</a:t>
            </a:r>
            <a:r>
              <a:rPr lang="en-US" sz="1400" dirty="0">
                <a:latin typeface="Times New Roman" panose="02020603050405020304" pitchFamily="18" charset="0"/>
                <a:cs typeface="Times New Roman" panose="02020603050405020304" pitchFamily="18" charset="0"/>
              </a:rPr>
              <a:t>, PAMS, ASOS, IMPROVE, Rural Monitoring sites, </a:t>
            </a:r>
            <a:r>
              <a:rPr lang="en-US" sz="1400" dirty="0" err="1" smtClean="0">
                <a:latin typeface="Times New Roman" panose="02020603050405020304" pitchFamily="18" charset="0"/>
                <a:cs typeface="Times New Roman" panose="02020603050405020304" pitchFamily="18" charset="0"/>
              </a:rPr>
              <a:t>etc</a:t>
            </a:r>
            <a:r>
              <a:rPr lang="en-US" sz="1400" dirty="0">
                <a:latin typeface="Times New Roman" panose="02020603050405020304" pitchFamily="18" charset="0"/>
                <a:cs typeface="Times New Roman" panose="02020603050405020304" pitchFamily="18" charset="0"/>
              </a:rPr>
              <a:t>)</a:t>
            </a:r>
          </a:p>
          <a:p>
            <a:pPr marL="342900" lvl="0" indent="-342900">
              <a:buFont typeface="+mj-lt"/>
              <a:buAutoNum type="arabicParenR"/>
            </a:pPr>
            <a:endParaRPr lang="en-US" sz="1400" dirty="0" smtClean="0">
              <a:latin typeface="Times New Roman" panose="02020603050405020304" pitchFamily="18" charset="0"/>
              <a:cs typeface="Times New Roman" panose="02020603050405020304" pitchFamily="18" charset="0"/>
            </a:endParaRPr>
          </a:p>
          <a:p>
            <a:pPr marL="342900" lvl="0" indent="-342900">
              <a:buFont typeface="Wingdings" panose="05000000000000000000" pitchFamily="2" charset="2"/>
              <a:buChar char="q"/>
            </a:pPr>
            <a:r>
              <a:rPr lang="en-US" sz="1400" dirty="0" smtClean="0">
                <a:latin typeface="Times New Roman" panose="02020603050405020304" pitchFamily="18" charset="0"/>
                <a:cs typeface="Times New Roman" panose="02020603050405020304" pitchFamily="18" charset="0"/>
              </a:rPr>
              <a:t>Airborne </a:t>
            </a:r>
            <a:r>
              <a:rPr lang="en-US" sz="1400" dirty="0">
                <a:latin typeface="Times New Roman" panose="02020603050405020304" pitchFamily="18" charset="0"/>
                <a:cs typeface="Times New Roman" panose="02020603050405020304" pitchFamily="18" charset="0"/>
              </a:rPr>
              <a:t>remote sensing (</a:t>
            </a:r>
            <a:r>
              <a:rPr lang="en-US" sz="1400" dirty="0" smtClean="0">
                <a:latin typeface="Times New Roman" panose="02020603050405020304" pitchFamily="18" charset="0"/>
                <a:cs typeface="Times New Roman" panose="02020603050405020304" pitchFamily="18" charset="0"/>
              </a:rPr>
              <a:t>GEOTASO) </a:t>
            </a:r>
            <a:endParaRPr lang="en-US" sz="1400" dirty="0">
              <a:latin typeface="Times New Roman" panose="02020603050405020304" pitchFamily="18" charset="0"/>
              <a:cs typeface="Times New Roman" panose="02020603050405020304" pitchFamily="18" charset="0"/>
            </a:endParaRPr>
          </a:p>
          <a:p>
            <a:pPr marL="800100" lvl="1" indent="-342900">
              <a:buFont typeface="Arial" panose="020B0604020202020204" pitchFamily="34" charset="0"/>
              <a:buChar char="•"/>
            </a:pPr>
            <a:r>
              <a:rPr lang="en-US" sz="1400" dirty="0" smtClean="0">
                <a:latin typeface="Times New Roman" panose="02020603050405020304" pitchFamily="18" charset="0"/>
                <a:cs typeface="Times New Roman" panose="02020603050405020304" pitchFamily="18" charset="0"/>
              </a:rPr>
              <a:t>GEOTASO </a:t>
            </a:r>
            <a:r>
              <a:rPr lang="en-US" sz="1400" dirty="0">
                <a:latin typeface="Times New Roman" panose="02020603050405020304" pitchFamily="18" charset="0"/>
                <a:cs typeface="Times New Roman" panose="02020603050405020304" pitchFamily="18" charset="0"/>
              </a:rPr>
              <a:t>- NO2 emission mapping, lake driven transport, HCHO/NO2 ratio</a:t>
            </a:r>
          </a:p>
          <a:p>
            <a:pPr lvl="0"/>
            <a:endParaRPr lang="en-US" sz="1400" dirty="0" smtClean="0">
              <a:latin typeface="Times New Roman" panose="02020603050405020304" pitchFamily="18" charset="0"/>
              <a:cs typeface="Times New Roman" panose="02020603050405020304" pitchFamily="18" charset="0"/>
            </a:endParaRPr>
          </a:p>
          <a:p>
            <a:pPr marL="342900" lvl="0" indent="-342900">
              <a:buFont typeface="Wingdings" panose="05000000000000000000" pitchFamily="2" charset="2"/>
              <a:buChar char="q"/>
            </a:pPr>
            <a:r>
              <a:rPr lang="en-US" sz="1400" dirty="0" smtClean="0">
                <a:latin typeface="Times New Roman" panose="02020603050405020304" pitchFamily="18" charset="0"/>
                <a:cs typeface="Times New Roman" panose="02020603050405020304" pitchFamily="18" charset="0"/>
              </a:rPr>
              <a:t>Ground </a:t>
            </a:r>
            <a:r>
              <a:rPr lang="en-US" sz="1400" dirty="0">
                <a:latin typeface="Times New Roman" panose="02020603050405020304" pitchFamily="18" charset="0"/>
                <a:cs typeface="Times New Roman" panose="02020603050405020304" pitchFamily="18" charset="0"/>
              </a:rPr>
              <a:t>based remote sensing </a:t>
            </a:r>
            <a:endParaRPr lang="en-US" sz="1400" dirty="0" smtClean="0">
              <a:latin typeface="Times New Roman" panose="02020603050405020304" pitchFamily="18" charset="0"/>
              <a:cs typeface="Times New Roman" panose="02020603050405020304" pitchFamily="18" charset="0"/>
            </a:endParaRPr>
          </a:p>
          <a:p>
            <a:pPr marL="800100" lvl="1" indent="-342900">
              <a:buFont typeface="Arial" panose="020B0604020202020204" pitchFamily="34" charset="0"/>
              <a:buChar char="•"/>
            </a:pPr>
            <a:r>
              <a:rPr lang="en-US" sz="1400" dirty="0" smtClean="0">
                <a:latin typeface="Times New Roman" panose="02020603050405020304" pitchFamily="18" charset="0"/>
                <a:cs typeface="Times New Roman" panose="02020603050405020304" pitchFamily="18" charset="0"/>
              </a:rPr>
              <a:t>Wind </a:t>
            </a:r>
            <a:r>
              <a:rPr lang="en-US" sz="1400" dirty="0">
                <a:latin typeface="Times New Roman" panose="02020603050405020304" pitchFamily="18" charset="0"/>
                <a:cs typeface="Times New Roman" panose="02020603050405020304" pitchFamily="18" charset="0"/>
              </a:rPr>
              <a:t>Lidar - lake breeze transport, diurnal/synoptic variation, PBL turbulence</a:t>
            </a:r>
          </a:p>
          <a:p>
            <a:pPr marL="800100" lvl="1" indent="-342900">
              <a:buFont typeface="Arial" panose="020B0604020202020204" pitchFamily="34" charset="0"/>
              <a:buChar char="•"/>
            </a:pPr>
            <a:r>
              <a:rPr lang="en-US" sz="1400" dirty="0" smtClean="0">
                <a:latin typeface="Times New Roman" panose="02020603050405020304" pitchFamily="18" charset="0"/>
                <a:cs typeface="Times New Roman" panose="02020603050405020304" pitchFamily="18" charset="0"/>
              </a:rPr>
              <a:t>AERI </a:t>
            </a:r>
            <a:r>
              <a:rPr lang="en-US" sz="1400" dirty="0">
                <a:latin typeface="Times New Roman" panose="02020603050405020304" pitchFamily="18" charset="0"/>
                <a:cs typeface="Times New Roman" panose="02020603050405020304" pitchFamily="18" charset="0"/>
              </a:rPr>
              <a:t>T/Q - PBL thermodynamics, lake breeze influences</a:t>
            </a:r>
          </a:p>
          <a:p>
            <a:pPr marL="800100" lvl="1" indent="-342900">
              <a:buFont typeface="Arial" panose="020B0604020202020204" pitchFamily="34" charset="0"/>
              <a:buChar char="•"/>
            </a:pPr>
            <a:r>
              <a:rPr lang="en-US" sz="1400" dirty="0">
                <a:latin typeface="Times New Roman" panose="02020603050405020304" pitchFamily="18" charset="0"/>
                <a:cs typeface="Times New Roman" panose="02020603050405020304" pitchFamily="18" charset="0"/>
              </a:rPr>
              <a:t>HSRL – PBL </a:t>
            </a:r>
            <a:r>
              <a:rPr lang="en-US" sz="1400" dirty="0" smtClean="0">
                <a:latin typeface="Times New Roman" panose="02020603050405020304" pitchFamily="18" charset="0"/>
                <a:cs typeface="Times New Roman" panose="02020603050405020304" pitchFamily="18" charset="0"/>
              </a:rPr>
              <a:t>growth</a:t>
            </a:r>
            <a:r>
              <a:rPr lang="en-US" sz="1400" dirty="0">
                <a:latin typeface="Times New Roman" panose="02020603050405020304" pitchFamily="18" charset="0"/>
                <a:cs typeface="Times New Roman" panose="02020603050405020304" pitchFamily="18" charset="0"/>
              </a:rPr>
              <a:t>, diurnal variation, lake breeze influences</a:t>
            </a:r>
          </a:p>
          <a:p>
            <a:pPr marL="800100" lvl="1" indent="-342900">
              <a:buFont typeface="Arial" panose="020B0604020202020204" pitchFamily="34" charset="0"/>
              <a:buChar char="•"/>
            </a:pPr>
            <a:r>
              <a:rPr lang="en-US" sz="1400" dirty="0" smtClean="0">
                <a:latin typeface="Times New Roman" panose="02020603050405020304" pitchFamily="18" charset="0"/>
                <a:cs typeface="Times New Roman" panose="02020603050405020304" pitchFamily="18" charset="0"/>
              </a:rPr>
              <a:t>PANDORA – Column NO2, possibly HCHO (TROPOMI validation, GEOTASO calibration)</a:t>
            </a:r>
          </a:p>
          <a:p>
            <a:pPr marL="800100" lvl="1" indent="-342900">
              <a:buFont typeface="Arial" panose="020B0604020202020204" pitchFamily="34" charset="0"/>
              <a:buChar char="•"/>
            </a:pPr>
            <a:r>
              <a:rPr lang="en-US" sz="1400" dirty="0" smtClean="0">
                <a:latin typeface="Times New Roman" panose="02020603050405020304" pitchFamily="18" charset="0"/>
                <a:cs typeface="Times New Roman" panose="02020603050405020304" pitchFamily="18" charset="0"/>
              </a:rPr>
              <a:t>Ceilometer – Mixed layer height</a:t>
            </a:r>
            <a:endParaRPr lang="en-US" sz="1400" dirty="0">
              <a:latin typeface="Times New Roman" panose="02020603050405020304" pitchFamily="18" charset="0"/>
              <a:cs typeface="Times New Roman" panose="02020603050405020304" pitchFamily="18" charset="0"/>
            </a:endParaRPr>
          </a:p>
          <a:p>
            <a:pPr marL="342900" lvl="0" indent="-342900">
              <a:buFont typeface="+mj-lt"/>
              <a:buAutoNum type="arabicParenR"/>
            </a:pPr>
            <a:endParaRPr lang="en-US" sz="1400" dirty="0" smtClean="0">
              <a:latin typeface="Times New Roman" panose="02020603050405020304" pitchFamily="18" charset="0"/>
              <a:cs typeface="Times New Roman" panose="02020603050405020304" pitchFamily="18" charset="0"/>
            </a:endParaRPr>
          </a:p>
        </p:txBody>
      </p:sp>
      <p:sp>
        <p:nvSpPr>
          <p:cNvPr id="5" name="Rectangle 4"/>
          <p:cNvSpPr/>
          <p:nvPr/>
        </p:nvSpPr>
        <p:spPr>
          <a:xfrm>
            <a:off x="0" y="0"/>
            <a:ext cx="4918334" cy="584775"/>
          </a:xfrm>
          <a:prstGeom prst="rect">
            <a:avLst/>
          </a:prstGeom>
        </p:spPr>
        <p:txBody>
          <a:bodyPr wrap="none">
            <a:spAutoFit/>
          </a:bodyPr>
          <a:lstStyle/>
          <a:p>
            <a:r>
              <a:rPr lang="en-US" sz="3200" dirty="0">
                <a:latin typeface="Times New Roman" panose="02020603050405020304" pitchFamily="18" charset="0"/>
                <a:cs typeface="Times New Roman" panose="02020603050405020304" pitchFamily="18" charset="0"/>
              </a:rPr>
              <a:t>Measurement Requirements:</a:t>
            </a:r>
          </a:p>
        </p:txBody>
      </p:sp>
      <p:sp>
        <p:nvSpPr>
          <p:cNvPr id="6" name="Rectangle 5"/>
          <p:cNvSpPr/>
          <p:nvPr/>
        </p:nvSpPr>
        <p:spPr>
          <a:xfrm>
            <a:off x="0" y="3200400"/>
            <a:ext cx="9144000" cy="3385542"/>
          </a:xfrm>
          <a:prstGeom prst="rect">
            <a:avLst/>
          </a:prstGeom>
        </p:spPr>
        <p:txBody>
          <a:bodyPr wrap="square">
            <a:spAutoFit/>
          </a:bodyPr>
          <a:lstStyle/>
          <a:p>
            <a:pPr lvl="0"/>
            <a:endParaRPr lang="en-US" dirty="0" smtClean="0">
              <a:latin typeface="Times New Roman" panose="02020603050405020304" pitchFamily="18" charset="0"/>
              <a:cs typeface="Times New Roman" panose="02020603050405020304" pitchFamily="18" charset="0"/>
            </a:endParaRPr>
          </a:p>
          <a:p>
            <a:pPr marL="342900" lvl="0" indent="-342900">
              <a:buFont typeface="Wingdings" panose="05000000000000000000" pitchFamily="2" charset="2"/>
              <a:buChar char="q"/>
            </a:pPr>
            <a:r>
              <a:rPr lang="en-US" sz="1400" dirty="0">
                <a:latin typeface="Times New Roman" panose="02020603050405020304" pitchFamily="18" charset="0"/>
                <a:cs typeface="Times New Roman" panose="02020603050405020304" pitchFamily="18" charset="0"/>
              </a:rPr>
              <a:t>Ground based in situ supersite to supplement the existing </a:t>
            </a:r>
            <a:r>
              <a:rPr lang="en-US" sz="1400" dirty="0" smtClean="0">
                <a:latin typeface="Times New Roman" panose="02020603050405020304" pitchFamily="18" charset="0"/>
                <a:cs typeface="Times New Roman" panose="02020603050405020304" pitchFamily="18" charset="0"/>
              </a:rPr>
              <a:t>PAMS </a:t>
            </a:r>
            <a:r>
              <a:rPr lang="en-US" sz="1400" dirty="0">
                <a:latin typeface="Times New Roman" panose="02020603050405020304" pitchFamily="18" charset="0"/>
                <a:cs typeface="Times New Roman" panose="02020603050405020304" pitchFamily="18" charset="0"/>
              </a:rPr>
              <a:t>network </a:t>
            </a:r>
            <a:endParaRPr lang="en-US" sz="1400" dirty="0" smtClean="0">
              <a:latin typeface="Times New Roman" panose="02020603050405020304" pitchFamily="18" charset="0"/>
              <a:cs typeface="Times New Roman" panose="02020603050405020304" pitchFamily="18" charset="0"/>
            </a:endParaRPr>
          </a:p>
          <a:p>
            <a:pPr marL="800100" lvl="1" indent="-342900">
              <a:buFont typeface="Arial" panose="020B0604020202020204" pitchFamily="34" charset="0"/>
              <a:buChar char="•"/>
            </a:pPr>
            <a:r>
              <a:rPr lang="en-US" sz="1400" dirty="0" smtClean="0">
                <a:latin typeface="Times New Roman" panose="02020603050405020304" pitchFamily="18" charset="0"/>
                <a:cs typeface="Times New Roman" panose="02020603050405020304" pitchFamily="18" charset="0"/>
              </a:rPr>
              <a:t>NO</a:t>
            </a:r>
            <a:r>
              <a:rPr lang="en-US" sz="1400" dirty="0">
                <a:latin typeface="Times New Roman" panose="02020603050405020304" pitchFamily="18" charset="0"/>
                <a:cs typeface="Times New Roman" panose="02020603050405020304" pitchFamily="18" charset="0"/>
              </a:rPr>
              <a:t>, NO2, O3, J(NO2), ceilometer, basic meteorology</a:t>
            </a:r>
          </a:p>
          <a:p>
            <a:pPr marL="800100" lvl="1" indent="-342900">
              <a:buFont typeface="Arial" panose="020B0604020202020204" pitchFamily="34" charset="0"/>
              <a:buChar char="•"/>
            </a:pPr>
            <a:r>
              <a:rPr lang="en-US" sz="1400" dirty="0">
                <a:latin typeface="Times New Roman" panose="02020603050405020304" pitchFamily="18" charset="0"/>
                <a:cs typeface="Times New Roman" panose="02020603050405020304" pitchFamily="18" charset="0"/>
              </a:rPr>
              <a:t>High time resolution </a:t>
            </a:r>
            <a:r>
              <a:rPr lang="en-US" sz="1400" dirty="0" err="1">
                <a:latin typeface="Times New Roman" panose="02020603050405020304" pitchFamily="18" charset="0"/>
                <a:cs typeface="Times New Roman" panose="02020603050405020304" pitchFamily="18" charset="0"/>
              </a:rPr>
              <a:t>speciated</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NOy</a:t>
            </a:r>
            <a:r>
              <a:rPr lang="en-US" sz="1400" dirty="0">
                <a:latin typeface="Times New Roman" panose="02020603050405020304" pitchFamily="18" charset="0"/>
                <a:cs typeface="Times New Roman" panose="02020603050405020304" pitchFamily="18" charset="0"/>
              </a:rPr>
              <a:t> (CIMS; HNO3, N2O5, ClNO2, HONO)</a:t>
            </a:r>
          </a:p>
          <a:p>
            <a:pPr marL="800100" lvl="1" indent="-342900">
              <a:buFont typeface="Arial" panose="020B0604020202020204" pitchFamily="34" charset="0"/>
              <a:buChar char="•"/>
            </a:pPr>
            <a:r>
              <a:rPr lang="en-US" sz="1400" dirty="0">
                <a:latin typeface="Times New Roman" panose="02020603050405020304" pitchFamily="18" charset="0"/>
                <a:cs typeface="Times New Roman" panose="02020603050405020304" pitchFamily="18" charset="0"/>
              </a:rPr>
              <a:t>High time resolution peroxide measurements (CIMS)</a:t>
            </a:r>
          </a:p>
          <a:p>
            <a:pPr marL="800100" lvl="1" indent="-342900">
              <a:buFont typeface="Arial" panose="020B0604020202020204" pitchFamily="34" charset="0"/>
              <a:buChar char="•"/>
            </a:pPr>
            <a:r>
              <a:rPr lang="en-US" sz="1400" dirty="0">
                <a:latin typeface="Times New Roman" panose="02020603050405020304" pitchFamily="18" charset="0"/>
                <a:cs typeface="Times New Roman" panose="02020603050405020304" pitchFamily="18" charset="0"/>
              </a:rPr>
              <a:t>High time resolution </a:t>
            </a:r>
            <a:r>
              <a:rPr lang="en-US" sz="1400" dirty="0" err="1">
                <a:latin typeface="Times New Roman" panose="02020603050405020304" pitchFamily="18" charset="0"/>
                <a:cs typeface="Times New Roman" panose="02020603050405020304" pitchFamily="18" charset="0"/>
              </a:rPr>
              <a:t>speciated</a:t>
            </a:r>
            <a:r>
              <a:rPr lang="en-US" sz="1400" dirty="0">
                <a:latin typeface="Times New Roman" panose="02020603050405020304" pitchFamily="18" charset="0"/>
                <a:cs typeface="Times New Roman" panose="02020603050405020304" pitchFamily="18" charset="0"/>
              </a:rPr>
              <a:t> VOC (PTRMS), HCHO (LIP)</a:t>
            </a:r>
          </a:p>
          <a:p>
            <a:pPr marL="342900" lvl="0" indent="-342900">
              <a:buFont typeface="Wingdings" panose="05000000000000000000" pitchFamily="2" charset="2"/>
              <a:buChar char="q"/>
            </a:pPr>
            <a:endParaRPr lang="en-US" sz="1400" dirty="0">
              <a:latin typeface="Times New Roman" panose="02020603050405020304" pitchFamily="18" charset="0"/>
              <a:cs typeface="Times New Roman" panose="02020603050405020304" pitchFamily="18" charset="0"/>
            </a:endParaRPr>
          </a:p>
          <a:p>
            <a:pPr marL="342900" lvl="0" indent="-342900">
              <a:buFont typeface="Wingdings" panose="05000000000000000000" pitchFamily="2" charset="2"/>
              <a:buChar char="q"/>
            </a:pPr>
            <a:r>
              <a:rPr lang="en-US" sz="1400" dirty="0" smtClean="0">
                <a:latin typeface="Times New Roman" panose="02020603050405020304" pitchFamily="18" charset="0"/>
                <a:cs typeface="Times New Roman" panose="02020603050405020304" pitchFamily="18" charset="0"/>
              </a:rPr>
              <a:t>Satellite </a:t>
            </a:r>
            <a:r>
              <a:rPr lang="en-US" sz="1400" dirty="0">
                <a:latin typeface="Times New Roman" panose="02020603050405020304" pitchFamily="18" charset="0"/>
                <a:cs typeface="Times New Roman" panose="02020603050405020304" pitchFamily="18" charset="0"/>
              </a:rPr>
              <a:t>contribution</a:t>
            </a:r>
          </a:p>
          <a:p>
            <a:pPr marL="800100" lvl="1" indent="-342900">
              <a:buFont typeface="Arial" panose="020B0604020202020204" pitchFamily="34" charset="0"/>
              <a:buChar char="•"/>
            </a:pPr>
            <a:r>
              <a:rPr lang="en-US" sz="1400" dirty="0">
                <a:latin typeface="Times New Roman" panose="02020603050405020304" pitchFamily="18" charset="0"/>
                <a:cs typeface="Times New Roman" panose="02020603050405020304" pitchFamily="18" charset="0"/>
              </a:rPr>
              <a:t>GOES-R – High frequency clouds, aerosols, land/water surface temperature </a:t>
            </a:r>
            <a:endParaRPr lang="en-US" sz="1400" dirty="0" smtClean="0">
              <a:latin typeface="Times New Roman" panose="02020603050405020304" pitchFamily="18" charset="0"/>
              <a:cs typeface="Times New Roman" panose="02020603050405020304" pitchFamily="18" charset="0"/>
            </a:endParaRPr>
          </a:p>
          <a:p>
            <a:pPr marL="800100" lvl="1" indent="-342900">
              <a:buFont typeface="Arial" panose="020B0604020202020204" pitchFamily="34" charset="0"/>
              <a:buChar char="•"/>
            </a:pPr>
            <a:r>
              <a:rPr lang="en-US" sz="1400" dirty="0" smtClean="0">
                <a:latin typeface="Times New Roman" panose="02020603050405020304" pitchFamily="18" charset="0"/>
                <a:cs typeface="Times New Roman" panose="02020603050405020304" pitchFamily="18" charset="0"/>
              </a:rPr>
              <a:t>VIIRS- </a:t>
            </a:r>
            <a:r>
              <a:rPr lang="en-US" sz="1400" dirty="0">
                <a:latin typeface="Times New Roman" panose="02020603050405020304" pitchFamily="18" charset="0"/>
                <a:cs typeface="Times New Roman" panose="02020603050405020304" pitchFamily="18" charset="0"/>
              </a:rPr>
              <a:t>clouds, aerosols, land/water surface temperature, Day Night Band</a:t>
            </a:r>
          </a:p>
          <a:p>
            <a:pPr marL="800100" lvl="1" indent="-342900">
              <a:buFont typeface="Arial" panose="020B0604020202020204" pitchFamily="34" charset="0"/>
              <a:buChar char="•"/>
            </a:pPr>
            <a:r>
              <a:rPr lang="en-US" sz="1400" dirty="0" err="1">
                <a:latin typeface="Times New Roman" panose="02020603050405020304" pitchFamily="18" charset="0"/>
                <a:cs typeface="Times New Roman" panose="02020603050405020304" pitchFamily="18" charset="0"/>
              </a:rPr>
              <a:t>CrIS</a:t>
            </a:r>
            <a:r>
              <a:rPr lang="en-US" sz="1400" dirty="0">
                <a:latin typeface="Times New Roman" panose="02020603050405020304" pitchFamily="18" charset="0"/>
                <a:cs typeface="Times New Roman" panose="02020603050405020304" pitchFamily="18" charset="0"/>
              </a:rPr>
              <a:t>/ATMS - Atmospheric T/Q profiling, CO</a:t>
            </a:r>
          </a:p>
          <a:p>
            <a:pPr marL="800100" lvl="1" indent="-342900">
              <a:buFont typeface="Arial" panose="020B0604020202020204" pitchFamily="34" charset="0"/>
              <a:buChar char="•"/>
            </a:pPr>
            <a:r>
              <a:rPr lang="en-US" sz="1400" dirty="0">
                <a:latin typeface="Times New Roman" panose="02020603050405020304" pitchFamily="18" charset="0"/>
                <a:cs typeface="Times New Roman" panose="02020603050405020304" pitchFamily="18" charset="0"/>
              </a:rPr>
              <a:t>MODIS - clouds, aerosols, land/water surface temperature </a:t>
            </a:r>
          </a:p>
          <a:p>
            <a:pPr marL="800100" lvl="1" indent="-342900">
              <a:buFont typeface="Arial" panose="020B0604020202020204" pitchFamily="34" charset="0"/>
              <a:buChar char="•"/>
            </a:pPr>
            <a:r>
              <a:rPr lang="en-US" sz="1400" dirty="0">
                <a:latin typeface="Times New Roman" panose="02020603050405020304" pitchFamily="18" charset="0"/>
                <a:cs typeface="Times New Roman" panose="02020603050405020304" pitchFamily="18" charset="0"/>
              </a:rPr>
              <a:t>OMI – NO2, HCHO </a:t>
            </a:r>
            <a:r>
              <a:rPr lang="en-US" sz="1400" dirty="0" smtClean="0">
                <a:latin typeface="Times New Roman" panose="02020603050405020304" pitchFamily="18" charset="0"/>
                <a:cs typeface="Times New Roman" panose="02020603050405020304" pitchFamily="18" charset="0"/>
              </a:rPr>
              <a:t>columns</a:t>
            </a:r>
          </a:p>
          <a:p>
            <a:pPr marL="800100" lvl="1" indent="-342900">
              <a:buFont typeface="Arial" panose="020B0604020202020204" pitchFamily="34" charset="0"/>
              <a:buChar char="•"/>
            </a:pPr>
            <a:r>
              <a:rPr lang="en-US" sz="1400" dirty="0" smtClean="0">
                <a:latin typeface="Times New Roman" panose="02020603050405020304" pitchFamily="18" charset="0"/>
                <a:cs typeface="Times New Roman" panose="02020603050405020304" pitchFamily="18" charset="0"/>
              </a:rPr>
              <a:t>OMPS </a:t>
            </a:r>
            <a:r>
              <a:rPr lang="en-US" sz="1400" dirty="0">
                <a:latin typeface="Times New Roman" panose="02020603050405020304" pitchFamily="18" charset="0"/>
                <a:cs typeface="Times New Roman" panose="02020603050405020304" pitchFamily="18" charset="0"/>
              </a:rPr>
              <a:t>– HCHO columns</a:t>
            </a:r>
          </a:p>
          <a:p>
            <a:pPr marL="800100" lvl="1" indent="-342900">
              <a:buFont typeface="Arial" panose="020B0604020202020204" pitchFamily="34" charset="0"/>
              <a:buChar char="•"/>
            </a:pPr>
            <a:r>
              <a:rPr lang="en-US" sz="1400" dirty="0" smtClean="0">
                <a:latin typeface="Times New Roman" panose="02020603050405020304" pitchFamily="18" charset="0"/>
                <a:cs typeface="Times New Roman" panose="02020603050405020304" pitchFamily="18" charset="0"/>
              </a:rPr>
              <a:t>TROPOMI </a:t>
            </a:r>
            <a:r>
              <a:rPr lang="en-US" sz="1400" dirty="0">
                <a:latin typeface="Times New Roman" panose="02020603050405020304" pitchFamily="18" charset="0"/>
                <a:cs typeface="Times New Roman" panose="02020603050405020304" pitchFamily="18" charset="0"/>
              </a:rPr>
              <a:t>– NO2, HCHO, CO (high resolution, validation opportunity</a:t>
            </a:r>
            <a:r>
              <a:rPr lang="en-US" sz="1400" dirty="0" smtClean="0">
                <a:latin typeface="Times New Roman" panose="02020603050405020304" pitchFamily="18" charset="0"/>
                <a:cs typeface="Times New Roman" panose="02020603050405020304" pitchFamily="18" charset="0"/>
              </a:rPr>
              <a:t>)</a:t>
            </a:r>
            <a:endParaRPr lang="en-US" sz="1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2624868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412332" y="113452"/>
            <a:ext cx="6520246" cy="461665"/>
          </a:xfrm>
          <a:prstGeom prst="rect">
            <a:avLst/>
          </a:prstGeom>
        </p:spPr>
        <p:txBody>
          <a:bodyPr wrap="none">
            <a:spAutoFit/>
          </a:bodyPr>
          <a:lstStyle/>
          <a:p>
            <a:r>
              <a:rPr lang="en-US" sz="2400" dirty="0" smtClean="0">
                <a:latin typeface="Times New Roman" panose="02020603050405020304" pitchFamily="18" charset="0"/>
                <a:cs typeface="Times New Roman" panose="02020603050405020304" pitchFamily="18" charset="0"/>
              </a:rPr>
              <a:t>LMOS Measurement Suite (as of September, 2016)</a:t>
            </a:r>
            <a:endParaRPr lang="en-US" sz="2400" dirty="0">
              <a:latin typeface="Times New Roman" panose="02020603050405020304" pitchFamily="18" charset="0"/>
              <a:cs typeface="Times New Roman" panose="02020603050405020304" pitchFamily="18" charset="0"/>
            </a:endParaRPr>
          </a:p>
        </p:txBody>
      </p:sp>
      <p:pic>
        <p:nvPicPr>
          <p:cNvPr id="4098" name="Picture 2" descr="\\beans\users$\bpierce\Data\Documents\Attachments\sep_06\flight_range_updated.png"/>
          <p:cNvPicPr>
            <a:picLocks noChangeAspect="1" noChangeArrowheads="1"/>
          </p:cNvPicPr>
          <p:nvPr/>
        </p:nvPicPr>
        <p:blipFill rotWithShape="1">
          <a:blip r:embed="rId2">
            <a:extLst>
              <a:ext uri="{28A0092B-C50C-407E-A947-70E740481C1C}">
                <a14:useLocalDpi xmlns:a14="http://schemas.microsoft.com/office/drawing/2010/main" val="0"/>
              </a:ext>
            </a:extLst>
          </a:blip>
          <a:srcRect l="9589"/>
          <a:stretch/>
        </p:blipFill>
        <p:spPr bwMode="auto">
          <a:xfrm>
            <a:off x="3810000" y="914400"/>
            <a:ext cx="5235880" cy="57912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3505200" y="609600"/>
            <a:ext cx="5391284" cy="646331"/>
          </a:xfrm>
          <a:prstGeom prst="rect">
            <a:avLst/>
          </a:prstGeom>
          <a:noFill/>
          <a:ln w="25400">
            <a:solidFill>
              <a:srgbClr val="FF0000"/>
            </a:solidFill>
          </a:ln>
        </p:spPr>
        <p:txBody>
          <a:bodyPr wrap="none" rtlCol="0">
            <a:spAutoFit/>
          </a:bodyPr>
          <a:lstStyle/>
          <a:p>
            <a:r>
              <a:rPr lang="en-US" dirty="0">
                <a:latin typeface="Times New Roman" panose="02020603050405020304" pitchFamily="18" charset="0"/>
                <a:cs typeface="Times New Roman" panose="02020603050405020304" pitchFamily="18" charset="0"/>
              </a:rPr>
              <a:t>NASA </a:t>
            </a:r>
            <a:r>
              <a:rPr lang="en-US" dirty="0" smtClean="0">
                <a:latin typeface="Times New Roman" panose="02020603050405020304" pitchFamily="18" charset="0"/>
                <a:cs typeface="Times New Roman" panose="02020603050405020304" pitchFamily="18" charset="0"/>
              </a:rPr>
              <a:t>airborne column </a:t>
            </a:r>
            <a:r>
              <a:rPr lang="en-US" dirty="0">
                <a:latin typeface="Times New Roman" panose="02020603050405020304" pitchFamily="18" charset="0"/>
                <a:cs typeface="Times New Roman" panose="02020603050405020304" pitchFamily="18" charset="0"/>
              </a:rPr>
              <a:t>NO2, HCHO, O3, and </a:t>
            </a:r>
            <a:r>
              <a:rPr lang="en-US" dirty="0" smtClean="0">
                <a:latin typeface="Times New Roman" panose="02020603050405020304" pitchFamily="18" charset="0"/>
                <a:cs typeface="Times New Roman" panose="02020603050405020304" pitchFamily="18" charset="0"/>
              </a:rPr>
              <a:t>aerosols</a:t>
            </a:r>
            <a:endParaRPr lang="en-US" baseline="30000" dirty="0" smtClean="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a:t>
            </a:r>
            <a:r>
              <a:rPr lang="en-US" dirty="0" err="1" smtClean="0">
                <a:latin typeface="Times New Roman" panose="02020603050405020304" pitchFamily="18" charset="0"/>
                <a:cs typeface="Times New Roman" panose="02020603050405020304" pitchFamily="18" charset="0"/>
              </a:rPr>
              <a:t>GeoTASO</a:t>
            </a:r>
            <a:r>
              <a:rPr lang="en-US" dirty="0" smtClean="0">
                <a:latin typeface="Times New Roman" panose="02020603050405020304" pitchFamily="18" charset="0"/>
                <a:cs typeface="Times New Roman" panose="02020603050405020304" pitchFamily="18" charset="0"/>
              </a:rPr>
              <a:t> Airborne UV-VIS Spectrometer)</a:t>
            </a:r>
            <a:endParaRPr lang="en-US" baseline="30000" dirty="0">
              <a:latin typeface="Times New Roman" panose="02020603050405020304" pitchFamily="18" charset="0"/>
              <a:cs typeface="Times New Roman" panose="02020603050405020304" pitchFamily="18" charset="0"/>
            </a:endParaRPr>
          </a:p>
        </p:txBody>
      </p:sp>
      <p:cxnSp>
        <p:nvCxnSpPr>
          <p:cNvPr id="15" name="Straight Arrow Connector 14"/>
          <p:cNvCxnSpPr>
            <a:stCxn id="7" idx="2"/>
          </p:cNvCxnSpPr>
          <p:nvPr/>
        </p:nvCxnSpPr>
        <p:spPr>
          <a:xfrm flipH="1">
            <a:off x="5029200" y="1255931"/>
            <a:ext cx="1171642" cy="3239869"/>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8" name="Rectangle 17"/>
          <p:cNvSpPr/>
          <p:nvPr/>
        </p:nvSpPr>
        <p:spPr>
          <a:xfrm>
            <a:off x="13570" y="1524000"/>
            <a:ext cx="3581400" cy="3970318"/>
          </a:xfrm>
          <a:prstGeom prst="rect">
            <a:avLst/>
          </a:prstGeom>
        </p:spPr>
        <p:txBody>
          <a:bodyPr wrap="square">
            <a:spAutoFit/>
          </a:bodyPr>
          <a:lstStyle/>
          <a:p>
            <a:pPr marL="285750" lvl="0" indent="-285750">
              <a:buFont typeface="Wingdings" panose="05000000000000000000" pitchFamily="2" charset="2"/>
              <a:buChar char="q"/>
            </a:pPr>
            <a:r>
              <a:rPr lang="en-US" dirty="0">
                <a:latin typeface="Times New Roman" panose="02020603050405020304" pitchFamily="18" charset="0"/>
                <a:cs typeface="Times New Roman" panose="02020603050405020304" pitchFamily="18" charset="0"/>
              </a:rPr>
              <a:t>Nominal airborne remote sensing flight plans</a:t>
            </a:r>
          </a:p>
          <a:p>
            <a:pPr marL="742950" lvl="1" indent="-28575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Transects along western Lake Michigan Lake breeze convergence zone</a:t>
            </a:r>
          </a:p>
          <a:p>
            <a:pPr marL="742950" lvl="1" indent="-28575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Transects across Lake Michigan (Sheboygan to Holland)</a:t>
            </a:r>
          </a:p>
          <a:p>
            <a:pPr marL="742950" lvl="1" indent="-28575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Urban emission mapping</a:t>
            </a:r>
          </a:p>
          <a:p>
            <a:pPr marL="742950" lvl="1" indent="-28575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Upwind/downwind sampling</a:t>
            </a:r>
          </a:p>
          <a:p>
            <a:pPr marL="742950" lvl="1" indent="-28575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Larger Scale survey flights (may require suitcase flights)</a:t>
            </a:r>
          </a:p>
        </p:txBody>
      </p:sp>
    </p:spTree>
    <p:extLst>
      <p:ext uri="{BB962C8B-B14F-4D97-AF65-F5344CB8AC3E}">
        <p14:creationId xmlns:p14="http://schemas.microsoft.com/office/powerpoint/2010/main" val="374376015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412332" y="113452"/>
            <a:ext cx="6520246" cy="461665"/>
          </a:xfrm>
          <a:prstGeom prst="rect">
            <a:avLst/>
          </a:prstGeom>
        </p:spPr>
        <p:txBody>
          <a:bodyPr wrap="none">
            <a:spAutoFit/>
          </a:bodyPr>
          <a:lstStyle/>
          <a:p>
            <a:r>
              <a:rPr lang="en-US" sz="2400" dirty="0" smtClean="0">
                <a:latin typeface="Times New Roman" panose="02020603050405020304" pitchFamily="18" charset="0"/>
                <a:cs typeface="Times New Roman" panose="02020603050405020304" pitchFamily="18" charset="0"/>
              </a:rPr>
              <a:t>LMOS Measurement Suite (as of September, 2016)</a:t>
            </a:r>
            <a:endParaRPr lang="en-US" sz="2400" dirty="0">
              <a:latin typeface="Times New Roman" panose="02020603050405020304" pitchFamily="18" charset="0"/>
              <a:cs typeface="Times New Roman" panose="02020603050405020304" pitchFamily="18" charset="0"/>
            </a:endParaRPr>
          </a:p>
        </p:txBody>
      </p:sp>
      <p:pic>
        <p:nvPicPr>
          <p:cNvPr id="4098" name="Picture 2" descr="\\beans\users$\bpierce\Data\Documents\Attachments\sep_06\flight_range_updated.png"/>
          <p:cNvPicPr>
            <a:picLocks noChangeAspect="1" noChangeArrowheads="1"/>
          </p:cNvPicPr>
          <p:nvPr/>
        </p:nvPicPr>
        <p:blipFill rotWithShape="1">
          <a:blip r:embed="rId2">
            <a:extLst>
              <a:ext uri="{28A0092B-C50C-407E-A947-70E740481C1C}">
                <a14:useLocalDpi xmlns:a14="http://schemas.microsoft.com/office/drawing/2010/main" val="0"/>
              </a:ext>
            </a:extLst>
          </a:blip>
          <a:srcRect l="9589"/>
          <a:stretch/>
        </p:blipFill>
        <p:spPr bwMode="auto">
          <a:xfrm>
            <a:off x="3810000" y="914400"/>
            <a:ext cx="5235880" cy="57912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3505200" y="609600"/>
            <a:ext cx="5391284" cy="646331"/>
          </a:xfrm>
          <a:prstGeom prst="rect">
            <a:avLst/>
          </a:prstGeom>
          <a:noFill/>
          <a:ln w="25400">
            <a:solidFill>
              <a:srgbClr val="FF0000"/>
            </a:solidFill>
          </a:ln>
        </p:spPr>
        <p:txBody>
          <a:bodyPr wrap="none" rtlCol="0">
            <a:spAutoFit/>
          </a:bodyPr>
          <a:lstStyle/>
          <a:p>
            <a:r>
              <a:rPr lang="en-US" dirty="0">
                <a:latin typeface="Times New Roman" panose="02020603050405020304" pitchFamily="18" charset="0"/>
                <a:cs typeface="Times New Roman" panose="02020603050405020304" pitchFamily="18" charset="0"/>
              </a:rPr>
              <a:t>NASA </a:t>
            </a:r>
            <a:r>
              <a:rPr lang="en-US" dirty="0" smtClean="0">
                <a:latin typeface="Times New Roman" panose="02020603050405020304" pitchFamily="18" charset="0"/>
                <a:cs typeface="Times New Roman" panose="02020603050405020304" pitchFamily="18" charset="0"/>
              </a:rPr>
              <a:t>airborne column </a:t>
            </a:r>
            <a:r>
              <a:rPr lang="en-US" dirty="0">
                <a:latin typeface="Times New Roman" panose="02020603050405020304" pitchFamily="18" charset="0"/>
                <a:cs typeface="Times New Roman" panose="02020603050405020304" pitchFamily="18" charset="0"/>
              </a:rPr>
              <a:t>NO2, HCHO, O3, and </a:t>
            </a:r>
            <a:r>
              <a:rPr lang="en-US" dirty="0" smtClean="0">
                <a:latin typeface="Times New Roman" panose="02020603050405020304" pitchFamily="18" charset="0"/>
                <a:cs typeface="Times New Roman" panose="02020603050405020304" pitchFamily="18" charset="0"/>
              </a:rPr>
              <a:t>aerosols</a:t>
            </a:r>
            <a:endParaRPr lang="en-US" baseline="30000" dirty="0" smtClean="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a:t>
            </a:r>
            <a:r>
              <a:rPr lang="en-US" dirty="0" err="1" smtClean="0">
                <a:latin typeface="Times New Roman" panose="02020603050405020304" pitchFamily="18" charset="0"/>
                <a:cs typeface="Times New Roman" panose="02020603050405020304" pitchFamily="18" charset="0"/>
              </a:rPr>
              <a:t>GeoTASO</a:t>
            </a:r>
            <a:r>
              <a:rPr lang="en-US" dirty="0" smtClean="0">
                <a:latin typeface="Times New Roman" panose="02020603050405020304" pitchFamily="18" charset="0"/>
                <a:cs typeface="Times New Roman" panose="02020603050405020304" pitchFamily="18" charset="0"/>
              </a:rPr>
              <a:t> Airborne UV-VIS Spectrometer)</a:t>
            </a:r>
            <a:endParaRPr lang="en-US" baseline="30000" dirty="0">
              <a:latin typeface="Times New Roman" panose="02020603050405020304" pitchFamily="18" charset="0"/>
              <a:cs typeface="Times New Roman" panose="02020603050405020304" pitchFamily="18" charset="0"/>
            </a:endParaRPr>
          </a:p>
        </p:txBody>
      </p:sp>
      <p:cxnSp>
        <p:nvCxnSpPr>
          <p:cNvPr id="15" name="Straight Arrow Connector 14"/>
          <p:cNvCxnSpPr>
            <a:stCxn id="7" idx="2"/>
          </p:cNvCxnSpPr>
          <p:nvPr/>
        </p:nvCxnSpPr>
        <p:spPr>
          <a:xfrm flipH="1">
            <a:off x="5029200" y="1255931"/>
            <a:ext cx="1171642" cy="3239869"/>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3352800" y="6324600"/>
            <a:ext cx="5720861" cy="369332"/>
          </a:xfrm>
          <a:prstGeom prst="rect">
            <a:avLst/>
          </a:prstGeom>
          <a:noFill/>
          <a:ln w="25400">
            <a:solidFill>
              <a:srgbClr val="00FF00"/>
            </a:solidFill>
          </a:ln>
        </p:spPr>
        <p:txBody>
          <a:bodyPr wrap="none" rtlCol="0">
            <a:spAutoFit/>
          </a:bodyPr>
          <a:lstStyle/>
          <a:p>
            <a:r>
              <a:rPr lang="en-US" dirty="0" smtClean="0">
                <a:latin typeface="Times New Roman" panose="02020603050405020304" pitchFamily="18" charset="0"/>
                <a:cs typeface="Times New Roman" panose="02020603050405020304" pitchFamily="18" charset="0"/>
              </a:rPr>
              <a:t>EPA</a:t>
            </a:r>
            <a:r>
              <a:rPr lang="en-US" dirty="0">
                <a:latin typeface="Times New Roman" panose="02020603050405020304" pitchFamily="18" charset="0"/>
                <a:cs typeface="Times New Roman" panose="02020603050405020304" pitchFamily="18" charset="0"/>
              </a:rPr>
              <a:t> </a:t>
            </a:r>
            <a:r>
              <a:rPr lang="en-US" dirty="0" smtClean="0">
                <a:latin typeface="Times New Roman" panose="02020603050405020304" pitchFamily="18" charset="0"/>
                <a:cs typeface="Times New Roman" panose="02020603050405020304" pitchFamily="18" charset="0"/>
              </a:rPr>
              <a:t>Ground based column NO2, HCHO, O3 (PANDORA) </a:t>
            </a:r>
            <a:endParaRPr lang="en-US" baseline="30000" dirty="0">
              <a:latin typeface="Times New Roman" panose="02020603050405020304" pitchFamily="18" charset="0"/>
              <a:cs typeface="Times New Roman" panose="02020603050405020304" pitchFamily="18" charset="0"/>
            </a:endParaRPr>
          </a:p>
        </p:txBody>
      </p:sp>
      <p:cxnSp>
        <p:nvCxnSpPr>
          <p:cNvPr id="16" name="Straight Arrow Connector 15"/>
          <p:cNvCxnSpPr/>
          <p:nvPr/>
        </p:nvCxnSpPr>
        <p:spPr>
          <a:xfrm flipH="1" flipV="1">
            <a:off x="5867400" y="4191000"/>
            <a:ext cx="2057400" cy="2133600"/>
          </a:xfrm>
          <a:prstGeom prst="straightConnector1">
            <a:avLst/>
          </a:prstGeom>
          <a:ln w="25400">
            <a:solidFill>
              <a:srgbClr val="28F84B"/>
            </a:solidFill>
            <a:tailEnd type="arrow"/>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flipH="1" flipV="1">
            <a:off x="5867400" y="4876800"/>
            <a:ext cx="1398329" cy="1447800"/>
          </a:xfrm>
          <a:prstGeom prst="straightConnector1">
            <a:avLst/>
          </a:prstGeom>
          <a:ln w="25400">
            <a:solidFill>
              <a:srgbClr val="28F84B"/>
            </a:solidFill>
            <a:tailEnd type="arrow"/>
          </a:ln>
        </p:spPr>
        <p:style>
          <a:lnRef idx="1">
            <a:schemeClr val="accent1"/>
          </a:lnRef>
          <a:fillRef idx="0">
            <a:schemeClr val="accent1"/>
          </a:fillRef>
          <a:effectRef idx="0">
            <a:schemeClr val="accent1"/>
          </a:effectRef>
          <a:fontRef idx="minor">
            <a:schemeClr val="tx1"/>
          </a:fontRef>
        </p:style>
      </p:cxnSp>
      <p:sp>
        <p:nvSpPr>
          <p:cNvPr id="18" name="Rectangle 17"/>
          <p:cNvSpPr/>
          <p:nvPr/>
        </p:nvSpPr>
        <p:spPr>
          <a:xfrm>
            <a:off x="228600" y="2209800"/>
            <a:ext cx="3276600" cy="1754326"/>
          </a:xfrm>
          <a:prstGeom prst="rect">
            <a:avLst/>
          </a:prstGeom>
        </p:spPr>
        <p:txBody>
          <a:bodyPr wrap="square">
            <a:spAutoFit/>
          </a:bodyPr>
          <a:lstStyle/>
          <a:p>
            <a:r>
              <a:rPr lang="en-US" dirty="0" smtClean="0">
                <a:latin typeface="Times New Roman" panose="02020603050405020304" pitchFamily="18" charset="0"/>
                <a:cs typeface="Times New Roman" panose="02020603050405020304" pitchFamily="18" charset="0"/>
              </a:rPr>
              <a:t>PANDORA direct-sun </a:t>
            </a:r>
            <a:r>
              <a:rPr lang="en-US" dirty="0">
                <a:latin typeface="Times New Roman" panose="02020603050405020304" pitchFamily="18" charset="0"/>
                <a:cs typeface="Times New Roman" panose="02020603050405020304" pitchFamily="18" charset="0"/>
              </a:rPr>
              <a:t>measurements of total columns of ozone and other trace gases in the </a:t>
            </a:r>
            <a:r>
              <a:rPr lang="en-US" dirty="0" smtClean="0">
                <a:latin typeface="Times New Roman" panose="02020603050405020304" pitchFamily="18" charset="0"/>
                <a:cs typeface="Times New Roman" panose="02020603050405020304" pitchFamily="18" charset="0"/>
              </a:rPr>
              <a:t>atmosphere will be used to calibrate </a:t>
            </a:r>
            <a:r>
              <a:rPr lang="en-US" dirty="0" err="1" smtClean="0">
                <a:latin typeface="Times New Roman" panose="02020603050405020304" pitchFamily="18" charset="0"/>
                <a:cs typeface="Times New Roman" panose="02020603050405020304" pitchFamily="18" charset="0"/>
              </a:rPr>
              <a:t>GeoTASO</a:t>
            </a:r>
            <a:r>
              <a:rPr lang="en-US" dirty="0" smtClean="0">
                <a:latin typeface="Times New Roman" panose="02020603050405020304" pitchFamily="18" charset="0"/>
                <a:cs typeface="Times New Roman" panose="02020603050405020304" pitchFamily="18" charset="0"/>
              </a:rPr>
              <a:t> airborne retrievals</a:t>
            </a:r>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1798813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412332" y="113452"/>
            <a:ext cx="6520246" cy="461665"/>
          </a:xfrm>
          <a:prstGeom prst="rect">
            <a:avLst/>
          </a:prstGeom>
        </p:spPr>
        <p:txBody>
          <a:bodyPr wrap="none">
            <a:spAutoFit/>
          </a:bodyPr>
          <a:lstStyle/>
          <a:p>
            <a:r>
              <a:rPr lang="en-US" sz="2400" dirty="0" smtClean="0">
                <a:latin typeface="Times New Roman" panose="02020603050405020304" pitchFamily="18" charset="0"/>
                <a:cs typeface="Times New Roman" panose="02020603050405020304" pitchFamily="18" charset="0"/>
              </a:rPr>
              <a:t>LMOS Measurement Suite (as of September, 2016)</a:t>
            </a:r>
            <a:endParaRPr lang="en-US" sz="2400" dirty="0">
              <a:latin typeface="Times New Roman" panose="02020603050405020304" pitchFamily="18" charset="0"/>
              <a:cs typeface="Times New Roman" panose="02020603050405020304" pitchFamily="18" charset="0"/>
            </a:endParaRPr>
          </a:p>
        </p:txBody>
      </p:sp>
      <p:sp>
        <p:nvSpPr>
          <p:cNvPr id="8" name="Rectangle 7"/>
          <p:cNvSpPr/>
          <p:nvPr/>
        </p:nvSpPr>
        <p:spPr>
          <a:xfrm>
            <a:off x="181450" y="609600"/>
            <a:ext cx="3018950" cy="1477328"/>
          </a:xfrm>
          <a:prstGeom prst="rect">
            <a:avLst/>
          </a:prstGeom>
          <a:ln w="25400">
            <a:solidFill>
              <a:srgbClr val="28F84B"/>
            </a:solidFill>
          </a:ln>
        </p:spPr>
        <p:txBody>
          <a:bodyPr wrap="square">
            <a:spAutoFit/>
          </a:bodyPr>
          <a:lstStyle/>
          <a:p>
            <a:r>
              <a:rPr lang="sv-SE" dirty="0" smtClean="0">
                <a:latin typeface="Times New Roman" panose="02020603050405020304" pitchFamily="18" charset="0"/>
                <a:cs typeface="Times New Roman" panose="02020603050405020304" pitchFamily="18" charset="0"/>
              </a:rPr>
              <a:t>SSEC SPARC Trailer</a:t>
            </a:r>
          </a:p>
          <a:p>
            <a:r>
              <a:rPr lang="sv-SE" dirty="0" smtClean="0">
                <a:latin typeface="Times New Roman" panose="02020603050405020304" pitchFamily="18" charset="0"/>
                <a:cs typeface="Times New Roman" panose="02020603050405020304" pitchFamily="18" charset="0"/>
              </a:rPr>
              <a:t>(</a:t>
            </a:r>
            <a:r>
              <a:rPr lang="sv-SE" dirty="0">
                <a:latin typeface="Times New Roman" panose="02020603050405020304" pitchFamily="18" charset="0"/>
                <a:cs typeface="Times New Roman" panose="02020603050405020304" pitchFamily="18" charset="0"/>
              </a:rPr>
              <a:t>HALO Wind Lidar, </a:t>
            </a:r>
            <a:r>
              <a:rPr lang="sv-SE" dirty="0" smtClean="0">
                <a:latin typeface="Times New Roman" panose="02020603050405020304" pitchFamily="18" charset="0"/>
                <a:cs typeface="Times New Roman" panose="02020603050405020304" pitchFamily="18" charset="0"/>
              </a:rPr>
              <a:t>AERI T/Q profiles, HSRL aerosol extinction, CIMEL aerosol optical depth)</a:t>
            </a:r>
            <a:endParaRPr lang="en-US" dirty="0">
              <a:latin typeface="Times New Roman" panose="02020603050405020304" pitchFamily="18" charset="0"/>
              <a:cs typeface="Times New Roman" panose="02020603050405020304" pitchFamily="18" charset="0"/>
            </a:endParaRPr>
          </a:p>
        </p:txBody>
      </p:sp>
      <p:sp>
        <p:nvSpPr>
          <p:cNvPr id="10" name="Rectangle 9"/>
          <p:cNvSpPr/>
          <p:nvPr/>
        </p:nvSpPr>
        <p:spPr>
          <a:xfrm>
            <a:off x="194243" y="2133600"/>
            <a:ext cx="3387157" cy="646331"/>
          </a:xfrm>
          <a:prstGeom prst="rect">
            <a:avLst/>
          </a:prstGeom>
          <a:ln w="25400">
            <a:solidFill>
              <a:srgbClr val="28F84B"/>
            </a:solidFill>
          </a:ln>
        </p:spPr>
        <p:txBody>
          <a:bodyPr wrap="square">
            <a:spAutoFit/>
          </a:bodyPr>
          <a:lstStyle/>
          <a:p>
            <a:r>
              <a:rPr lang="en-US" dirty="0" smtClean="0">
                <a:latin typeface="Times New Roman" panose="02020603050405020304" pitchFamily="18" charset="0"/>
                <a:cs typeface="Times New Roman" panose="02020603050405020304" pitchFamily="18" charset="0"/>
              </a:rPr>
              <a:t>UW-Madison</a:t>
            </a:r>
            <a:r>
              <a:rPr lang="en-US" dirty="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NOy</a:t>
            </a:r>
            <a:r>
              <a:rPr lang="en-US" dirty="0" smtClean="0">
                <a:latin typeface="Times New Roman" panose="02020603050405020304" pitchFamily="18" charset="0"/>
                <a:cs typeface="Times New Roman" panose="02020603050405020304" pitchFamily="18" charset="0"/>
              </a:rPr>
              <a:t>/VOC </a:t>
            </a:r>
          </a:p>
          <a:p>
            <a:r>
              <a:rPr lang="en-US" dirty="0" smtClean="0">
                <a:latin typeface="Times New Roman" panose="02020603050405020304" pitchFamily="18" charset="0"/>
                <a:cs typeface="Times New Roman" panose="02020603050405020304" pitchFamily="18" charset="0"/>
              </a:rPr>
              <a:t>U-Iowa Aerosol</a:t>
            </a:r>
            <a:endParaRPr lang="en-US" dirty="0">
              <a:latin typeface="Times New Roman" panose="02020603050405020304" pitchFamily="18" charset="0"/>
              <a:cs typeface="Times New Roman" panose="02020603050405020304" pitchFamily="18" charset="0"/>
            </a:endParaRPr>
          </a:p>
        </p:txBody>
      </p:sp>
      <p:graphicFrame>
        <p:nvGraphicFramePr>
          <p:cNvPr id="14" name="Table 13"/>
          <p:cNvGraphicFramePr>
            <a:graphicFrameLocks noGrp="1"/>
          </p:cNvGraphicFramePr>
          <p:nvPr>
            <p:extLst>
              <p:ext uri="{D42A27DB-BD31-4B8C-83A1-F6EECF244321}">
                <p14:modId xmlns:p14="http://schemas.microsoft.com/office/powerpoint/2010/main" val="4091513244"/>
              </p:ext>
            </p:extLst>
          </p:nvPr>
        </p:nvGraphicFramePr>
        <p:xfrm>
          <a:off x="0" y="2740696"/>
          <a:ext cx="5970494" cy="3736304"/>
        </p:xfrm>
        <a:graphic>
          <a:graphicData uri="http://schemas.openxmlformats.org/drawingml/2006/table">
            <a:tbl>
              <a:tblPr/>
              <a:tblGrid>
                <a:gridCol w="455618"/>
                <a:gridCol w="1296982"/>
                <a:gridCol w="1066800"/>
                <a:gridCol w="3151094"/>
              </a:tblGrid>
              <a:tr h="136922">
                <a:tc>
                  <a:txBody>
                    <a:bodyPr/>
                    <a:lstStyle/>
                    <a:p>
                      <a:pPr algn="l" fontAlgn="b"/>
                      <a:endParaRPr lang="en-US" sz="800" b="0" i="0" u="none" strike="noStrike" dirty="0">
                        <a:solidFill>
                          <a:srgbClr val="000000"/>
                        </a:solidFill>
                        <a:effectLst/>
                        <a:latin typeface="Calibri"/>
                      </a:endParaRPr>
                    </a:p>
                  </a:txBody>
                  <a:tcPr marL="0" marR="0" marT="0" marB="0" anchor="b">
                    <a:lnL>
                      <a:noFill/>
                    </a:lnL>
                    <a:lnR>
                      <a:noFill/>
                    </a:lnR>
                    <a:lnT>
                      <a:noFill/>
                    </a:lnT>
                    <a:lnB>
                      <a:noFill/>
                    </a:lnB>
                  </a:tcPr>
                </a:tc>
                <a:tc>
                  <a:txBody>
                    <a:bodyPr/>
                    <a:lstStyle/>
                    <a:p>
                      <a:pPr algn="l" fontAlgn="b"/>
                      <a:endParaRPr lang="en-US" sz="800" b="0" i="0" u="none" strike="noStrike" dirty="0">
                        <a:solidFill>
                          <a:srgbClr val="000000"/>
                        </a:solidFill>
                        <a:effectLst/>
                        <a:latin typeface="Calibri"/>
                      </a:endParaRPr>
                    </a:p>
                  </a:txBody>
                  <a:tcPr marL="0" marR="0" marT="0"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en-US" sz="800" b="0" i="0" u="none" strike="noStrike">
                        <a:solidFill>
                          <a:srgbClr val="000000"/>
                        </a:solidFill>
                        <a:effectLst/>
                        <a:latin typeface="Calibri"/>
                      </a:endParaRPr>
                    </a:p>
                  </a:txBody>
                  <a:tcPr marL="0" marR="0" marT="0"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a:rPr>
                        <a:t>Group</a:t>
                      </a:r>
                    </a:p>
                  </a:txBody>
                  <a:tcPr marL="0" marR="0" marT="0" marB="0" anchor="b">
                    <a:lnL>
                      <a:noFill/>
                    </a:lnL>
                    <a:lnR>
                      <a:noFill/>
                    </a:lnR>
                    <a:lnT>
                      <a:noFill/>
                    </a:lnT>
                    <a:lnB>
                      <a:noFill/>
                    </a:lnB>
                  </a:tcPr>
                </a:tc>
              </a:tr>
              <a:tr h="136685">
                <a:tc>
                  <a:txBody>
                    <a:bodyPr/>
                    <a:lstStyle/>
                    <a:p>
                      <a:pPr algn="l" fontAlgn="b"/>
                      <a:endParaRPr lang="en-US" sz="800" b="0" i="0" u="none" strike="noStrike">
                        <a:solidFill>
                          <a:srgbClr val="000000"/>
                        </a:solidFill>
                        <a:effectLst/>
                        <a:latin typeface="Calibri"/>
                      </a:endParaRPr>
                    </a:p>
                  </a:txBody>
                  <a:tcPr marL="0" marR="0" marT="0"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l" fontAlgn="ctr"/>
                      <a:r>
                        <a:rPr lang="en-US" sz="800" b="0" i="0" u="none" strike="noStrike" dirty="0">
                          <a:solidFill>
                            <a:srgbClr val="000000"/>
                          </a:solidFill>
                          <a:effectLst/>
                          <a:latin typeface="Calibri"/>
                        </a:rPr>
                        <a:t>Ozone*</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en-US" sz="800" b="0" i="0" u="none" strike="noStrike">
                          <a:solidFill>
                            <a:srgbClr val="000000"/>
                          </a:solidFill>
                          <a:effectLst/>
                          <a:latin typeface="Calibri"/>
                        </a:rPr>
                        <a:t>UV absorption</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endParaRPr lang="en-US" sz="800" b="0" i="0" u="none" strike="noStrike">
                        <a:solidFill>
                          <a:srgbClr val="000000"/>
                        </a:solidFill>
                        <a:effectLst/>
                        <a:latin typeface="Calibri"/>
                      </a:endParaRPr>
                    </a:p>
                  </a:txBody>
                  <a:tcPr marL="0" marR="0" marT="0" marB="0" anchor="b">
                    <a:lnL w="6350" cap="flat" cmpd="sng" algn="ctr">
                      <a:solidFill>
                        <a:srgbClr val="000000"/>
                      </a:solidFill>
                      <a:prstDash val="solid"/>
                      <a:round/>
                      <a:headEnd type="none" w="med" len="med"/>
                      <a:tailEnd type="none" w="med" len="med"/>
                    </a:lnL>
                    <a:lnR>
                      <a:noFill/>
                    </a:lnR>
                    <a:lnT>
                      <a:noFill/>
                    </a:lnT>
                    <a:lnB>
                      <a:noFill/>
                    </a:lnB>
                  </a:tcPr>
                </a:tc>
              </a:tr>
              <a:tr h="148076">
                <a:tc>
                  <a:txBody>
                    <a:bodyPr/>
                    <a:lstStyle/>
                    <a:p>
                      <a:pPr algn="l" fontAlgn="b"/>
                      <a:endParaRPr lang="en-US" sz="800" b="0" i="0" u="none" strike="noStrike">
                        <a:solidFill>
                          <a:srgbClr val="000000"/>
                        </a:solidFill>
                        <a:effectLst/>
                        <a:latin typeface="Calibri"/>
                      </a:endParaRPr>
                    </a:p>
                  </a:txBody>
                  <a:tcPr marL="0" marR="0" marT="0"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l" fontAlgn="ctr"/>
                      <a:r>
                        <a:rPr lang="en-US" sz="800" b="0" i="0" u="none" strike="noStrike">
                          <a:solidFill>
                            <a:srgbClr val="000000"/>
                          </a:solidFill>
                          <a:effectLst/>
                          <a:latin typeface="Calibri"/>
                        </a:rPr>
                        <a:t>NO, NO</a:t>
                      </a:r>
                      <a:r>
                        <a:rPr lang="en-US" sz="800" b="0" i="0" u="none" strike="noStrike" baseline="-25000">
                          <a:solidFill>
                            <a:srgbClr val="000000"/>
                          </a:solidFill>
                          <a:effectLst/>
                          <a:latin typeface="Calibri"/>
                        </a:rPr>
                        <a:t>2</a:t>
                      </a:r>
                      <a:r>
                        <a:rPr lang="en-US" sz="800" b="0" i="0" u="none" strike="noStrike">
                          <a:solidFill>
                            <a:srgbClr val="000000"/>
                          </a:solidFill>
                          <a:effectLst/>
                          <a:latin typeface="Calibri"/>
                        </a:rPr>
                        <a:t>*</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CCCC"/>
                    </a:solidFill>
                  </a:tcPr>
                </a:tc>
                <a:tc>
                  <a:txBody>
                    <a:bodyPr/>
                    <a:lstStyle/>
                    <a:p>
                      <a:pPr algn="l" fontAlgn="ctr"/>
                      <a:r>
                        <a:rPr lang="en-US" sz="800" b="0" i="0" u="none" strike="noStrike">
                          <a:solidFill>
                            <a:srgbClr val="000000"/>
                          </a:solidFill>
                          <a:effectLst/>
                          <a:latin typeface="Calibri"/>
                        </a:rPr>
                        <a:t>Chemiluminescence</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CCCC"/>
                    </a:solidFill>
                  </a:tcPr>
                </a:tc>
                <a:tc>
                  <a:txBody>
                    <a:bodyPr/>
                    <a:lstStyle/>
                    <a:p>
                      <a:pPr algn="l" fontAlgn="b"/>
                      <a:endParaRPr lang="en-US" sz="800" b="0" i="0" u="none" strike="noStrike">
                        <a:solidFill>
                          <a:srgbClr val="000000"/>
                        </a:solidFill>
                        <a:effectLst/>
                        <a:latin typeface="Calibri"/>
                      </a:endParaRPr>
                    </a:p>
                  </a:txBody>
                  <a:tcPr marL="0" marR="0" marT="0" marB="0" anchor="b">
                    <a:lnL w="6350" cap="flat" cmpd="sng" algn="ctr">
                      <a:solidFill>
                        <a:srgbClr val="000000"/>
                      </a:solidFill>
                      <a:prstDash val="solid"/>
                      <a:round/>
                      <a:headEnd type="none" w="med" len="med"/>
                      <a:tailEnd type="none" w="med" len="med"/>
                    </a:lnL>
                    <a:lnR>
                      <a:noFill/>
                    </a:lnR>
                    <a:lnT>
                      <a:noFill/>
                    </a:lnT>
                    <a:lnB>
                      <a:noFill/>
                    </a:lnB>
                  </a:tcPr>
                </a:tc>
              </a:tr>
              <a:tr h="136685">
                <a:tc>
                  <a:txBody>
                    <a:bodyPr/>
                    <a:lstStyle/>
                    <a:p>
                      <a:pPr algn="l" fontAlgn="b"/>
                      <a:endParaRPr lang="en-US" sz="800" b="0" i="0" u="none" strike="noStrike">
                        <a:solidFill>
                          <a:srgbClr val="000000"/>
                        </a:solidFill>
                        <a:effectLst/>
                        <a:latin typeface="Calibri"/>
                      </a:endParaRPr>
                    </a:p>
                  </a:txBody>
                  <a:tcPr marL="0" marR="0" marT="0"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l" fontAlgn="ctr"/>
                      <a:r>
                        <a:rPr lang="en-US" sz="800" b="0" i="0" u="none" strike="noStrike">
                          <a:solidFill>
                            <a:srgbClr val="000000"/>
                          </a:solidFill>
                          <a:effectLst/>
                          <a:latin typeface="Calibri"/>
                        </a:rPr>
                        <a:t>Total NOy</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800" b="0" i="0" u="none" strike="noStrike">
                          <a:solidFill>
                            <a:srgbClr val="000000"/>
                          </a:solidFill>
                          <a:effectLst/>
                          <a:latin typeface="Calibri"/>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800" b="0" i="0" u="none" strike="noStrike">
                        <a:solidFill>
                          <a:srgbClr val="000000"/>
                        </a:solidFill>
                        <a:effectLst/>
                        <a:latin typeface="Calibri"/>
                      </a:endParaRPr>
                    </a:p>
                  </a:txBody>
                  <a:tcPr marL="0" marR="0" marT="0" marB="0" anchor="b">
                    <a:lnL w="6350" cap="flat" cmpd="sng" algn="ctr">
                      <a:solidFill>
                        <a:srgbClr val="000000"/>
                      </a:solidFill>
                      <a:prstDash val="solid"/>
                      <a:round/>
                      <a:headEnd type="none" w="med" len="med"/>
                      <a:tailEnd type="none" w="med" len="med"/>
                    </a:lnL>
                    <a:lnR>
                      <a:noFill/>
                    </a:lnR>
                    <a:lnT>
                      <a:noFill/>
                    </a:lnT>
                    <a:lnB>
                      <a:noFill/>
                    </a:lnB>
                  </a:tcPr>
                </a:tc>
              </a:tr>
              <a:tr h="153771">
                <a:tc>
                  <a:txBody>
                    <a:bodyPr/>
                    <a:lstStyle/>
                    <a:p>
                      <a:pPr algn="l" fontAlgn="b"/>
                      <a:endParaRPr lang="en-US" sz="800" b="0" i="0" u="none" strike="noStrike">
                        <a:solidFill>
                          <a:srgbClr val="000000"/>
                        </a:solidFill>
                        <a:effectLst/>
                        <a:latin typeface="Calibri"/>
                      </a:endParaRPr>
                    </a:p>
                  </a:txBody>
                  <a:tcPr marL="0" marR="0" marT="0"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l" fontAlgn="ctr"/>
                      <a:r>
                        <a:rPr lang="en-US" sz="800" b="0" i="0" u="none" strike="noStrike">
                          <a:solidFill>
                            <a:srgbClr val="000000"/>
                          </a:solidFill>
                          <a:effectLst/>
                          <a:latin typeface="Calibri"/>
                        </a:rPr>
                        <a:t>Photolysis Rates (JNO</a:t>
                      </a:r>
                      <a:r>
                        <a:rPr lang="en-US" sz="800" b="0" i="0" u="none" strike="noStrike" baseline="-25000">
                          <a:solidFill>
                            <a:srgbClr val="000000"/>
                          </a:solidFill>
                          <a:effectLst/>
                          <a:latin typeface="Calibri"/>
                        </a:rPr>
                        <a:t>2</a:t>
                      </a:r>
                      <a:r>
                        <a:rPr lang="en-US" sz="800" b="0" i="0" u="none" strike="noStrike">
                          <a:solidFill>
                            <a:srgbClr val="000000"/>
                          </a:solidFill>
                          <a:effectLst/>
                          <a:latin typeface="Calibri"/>
                        </a:rPr>
                        <a:t>, JO</a:t>
                      </a:r>
                      <a:r>
                        <a:rPr lang="en-US" sz="800" b="0" i="0" u="none" strike="noStrike" baseline="-25000">
                          <a:solidFill>
                            <a:srgbClr val="000000"/>
                          </a:solidFill>
                          <a:effectLst/>
                          <a:latin typeface="Calibri"/>
                        </a:rPr>
                        <a:t>3</a:t>
                      </a:r>
                      <a:r>
                        <a:rPr lang="en-US" sz="800" b="0" i="0" u="none" strike="noStrike">
                          <a:solidFill>
                            <a:srgbClr val="000000"/>
                          </a:solidFill>
                          <a:effectLst/>
                          <a:latin typeface="Calibri"/>
                        </a:rPr>
                        <a:t>)</a:t>
                      </a:r>
                      <a:r>
                        <a:rPr lang="en-US" sz="900" b="0" i="0" u="none" strike="noStrike">
                          <a:solidFill>
                            <a:srgbClr val="000000"/>
                          </a:solidFill>
                          <a:effectLst/>
                          <a:latin typeface="Calibri"/>
                        </a:rPr>
                        <a:t> †</a:t>
                      </a:r>
                      <a:endParaRPr lang="en-US" sz="800" b="0" i="0" u="none" strike="noStrike">
                        <a:solidFill>
                          <a:srgbClr val="000000"/>
                        </a:solidFill>
                        <a:effectLst/>
                        <a:latin typeface="Calibri"/>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CCCC"/>
                    </a:solidFill>
                  </a:tcPr>
                </a:tc>
                <a:tc>
                  <a:txBody>
                    <a:bodyPr/>
                    <a:lstStyle/>
                    <a:p>
                      <a:pPr algn="l" fontAlgn="ctr"/>
                      <a:r>
                        <a:rPr lang="en-US" sz="800" b="0" i="0" u="none" strike="noStrike">
                          <a:solidFill>
                            <a:srgbClr val="000000"/>
                          </a:solidFill>
                          <a:effectLst/>
                          <a:latin typeface="Calibri"/>
                        </a:rPr>
                        <a:t>Radiometer</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CCCC"/>
                    </a:solidFill>
                  </a:tcPr>
                </a:tc>
                <a:tc>
                  <a:txBody>
                    <a:bodyPr/>
                    <a:lstStyle/>
                    <a:p>
                      <a:pPr algn="l" fontAlgn="b"/>
                      <a:endParaRPr lang="en-US" sz="800" b="0" i="0" u="none" strike="noStrike">
                        <a:solidFill>
                          <a:srgbClr val="000000"/>
                        </a:solidFill>
                        <a:effectLst/>
                        <a:latin typeface="Calibri"/>
                      </a:endParaRPr>
                    </a:p>
                  </a:txBody>
                  <a:tcPr marL="0" marR="0" marT="0" marB="0" anchor="b">
                    <a:lnL w="6350" cap="flat" cmpd="sng" algn="ctr">
                      <a:solidFill>
                        <a:srgbClr val="000000"/>
                      </a:solidFill>
                      <a:prstDash val="solid"/>
                      <a:round/>
                      <a:headEnd type="none" w="med" len="med"/>
                      <a:tailEnd type="none" w="med" len="med"/>
                    </a:lnL>
                    <a:lnR>
                      <a:noFill/>
                    </a:lnR>
                    <a:lnT>
                      <a:noFill/>
                    </a:lnT>
                    <a:lnB>
                      <a:noFill/>
                    </a:lnB>
                  </a:tcPr>
                </a:tc>
              </a:tr>
              <a:tr h="148076">
                <a:tc>
                  <a:txBody>
                    <a:bodyPr/>
                    <a:lstStyle/>
                    <a:p>
                      <a:pPr algn="l" fontAlgn="b"/>
                      <a:endParaRPr lang="en-US" sz="800" b="0" i="0" u="none" strike="noStrike">
                        <a:solidFill>
                          <a:srgbClr val="000000"/>
                        </a:solidFill>
                        <a:effectLst/>
                        <a:latin typeface="Calibri"/>
                      </a:endParaRPr>
                    </a:p>
                  </a:txBody>
                  <a:tcPr marL="0" marR="0" marT="0"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l" fontAlgn="ctr"/>
                      <a:r>
                        <a:rPr lang="en-US" sz="800" b="0" i="0" u="none" strike="noStrike">
                          <a:solidFill>
                            <a:srgbClr val="000000"/>
                          </a:solidFill>
                          <a:effectLst/>
                          <a:latin typeface="Calibri"/>
                        </a:rPr>
                        <a:t>Boundary Layer Height</a:t>
                      </a:r>
                      <a:r>
                        <a:rPr lang="en-US" sz="900" b="0" i="0" u="none" strike="noStrike">
                          <a:solidFill>
                            <a:srgbClr val="000000"/>
                          </a:solidFill>
                          <a:effectLst/>
                          <a:latin typeface="Calibri"/>
                        </a:rPr>
                        <a:t>†</a:t>
                      </a:r>
                      <a:endParaRPr lang="en-US" sz="800" b="0" i="0" u="none" strike="noStrike">
                        <a:solidFill>
                          <a:srgbClr val="000000"/>
                        </a:solidFill>
                        <a:effectLst/>
                        <a:latin typeface="Calibri"/>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800" b="0" i="0" u="none" strike="noStrike">
                          <a:solidFill>
                            <a:srgbClr val="000000"/>
                          </a:solidFill>
                          <a:effectLst/>
                          <a:latin typeface="Calibri"/>
                        </a:rPr>
                        <a:t>Ceilometer</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800" b="0" i="0" u="none" strike="noStrike">
                        <a:solidFill>
                          <a:srgbClr val="000000"/>
                        </a:solidFill>
                        <a:effectLst/>
                        <a:latin typeface="Calibri"/>
                      </a:endParaRPr>
                    </a:p>
                  </a:txBody>
                  <a:tcPr marL="0" marR="0" marT="0" marB="0" anchor="b">
                    <a:lnL w="6350" cap="flat" cmpd="sng" algn="ctr">
                      <a:solidFill>
                        <a:srgbClr val="000000"/>
                      </a:solidFill>
                      <a:prstDash val="solid"/>
                      <a:round/>
                      <a:headEnd type="none" w="med" len="med"/>
                      <a:tailEnd type="none" w="med" len="med"/>
                    </a:lnL>
                    <a:lnR>
                      <a:noFill/>
                    </a:lnR>
                    <a:lnT>
                      <a:noFill/>
                    </a:lnT>
                    <a:lnB>
                      <a:noFill/>
                    </a:lnB>
                  </a:tcPr>
                </a:tc>
              </a:tr>
              <a:tr h="153771">
                <a:tc>
                  <a:txBody>
                    <a:bodyPr/>
                    <a:lstStyle/>
                    <a:p>
                      <a:pPr algn="l" fontAlgn="b"/>
                      <a:endParaRPr lang="en-US" sz="800" b="0" i="0" u="none" strike="noStrike">
                        <a:solidFill>
                          <a:srgbClr val="000000"/>
                        </a:solidFill>
                        <a:effectLst/>
                        <a:latin typeface="Calibri"/>
                      </a:endParaRPr>
                    </a:p>
                  </a:txBody>
                  <a:tcPr marL="0" marR="0" marT="0"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l" fontAlgn="ctr"/>
                      <a:r>
                        <a:rPr lang="en-US" sz="800" b="0" i="0" u="none" strike="noStrike">
                          <a:solidFill>
                            <a:srgbClr val="000000"/>
                          </a:solidFill>
                          <a:effectLst/>
                          <a:latin typeface="Calibri"/>
                        </a:rPr>
                        <a:t>CO, CO</a:t>
                      </a:r>
                      <a:r>
                        <a:rPr lang="en-US" sz="800" b="0" i="0" u="none" strike="noStrike" baseline="-25000">
                          <a:solidFill>
                            <a:srgbClr val="000000"/>
                          </a:solidFill>
                          <a:effectLst/>
                          <a:latin typeface="Calibri"/>
                        </a:rPr>
                        <a:t>2</a:t>
                      </a:r>
                      <a:r>
                        <a:rPr lang="en-US" sz="800" b="0" i="0" u="none" strike="noStrike">
                          <a:solidFill>
                            <a:srgbClr val="000000"/>
                          </a:solidFill>
                          <a:effectLst/>
                          <a:latin typeface="Calibri"/>
                        </a:rPr>
                        <a:t>, CH</a:t>
                      </a:r>
                      <a:r>
                        <a:rPr lang="en-US" sz="800" b="0" i="0" u="none" strike="noStrike" baseline="-25000">
                          <a:solidFill>
                            <a:srgbClr val="000000"/>
                          </a:solidFill>
                          <a:effectLst/>
                          <a:latin typeface="Calibri"/>
                        </a:rPr>
                        <a:t>4</a:t>
                      </a:r>
                      <a:r>
                        <a:rPr lang="en-US" sz="900" b="0" i="0" u="none" strike="noStrike">
                          <a:solidFill>
                            <a:srgbClr val="000000"/>
                          </a:solidFill>
                          <a:effectLst/>
                          <a:latin typeface="Calibri"/>
                        </a:rPr>
                        <a:t>†</a:t>
                      </a:r>
                      <a:endParaRPr lang="en-US" sz="800" b="0" i="0" u="none" strike="noStrike">
                        <a:solidFill>
                          <a:srgbClr val="000000"/>
                        </a:solidFill>
                        <a:effectLst/>
                        <a:latin typeface="Calibri"/>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CCCC"/>
                    </a:solidFill>
                  </a:tcPr>
                </a:tc>
                <a:tc>
                  <a:txBody>
                    <a:bodyPr/>
                    <a:lstStyle/>
                    <a:p>
                      <a:pPr algn="l" fontAlgn="ctr"/>
                      <a:r>
                        <a:rPr lang="en-US" sz="800" b="0" i="0" u="none" strike="noStrike">
                          <a:solidFill>
                            <a:srgbClr val="000000"/>
                          </a:solidFill>
                          <a:effectLst/>
                          <a:latin typeface="Calibri"/>
                        </a:rPr>
                        <a:t>CRDS</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CCCC"/>
                    </a:solidFill>
                  </a:tcPr>
                </a:tc>
                <a:tc>
                  <a:txBody>
                    <a:bodyPr/>
                    <a:lstStyle/>
                    <a:p>
                      <a:pPr algn="l" fontAlgn="b"/>
                      <a:endParaRPr lang="en-US" sz="800" b="0" i="0" u="none" strike="noStrike">
                        <a:solidFill>
                          <a:srgbClr val="000000"/>
                        </a:solidFill>
                        <a:effectLst/>
                        <a:latin typeface="Calibri"/>
                      </a:endParaRPr>
                    </a:p>
                  </a:txBody>
                  <a:tcPr marL="0" marR="0" marT="0" marB="0" anchor="b">
                    <a:lnL w="6350" cap="flat" cmpd="sng" algn="ctr">
                      <a:solidFill>
                        <a:srgbClr val="000000"/>
                      </a:solidFill>
                      <a:prstDash val="solid"/>
                      <a:round/>
                      <a:headEnd type="none" w="med" len="med"/>
                      <a:tailEnd type="none" w="med" len="med"/>
                    </a:lnL>
                    <a:lnR>
                      <a:noFill/>
                    </a:lnR>
                    <a:lnT>
                      <a:noFill/>
                    </a:lnT>
                    <a:lnB>
                      <a:noFill/>
                    </a:lnB>
                  </a:tcPr>
                </a:tc>
              </a:tr>
              <a:tr h="136685">
                <a:tc>
                  <a:txBody>
                    <a:bodyPr/>
                    <a:lstStyle/>
                    <a:p>
                      <a:pPr algn="l" fontAlgn="b"/>
                      <a:endParaRPr lang="en-US" sz="800" b="0" i="0" u="none" strike="noStrike">
                        <a:solidFill>
                          <a:srgbClr val="000000"/>
                        </a:solidFill>
                        <a:effectLst/>
                        <a:latin typeface="Calibri"/>
                      </a:endParaRPr>
                    </a:p>
                  </a:txBody>
                  <a:tcPr marL="0" marR="0" marT="0"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l" fontAlgn="ctr"/>
                      <a:r>
                        <a:rPr lang="en-US" sz="800" b="0" i="0" u="none" strike="noStrike">
                          <a:solidFill>
                            <a:srgbClr val="000000"/>
                          </a:solidFill>
                          <a:effectLst/>
                          <a:latin typeface="Calibri"/>
                        </a:rPr>
                        <a:t>NMHC (speciated)*</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800" b="0" i="0" u="none" strike="noStrike">
                          <a:solidFill>
                            <a:srgbClr val="000000"/>
                          </a:solidFill>
                          <a:effectLst/>
                          <a:latin typeface="Calibri"/>
                        </a:rPr>
                        <a:t>GC-MS, PAMS</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800" b="0" i="0" u="none" strike="noStrike">
                        <a:solidFill>
                          <a:srgbClr val="000000"/>
                        </a:solidFill>
                        <a:effectLst/>
                        <a:latin typeface="Calibri"/>
                      </a:endParaRPr>
                    </a:p>
                  </a:txBody>
                  <a:tcPr marL="0" marR="0" marT="0" marB="0" anchor="b">
                    <a:lnL w="6350" cap="flat" cmpd="sng" algn="ctr">
                      <a:solidFill>
                        <a:srgbClr val="000000"/>
                      </a:solidFill>
                      <a:prstDash val="solid"/>
                      <a:round/>
                      <a:headEnd type="none" w="med" len="med"/>
                      <a:tailEnd type="none" w="med" len="med"/>
                    </a:lnL>
                    <a:lnR>
                      <a:noFill/>
                    </a:lnR>
                    <a:lnT>
                      <a:noFill/>
                    </a:lnT>
                    <a:lnB>
                      <a:noFill/>
                    </a:lnB>
                  </a:tcPr>
                </a:tc>
              </a:tr>
              <a:tr h="136685">
                <a:tc>
                  <a:txBody>
                    <a:bodyPr/>
                    <a:lstStyle/>
                    <a:p>
                      <a:pPr algn="l" fontAlgn="b"/>
                      <a:endParaRPr lang="en-US" sz="800" b="0" i="0" u="none" strike="noStrike">
                        <a:solidFill>
                          <a:srgbClr val="000000"/>
                        </a:solidFill>
                        <a:effectLst/>
                        <a:latin typeface="Calibri"/>
                      </a:endParaRPr>
                    </a:p>
                  </a:txBody>
                  <a:tcPr marL="0" marR="0" marT="0"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l" fontAlgn="ctr"/>
                      <a:r>
                        <a:rPr lang="en-US" sz="800" b="0" i="0" u="none" strike="noStrike">
                          <a:solidFill>
                            <a:srgbClr val="000000"/>
                          </a:solidFill>
                          <a:effectLst/>
                          <a:latin typeface="Calibri"/>
                        </a:rPr>
                        <a:t>oVOC (alcohols, aldehydes)</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CCCC"/>
                    </a:solidFill>
                  </a:tcPr>
                </a:tc>
                <a:tc>
                  <a:txBody>
                    <a:bodyPr/>
                    <a:lstStyle/>
                    <a:p>
                      <a:pPr algn="l" fontAlgn="ctr"/>
                      <a:r>
                        <a:rPr lang="en-US" sz="800" b="0" i="0" u="none" strike="noStrike">
                          <a:solidFill>
                            <a:srgbClr val="000000"/>
                          </a:solidFill>
                          <a:effectLst/>
                          <a:latin typeface="Calibri"/>
                        </a:rPr>
                        <a:t>PTR-MS, LIP</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CCCC"/>
                    </a:solidFill>
                  </a:tcPr>
                </a:tc>
                <a:tc>
                  <a:txBody>
                    <a:bodyPr/>
                    <a:lstStyle/>
                    <a:p>
                      <a:pPr algn="l" fontAlgn="b"/>
                      <a:r>
                        <a:rPr lang="en-US" sz="800" b="0" i="0" u="none" strike="noStrike">
                          <a:solidFill>
                            <a:srgbClr val="000000"/>
                          </a:solidFill>
                          <a:effectLst/>
                          <a:latin typeface="Calibri"/>
                        </a:rPr>
                        <a:t>Bertram (PTR-MS)</a:t>
                      </a:r>
                    </a:p>
                  </a:txBody>
                  <a:tcPr marL="0" marR="0" marT="0" marB="0" anchor="b">
                    <a:lnL w="6350" cap="flat" cmpd="sng" algn="ctr">
                      <a:solidFill>
                        <a:srgbClr val="000000"/>
                      </a:solidFill>
                      <a:prstDash val="solid"/>
                      <a:round/>
                      <a:headEnd type="none" w="med" len="med"/>
                      <a:tailEnd type="none" w="med" len="med"/>
                    </a:lnL>
                    <a:lnR>
                      <a:noFill/>
                    </a:lnR>
                    <a:lnT>
                      <a:noFill/>
                    </a:lnT>
                    <a:lnB>
                      <a:noFill/>
                    </a:lnB>
                  </a:tcPr>
                </a:tc>
              </a:tr>
              <a:tr h="153771">
                <a:tc>
                  <a:txBody>
                    <a:bodyPr/>
                    <a:lstStyle/>
                    <a:p>
                      <a:pPr algn="l" fontAlgn="b"/>
                      <a:endParaRPr lang="en-US" sz="800" b="0" i="0" u="none" strike="noStrike">
                        <a:solidFill>
                          <a:srgbClr val="000000"/>
                        </a:solidFill>
                        <a:effectLst/>
                        <a:latin typeface="Calibri"/>
                      </a:endParaRPr>
                    </a:p>
                  </a:txBody>
                  <a:tcPr marL="0" marR="0" marT="0"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l" fontAlgn="ctr"/>
                      <a:r>
                        <a:rPr lang="en-US" sz="800" b="0" i="0" u="none" strike="noStrike">
                          <a:solidFill>
                            <a:srgbClr val="000000"/>
                          </a:solidFill>
                          <a:effectLst/>
                          <a:latin typeface="Calibri"/>
                        </a:rPr>
                        <a:t>Alkyl Nitrates (RONO</a:t>
                      </a:r>
                      <a:r>
                        <a:rPr lang="en-US" sz="800" b="0" i="0" u="none" strike="noStrike" baseline="-25000">
                          <a:solidFill>
                            <a:srgbClr val="000000"/>
                          </a:solidFill>
                          <a:effectLst/>
                          <a:latin typeface="Calibri"/>
                        </a:rPr>
                        <a:t>2</a:t>
                      </a:r>
                      <a:r>
                        <a:rPr lang="en-US" sz="800" b="0" i="0" u="none" strike="noStrike">
                          <a:solidFill>
                            <a:srgbClr val="000000"/>
                          </a:solidFill>
                          <a:effectLst/>
                          <a:latin typeface="Calibri"/>
                        </a:rPr>
                        <a:t>)</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800" b="0" i="0" u="none" strike="noStrike">
                          <a:solidFill>
                            <a:srgbClr val="000000"/>
                          </a:solidFill>
                          <a:effectLst/>
                          <a:latin typeface="Calibri"/>
                        </a:rPr>
                        <a:t>CIMS (I</a:t>
                      </a:r>
                      <a:r>
                        <a:rPr lang="en-US" sz="800" b="0" i="0" u="none" strike="noStrike" baseline="30000">
                          <a:solidFill>
                            <a:srgbClr val="000000"/>
                          </a:solidFill>
                          <a:effectLst/>
                          <a:latin typeface="Calibri"/>
                        </a:rPr>
                        <a:t>-</a:t>
                      </a:r>
                      <a:r>
                        <a:rPr lang="en-US" sz="800" b="0" i="0" u="none" strike="noStrike">
                          <a:solidFill>
                            <a:srgbClr val="000000"/>
                          </a:solidFill>
                          <a:effectLst/>
                          <a:latin typeface="Calibri"/>
                        </a:rPr>
                        <a:t>)</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a:solidFill>
                            <a:srgbClr val="000000"/>
                          </a:solidFill>
                          <a:effectLst/>
                          <a:latin typeface="Calibri"/>
                        </a:rPr>
                        <a:t>Bertram (PTR-MS)</a:t>
                      </a:r>
                    </a:p>
                  </a:txBody>
                  <a:tcPr marL="0" marR="0" marT="0" marB="0" anchor="b">
                    <a:lnL w="6350" cap="flat" cmpd="sng" algn="ctr">
                      <a:solidFill>
                        <a:srgbClr val="000000"/>
                      </a:solidFill>
                      <a:prstDash val="solid"/>
                      <a:round/>
                      <a:headEnd type="none" w="med" len="med"/>
                      <a:tailEnd type="none" w="med" len="med"/>
                    </a:lnL>
                    <a:lnR>
                      <a:noFill/>
                    </a:lnR>
                    <a:lnT>
                      <a:noFill/>
                    </a:lnT>
                    <a:lnB>
                      <a:noFill/>
                    </a:lnB>
                  </a:tcPr>
                </a:tc>
              </a:tr>
              <a:tr h="153771">
                <a:tc>
                  <a:txBody>
                    <a:bodyPr/>
                    <a:lstStyle/>
                    <a:p>
                      <a:pPr algn="l" fontAlgn="b"/>
                      <a:endParaRPr lang="en-US" sz="800" b="0" i="0" u="none" strike="noStrike">
                        <a:solidFill>
                          <a:srgbClr val="000000"/>
                        </a:solidFill>
                        <a:effectLst/>
                        <a:latin typeface="Calibri"/>
                      </a:endParaRPr>
                    </a:p>
                  </a:txBody>
                  <a:tcPr marL="0" marR="0" marT="0"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l" fontAlgn="ctr"/>
                      <a:r>
                        <a:rPr lang="en-US" sz="800" b="0" i="0" u="none" strike="noStrike">
                          <a:solidFill>
                            <a:srgbClr val="000000"/>
                          </a:solidFill>
                          <a:effectLst/>
                          <a:latin typeface="Calibri"/>
                        </a:rPr>
                        <a:t>Peroxy Nitrates (RO</a:t>
                      </a:r>
                      <a:r>
                        <a:rPr lang="en-US" sz="800" b="0" i="0" u="none" strike="noStrike" baseline="-25000">
                          <a:solidFill>
                            <a:srgbClr val="000000"/>
                          </a:solidFill>
                          <a:effectLst/>
                          <a:latin typeface="Calibri"/>
                        </a:rPr>
                        <a:t>2</a:t>
                      </a:r>
                      <a:r>
                        <a:rPr lang="en-US" sz="800" b="0" i="0" u="none" strike="noStrike">
                          <a:solidFill>
                            <a:srgbClr val="000000"/>
                          </a:solidFill>
                          <a:effectLst/>
                          <a:latin typeface="Calibri"/>
                        </a:rPr>
                        <a:t>NO</a:t>
                      </a:r>
                      <a:r>
                        <a:rPr lang="en-US" sz="800" b="0" i="0" u="none" strike="noStrike" baseline="-25000">
                          <a:solidFill>
                            <a:srgbClr val="000000"/>
                          </a:solidFill>
                          <a:effectLst/>
                          <a:latin typeface="Calibri"/>
                        </a:rPr>
                        <a:t>2</a:t>
                      </a:r>
                      <a:r>
                        <a:rPr lang="en-US" sz="800" b="0" i="0" u="none" strike="noStrike">
                          <a:solidFill>
                            <a:srgbClr val="000000"/>
                          </a:solidFill>
                          <a:effectLst/>
                          <a:latin typeface="Calibri"/>
                        </a:rPr>
                        <a:t>)</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CCCC"/>
                    </a:solidFill>
                  </a:tcPr>
                </a:tc>
                <a:tc>
                  <a:txBody>
                    <a:bodyPr/>
                    <a:lstStyle/>
                    <a:p>
                      <a:pPr algn="l" fontAlgn="ctr"/>
                      <a:r>
                        <a:rPr lang="en-US" sz="800" b="0" i="0" u="none" strike="noStrike">
                          <a:solidFill>
                            <a:srgbClr val="000000"/>
                          </a:solidFill>
                          <a:effectLst/>
                          <a:latin typeface="Calibri"/>
                        </a:rPr>
                        <a:t>CIMS (I</a:t>
                      </a:r>
                      <a:r>
                        <a:rPr lang="en-US" sz="800" b="0" i="0" u="none" strike="noStrike" baseline="30000">
                          <a:solidFill>
                            <a:srgbClr val="000000"/>
                          </a:solidFill>
                          <a:effectLst/>
                          <a:latin typeface="Calibri"/>
                        </a:rPr>
                        <a:t>-</a:t>
                      </a:r>
                      <a:r>
                        <a:rPr lang="en-US" sz="800" b="0" i="0" u="none" strike="noStrike">
                          <a:solidFill>
                            <a:srgbClr val="000000"/>
                          </a:solidFill>
                          <a:effectLst/>
                          <a:latin typeface="Calibri"/>
                        </a:rPr>
                        <a:t>)</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CCCC"/>
                    </a:solidFill>
                  </a:tcPr>
                </a:tc>
                <a:tc>
                  <a:txBody>
                    <a:bodyPr/>
                    <a:lstStyle/>
                    <a:p>
                      <a:pPr algn="l" fontAlgn="b"/>
                      <a:r>
                        <a:rPr lang="en-US" sz="800" b="0" i="0" u="none" strike="noStrike">
                          <a:solidFill>
                            <a:srgbClr val="000000"/>
                          </a:solidFill>
                          <a:effectLst/>
                          <a:latin typeface="Calibri"/>
                        </a:rPr>
                        <a:t>Bertram (PTR-MS)</a:t>
                      </a:r>
                    </a:p>
                  </a:txBody>
                  <a:tcPr marL="0" marR="0" marT="0" marB="0" anchor="b">
                    <a:lnL w="6350" cap="flat" cmpd="sng" algn="ctr">
                      <a:solidFill>
                        <a:srgbClr val="000000"/>
                      </a:solidFill>
                      <a:prstDash val="solid"/>
                      <a:round/>
                      <a:headEnd type="none" w="med" len="med"/>
                      <a:tailEnd type="none" w="med" len="med"/>
                    </a:lnL>
                    <a:lnR>
                      <a:noFill/>
                    </a:lnR>
                    <a:lnT>
                      <a:noFill/>
                    </a:lnT>
                    <a:lnB>
                      <a:noFill/>
                    </a:lnB>
                  </a:tcPr>
                </a:tc>
              </a:tr>
              <a:tr h="153771">
                <a:tc>
                  <a:txBody>
                    <a:bodyPr/>
                    <a:lstStyle/>
                    <a:p>
                      <a:pPr algn="l" fontAlgn="b"/>
                      <a:endParaRPr lang="en-US" sz="800" b="0" i="0" u="none" strike="noStrike">
                        <a:solidFill>
                          <a:srgbClr val="000000"/>
                        </a:solidFill>
                        <a:effectLst/>
                        <a:latin typeface="Calibri"/>
                      </a:endParaRPr>
                    </a:p>
                  </a:txBody>
                  <a:tcPr marL="0" marR="0" marT="0"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l" fontAlgn="ctr"/>
                      <a:r>
                        <a:rPr lang="en-US" sz="800" b="0" i="0" u="none" strike="noStrike">
                          <a:solidFill>
                            <a:srgbClr val="000000"/>
                          </a:solidFill>
                          <a:effectLst/>
                          <a:latin typeface="Calibri"/>
                        </a:rPr>
                        <a:t>Nitric Acid (HNO</a:t>
                      </a:r>
                      <a:r>
                        <a:rPr lang="en-US" sz="800" b="0" i="0" u="none" strike="noStrike" baseline="-25000">
                          <a:solidFill>
                            <a:srgbClr val="000000"/>
                          </a:solidFill>
                          <a:effectLst/>
                          <a:latin typeface="Calibri"/>
                        </a:rPr>
                        <a:t>3</a:t>
                      </a:r>
                      <a:r>
                        <a:rPr lang="en-US" sz="800" b="0" i="0" u="none" strike="noStrike">
                          <a:solidFill>
                            <a:srgbClr val="000000"/>
                          </a:solidFill>
                          <a:effectLst/>
                          <a:latin typeface="Calibri"/>
                        </a:rPr>
                        <a:t>)</a:t>
                      </a:r>
                      <a:r>
                        <a:rPr lang="en-US" sz="900" b="0" i="0" u="none" strike="noStrike">
                          <a:solidFill>
                            <a:srgbClr val="000000"/>
                          </a:solidFill>
                          <a:effectLst/>
                          <a:latin typeface="Calibri"/>
                        </a:rPr>
                        <a:t> †</a:t>
                      </a:r>
                      <a:endParaRPr lang="en-US" sz="800" b="0" i="0" u="none" strike="noStrike">
                        <a:solidFill>
                          <a:srgbClr val="000000"/>
                        </a:solidFill>
                        <a:effectLst/>
                        <a:latin typeface="Calibri"/>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800" b="0" i="0" u="none" strike="noStrike">
                          <a:solidFill>
                            <a:srgbClr val="000000"/>
                          </a:solidFill>
                          <a:effectLst/>
                          <a:latin typeface="Calibri"/>
                        </a:rPr>
                        <a:t>CIMS (I</a:t>
                      </a:r>
                      <a:r>
                        <a:rPr lang="en-US" sz="800" b="0" i="0" u="none" strike="noStrike" baseline="30000">
                          <a:solidFill>
                            <a:srgbClr val="000000"/>
                          </a:solidFill>
                          <a:effectLst/>
                          <a:latin typeface="Calibri"/>
                        </a:rPr>
                        <a:t>-</a:t>
                      </a:r>
                      <a:r>
                        <a:rPr lang="en-US" sz="800" b="0" i="0" u="none" strike="noStrike">
                          <a:solidFill>
                            <a:srgbClr val="000000"/>
                          </a:solidFill>
                          <a:effectLst/>
                          <a:latin typeface="Calibri"/>
                        </a:rPr>
                        <a:t>)</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a:solidFill>
                            <a:srgbClr val="000000"/>
                          </a:solidFill>
                          <a:effectLst/>
                          <a:latin typeface="Calibri"/>
                        </a:rPr>
                        <a:t>Bertram (PTR-MS)</a:t>
                      </a:r>
                    </a:p>
                  </a:txBody>
                  <a:tcPr marL="0" marR="0" marT="0" marB="0" anchor="b">
                    <a:lnL w="6350" cap="flat" cmpd="sng" algn="ctr">
                      <a:solidFill>
                        <a:srgbClr val="000000"/>
                      </a:solidFill>
                      <a:prstDash val="solid"/>
                      <a:round/>
                      <a:headEnd type="none" w="med" len="med"/>
                      <a:tailEnd type="none" w="med" len="med"/>
                    </a:lnL>
                    <a:lnR>
                      <a:noFill/>
                    </a:lnR>
                    <a:lnT>
                      <a:noFill/>
                    </a:lnT>
                    <a:lnB>
                      <a:noFill/>
                    </a:lnB>
                  </a:tcPr>
                </a:tc>
              </a:tr>
              <a:tr h="148076">
                <a:tc>
                  <a:txBody>
                    <a:bodyPr/>
                    <a:lstStyle/>
                    <a:p>
                      <a:pPr algn="l" fontAlgn="b"/>
                      <a:endParaRPr lang="en-US" sz="800" b="0" i="0" u="none" strike="noStrike">
                        <a:solidFill>
                          <a:srgbClr val="000000"/>
                        </a:solidFill>
                        <a:effectLst/>
                        <a:latin typeface="Calibri"/>
                      </a:endParaRPr>
                    </a:p>
                  </a:txBody>
                  <a:tcPr marL="0" marR="0" marT="0"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l" fontAlgn="ctr"/>
                      <a:r>
                        <a:rPr lang="en-US" sz="800" b="0" i="0" u="none" strike="noStrike">
                          <a:solidFill>
                            <a:srgbClr val="000000"/>
                          </a:solidFill>
                          <a:effectLst/>
                          <a:latin typeface="Calibri"/>
                        </a:rPr>
                        <a:t>H</a:t>
                      </a:r>
                      <a:r>
                        <a:rPr lang="en-US" sz="800" b="0" i="0" u="none" strike="noStrike" baseline="-25000">
                          <a:solidFill>
                            <a:srgbClr val="000000"/>
                          </a:solidFill>
                          <a:effectLst/>
                          <a:latin typeface="Calibri"/>
                        </a:rPr>
                        <a:t>2</a:t>
                      </a:r>
                      <a:r>
                        <a:rPr lang="en-US" sz="800" b="0" i="0" u="none" strike="noStrike">
                          <a:solidFill>
                            <a:srgbClr val="000000"/>
                          </a:solidFill>
                          <a:effectLst/>
                          <a:latin typeface="Calibri"/>
                        </a:rPr>
                        <a:t>O</a:t>
                      </a:r>
                      <a:r>
                        <a:rPr lang="en-US" sz="800" b="0" i="0" u="none" strike="noStrike" baseline="-25000">
                          <a:solidFill>
                            <a:srgbClr val="000000"/>
                          </a:solidFill>
                          <a:effectLst/>
                          <a:latin typeface="Calibri"/>
                        </a:rPr>
                        <a:t>2</a:t>
                      </a:r>
                      <a:r>
                        <a:rPr lang="en-US" sz="800" b="0" i="0" u="none" strike="noStrike">
                          <a:solidFill>
                            <a:srgbClr val="000000"/>
                          </a:solidFill>
                          <a:effectLst/>
                          <a:latin typeface="Calibri"/>
                        </a:rPr>
                        <a:t>, organic peroxides</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CCCC"/>
                    </a:solidFill>
                  </a:tcPr>
                </a:tc>
                <a:tc>
                  <a:txBody>
                    <a:bodyPr/>
                    <a:lstStyle/>
                    <a:p>
                      <a:pPr algn="l" fontAlgn="ctr"/>
                      <a:r>
                        <a:rPr lang="en-US" sz="800" b="0" i="0" u="none" strike="noStrike">
                          <a:solidFill>
                            <a:srgbClr val="000000"/>
                          </a:solidFill>
                          <a:effectLst/>
                          <a:latin typeface="Calibri"/>
                        </a:rPr>
                        <a:t>Derivatization or CIMS</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CCCC"/>
                    </a:solidFill>
                  </a:tcPr>
                </a:tc>
                <a:tc>
                  <a:txBody>
                    <a:bodyPr/>
                    <a:lstStyle/>
                    <a:p>
                      <a:pPr algn="l" fontAlgn="b"/>
                      <a:endParaRPr lang="en-US" sz="800" b="0" i="0" u="none" strike="noStrike">
                        <a:solidFill>
                          <a:srgbClr val="000000"/>
                        </a:solidFill>
                        <a:effectLst/>
                        <a:latin typeface="Calibri"/>
                      </a:endParaRPr>
                    </a:p>
                  </a:txBody>
                  <a:tcPr marL="0" marR="0" marT="0" marB="0" anchor="b">
                    <a:lnL w="6350" cap="flat" cmpd="sng" algn="ctr">
                      <a:solidFill>
                        <a:srgbClr val="000000"/>
                      </a:solidFill>
                      <a:prstDash val="solid"/>
                      <a:round/>
                      <a:headEnd type="none" w="med" len="med"/>
                      <a:tailEnd type="none" w="med" len="med"/>
                    </a:lnL>
                    <a:lnR>
                      <a:noFill/>
                    </a:lnR>
                    <a:lnT>
                      <a:noFill/>
                    </a:lnT>
                    <a:lnB>
                      <a:noFill/>
                    </a:lnB>
                  </a:tcPr>
                </a:tc>
              </a:tr>
              <a:tr h="153771">
                <a:tc>
                  <a:txBody>
                    <a:bodyPr/>
                    <a:lstStyle/>
                    <a:p>
                      <a:pPr algn="l" fontAlgn="b"/>
                      <a:endParaRPr lang="en-US" sz="800" b="0" i="0" u="none" strike="noStrike">
                        <a:solidFill>
                          <a:srgbClr val="000000"/>
                        </a:solidFill>
                        <a:effectLst/>
                        <a:latin typeface="Calibri"/>
                      </a:endParaRPr>
                    </a:p>
                  </a:txBody>
                  <a:tcPr marL="0" marR="0" marT="0"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l" fontAlgn="ctr"/>
                      <a:r>
                        <a:rPr lang="en-US" sz="800" b="0" i="0" u="none" strike="noStrike">
                          <a:solidFill>
                            <a:srgbClr val="000000"/>
                          </a:solidFill>
                          <a:effectLst/>
                          <a:latin typeface="Calibri"/>
                        </a:rPr>
                        <a:t>N</a:t>
                      </a:r>
                      <a:r>
                        <a:rPr lang="en-US" sz="800" b="0" i="0" u="none" strike="noStrike" baseline="-25000">
                          <a:solidFill>
                            <a:srgbClr val="000000"/>
                          </a:solidFill>
                          <a:effectLst/>
                          <a:latin typeface="Calibri"/>
                        </a:rPr>
                        <a:t>2</a:t>
                      </a:r>
                      <a:r>
                        <a:rPr lang="en-US" sz="800" b="0" i="0" u="none" strike="noStrike">
                          <a:solidFill>
                            <a:srgbClr val="000000"/>
                          </a:solidFill>
                          <a:effectLst/>
                          <a:latin typeface="Calibri"/>
                        </a:rPr>
                        <a:t>O</a:t>
                      </a:r>
                      <a:r>
                        <a:rPr lang="en-US" sz="800" b="0" i="0" u="none" strike="noStrike" baseline="-25000">
                          <a:solidFill>
                            <a:srgbClr val="000000"/>
                          </a:solidFill>
                          <a:effectLst/>
                          <a:latin typeface="Calibri"/>
                        </a:rPr>
                        <a:t>5</a:t>
                      </a:r>
                      <a:r>
                        <a:rPr lang="en-US" sz="800" b="0" i="0" u="none" strike="noStrike">
                          <a:solidFill>
                            <a:srgbClr val="000000"/>
                          </a:solidFill>
                          <a:effectLst/>
                          <a:latin typeface="Calibri"/>
                        </a:rPr>
                        <a:t>, ClNO</a:t>
                      </a:r>
                      <a:r>
                        <a:rPr lang="en-US" sz="800" b="0" i="0" u="none" strike="noStrike" baseline="-25000">
                          <a:solidFill>
                            <a:srgbClr val="000000"/>
                          </a:solidFill>
                          <a:effectLst/>
                          <a:latin typeface="Calibri"/>
                        </a:rPr>
                        <a:t>2</a:t>
                      </a:r>
                      <a:endParaRPr lang="en-US" sz="800" b="0" i="0" u="none" strike="noStrike">
                        <a:solidFill>
                          <a:srgbClr val="000000"/>
                        </a:solidFill>
                        <a:effectLst/>
                        <a:latin typeface="Calibri"/>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800" b="0" i="0" u="none" strike="noStrike">
                          <a:solidFill>
                            <a:srgbClr val="000000"/>
                          </a:solidFill>
                          <a:effectLst/>
                          <a:latin typeface="Calibri"/>
                        </a:rPr>
                        <a:t>CIMS (I</a:t>
                      </a:r>
                      <a:r>
                        <a:rPr lang="en-US" sz="800" b="0" i="0" u="none" strike="noStrike" baseline="30000">
                          <a:solidFill>
                            <a:srgbClr val="000000"/>
                          </a:solidFill>
                          <a:effectLst/>
                          <a:latin typeface="Calibri"/>
                        </a:rPr>
                        <a:t>-</a:t>
                      </a:r>
                      <a:r>
                        <a:rPr lang="en-US" sz="800" b="0" i="0" u="none" strike="noStrike">
                          <a:solidFill>
                            <a:srgbClr val="000000"/>
                          </a:solidFill>
                          <a:effectLst/>
                          <a:latin typeface="Calibri"/>
                        </a:rPr>
                        <a:t>)</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a:solidFill>
                            <a:srgbClr val="000000"/>
                          </a:solidFill>
                          <a:effectLst/>
                          <a:latin typeface="Calibri"/>
                        </a:rPr>
                        <a:t>Bertram (PTR-MS)</a:t>
                      </a:r>
                    </a:p>
                  </a:txBody>
                  <a:tcPr marL="0" marR="0" marT="0" marB="0" anchor="b">
                    <a:lnL w="6350" cap="flat" cmpd="sng" algn="ctr">
                      <a:solidFill>
                        <a:srgbClr val="000000"/>
                      </a:solidFill>
                      <a:prstDash val="solid"/>
                      <a:round/>
                      <a:headEnd type="none" w="med" len="med"/>
                      <a:tailEnd type="none" w="med" len="med"/>
                    </a:lnL>
                    <a:lnR>
                      <a:noFill/>
                    </a:lnR>
                    <a:lnT>
                      <a:noFill/>
                    </a:lnT>
                    <a:lnB>
                      <a:noFill/>
                    </a:lnB>
                  </a:tcPr>
                </a:tc>
              </a:tr>
              <a:tr h="153771">
                <a:tc>
                  <a:txBody>
                    <a:bodyPr/>
                    <a:lstStyle/>
                    <a:p>
                      <a:pPr algn="l" fontAlgn="b"/>
                      <a:endParaRPr lang="en-US" sz="800" b="0" i="0" u="none" strike="noStrike">
                        <a:solidFill>
                          <a:srgbClr val="000000"/>
                        </a:solidFill>
                        <a:effectLst/>
                        <a:latin typeface="Calibri"/>
                      </a:endParaRPr>
                    </a:p>
                  </a:txBody>
                  <a:tcPr marL="0" marR="0" marT="0"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l" fontAlgn="ctr"/>
                      <a:r>
                        <a:rPr lang="en-US" sz="800" b="0" i="0" u="none" strike="noStrike">
                          <a:solidFill>
                            <a:srgbClr val="000000"/>
                          </a:solidFill>
                          <a:effectLst/>
                          <a:latin typeface="Calibri"/>
                        </a:rPr>
                        <a:t>HONO</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CCCC"/>
                    </a:solidFill>
                  </a:tcPr>
                </a:tc>
                <a:tc>
                  <a:txBody>
                    <a:bodyPr/>
                    <a:lstStyle/>
                    <a:p>
                      <a:pPr algn="l" fontAlgn="ctr"/>
                      <a:r>
                        <a:rPr lang="en-US" sz="800" b="0" i="0" u="none" strike="noStrike">
                          <a:solidFill>
                            <a:srgbClr val="000000"/>
                          </a:solidFill>
                          <a:effectLst/>
                          <a:latin typeface="Calibri"/>
                        </a:rPr>
                        <a:t>CIMS (I</a:t>
                      </a:r>
                      <a:r>
                        <a:rPr lang="en-US" sz="800" b="0" i="0" u="none" strike="noStrike" baseline="30000">
                          <a:solidFill>
                            <a:srgbClr val="000000"/>
                          </a:solidFill>
                          <a:effectLst/>
                          <a:latin typeface="Calibri"/>
                        </a:rPr>
                        <a:t>-</a:t>
                      </a:r>
                      <a:r>
                        <a:rPr lang="en-US" sz="800" b="0" i="0" u="none" strike="noStrike">
                          <a:solidFill>
                            <a:srgbClr val="000000"/>
                          </a:solidFill>
                          <a:effectLst/>
                          <a:latin typeface="Calibri"/>
                        </a:rPr>
                        <a:t>)</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CCCC"/>
                    </a:solidFill>
                  </a:tcPr>
                </a:tc>
                <a:tc>
                  <a:txBody>
                    <a:bodyPr/>
                    <a:lstStyle/>
                    <a:p>
                      <a:pPr algn="l" fontAlgn="b"/>
                      <a:r>
                        <a:rPr lang="en-US" sz="800" b="0" i="0" u="none" strike="noStrike">
                          <a:solidFill>
                            <a:srgbClr val="000000"/>
                          </a:solidFill>
                          <a:effectLst/>
                          <a:latin typeface="Calibri"/>
                        </a:rPr>
                        <a:t>Bertram (PTR-MS)</a:t>
                      </a:r>
                    </a:p>
                  </a:txBody>
                  <a:tcPr marL="0" marR="0" marT="0" marB="0" anchor="b">
                    <a:lnL w="6350" cap="flat" cmpd="sng" algn="ctr">
                      <a:solidFill>
                        <a:srgbClr val="000000"/>
                      </a:solidFill>
                      <a:prstDash val="solid"/>
                      <a:round/>
                      <a:headEnd type="none" w="med" len="med"/>
                      <a:tailEnd type="none" w="med" len="med"/>
                    </a:lnL>
                    <a:lnR>
                      <a:noFill/>
                    </a:lnR>
                    <a:lnT>
                      <a:noFill/>
                    </a:lnT>
                    <a:lnB>
                      <a:noFill/>
                    </a:lnB>
                  </a:tcPr>
                </a:tc>
              </a:tr>
              <a:tr h="148076">
                <a:tc>
                  <a:txBody>
                    <a:bodyPr/>
                    <a:lstStyle/>
                    <a:p>
                      <a:pPr algn="l" fontAlgn="b"/>
                      <a:endParaRPr lang="en-US" sz="800" b="0" i="0" u="none" strike="noStrike">
                        <a:solidFill>
                          <a:srgbClr val="000000"/>
                        </a:solidFill>
                        <a:effectLst/>
                        <a:latin typeface="Calibri"/>
                      </a:endParaRPr>
                    </a:p>
                  </a:txBody>
                  <a:tcPr marL="0" marR="0" marT="0"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l" fontAlgn="ctr"/>
                      <a:r>
                        <a:rPr lang="en-US" sz="800" b="0" i="0" u="none" strike="noStrike">
                          <a:solidFill>
                            <a:srgbClr val="000000"/>
                          </a:solidFill>
                          <a:effectLst/>
                          <a:latin typeface="Calibri"/>
                        </a:rPr>
                        <a:t>OH, HO</a:t>
                      </a:r>
                      <a:r>
                        <a:rPr lang="en-US" sz="800" b="0" i="0" u="none" strike="noStrike" baseline="-25000">
                          <a:solidFill>
                            <a:srgbClr val="000000"/>
                          </a:solidFill>
                          <a:effectLst/>
                          <a:latin typeface="Calibri"/>
                        </a:rPr>
                        <a:t>2</a:t>
                      </a:r>
                      <a:r>
                        <a:rPr lang="en-US" sz="800" b="0" i="0" u="none" strike="noStrike">
                          <a:solidFill>
                            <a:srgbClr val="000000"/>
                          </a:solidFill>
                          <a:effectLst/>
                          <a:latin typeface="Calibri"/>
                        </a:rPr>
                        <a:t>, OH Reactivity</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800" b="0" i="0" u="none" strike="noStrike">
                          <a:solidFill>
                            <a:srgbClr val="000000"/>
                          </a:solidFill>
                          <a:effectLst/>
                          <a:latin typeface="Calibri"/>
                        </a:rPr>
                        <a:t>LIF</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800" b="0" i="0" u="none" strike="noStrike">
                        <a:solidFill>
                          <a:srgbClr val="000000"/>
                        </a:solidFill>
                        <a:effectLst/>
                        <a:latin typeface="Calibri"/>
                      </a:endParaRPr>
                    </a:p>
                  </a:txBody>
                  <a:tcPr marL="0" marR="0" marT="0" marB="0" anchor="b">
                    <a:lnL w="6350" cap="flat" cmpd="sng" algn="ctr">
                      <a:solidFill>
                        <a:srgbClr val="000000"/>
                      </a:solidFill>
                      <a:prstDash val="solid"/>
                      <a:round/>
                      <a:headEnd type="none" w="med" len="med"/>
                      <a:tailEnd type="none" w="med" len="med"/>
                    </a:lnL>
                    <a:lnR>
                      <a:noFill/>
                    </a:lnR>
                    <a:lnT>
                      <a:noFill/>
                    </a:lnT>
                    <a:lnB>
                      <a:noFill/>
                    </a:lnB>
                  </a:tcPr>
                </a:tc>
              </a:tr>
              <a:tr h="153771">
                <a:tc>
                  <a:txBody>
                    <a:bodyPr/>
                    <a:lstStyle/>
                    <a:p>
                      <a:pPr algn="l" fontAlgn="b"/>
                      <a:endParaRPr lang="en-US" sz="800" b="0" i="0" u="none" strike="noStrike">
                        <a:solidFill>
                          <a:srgbClr val="000000"/>
                        </a:solidFill>
                        <a:effectLst/>
                        <a:latin typeface="Calibri"/>
                      </a:endParaRPr>
                    </a:p>
                  </a:txBody>
                  <a:tcPr marL="0" marR="0" marT="0"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l" fontAlgn="ctr"/>
                      <a:r>
                        <a:rPr lang="en-US" sz="800" b="0" i="0" u="none" strike="noStrike">
                          <a:solidFill>
                            <a:srgbClr val="000000"/>
                          </a:solidFill>
                          <a:effectLst/>
                          <a:latin typeface="Calibri"/>
                        </a:rPr>
                        <a:t>NH</a:t>
                      </a:r>
                      <a:r>
                        <a:rPr lang="en-US" sz="800" b="0" i="0" u="none" strike="noStrike" baseline="-25000">
                          <a:solidFill>
                            <a:srgbClr val="000000"/>
                          </a:solidFill>
                          <a:effectLst/>
                          <a:latin typeface="Calibri"/>
                        </a:rPr>
                        <a:t>3</a:t>
                      </a:r>
                      <a:r>
                        <a:rPr lang="en-US" sz="900" b="0" i="0" u="none" strike="noStrike">
                          <a:solidFill>
                            <a:srgbClr val="000000"/>
                          </a:solidFill>
                          <a:effectLst/>
                          <a:latin typeface="Calibri"/>
                        </a:rPr>
                        <a:t>†</a:t>
                      </a:r>
                      <a:endParaRPr lang="en-US" sz="800" b="0" i="0" u="none" strike="noStrike">
                        <a:solidFill>
                          <a:srgbClr val="000000"/>
                        </a:solidFill>
                        <a:effectLst/>
                        <a:latin typeface="Calibri"/>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CCCC"/>
                    </a:solidFill>
                  </a:tcPr>
                </a:tc>
                <a:tc>
                  <a:txBody>
                    <a:bodyPr/>
                    <a:lstStyle/>
                    <a:p>
                      <a:pPr algn="l" fontAlgn="ctr"/>
                      <a:r>
                        <a:rPr lang="en-US" sz="800" b="0" i="0" u="none" strike="noStrike">
                          <a:solidFill>
                            <a:srgbClr val="000000"/>
                          </a:solidFill>
                          <a:effectLst/>
                          <a:latin typeface="Calibri"/>
                        </a:rPr>
                        <a:t>CIMS or CRDS</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CCCC"/>
                    </a:solidFill>
                  </a:tcPr>
                </a:tc>
                <a:tc>
                  <a:txBody>
                    <a:bodyPr/>
                    <a:lstStyle/>
                    <a:p>
                      <a:pPr algn="l" fontAlgn="b"/>
                      <a:endParaRPr lang="en-US" sz="800" b="0" i="0" u="none" strike="noStrike">
                        <a:solidFill>
                          <a:srgbClr val="000000"/>
                        </a:solidFill>
                        <a:effectLst/>
                        <a:latin typeface="Calibri"/>
                      </a:endParaRPr>
                    </a:p>
                  </a:txBody>
                  <a:tcPr marL="0" marR="0" marT="0" marB="0" anchor="b">
                    <a:lnL w="6350" cap="flat" cmpd="sng" algn="ctr">
                      <a:solidFill>
                        <a:srgbClr val="000000"/>
                      </a:solidFill>
                      <a:prstDash val="solid"/>
                      <a:round/>
                      <a:headEnd type="none" w="med" len="med"/>
                      <a:tailEnd type="none" w="med" len="med"/>
                    </a:lnL>
                    <a:lnR>
                      <a:noFill/>
                    </a:lnR>
                    <a:lnT>
                      <a:noFill/>
                    </a:lnT>
                    <a:lnB>
                      <a:noFill/>
                    </a:lnB>
                  </a:tcPr>
                </a:tc>
              </a:tr>
              <a:tr h="148076">
                <a:tc>
                  <a:txBody>
                    <a:bodyPr/>
                    <a:lstStyle/>
                    <a:p>
                      <a:pPr algn="l" fontAlgn="b"/>
                      <a:endParaRPr lang="en-US" sz="800" b="0" i="0" u="none" strike="noStrike">
                        <a:solidFill>
                          <a:srgbClr val="000000"/>
                        </a:solidFill>
                        <a:effectLst/>
                        <a:latin typeface="Calibri"/>
                      </a:endParaRPr>
                    </a:p>
                  </a:txBody>
                  <a:tcPr marL="0" marR="0" marT="0"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l" fontAlgn="ctr"/>
                      <a:r>
                        <a:rPr lang="en-US" sz="800" b="0" i="0" u="none" strike="noStrike">
                          <a:solidFill>
                            <a:srgbClr val="000000"/>
                          </a:solidFill>
                          <a:effectLst/>
                          <a:latin typeface="Calibri"/>
                        </a:rPr>
                        <a:t>Hg</a:t>
                      </a:r>
                      <a:r>
                        <a:rPr lang="en-US" sz="900" b="0" i="0" u="none" strike="noStrike">
                          <a:solidFill>
                            <a:srgbClr val="000000"/>
                          </a:solidFill>
                          <a:effectLst/>
                          <a:latin typeface="Calibri"/>
                        </a:rPr>
                        <a:t>†</a:t>
                      </a:r>
                      <a:endParaRPr lang="en-US" sz="800" b="0" i="0" u="none" strike="noStrike">
                        <a:solidFill>
                          <a:srgbClr val="000000"/>
                        </a:solidFill>
                        <a:effectLst/>
                        <a:latin typeface="Calibri"/>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800" b="0" i="0" u="none" strike="noStrike">
                          <a:solidFill>
                            <a:srgbClr val="000000"/>
                          </a:solidFill>
                          <a:effectLst/>
                          <a:latin typeface="Calibri"/>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800" b="0" i="0" u="none" strike="noStrike">
                        <a:solidFill>
                          <a:srgbClr val="000000"/>
                        </a:solidFill>
                        <a:effectLst/>
                        <a:latin typeface="Calibri"/>
                      </a:endParaRPr>
                    </a:p>
                  </a:txBody>
                  <a:tcPr marL="0" marR="0" marT="0" marB="0" anchor="b">
                    <a:lnL w="6350" cap="flat" cmpd="sng" algn="ctr">
                      <a:solidFill>
                        <a:srgbClr val="000000"/>
                      </a:solidFill>
                      <a:prstDash val="solid"/>
                      <a:round/>
                      <a:headEnd type="none" w="med" len="med"/>
                      <a:tailEnd type="none" w="med" len="med"/>
                    </a:lnL>
                    <a:lnR>
                      <a:noFill/>
                    </a:lnR>
                    <a:lnT>
                      <a:noFill/>
                    </a:lnT>
                    <a:lnB>
                      <a:noFill/>
                    </a:lnB>
                  </a:tcPr>
                </a:tc>
              </a:tr>
              <a:tr h="165162">
                <a:tc>
                  <a:txBody>
                    <a:bodyPr/>
                    <a:lstStyle/>
                    <a:p>
                      <a:pPr algn="l" fontAlgn="b"/>
                      <a:endParaRPr lang="en-US" sz="800" b="0" i="0" u="none" strike="noStrike">
                        <a:solidFill>
                          <a:srgbClr val="000000"/>
                        </a:solidFill>
                        <a:effectLst/>
                        <a:latin typeface="Calibri"/>
                      </a:endParaRPr>
                    </a:p>
                  </a:txBody>
                  <a:tcPr marL="0" marR="0" marT="0" marB="0" anchor="b">
                    <a:lnL>
                      <a:noFill/>
                    </a:lnL>
                    <a:lnR>
                      <a:noFill/>
                    </a:lnR>
                    <a:lnT>
                      <a:noFill/>
                    </a:lnT>
                    <a:lnB>
                      <a:noFill/>
                    </a:lnB>
                  </a:tcPr>
                </a:tc>
                <a:tc>
                  <a:txBody>
                    <a:bodyPr/>
                    <a:lstStyle/>
                    <a:p>
                      <a:pPr algn="l" fontAlgn="ctr"/>
                      <a:r>
                        <a:rPr lang="en-US" sz="800" b="0" i="0" u="none" strike="noStrike">
                          <a:solidFill>
                            <a:srgbClr val="000000"/>
                          </a:solidFill>
                          <a:effectLst/>
                          <a:latin typeface="Calibri"/>
                        </a:rPr>
                        <a:t>Inorganic Ion (NO</a:t>
                      </a:r>
                      <a:r>
                        <a:rPr lang="en-US" sz="800" b="0" i="0" u="none" strike="noStrike" baseline="-25000">
                          <a:solidFill>
                            <a:srgbClr val="000000"/>
                          </a:solidFill>
                          <a:effectLst/>
                          <a:latin typeface="Calibri"/>
                        </a:rPr>
                        <a:t>3</a:t>
                      </a:r>
                      <a:r>
                        <a:rPr lang="en-US" sz="800" b="0" i="0" u="none" strike="noStrike" baseline="30000">
                          <a:solidFill>
                            <a:srgbClr val="000000"/>
                          </a:solidFill>
                          <a:effectLst/>
                          <a:latin typeface="Calibri"/>
                        </a:rPr>
                        <a:t>-</a:t>
                      </a:r>
                      <a:r>
                        <a:rPr lang="en-US" sz="800" b="0" i="0" u="none" strike="noStrike">
                          <a:solidFill>
                            <a:srgbClr val="000000"/>
                          </a:solidFill>
                          <a:effectLst/>
                          <a:latin typeface="Calibri"/>
                        </a:rPr>
                        <a:t>)</a:t>
                      </a:r>
                      <a:r>
                        <a:rPr lang="en-US" sz="900" b="0" i="0" u="none" strike="noStrike">
                          <a:solidFill>
                            <a:srgbClr val="000000"/>
                          </a:solidFill>
                          <a:effectLst/>
                          <a:latin typeface="Calibri"/>
                        </a:rPr>
                        <a:t>†</a:t>
                      </a:r>
                      <a:endParaRPr lang="en-US" sz="800" b="0" i="0" u="none" strike="noStrike">
                        <a:solidFill>
                          <a:srgbClr val="000000"/>
                        </a:solidFill>
                        <a:effectLst/>
                        <a:latin typeface="Calibri"/>
                      </a:endParaRPr>
                    </a:p>
                  </a:txBody>
                  <a:tcPr marL="0" marR="0" marT="0" marB="0" anchor="ctr">
                    <a:lnL>
                      <a:noFill/>
                    </a:lnL>
                    <a:lnR>
                      <a:noFill/>
                    </a:lnR>
                    <a:lnT w="6350" cap="flat" cmpd="sng" algn="ctr">
                      <a:solidFill>
                        <a:srgbClr val="000000"/>
                      </a:solidFill>
                      <a:prstDash val="solid"/>
                      <a:round/>
                      <a:headEnd type="none" w="med" len="med"/>
                      <a:tailEnd type="none" w="med" len="med"/>
                    </a:lnT>
                    <a:lnB w="19050" cap="flat" cmpd="sng" algn="ctr">
                      <a:solidFill>
                        <a:srgbClr val="666666"/>
                      </a:solidFill>
                      <a:prstDash val="solid"/>
                      <a:round/>
                      <a:headEnd type="none" w="med" len="med"/>
                      <a:tailEnd type="none" w="med" len="med"/>
                    </a:lnB>
                    <a:solidFill>
                      <a:srgbClr val="FFFFFF"/>
                    </a:solidFill>
                  </a:tcPr>
                </a:tc>
                <a:tc>
                  <a:txBody>
                    <a:bodyPr/>
                    <a:lstStyle/>
                    <a:p>
                      <a:pPr algn="l" fontAlgn="ctr"/>
                      <a:r>
                        <a:rPr lang="en-US" sz="800" b="0" i="0" u="none" strike="noStrike">
                          <a:solidFill>
                            <a:srgbClr val="000000"/>
                          </a:solidFill>
                          <a:effectLst/>
                          <a:latin typeface="Calibri"/>
                        </a:rPr>
                        <a:t>Various options</a:t>
                      </a:r>
                    </a:p>
                  </a:txBody>
                  <a:tcPr marL="0" marR="0" marT="0" marB="0" anchor="ctr">
                    <a:lnL>
                      <a:noFill/>
                    </a:lnL>
                    <a:lnR>
                      <a:noFill/>
                    </a:lnR>
                    <a:lnT w="6350" cap="flat" cmpd="sng" algn="ctr">
                      <a:solidFill>
                        <a:srgbClr val="000000"/>
                      </a:solidFill>
                      <a:prstDash val="solid"/>
                      <a:round/>
                      <a:headEnd type="none" w="med" len="med"/>
                      <a:tailEnd type="none" w="med" len="med"/>
                    </a:lnT>
                    <a:lnB w="19050" cap="flat" cmpd="sng" algn="ctr">
                      <a:solidFill>
                        <a:srgbClr val="666666"/>
                      </a:solidFill>
                      <a:prstDash val="solid"/>
                      <a:round/>
                      <a:headEnd type="none" w="med" len="med"/>
                      <a:tailEnd type="none" w="med" len="med"/>
                    </a:lnB>
                    <a:solidFill>
                      <a:srgbClr val="FFFFFF"/>
                    </a:solidFill>
                  </a:tcPr>
                </a:tc>
                <a:tc>
                  <a:txBody>
                    <a:bodyPr/>
                    <a:lstStyle/>
                    <a:p>
                      <a:pPr algn="l" fontAlgn="ctr"/>
                      <a:r>
                        <a:rPr lang="en-US" sz="800" b="0" i="0" u="none" strike="noStrike">
                          <a:solidFill>
                            <a:srgbClr val="000000"/>
                          </a:solidFill>
                          <a:effectLst/>
                          <a:latin typeface="Calibri"/>
                        </a:rPr>
                        <a:t>Stone Group (IA)*</a:t>
                      </a:r>
                    </a:p>
                  </a:txBody>
                  <a:tcPr marL="0" marR="0" marT="0" marB="0" anchor="ctr">
                    <a:lnL>
                      <a:noFill/>
                    </a:lnL>
                    <a:lnR>
                      <a:noFill/>
                    </a:lnR>
                    <a:lnT>
                      <a:noFill/>
                    </a:lnT>
                    <a:lnB>
                      <a:noFill/>
                    </a:lnB>
                    <a:solidFill>
                      <a:srgbClr val="FFFFFF"/>
                    </a:solidFill>
                  </a:tcPr>
                </a:tc>
              </a:tr>
              <a:tr h="148076">
                <a:tc>
                  <a:txBody>
                    <a:bodyPr/>
                    <a:lstStyle/>
                    <a:p>
                      <a:pPr algn="l" fontAlgn="b"/>
                      <a:endParaRPr lang="en-US" sz="800" b="0" i="0" u="none" strike="noStrike">
                        <a:solidFill>
                          <a:srgbClr val="000000"/>
                        </a:solidFill>
                        <a:effectLst/>
                        <a:latin typeface="Calibri"/>
                      </a:endParaRPr>
                    </a:p>
                  </a:txBody>
                  <a:tcPr marL="0" marR="0" marT="0" marB="0" anchor="b">
                    <a:lnL>
                      <a:noFill/>
                    </a:lnL>
                    <a:lnR>
                      <a:noFill/>
                    </a:lnR>
                    <a:lnT>
                      <a:noFill/>
                    </a:lnT>
                    <a:lnB>
                      <a:noFill/>
                    </a:lnB>
                  </a:tcPr>
                </a:tc>
                <a:tc>
                  <a:txBody>
                    <a:bodyPr/>
                    <a:lstStyle/>
                    <a:p>
                      <a:pPr algn="l" fontAlgn="ctr"/>
                      <a:r>
                        <a:rPr lang="en-US" sz="800" b="0" i="0" u="none" strike="noStrike">
                          <a:solidFill>
                            <a:srgbClr val="000000"/>
                          </a:solidFill>
                          <a:effectLst/>
                          <a:latin typeface="Calibri"/>
                        </a:rPr>
                        <a:t>Size Distributions</a:t>
                      </a:r>
                    </a:p>
                  </a:txBody>
                  <a:tcPr marL="0" marR="0" marT="0" marB="0" anchor="ctr">
                    <a:lnL>
                      <a:noFill/>
                    </a:lnL>
                    <a:lnR w="12700" cap="flat" cmpd="sng" algn="ctr">
                      <a:solidFill>
                        <a:srgbClr val="666666"/>
                      </a:solidFill>
                      <a:prstDash val="solid"/>
                      <a:round/>
                      <a:headEnd type="none" w="med" len="med"/>
                      <a:tailEnd type="none" w="med" len="med"/>
                    </a:lnR>
                    <a:lnT w="19050" cap="flat" cmpd="sng" algn="ctr">
                      <a:solidFill>
                        <a:srgbClr val="666666"/>
                      </a:solidFill>
                      <a:prstDash val="solid"/>
                      <a:round/>
                      <a:headEnd type="none" w="med" len="med"/>
                      <a:tailEnd type="none" w="med" len="med"/>
                    </a:lnT>
                    <a:lnB w="12700" cap="flat" cmpd="sng" algn="ctr">
                      <a:solidFill>
                        <a:srgbClr val="666666"/>
                      </a:solidFill>
                      <a:prstDash val="solid"/>
                      <a:round/>
                      <a:headEnd type="none" w="med" len="med"/>
                      <a:tailEnd type="none" w="med" len="med"/>
                    </a:lnB>
                    <a:solidFill>
                      <a:srgbClr val="CCCCCC"/>
                    </a:solidFill>
                  </a:tcPr>
                </a:tc>
                <a:tc>
                  <a:txBody>
                    <a:bodyPr/>
                    <a:lstStyle/>
                    <a:p>
                      <a:pPr algn="l" fontAlgn="ctr"/>
                      <a:r>
                        <a:rPr lang="en-US" sz="800" b="0" i="0" u="none" strike="noStrike">
                          <a:solidFill>
                            <a:srgbClr val="000000"/>
                          </a:solidFill>
                          <a:effectLst/>
                          <a:latin typeface="Calibri"/>
                        </a:rPr>
                        <a:t>SMPS</a:t>
                      </a:r>
                    </a:p>
                  </a:txBody>
                  <a:tcPr marL="0" marR="0" marT="0" marB="0" anchor="ctr">
                    <a:lnL w="12700" cap="flat" cmpd="sng" algn="ctr">
                      <a:solidFill>
                        <a:srgbClr val="666666"/>
                      </a:solidFill>
                      <a:prstDash val="solid"/>
                      <a:round/>
                      <a:headEnd type="none" w="med" len="med"/>
                      <a:tailEnd type="none" w="med" len="med"/>
                    </a:lnL>
                    <a:lnR w="12700" cap="flat" cmpd="sng" algn="ctr">
                      <a:solidFill>
                        <a:srgbClr val="666666"/>
                      </a:solidFill>
                      <a:prstDash val="solid"/>
                      <a:round/>
                      <a:headEnd type="none" w="med" len="med"/>
                      <a:tailEnd type="none" w="med" len="med"/>
                    </a:lnR>
                    <a:lnT w="19050" cap="flat" cmpd="sng" algn="ctr">
                      <a:solidFill>
                        <a:srgbClr val="666666"/>
                      </a:solidFill>
                      <a:prstDash val="solid"/>
                      <a:round/>
                      <a:headEnd type="none" w="med" len="med"/>
                      <a:tailEnd type="none" w="med" len="med"/>
                    </a:lnT>
                    <a:lnB w="12700" cap="flat" cmpd="sng" algn="ctr">
                      <a:solidFill>
                        <a:srgbClr val="666666"/>
                      </a:solidFill>
                      <a:prstDash val="solid"/>
                      <a:round/>
                      <a:headEnd type="none" w="med" len="med"/>
                      <a:tailEnd type="none" w="med" len="med"/>
                    </a:lnB>
                    <a:solidFill>
                      <a:srgbClr val="CCCCCC"/>
                    </a:solidFill>
                  </a:tcPr>
                </a:tc>
                <a:tc>
                  <a:txBody>
                    <a:bodyPr/>
                    <a:lstStyle/>
                    <a:p>
                      <a:pPr algn="l" fontAlgn="b"/>
                      <a:r>
                        <a:rPr lang="en-US" sz="800" b="0" i="0" u="none" strike="noStrike">
                          <a:solidFill>
                            <a:srgbClr val="000000"/>
                          </a:solidFill>
                          <a:effectLst/>
                          <a:latin typeface="Calibri"/>
                        </a:rPr>
                        <a:t>Stanier</a:t>
                      </a:r>
                    </a:p>
                  </a:txBody>
                  <a:tcPr marL="0" marR="0" marT="0" marB="0" anchor="b">
                    <a:lnL w="12700" cap="flat" cmpd="sng" algn="ctr">
                      <a:solidFill>
                        <a:srgbClr val="666666"/>
                      </a:solidFill>
                      <a:prstDash val="solid"/>
                      <a:round/>
                      <a:headEnd type="none" w="med" len="med"/>
                      <a:tailEnd type="none" w="med" len="med"/>
                    </a:lnL>
                    <a:lnR>
                      <a:noFill/>
                    </a:lnR>
                    <a:lnT>
                      <a:noFill/>
                    </a:lnT>
                    <a:lnB>
                      <a:noFill/>
                    </a:lnB>
                  </a:tcPr>
                </a:tc>
              </a:tr>
              <a:tr h="165162">
                <a:tc>
                  <a:txBody>
                    <a:bodyPr/>
                    <a:lstStyle/>
                    <a:p>
                      <a:pPr algn="l" fontAlgn="b"/>
                      <a:endParaRPr lang="en-US" sz="800" b="0" i="0" u="none" strike="noStrike">
                        <a:solidFill>
                          <a:srgbClr val="000000"/>
                        </a:solidFill>
                        <a:effectLst/>
                        <a:latin typeface="Calibri"/>
                      </a:endParaRPr>
                    </a:p>
                  </a:txBody>
                  <a:tcPr marL="0" marR="0" marT="0" marB="0" anchor="b">
                    <a:lnL>
                      <a:noFill/>
                    </a:lnL>
                    <a:lnR>
                      <a:noFill/>
                    </a:lnR>
                    <a:lnT>
                      <a:noFill/>
                    </a:lnT>
                    <a:lnB>
                      <a:noFill/>
                    </a:lnB>
                  </a:tcPr>
                </a:tc>
                <a:tc>
                  <a:txBody>
                    <a:bodyPr/>
                    <a:lstStyle/>
                    <a:p>
                      <a:pPr algn="l" fontAlgn="ctr"/>
                      <a:r>
                        <a:rPr lang="en-US" sz="800" b="0" i="0" u="none" strike="noStrike">
                          <a:solidFill>
                            <a:srgbClr val="000000"/>
                          </a:solidFill>
                          <a:effectLst/>
                          <a:latin typeface="Calibri"/>
                        </a:rPr>
                        <a:t>Inorganic Ions (NH</a:t>
                      </a:r>
                      <a:r>
                        <a:rPr lang="en-US" sz="800" b="0" i="0" u="none" strike="noStrike" baseline="-25000">
                          <a:solidFill>
                            <a:srgbClr val="000000"/>
                          </a:solidFill>
                          <a:effectLst/>
                          <a:latin typeface="Calibri"/>
                        </a:rPr>
                        <a:t>4</a:t>
                      </a:r>
                      <a:r>
                        <a:rPr lang="en-US" sz="800" b="0" i="0" u="none" strike="noStrike" baseline="30000">
                          <a:solidFill>
                            <a:srgbClr val="000000"/>
                          </a:solidFill>
                          <a:effectLst/>
                          <a:latin typeface="Calibri"/>
                        </a:rPr>
                        <a:t>+</a:t>
                      </a:r>
                      <a:r>
                        <a:rPr lang="en-US" sz="800" b="0" i="0" u="none" strike="noStrike">
                          <a:solidFill>
                            <a:srgbClr val="000000"/>
                          </a:solidFill>
                          <a:effectLst/>
                          <a:latin typeface="Calibri"/>
                        </a:rPr>
                        <a:t>, SO</a:t>
                      </a:r>
                      <a:r>
                        <a:rPr lang="en-US" sz="800" b="0" i="0" u="none" strike="noStrike" baseline="30000">
                          <a:solidFill>
                            <a:srgbClr val="000000"/>
                          </a:solidFill>
                          <a:effectLst/>
                          <a:latin typeface="Calibri"/>
                        </a:rPr>
                        <a:t>4-</a:t>
                      </a:r>
                      <a:r>
                        <a:rPr lang="en-US" sz="800" b="0" i="0" u="none" strike="noStrike">
                          <a:solidFill>
                            <a:srgbClr val="000000"/>
                          </a:solidFill>
                          <a:effectLst/>
                          <a:latin typeface="Calibri"/>
                        </a:rPr>
                        <a:t>)</a:t>
                      </a:r>
                      <a:r>
                        <a:rPr lang="en-US" sz="900" b="0" i="0" u="none" strike="noStrike">
                          <a:solidFill>
                            <a:srgbClr val="000000"/>
                          </a:solidFill>
                          <a:effectLst/>
                          <a:latin typeface="Calibri"/>
                        </a:rPr>
                        <a:t>†</a:t>
                      </a:r>
                      <a:endParaRPr lang="en-US" sz="800" b="0" i="0" u="none" strike="noStrike">
                        <a:solidFill>
                          <a:srgbClr val="000000"/>
                        </a:solidFill>
                        <a:effectLst/>
                        <a:latin typeface="Calibri"/>
                      </a:endParaRPr>
                    </a:p>
                  </a:txBody>
                  <a:tcPr marL="0" marR="0" marT="0" marB="0" anchor="ctr">
                    <a:lnL>
                      <a:noFill/>
                    </a:lnL>
                    <a:lnR w="12700" cap="flat" cmpd="sng" algn="ctr">
                      <a:solidFill>
                        <a:srgbClr val="666666"/>
                      </a:solidFill>
                      <a:prstDash val="solid"/>
                      <a:round/>
                      <a:headEnd type="none" w="med" len="med"/>
                      <a:tailEnd type="none" w="med" len="med"/>
                    </a:lnR>
                    <a:lnT w="12700" cap="flat" cmpd="sng" algn="ctr">
                      <a:solidFill>
                        <a:srgbClr val="666666"/>
                      </a:solidFill>
                      <a:prstDash val="solid"/>
                      <a:round/>
                      <a:headEnd type="none" w="med" len="med"/>
                      <a:tailEnd type="none" w="med" len="med"/>
                    </a:lnT>
                    <a:lnB w="12700" cap="flat" cmpd="sng" algn="ctr">
                      <a:solidFill>
                        <a:srgbClr val="666666"/>
                      </a:solidFill>
                      <a:prstDash val="solid"/>
                      <a:round/>
                      <a:headEnd type="none" w="med" len="med"/>
                      <a:tailEnd type="none" w="med" len="med"/>
                    </a:lnB>
                  </a:tcPr>
                </a:tc>
                <a:tc>
                  <a:txBody>
                    <a:bodyPr/>
                    <a:lstStyle/>
                    <a:p>
                      <a:pPr algn="l" fontAlgn="ctr"/>
                      <a:r>
                        <a:rPr lang="en-US" sz="800" b="0" i="0" u="none" strike="noStrike">
                          <a:solidFill>
                            <a:srgbClr val="000000"/>
                          </a:solidFill>
                          <a:effectLst/>
                          <a:latin typeface="Calibri"/>
                        </a:rPr>
                        <a:t>Various options</a:t>
                      </a:r>
                    </a:p>
                  </a:txBody>
                  <a:tcPr marL="0" marR="0" marT="0" marB="0" anchor="ctr">
                    <a:lnL w="12700" cap="flat" cmpd="sng" algn="ctr">
                      <a:solidFill>
                        <a:srgbClr val="666666"/>
                      </a:solidFill>
                      <a:prstDash val="solid"/>
                      <a:round/>
                      <a:headEnd type="none" w="med" len="med"/>
                      <a:tailEnd type="none" w="med" len="med"/>
                    </a:lnL>
                    <a:lnR w="12700" cap="flat" cmpd="sng" algn="ctr">
                      <a:solidFill>
                        <a:srgbClr val="666666"/>
                      </a:solidFill>
                      <a:prstDash val="solid"/>
                      <a:round/>
                      <a:headEnd type="none" w="med" len="med"/>
                      <a:tailEnd type="none" w="med" len="med"/>
                    </a:lnR>
                    <a:lnT w="12700" cap="flat" cmpd="sng" algn="ctr">
                      <a:solidFill>
                        <a:srgbClr val="666666"/>
                      </a:solidFill>
                      <a:prstDash val="solid"/>
                      <a:round/>
                      <a:headEnd type="none" w="med" len="med"/>
                      <a:tailEnd type="none" w="med" len="med"/>
                    </a:lnT>
                    <a:lnB w="12700" cap="flat" cmpd="sng" algn="ctr">
                      <a:solidFill>
                        <a:srgbClr val="666666"/>
                      </a:solidFill>
                      <a:prstDash val="solid"/>
                      <a:round/>
                      <a:headEnd type="none" w="med" len="med"/>
                      <a:tailEnd type="none" w="med" len="med"/>
                    </a:lnB>
                  </a:tcPr>
                </a:tc>
                <a:tc>
                  <a:txBody>
                    <a:bodyPr/>
                    <a:lstStyle/>
                    <a:p>
                      <a:pPr algn="l" fontAlgn="ctr"/>
                      <a:r>
                        <a:rPr lang="en-US" sz="800" b="0" i="0" u="none" strike="noStrike">
                          <a:solidFill>
                            <a:srgbClr val="000000"/>
                          </a:solidFill>
                          <a:effectLst/>
                          <a:latin typeface="Calibri"/>
                        </a:rPr>
                        <a:t>Stone Group (IA)*</a:t>
                      </a:r>
                    </a:p>
                  </a:txBody>
                  <a:tcPr marL="0" marR="0" marT="0" marB="0" anchor="ctr">
                    <a:lnL w="12700" cap="flat" cmpd="sng" algn="ctr">
                      <a:solidFill>
                        <a:srgbClr val="666666"/>
                      </a:solidFill>
                      <a:prstDash val="solid"/>
                      <a:round/>
                      <a:headEnd type="none" w="med" len="med"/>
                      <a:tailEnd type="none" w="med" len="med"/>
                    </a:lnL>
                    <a:lnR>
                      <a:noFill/>
                    </a:lnR>
                    <a:lnT>
                      <a:noFill/>
                    </a:lnT>
                    <a:lnB>
                      <a:noFill/>
                    </a:lnB>
                    <a:solidFill>
                      <a:srgbClr val="FFFFFF"/>
                    </a:solidFill>
                  </a:tcPr>
                </a:tc>
              </a:tr>
              <a:tr h="153771">
                <a:tc>
                  <a:txBody>
                    <a:bodyPr/>
                    <a:lstStyle/>
                    <a:p>
                      <a:pPr algn="l" fontAlgn="b"/>
                      <a:endParaRPr lang="en-US" sz="800" b="0" i="0" u="none" strike="noStrike">
                        <a:solidFill>
                          <a:srgbClr val="000000"/>
                        </a:solidFill>
                        <a:effectLst/>
                        <a:latin typeface="Calibri"/>
                      </a:endParaRPr>
                    </a:p>
                  </a:txBody>
                  <a:tcPr marL="0" marR="0" marT="0" marB="0" anchor="b">
                    <a:lnL>
                      <a:noFill/>
                    </a:lnL>
                    <a:lnR>
                      <a:noFill/>
                    </a:lnR>
                    <a:lnT>
                      <a:noFill/>
                    </a:lnT>
                    <a:lnB>
                      <a:noFill/>
                    </a:lnB>
                  </a:tcPr>
                </a:tc>
                <a:tc>
                  <a:txBody>
                    <a:bodyPr/>
                    <a:lstStyle/>
                    <a:p>
                      <a:pPr algn="l" fontAlgn="ctr"/>
                      <a:r>
                        <a:rPr lang="en-US" sz="800" b="0" i="0" u="none" strike="noStrike">
                          <a:solidFill>
                            <a:srgbClr val="000000"/>
                          </a:solidFill>
                          <a:effectLst/>
                          <a:latin typeface="Calibri"/>
                        </a:rPr>
                        <a:t>OC/EC</a:t>
                      </a:r>
                      <a:r>
                        <a:rPr lang="en-US" sz="900" b="0" i="0" u="none" strike="noStrike">
                          <a:solidFill>
                            <a:srgbClr val="000000"/>
                          </a:solidFill>
                          <a:effectLst/>
                          <a:latin typeface="Calibri"/>
                        </a:rPr>
                        <a:t>†</a:t>
                      </a:r>
                      <a:endParaRPr lang="en-US" sz="800" b="0" i="0" u="none" strike="noStrike">
                        <a:solidFill>
                          <a:srgbClr val="000000"/>
                        </a:solidFill>
                        <a:effectLst/>
                        <a:latin typeface="Calibri"/>
                      </a:endParaRPr>
                    </a:p>
                  </a:txBody>
                  <a:tcPr marL="0" marR="0" marT="0" marB="0" anchor="ctr">
                    <a:lnL>
                      <a:noFill/>
                    </a:lnL>
                    <a:lnR w="12700" cap="flat" cmpd="sng" algn="ctr">
                      <a:solidFill>
                        <a:srgbClr val="666666"/>
                      </a:solidFill>
                      <a:prstDash val="solid"/>
                      <a:round/>
                      <a:headEnd type="none" w="med" len="med"/>
                      <a:tailEnd type="none" w="med" len="med"/>
                    </a:lnR>
                    <a:lnT w="12700" cap="flat" cmpd="sng" algn="ctr">
                      <a:solidFill>
                        <a:srgbClr val="666666"/>
                      </a:solidFill>
                      <a:prstDash val="solid"/>
                      <a:round/>
                      <a:headEnd type="none" w="med" len="med"/>
                      <a:tailEnd type="none" w="med" len="med"/>
                    </a:lnT>
                    <a:lnB w="12700" cap="flat" cmpd="sng" algn="ctr">
                      <a:solidFill>
                        <a:srgbClr val="666666"/>
                      </a:solidFill>
                      <a:prstDash val="solid"/>
                      <a:round/>
                      <a:headEnd type="none" w="med" len="med"/>
                      <a:tailEnd type="none" w="med" len="med"/>
                    </a:lnB>
                    <a:solidFill>
                      <a:srgbClr val="CCCCCC"/>
                    </a:solidFill>
                  </a:tcPr>
                </a:tc>
                <a:tc>
                  <a:txBody>
                    <a:bodyPr/>
                    <a:lstStyle/>
                    <a:p>
                      <a:pPr algn="l" fontAlgn="ctr"/>
                      <a:r>
                        <a:rPr lang="en-US" sz="800" b="0" i="0" u="none" strike="noStrike">
                          <a:solidFill>
                            <a:srgbClr val="000000"/>
                          </a:solidFill>
                          <a:effectLst/>
                          <a:latin typeface="Calibri"/>
                        </a:rPr>
                        <a:t>Various options</a:t>
                      </a:r>
                    </a:p>
                  </a:txBody>
                  <a:tcPr marL="0" marR="0" marT="0" marB="0" anchor="ctr">
                    <a:lnL w="12700" cap="flat" cmpd="sng" algn="ctr">
                      <a:solidFill>
                        <a:srgbClr val="666666"/>
                      </a:solidFill>
                      <a:prstDash val="solid"/>
                      <a:round/>
                      <a:headEnd type="none" w="med" len="med"/>
                      <a:tailEnd type="none" w="med" len="med"/>
                    </a:lnL>
                    <a:lnR w="12700" cap="flat" cmpd="sng" algn="ctr">
                      <a:solidFill>
                        <a:srgbClr val="666666"/>
                      </a:solidFill>
                      <a:prstDash val="solid"/>
                      <a:round/>
                      <a:headEnd type="none" w="med" len="med"/>
                      <a:tailEnd type="none" w="med" len="med"/>
                    </a:lnR>
                    <a:lnT w="12700" cap="flat" cmpd="sng" algn="ctr">
                      <a:solidFill>
                        <a:srgbClr val="666666"/>
                      </a:solidFill>
                      <a:prstDash val="solid"/>
                      <a:round/>
                      <a:headEnd type="none" w="med" len="med"/>
                      <a:tailEnd type="none" w="med" len="med"/>
                    </a:lnT>
                    <a:lnB w="12700" cap="flat" cmpd="sng" algn="ctr">
                      <a:solidFill>
                        <a:srgbClr val="666666"/>
                      </a:solidFill>
                      <a:prstDash val="solid"/>
                      <a:round/>
                      <a:headEnd type="none" w="med" len="med"/>
                      <a:tailEnd type="none" w="med" len="med"/>
                    </a:lnB>
                    <a:solidFill>
                      <a:srgbClr val="CCCCCC"/>
                    </a:solidFill>
                  </a:tcPr>
                </a:tc>
                <a:tc>
                  <a:txBody>
                    <a:bodyPr/>
                    <a:lstStyle/>
                    <a:p>
                      <a:pPr algn="l" fontAlgn="ctr"/>
                      <a:r>
                        <a:rPr lang="en-US" sz="800" b="0" i="0" u="none" strike="noStrike">
                          <a:solidFill>
                            <a:srgbClr val="000000"/>
                          </a:solidFill>
                          <a:effectLst/>
                          <a:latin typeface="Calibri"/>
                        </a:rPr>
                        <a:t>Stone Group (IA)*</a:t>
                      </a:r>
                    </a:p>
                  </a:txBody>
                  <a:tcPr marL="0" marR="0" marT="0" marB="0" anchor="ctr">
                    <a:lnL w="12700" cap="flat" cmpd="sng" algn="ctr">
                      <a:solidFill>
                        <a:srgbClr val="666666"/>
                      </a:solidFill>
                      <a:prstDash val="solid"/>
                      <a:round/>
                      <a:headEnd type="none" w="med" len="med"/>
                      <a:tailEnd type="none" w="med" len="med"/>
                    </a:lnL>
                    <a:lnR>
                      <a:noFill/>
                    </a:lnR>
                    <a:lnT>
                      <a:noFill/>
                    </a:lnT>
                    <a:lnB>
                      <a:noFill/>
                    </a:lnB>
                    <a:solidFill>
                      <a:srgbClr val="FFFFFF"/>
                    </a:solidFill>
                  </a:tcPr>
                </a:tc>
              </a:tr>
              <a:tr h="142381">
                <a:tc>
                  <a:txBody>
                    <a:bodyPr/>
                    <a:lstStyle/>
                    <a:p>
                      <a:pPr algn="l" fontAlgn="b"/>
                      <a:endParaRPr lang="en-US" sz="800" b="0" i="0" u="none" strike="noStrike">
                        <a:solidFill>
                          <a:srgbClr val="000000"/>
                        </a:solidFill>
                        <a:effectLst/>
                        <a:latin typeface="Calibri"/>
                      </a:endParaRPr>
                    </a:p>
                  </a:txBody>
                  <a:tcPr marL="0" marR="0" marT="0" marB="0" anchor="b">
                    <a:lnL>
                      <a:noFill/>
                    </a:lnL>
                    <a:lnR>
                      <a:noFill/>
                    </a:lnR>
                    <a:lnT>
                      <a:noFill/>
                    </a:lnT>
                    <a:lnB>
                      <a:noFill/>
                    </a:lnB>
                  </a:tcPr>
                </a:tc>
                <a:tc>
                  <a:txBody>
                    <a:bodyPr/>
                    <a:lstStyle/>
                    <a:p>
                      <a:pPr algn="l" fontAlgn="ctr"/>
                      <a:r>
                        <a:rPr lang="en-US" sz="800" b="0" i="0" u="none" strike="noStrike">
                          <a:solidFill>
                            <a:srgbClr val="000000"/>
                          </a:solidFill>
                          <a:effectLst/>
                          <a:latin typeface="Calibri"/>
                        </a:rPr>
                        <a:t>Speciated organics</a:t>
                      </a:r>
                    </a:p>
                  </a:txBody>
                  <a:tcPr marL="0" marR="0" marT="0" marB="0" anchor="ctr">
                    <a:lnL>
                      <a:noFill/>
                    </a:lnL>
                    <a:lnR w="12700" cap="flat" cmpd="sng" algn="ctr">
                      <a:solidFill>
                        <a:srgbClr val="666666"/>
                      </a:solidFill>
                      <a:prstDash val="solid"/>
                      <a:round/>
                      <a:headEnd type="none" w="med" len="med"/>
                      <a:tailEnd type="none" w="med" len="med"/>
                    </a:lnR>
                    <a:lnT w="12700" cap="flat" cmpd="sng" algn="ctr">
                      <a:solidFill>
                        <a:srgbClr val="666666"/>
                      </a:solidFill>
                      <a:prstDash val="solid"/>
                      <a:round/>
                      <a:headEnd type="none" w="med" len="med"/>
                      <a:tailEnd type="none" w="med" len="med"/>
                    </a:lnT>
                    <a:lnB w="12700" cap="flat" cmpd="sng" algn="ctr">
                      <a:solidFill>
                        <a:srgbClr val="666666"/>
                      </a:solidFill>
                      <a:prstDash val="solid"/>
                      <a:round/>
                      <a:headEnd type="none" w="med" len="med"/>
                      <a:tailEnd type="none" w="med" len="med"/>
                    </a:lnB>
                  </a:tcPr>
                </a:tc>
                <a:tc>
                  <a:txBody>
                    <a:bodyPr/>
                    <a:lstStyle/>
                    <a:p>
                      <a:pPr algn="l" fontAlgn="ctr"/>
                      <a:r>
                        <a:rPr lang="en-US" sz="800" b="0" i="0" u="none" strike="noStrike">
                          <a:solidFill>
                            <a:srgbClr val="000000"/>
                          </a:solidFill>
                          <a:effectLst/>
                          <a:latin typeface="Calibri"/>
                        </a:rPr>
                        <a:t>Various options</a:t>
                      </a:r>
                    </a:p>
                  </a:txBody>
                  <a:tcPr marL="0" marR="0" marT="0" marB="0" anchor="ctr">
                    <a:lnL w="12700" cap="flat" cmpd="sng" algn="ctr">
                      <a:solidFill>
                        <a:srgbClr val="666666"/>
                      </a:solidFill>
                      <a:prstDash val="solid"/>
                      <a:round/>
                      <a:headEnd type="none" w="med" len="med"/>
                      <a:tailEnd type="none" w="med" len="med"/>
                    </a:lnL>
                    <a:lnR w="12700" cap="flat" cmpd="sng" algn="ctr">
                      <a:solidFill>
                        <a:srgbClr val="666666"/>
                      </a:solidFill>
                      <a:prstDash val="solid"/>
                      <a:round/>
                      <a:headEnd type="none" w="med" len="med"/>
                      <a:tailEnd type="none" w="med" len="med"/>
                    </a:lnR>
                    <a:lnT w="12700" cap="flat" cmpd="sng" algn="ctr">
                      <a:solidFill>
                        <a:srgbClr val="666666"/>
                      </a:solidFill>
                      <a:prstDash val="solid"/>
                      <a:round/>
                      <a:headEnd type="none" w="med" len="med"/>
                      <a:tailEnd type="none" w="med" len="med"/>
                    </a:lnT>
                    <a:lnB w="12700" cap="flat" cmpd="sng" algn="ctr">
                      <a:solidFill>
                        <a:srgbClr val="666666"/>
                      </a:solidFill>
                      <a:prstDash val="solid"/>
                      <a:round/>
                      <a:headEnd type="none" w="med" len="med"/>
                      <a:tailEnd type="none" w="med" len="med"/>
                    </a:lnB>
                  </a:tcPr>
                </a:tc>
                <a:tc>
                  <a:txBody>
                    <a:bodyPr/>
                    <a:lstStyle/>
                    <a:p>
                      <a:pPr algn="l" fontAlgn="ctr"/>
                      <a:r>
                        <a:rPr lang="en-US" sz="800" b="0" i="0" u="none" strike="noStrike">
                          <a:solidFill>
                            <a:srgbClr val="000000"/>
                          </a:solidFill>
                          <a:effectLst/>
                          <a:latin typeface="Calibri"/>
                        </a:rPr>
                        <a:t>Stone Group (IA)*</a:t>
                      </a:r>
                    </a:p>
                  </a:txBody>
                  <a:tcPr marL="0" marR="0" marT="0" marB="0" anchor="ctr">
                    <a:lnL w="12700" cap="flat" cmpd="sng" algn="ctr">
                      <a:solidFill>
                        <a:srgbClr val="666666"/>
                      </a:solidFill>
                      <a:prstDash val="solid"/>
                      <a:round/>
                      <a:headEnd type="none" w="med" len="med"/>
                      <a:tailEnd type="none" w="med" len="med"/>
                    </a:lnL>
                    <a:lnR>
                      <a:noFill/>
                    </a:lnR>
                    <a:lnT>
                      <a:noFill/>
                    </a:lnT>
                    <a:lnB>
                      <a:noFill/>
                    </a:lnB>
                    <a:solidFill>
                      <a:srgbClr val="FFFFFF"/>
                    </a:solidFill>
                  </a:tcPr>
                </a:tc>
              </a:tr>
              <a:tr h="153771">
                <a:tc>
                  <a:txBody>
                    <a:bodyPr/>
                    <a:lstStyle/>
                    <a:p>
                      <a:pPr algn="l" fontAlgn="b"/>
                      <a:endParaRPr lang="en-US" sz="800" b="0" i="0" u="none" strike="noStrike">
                        <a:solidFill>
                          <a:srgbClr val="000000"/>
                        </a:solidFill>
                        <a:effectLst/>
                        <a:latin typeface="Calibri"/>
                      </a:endParaRPr>
                    </a:p>
                  </a:txBody>
                  <a:tcPr marL="0" marR="0" marT="0" marB="0" anchor="b">
                    <a:lnL>
                      <a:noFill/>
                    </a:lnL>
                    <a:lnR>
                      <a:noFill/>
                    </a:lnR>
                    <a:lnT>
                      <a:noFill/>
                    </a:lnT>
                    <a:lnB>
                      <a:noFill/>
                    </a:lnB>
                  </a:tcPr>
                </a:tc>
                <a:tc>
                  <a:txBody>
                    <a:bodyPr/>
                    <a:lstStyle/>
                    <a:p>
                      <a:pPr algn="l" fontAlgn="ctr"/>
                      <a:r>
                        <a:rPr lang="en-US" sz="800" b="0" i="0" u="none" strike="noStrike">
                          <a:solidFill>
                            <a:srgbClr val="000000"/>
                          </a:solidFill>
                          <a:effectLst/>
                          <a:latin typeface="Calibri"/>
                        </a:rPr>
                        <a:t>Hg</a:t>
                      </a:r>
                      <a:r>
                        <a:rPr lang="en-US" sz="900" b="0" i="0" u="none" strike="noStrike">
                          <a:solidFill>
                            <a:srgbClr val="000000"/>
                          </a:solidFill>
                          <a:effectLst/>
                          <a:latin typeface="Calibri"/>
                        </a:rPr>
                        <a:t>†</a:t>
                      </a:r>
                      <a:endParaRPr lang="en-US" sz="800" b="0" i="0" u="none" strike="noStrike">
                        <a:solidFill>
                          <a:srgbClr val="000000"/>
                        </a:solidFill>
                        <a:effectLst/>
                        <a:latin typeface="Calibri"/>
                      </a:endParaRPr>
                    </a:p>
                  </a:txBody>
                  <a:tcPr marL="0" marR="0" marT="0" marB="0" anchor="ctr">
                    <a:lnL>
                      <a:noFill/>
                    </a:lnL>
                    <a:lnR w="12700" cap="flat" cmpd="sng" algn="ctr">
                      <a:solidFill>
                        <a:srgbClr val="666666"/>
                      </a:solidFill>
                      <a:prstDash val="solid"/>
                      <a:round/>
                      <a:headEnd type="none" w="med" len="med"/>
                      <a:tailEnd type="none" w="med" len="med"/>
                    </a:lnR>
                    <a:lnT w="12700" cap="flat" cmpd="sng" algn="ctr">
                      <a:solidFill>
                        <a:srgbClr val="666666"/>
                      </a:solidFill>
                      <a:prstDash val="solid"/>
                      <a:round/>
                      <a:headEnd type="none" w="med" len="med"/>
                      <a:tailEnd type="none" w="med" len="med"/>
                    </a:lnT>
                    <a:lnB w="12700" cap="flat" cmpd="sng" algn="ctr">
                      <a:solidFill>
                        <a:srgbClr val="666666"/>
                      </a:solidFill>
                      <a:prstDash val="solid"/>
                      <a:round/>
                      <a:headEnd type="none" w="med" len="med"/>
                      <a:tailEnd type="none" w="med" len="med"/>
                    </a:lnB>
                    <a:solidFill>
                      <a:srgbClr val="CCCCCC"/>
                    </a:solidFill>
                  </a:tcPr>
                </a:tc>
                <a:tc>
                  <a:txBody>
                    <a:bodyPr/>
                    <a:lstStyle/>
                    <a:p>
                      <a:pPr algn="l" fontAlgn="ctr"/>
                      <a:r>
                        <a:rPr lang="en-US" sz="800" b="0" i="0" u="none" strike="noStrike">
                          <a:solidFill>
                            <a:srgbClr val="000000"/>
                          </a:solidFill>
                          <a:effectLst/>
                          <a:latin typeface="Calibri"/>
                        </a:rPr>
                        <a:t> </a:t>
                      </a:r>
                    </a:p>
                  </a:txBody>
                  <a:tcPr marL="0" marR="0" marT="0" marB="0" anchor="ctr">
                    <a:lnL w="12700" cap="flat" cmpd="sng" algn="ctr">
                      <a:solidFill>
                        <a:srgbClr val="666666"/>
                      </a:solidFill>
                      <a:prstDash val="solid"/>
                      <a:round/>
                      <a:headEnd type="none" w="med" len="med"/>
                      <a:tailEnd type="none" w="med" len="med"/>
                    </a:lnL>
                    <a:lnR w="12700" cap="flat" cmpd="sng" algn="ctr">
                      <a:solidFill>
                        <a:srgbClr val="666666"/>
                      </a:solidFill>
                      <a:prstDash val="solid"/>
                      <a:round/>
                      <a:headEnd type="none" w="med" len="med"/>
                      <a:tailEnd type="none" w="med" len="med"/>
                    </a:lnR>
                    <a:lnT w="12700" cap="flat" cmpd="sng" algn="ctr">
                      <a:solidFill>
                        <a:srgbClr val="666666"/>
                      </a:solidFill>
                      <a:prstDash val="solid"/>
                      <a:round/>
                      <a:headEnd type="none" w="med" len="med"/>
                      <a:tailEnd type="none" w="med" len="med"/>
                    </a:lnT>
                    <a:lnB w="12700" cap="flat" cmpd="sng" algn="ctr">
                      <a:solidFill>
                        <a:srgbClr val="666666"/>
                      </a:solidFill>
                      <a:prstDash val="solid"/>
                      <a:round/>
                      <a:headEnd type="none" w="med" len="med"/>
                      <a:tailEnd type="none" w="med" len="med"/>
                    </a:lnB>
                    <a:solidFill>
                      <a:srgbClr val="CCCCCC"/>
                    </a:solidFill>
                  </a:tcPr>
                </a:tc>
                <a:tc>
                  <a:txBody>
                    <a:bodyPr/>
                    <a:lstStyle/>
                    <a:p>
                      <a:pPr algn="l" fontAlgn="b"/>
                      <a:endParaRPr lang="en-US" sz="800" b="0" i="0" u="none" strike="noStrike">
                        <a:solidFill>
                          <a:srgbClr val="000000"/>
                        </a:solidFill>
                        <a:effectLst/>
                        <a:latin typeface="Calibri"/>
                      </a:endParaRPr>
                    </a:p>
                  </a:txBody>
                  <a:tcPr marL="0" marR="0" marT="0" marB="0" anchor="b">
                    <a:lnL w="12700" cap="flat" cmpd="sng" algn="ctr">
                      <a:solidFill>
                        <a:srgbClr val="666666"/>
                      </a:solidFill>
                      <a:prstDash val="solid"/>
                      <a:round/>
                      <a:headEnd type="none" w="med" len="med"/>
                      <a:tailEnd type="none" w="med" len="med"/>
                    </a:lnL>
                    <a:lnR>
                      <a:noFill/>
                    </a:lnR>
                    <a:lnT>
                      <a:noFill/>
                    </a:lnT>
                    <a:lnB>
                      <a:noFill/>
                    </a:lnB>
                  </a:tcPr>
                </a:tc>
              </a:tr>
              <a:tr h="153771">
                <a:tc>
                  <a:txBody>
                    <a:bodyPr/>
                    <a:lstStyle/>
                    <a:p>
                      <a:pPr algn="l" fontAlgn="b"/>
                      <a:endParaRPr lang="en-US" sz="800" b="0" i="0" u="none" strike="noStrike">
                        <a:solidFill>
                          <a:srgbClr val="000000"/>
                        </a:solidFill>
                        <a:effectLst/>
                        <a:latin typeface="Calibri"/>
                      </a:endParaRPr>
                    </a:p>
                  </a:txBody>
                  <a:tcPr marL="0" marR="0" marT="0" marB="0" anchor="b">
                    <a:lnL>
                      <a:noFill/>
                    </a:lnL>
                    <a:lnR>
                      <a:noFill/>
                    </a:lnR>
                    <a:lnT>
                      <a:noFill/>
                    </a:lnT>
                    <a:lnB>
                      <a:noFill/>
                    </a:lnB>
                  </a:tcPr>
                </a:tc>
                <a:tc>
                  <a:txBody>
                    <a:bodyPr/>
                    <a:lstStyle/>
                    <a:p>
                      <a:pPr algn="l" fontAlgn="ctr"/>
                      <a:r>
                        <a:rPr lang="en-US" sz="800" b="0" i="0" u="none" strike="noStrike">
                          <a:solidFill>
                            <a:srgbClr val="000000"/>
                          </a:solidFill>
                          <a:effectLst/>
                          <a:latin typeface="Calibri"/>
                        </a:rPr>
                        <a:t>Metals</a:t>
                      </a:r>
                      <a:r>
                        <a:rPr lang="en-US" sz="900" b="0" i="0" u="none" strike="noStrike">
                          <a:solidFill>
                            <a:srgbClr val="000000"/>
                          </a:solidFill>
                          <a:effectLst/>
                          <a:latin typeface="Calibri"/>
                        </a:rPr>
                        <a:t>†</a:t>
                      </a:r>
                      <a:endParaRPr lang="en-US" sz="800" b="0" i="0" u="none" strike="noStrike">
                        <a:solidFill>
                          <a:srgbClr val="000000"/>
                        </a:solidFill>
                        <a:effectLst/>
                        <a:latin typeface="Calibri"/>
                      </a:endParaRPr>
                    </a:p>
                  </a:txBody>
                  <a:tcPr marL="0" marR="0" marT="0" marB="0" anchor="ctr">
                    <a:lnL>
                      <a:noFill/>
                    </a:lnL>
                    <a:lnR w="12700" cap="flat" cmpd="sng" algn="ctr">
                      <a:solidFill>
                        <a:srgbClr val="666666"/>
                      </a:solidFill>
                      <a:prstDash val="solid"/>
                      <a:round/>
                      <a:headEnd type="none" w="med" len="med"/>
                      <a:tailEnd type="none" w="med" len="med"/>
                    </a:lnR>
                    <a:lnT w="12700" cap="flat" cmpd="sng" algn="ctr">
                      <a:solidFill>
                        <a:srgbClr val="666666"/>
                      </a:solidFill>
                      <a:prstDash val="solid"/>
                      <a:round/>
                      <a:headEnd type="none" w="med" len="med"/>
                      <a:tailEnd type="none" w="med" len="med"/>
                    </a:lnT>
                    <a:lnB w="12700" cap="flat" cmpd="sng" algn="ctr">
                      <a:solidFill>
                        <a:srgbClr val="666666"/>
                      </a:solidFill>
                      <a:prstDash val="solid"/>
                      <a:round/>
                      <a:headEnd type="none" w="med" len="med"/>
                      <a:tailEnd type="none" w="med" len="med"/>
                    </a:lnB>
                  </a:tcPr>
                </a:tc>
                <a:tc>
                  <a:txBody>
                    <a:bodyPr/>
                    <a:lstStyle/>
                    <a:p>
                      <a:pPr algn="l" fontAlgn="ctr"/>
                      <a:r>
                        <a:rPr lang="en-US" sz="800" b="0" i="0" u="none" strike="noStrike" dirty="0">
                          <a:solidFill>
                            <a:srgbClr val="000000"/>
                          </a:solidFill>
                          <a:effectLst/>
                          <a:latin typeface="Calibri"/>
                        </a:rPr>
                        <a:t>Filter + ICPMS or XRF</a:t>
                      </a:r>
                    </a:p>
                  </a:txBody>
                  <a:tcPr marL="0" marR="0" marT="0" marB="0" anchor="ctr">
                    <a:lnL w="12700" cap="flat" cmpd="sng" algn="ctr">
                      <a:solidFill>
                        <a:srgbClr val="666666"/>
                      </a:solidFill>
                      <a:prstDash val="solid"/>
                      <a:round/>
                      <a:headEnd type="none" w="med" len="med"/>
                      <a:tailEnd type="none" w="med" len="med"/>
                    </a:lnL>
                    <a:lnR w="12700" cap="flat" cmpd="sng" algn="ctr">
                      <a:solidFill>
                        <a:srgbClr val="666666"/>
                      </a:solidFill>
                      <a:prstDash val="solid"/>
                      <a:round/>
                      <a:headEnd type="none" w="med" len="med"/>
                      <a:tailEnd type="none" w="med" len="med"/>
                    </a:lnR>
                    <a:lnT w="12700" cap="flat" cmpd="sng" algn="ctr">
                      <a:solidFill>
                        <a:srgbClr val="666666"/>
                      </a:solidFill>
                      <a:prstDash val="solid"/>
                      <a:round/>
                      <a:headEnd type="none" w="med" len="med"/>
                      <a:tailEnd type="none" w="med" len="med"/>
                    </a:lnT>
                    <a:lnB w="12700" cap="flat" cmpd="sng" algn="ctr">
                      <a:solidFill>
                        <a:srgbClr val="666666"/>
                      </a:solidFill>
                      <a:prstDash val="solid"/>
                      <a:round/>
                      <a:headEnd type="none" w="med" len="med"/>
                      <a:tailEnd type="none" w="med" len="med"/>
                    </a:lnB>
                  </a:tcPr>
                </a:tc>
                <a:tc>
                  <a:txBody>
                    <a:bodyPr/>
                    <a:lstStyle/>
                    <a:p>
                      <a:pPr algn="l" fontAlgn="ctr"/>
                      <a:r>
                        <a:rPr lang="en-US" sz="800" b="0" i="0" u="none" strike="noStrike" dirty="0">
                          <a:solidFill>
                            <a:srgbClr val="000000"/>
                          </a:solidFill>
                          <a:effectLst/>
                          <a:latin typeface="Calibri"/>
                        </a:rPr>
                        <a:t> </a:t>
                      </a:r>
                    </a:p>
                  </a:txBody>
                  <a:tcPr marL="0" marR="0" marT="0" marB="0" anchor="ctr">
                    <a:lnL w="12700" cap="flat" cmpd="sng" algn="ctr">
                      <a:solidFill>
                        <a:srgbClr val="666666"/>
                      </a:solidFill>
                      <a:prstDash val="solid"/>
                      <a:round/>
                      <a:headEnd type="none" w="med" len="med"/>
                      <a:tailEnd type="none" w="med" len="med"/>
                    </a:lnL>
                    <a:lnR>
                      <a:noFill/>
                    </a:lnR>
                    <a:lnT>
                      <a:noFill/>
                    </a:lnT>
                    <a:lnB>
                      <a:noFill/>
                    </a:lnB>
                    <a:solidFill>
                      <a:srgbClr val="FFFFFF"/>
                    </a:solidFill>
                  </a:tcPr>
                </a:tc>
              </a:tr>
            </a:tbl>
          </a:graphicData>
        </a:graphic>
      </p:graphicFrame>
      <p:pic>
        <p:nvPicPr>
          <p:cNvPr id="4098" name="Picture 2" descr="\\beans\users$\bpierce\Data\Documents\Attachments\sep_06\flight_range_updated.png"/>
          <p:cNvPicPr>
            <a:picLocks noChangeAspect="1" noChangeArrowheads="1"/>
          </p:cNvPicPr>
          <p:nvPr/>
        </p:nvPicPr>
        <p:blipFill rotWithShape="1">
          <a:blip r:embed="rId2">
            <a:extLst>
              <a:ext uri="{28A0092B-C50C-407E-A947-70E740481C1C}">
                <a14:useLocalDpi xmlns:a14="http://schemas.microsoft.com/office/drawing/2010/main" val="0"/>
              </a:ext>
            </a:extLst>
          </a:blip>
          <a:srcRect l="9589"/>
          <a:stretch/>
        </p:blipFill>
        <p:spPr bwMode="auto">
          <a:xfrm>
            <a:off x="3810000" y="914400"/>
            <a:ext cx="5235880" cy="5791200"/>
          </a:xfrm>
          <a:prstGeom prst="rect">
            <a:avLst/>
          </a:prstGeom>
          <a:noFill/>
          <a:extLst>
            <a:ext uri="{909E8E84-426E-40DD-AFC4-6F175D3DCCD1}">
              <a14:hiddenFill xmlns:a14="http://schemas.microsoft.com/office/drawing/2010/main">
                <a:solidFill>
                  <a:srgbClr val="FFFFFF"/>
                </a:solidFill>
              </a14:hiddenFill>
            </a:ext>
          </a:extLst>
        </p:spPr>
      </p:pic>
      <p:cxnSp>
        <p:nvCxnSpPr>
          <p:cNvPr id="12" name="Straight Arrow Connector 11"/>
          <p:cNvCxnSpPr>
            <a:stCxn id="8" idx="3"/>
          </p:cNvCxnSpPr>
          <p:nvPr/>
        </p:nvCxnSpPr>
        <p:spPr>
          <a:xfrm>
            <a:off x="3200400" y="1348264"/>
            <a:ext cx="2667000" cy="2842736"/>
          </a:xfrm>
          <a:prstGeom prst="straightConnector1">
            <a:avLst/>
          </a:prstGeom>
          <a:ln w="25400">
            <a:solidFill>
              <a:srgbClr val="28F84B"/>
            </a:solidFill>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a:off x="3581400" y="2366665"/>
            <a:ext cx="2209800" cy="2510135"/>
          </a:xfrm>
          <a:prstGeom prst="straightConnector1">
            <a:avLst/>
          </a:prstGeom>
          <a:ln w="25400">
            <a:solidFill>
              <a:srgbClr val="28F84B"/>
            </a:solidFill>
            <a:tailEnd type="arrow"/>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3505200" y="609600"/>
            <a:ext cx="5391284" cy="646331"/>
          </a:xfrm>
          <a:prstGeom prst="rect">
            <a:avLst/>
          </a:prstGeom>
          <a:noFill/>
          <a:ln w="25400">
            <a:solidFill>
              <a:srgbClr val="FF0000"/>
            </a:solidFill>
          </a:ln>
        </p:spPr>
        <p:txBody>
          <a:bodyPr wrap="none" rtlCol="0">
            <a:spAutoFit/>
          </a:bodyPr>
          <a:lstStyle/>
          <a:p>
            <a:r>
              <a:rPr lang="en-US" dirty="0">
                <a:latin typeface="Times New Roman" panose="02020603050405020304" pitchFamily="18" charset="0"/>
                <a:cs typeface="Times New Roman" panose="02020603050405020304" pitchFamily="18" charset="0"/>
              </a:rPr>
              <a:t>NASA </a:t>
            </a:r>
            <a:r>
              <a:rPr lang="en-US" dirty="0" smtClean="0">
                <a:latin typeface="Times New Roman" panose="02020603050405020304" pitchFamily="18" charset="0"/>
                <a:cs typeface="Times New Roman" panose="02020603050405020304" pitchFamily="18" charset="0"/>
              </a:rPr>
              <a:t>airborne column </a:t>
            </a:r>
            <a:r>
              <a:rPr lang="en-US" dirty="0">
                <a:latin typeface="Times New Roman" panose="02020603050405020304" pitchFamily="18" charset="0"/>
                <a:cs typeface="Times New Roman" panose="02020603050405020304" pitchFamily="18" charset="0"/>
              </a:rPr>
              <a:t>NO2, HCHO, O3, and </a:t>
            </a:r>
            <a:r>
              <a:rPr lang="en-US" dirty="0" smtClean="0">
                <a:latin typeface="Times New Roman" panose="02020603050405020304" pitchFamily="18" charset="0"/>
                <a:cs typeface="Times New Roman" panose="02020603050405020304" pitchFamily="18" charset="0"/>
              </a:rPr>
              <a:t>aerosols</a:t>
            </a:r>
            <a:endParaRPr lang="en-US" baseline="30000" dirty="0" smtClean="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a:t>
            </a:r>
            <a:r>
              <a:rPr lang="en-US" dirty="0" err="1" smtClean="0">
                <a:latin typeface="Times New Roman" panose="02020603050405020304" pitchFamily="18" charset="0"/>
                <a:cs typeface="Times New Roman" panose="02020603050405020304" pitchFamily="18" charset="0"/>
              </a:rPr>
              <a:t>GeoTASO</a:t>
            </a:r>
            <a:r>
              <a:rPr lang="en-US" dirty="0" smtClean="0">
                <a:latin typeface="Times New Roman" panose="02020603050405020304" pitchFamily="18" charset="0"/>
                <a:cs typeface="Times New Roman" panose="02020603050405020304" pitchFamily="18" charset="0"/>
              </a:rPr>
              <a:t> Airborne UV-VIS Spectrometer)</a:t>
            </a:r>
            <a:endParaRPr lang="en-US" baseline="30000" dirty="0">
              <a:latin typeface="Times New Roman" panose="02020603050405020304" pitchFamily="18" charset="0"/>
              <a:cs typeface="Times New Roman" panose="02020603050405020304" pitchFamily="18" charset="0"/>
            </a:endParaRPr>
          </a:p>
        </p:txBody>
      </p:sp>
      <p:cxnSp>
        <p:nvCxnSpPr>
          <p:cNvPr id="15" name="Straight Arrow Connector 14"/>
          <p:cNvCxnSpPr>
            <a:stCxn id="7" idx="2"/>
          </p:cNvCxnSpPr>
          <p:nvPr/>
        </p:nvCxnSpPr>
        <p:spPr>
          <a:xfrm flipH="1">
            <a:off x="5029200" y="1255931"/>
            <a:ext cx="1171642" cy="3239869"/>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3352800" y="6324600"/>
            <a:ext cx="5720861" cy="369332"/>
          </a:xfrm>
          <a:prstGeom prst="rect">
            <a:avLst/>
          </a:prstGeom>
          <a:noFill/>
          <a:ln w="25400">
            <a:solidFill>
              <a:srgbClr val="00FF00"/>
            </a:solidFill>
          </a:ln>
        </p:spPr>
        <p:txBody>
          <a:bodyPr wrap="none" rtlCol="0">
            <a:spAutoFit/>
          </a:bodyPr>
          <a:lstStyle/>
          <a:p>
            <a:r>
              <a:rPr lang="en-US" dirty="0" smtClean="0">
                <a:latin typeface="Times New Roman" panose="02020603050405020304" pitchFamily="18" charset="0"/>
                <a:cs typeface="Times New Roman" panose="02020603050405020304" pitchFamily="18" charset="0"/>
              </a:rPr>
              <a:t>EPA</a:t>
            </a:r>
            <a:r>
              <a:rPr lang="en-US" dirty="0">
                <a:latin typeface="Times New Roman" panose="02020603050405020304" pitchFamily="18" charset="0"/>
                <a:cs typeface="Times New Roman" panose="02020603050405020304" pitchFamily="18" charset="0"/>
              </a:rPr>
              <a:t> </a:t>
            </a:r>
            <a:r>
              <a:rPr lang="en-US" dirty="0" smtClean="0">
                <a:latin typeface="Times New Roman" panose="02020603050405020304" pitchFamily="18" charset="0"/>
                <a:cs typeface="Times New Roman" panose="02020603050405020304" pitchFamily="18" charset="0"/>
              </a:rPr>
              <a:t>Ground based column NO2, HCHO, O3 (PANDORA) </a:t>
            </a:r>
            <a:endParaRPr lang="en-US" baseline="30000" dirty="0">
              <a:latin typeface="Times New Roman" panose="02020603050405020304" pitchFamily="18" charset="0"/>
              <a:cs typeface="Times New Roman" panose="02020603050405020304" pitchFamily="18" charset="0"/>
            </a:endParaRPr>
          </a:p>
        </p:txBody>
      </p:sp>
      <p:cxnSp>
        <p:nvCxnSpPr>
          <p:cNvPr id="19" name="Straight Arrow Connector 18"/>
          <p:cNvCxnSpPr/>
          <p:nvPr/>
        </p:nvCxnSpPr>
        <p:spPr>
          <a:xfrm flipH="1" flipV="1">
            <a:off x="5867400" y="4191000"/>
            <a:ext cx="2057400" cy="2133600"/>
          </a:xfrm>
          <a:prstGeom prst="straightConnector1">
            <a:avLst/>
          </a:prstGeom>
          <a:ln w="25400">
            <a:solidFill>
              <a:srgbClr val="28F84B"/>
            </a:solidFill>
            <a:tailEnd type="arrow"/>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flipH="1" flipV="1">
            <a:off x="5867400" y="4876800"/>
            <a:ext cx="1398329" cy="1447800"/>
          </a:xfrm>
          <a:prstGeom prst="straightConnector1">
            <a:avLst/>
          </a:prstGeom>
          <a:ln w="25400">
            <a:solidFill>
              <a:srgbClr val="28F84B"/>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7097816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276600" y="0"/>
            <a:ext cx="1978427" cy="584775"/>
          </a:xfrm>
          <a:prstGeom prst="rect">
            <a:avLst/>
          </a:prstGeom>
          <a:noFill/>
        </p:spPr>
        <p:txBody>
          <a:bodyPr wrap="none" rtlCol="0">
            <a:spAutoFit/>
          </a:bodyPr>
          <a:lstStyle/>
          <a:p>
            <a:r>
              <a:rPr lang="en-US" sz="3200" b="1" dirty="0" err="1" smtClean="0">
                <a:latin typeface="Times New Roman" panose="02020603050405020304" pitchFamily="18" charset="0"/>
                <a:cs typeface="Times New Roman" panose="02020603050405020304" pitchFamily="18" charset="0"/>
              </a:rPr>
              <a:t>GeoTASO</a:t>
            </a:r>
            <a:endParaRPr lang="en-US" sz="3200" b="1" dirty="0">
              <a:latin typeface="Times New Roman" panose="02020603050405020304" pitchFamily="18" charset="0"/>
              <a:cs typeface="Times New Roman" panose="02020603050405020304" pitchFamily="18" charset="0"/>
            </a:endParaRPr>
          </a:p>
        </p:txBody>
      </p:sp>
      <p:sp>
        <p:nvSpPr>
          <p:cNvPr id="4" name="Rectangle 3"/>
          <p:cNvSpPr/>
          <p:nvPr/>
        </p:nvSpPr>
        <p:spPr>
          <a:xfrm>
            <a:off x="0" y="533400"/>
            <a:ext cx="9144000" cy="923330"/>
          </a:xfrm>
          <a:prstGeom prst="rect">
            <a:avLst/>
          </a:prstGeom>
        </p:spPr>
        <p:txBody>
          <a:bodyPr wrap="square">
            <a:spAutoFit/>
          </a:bodyPr>
          <a:lstStyle/>
          <a:p>
            <a:r>
              <a:rPr lang="en-US" dirty="0">
                <a:latin typeface="Times New Roman" panose="02020603050405020304" pitchFamily="18" charset="0"/>
                <a:cs typeface="Times New Roman" panose="02020603050405020304" pitchFamily="18" charset="0"/>
              </a:rPr>
              <a:t>NASA GEO-CAPE program will provide the Langley Research Center </a:t>
            </a:r>
            <a:r>
              <a:rPr lang="en-US" dirty="0" smtClean="0">
                <a:latin typeface="Times New Roman" panose="02020603050405020304" pitchFamily="18" charset="0"/>
                <a:cs typeface="Times New Roman" panose="02020603050405020304" pitchFamily="18" charset="0"/>
              </a:rPr>
              <a:t>King Air aircraft </a:t>
            </a:r>
            <a:r>
              <a:rPr lang="en-US" dirty="0">
                <a:latin typeface="Times New Roman" panose="02020603050405020304" pitchFamily="18" charset="0"/>
                <a:cs typeface="Times New Roman" panose="02020603050405020304" pitchFamily="18" charset="0"/>
              </a:rPr>
              <a:t>with the Geostationary Trace gas and Aerosol Sensor Optimization (</a:t>
            </a:r>
            <a:r>
              <a:rPr lang="en-US" dirty="0" err="1">
                <a:latin typeface="Times New Roman" panose="02020603050405020304" pitchFamily="18" charset="0"/>
                <a:cs typeface="Times New Roman" panose="02020603050405020304" pitchFamily="18" charset="0"/>
              </a:rPr>
              <a:t>GeoTASO</a:t>
            </a:r>
            <a:r>
              <a:rPr lang="en-US" dirty="0">
                <a:latin typeface="Times New Roman" panose="02020603050405020304" pitchFamily="18" charset="0"/>
                <a:cs typeface="Times New Roman" panose="02020603050405020304" pitchFamily="18" charset="0"/>
              </a:rPr>
              <a:t>) instrument and conduct approximately 100 local flight hours. </a:t>
            </a:r>
            <a:endParaRPr lang="en-US" dirty="0" smtClean="0">
              <a:latin typeface="Times New Roman" panose="02020603050405020304" pitchFamily="18" charset="0"/>
              <a:cs typeface="Times New Roman" panose="02020603050405020304" pitchFamily="18" charset="0"/>
            </a:endParaRPr>
          </a:p>
        </p:txBody>
      </p:sp>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3315" y="1514755"/>
            <a:ext cx="7924800" cy="23839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71903" y="3638810"/>
            <a:ext cx="5010097" cy="8569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807" y="4803577"/>
            <a:ext cx="4143375" cy="14627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ctangle 5"/>
          <p:cNvSpPr/>
          <p:nvPr/>
        </p:nvSpPr>
        <p:spPr>
          <a:xfrm>
            <a:off x="42623" y="4495800"/>
            <a:ext cx="4572000" cy="307777"/>
          </a:xfrm>
          <a:prstGeom prst="rect">
            <a:avLst/>
          </a:prstGeom>
        </p:spPr>
        <p:txBody>
          <a:bodyPr>
            <a:spAutoFit/>
          </a:bodyPr>
          <a:lstStyle/>
          <a:p>
            <a:r>
              <a:rPr lang="en-US" sz="1400" b="1" dirty="0">
                <a:latin typeface="Times New Roman" panose="02020603050405020304" pitchFamily="18" charset="0"/>
                <a:cs typeface="Times New Roman" panose="02020603050405020304" pitchFamily="18" charset="0"/>
              </a:rPr>
              <a:t>Typical signal from the UV(blue) and Vis (red) channels</a:t>
            </a:r>
            <a:endParaRPr lang="en-US" sz="1400" dirty="0">
              <a:latin typeface="Times New Roman" panose="02020603050405020304" pitchFamily="18" charset="0"/>
              <a:cs typeface="Times New Roman" panose="02020603050405020304" pitchFamily="18" charset="0"/>
            </a:endParaRPr>
          </a:p>
        </p:txBody>
      </p:sp>
      <p:sp>
        <p:nvSpPr>
          <p:cNvPr id="7" name="Rectangle 6"/>
          <p:cNvSpPr/>
          <p:nvPr/>
        </p:nvSpPr>
        <p:spPr>
          <a:xfrm>
            <a:off x="4468312" y="4572000"/>
            <a:ext cx="4572000" cy="1754326"/>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txBody>
          <a:bodyPr>
            <a:spAutoFit/>
          </a:bodyPr>
          <a:lstStyle/>
          <a:p>
            <a:pPr marL="285750" indent="-285750">
              <a:buFont typeface="Wingdings" panose="05000000000000000000" pitchFamily="2" charset="2"/>
              <a:buChar char="q"/>
            </a:pPr>
            <a:r>
              <a:rPr lang="en-US" dirty="0">
                <a:latin typeface="Times New Roman" panose="02020603050405020304" pitchFamily="18" charset="0"/>
                <a:cs typeface="Times New Roman" panose="02020603050405020304" pitchFamily="18" charset="0"/>
              </a:rPr>
              <a:t>Advances TEMPO </a:t>
            </a:r>
            <a:r>
              <a:rPr lang="en-US" dirty="0" smtClean="0">
                <a:latin typeface="Times New Roman" panose="02020603050405020304" pitchFamily="18" charset="0"/>
                <a:cs typeface="Times New Roman" panose="02020603050405020304" pitchFamily="18" charset="0"/>
              </a:rPr>
              <a:t>retrieval readiness </a:t>
            </a:r>
            <a:r>
              <a:rPr lang="en-US" dirty="0">
                <a:latin typeface="Times New Roman" panose="02020603050405020304" pitchFamily="18" charset="0"/>
                <a:cs typeface="Times New Roman" panose="02020603050405020304" pitchFamily="18" charset="0"/>
              </a:rPr>
              <a:t>through testing </a:t>
            </a:r>
            <a:r>
              <a:rPr lang="en-US" dirty="0" smtClean="0">
                <a:latin typeface="Times New Roman" panose="02020603050405020304" pitchFamily="18" charset="0"/>
                <a:cs typeface="Times New Roman" panose="02020603050405020304" pitchFamily="18" charset="0"/>
              </a:rPr>
              <a:t>of trace </a:t>
            </a:r>
            <a:r>
              <a:rPr lang="en-US" dirty="0">
                <a:latin typeface="Times New Roman" panose="02020603050405020304" pitchFamily="18" charset="0"/>
                <a:cs typeface="Times New Roman" panose="02020603050405020304" pitchFamily="18" charset="0"/>
              </a:rPr>
              <a:t>gas and aerosol retrievals</a:t>
            </a:r>
          </a:p>
          <a:p>
            <a:pPr marL="285750" indent="-285750">
              <a:buFont typeface="Wingdings" panose="05000000000000000000" pitchFamily="2" charset="2"/>
              <a:buChar char="q"/>
            </a:pPr>
            <a:r>
              <a:rPr lang="en-US" dirty="0" smtClean="0">
                <a:latin typeface="Times New Roman" panose="02020603050405020304" pitchFamily="18" charset="0"/>
                <a:cs typeface="Times New Roman" panose="02020603050405020304" pitchFamily="18" charset="0"/>
              </a:rPr>
              <a:t>Engages Air Quality Management </a:t>
            </a:r>
            <a:r>
              <a:rPr lang="en-US" dirty="0">
                <a:latin typeface="Times New Roman" panose="02020603050405020304" pitchFamily="18" charset="0"/>
                <a:cs typeface="Times New Roman" panose="02020603050405020304" pitchFamily="18" charset="0"/>
              </a:rPr>
              <a:t>(including </a:t>
            </a:r>
            <a:r>
              <a:rPr lang="en-US" dirty="0" smtClean="0">
                <a:latin typeface="Times New Roman" panose="02020603050405020304" pitchFamily="18" charset="0"/>
                <a:cs typeface="Times New Roman" panose="02020603050405020304" pitchFamily="18" charset="0"/>
              </a:rPr>
              <a:t>TEMPO early </a:t>
            </a:r>
            <a:r>
              <a:rPr lang="en-US" dirty="0">
                <a:latin typeface="Times New Roman" panose="02020603050405020304" pitchFamily="18" charset="0"/>
                <a:cs typeface="Times New Roman" panose="02020603050405020304" pitchFamily="18" charset="0"/>
              </a:rPr>
              <a:t>adopters) via </a:t>
            </a:r>
            <a:r>
              <a:rPr lang="en-US" dirty="0" smtClean="0">
                <a:latin typeface="Times New Roman" panose="02020603050405020304" pitchFamily="18" charset="0"/>
                <a:cs typeface="Times New Roman" panose="02020603050405020304" pitchFamily="18" charset="0"/>
              </a:rPr>
              <a:t>targeted observations</a:t>
            </a:r>
            <a:endParaRPr lang="en-US" dirty="0">
              <a:latin typeface="Times New Roman" panose="02020603050405020304" pitchFamily="18" charset="0"/>
              <a:cs typeface="Times New Roman" panose="02020603050405020304" pitchFamily="18" charset="0"/>
            </a:endParaRPr>
          </a:p>
        </p:txBody>
      </p:sp>
      <p:sp>
        <p:nvSpPr>
          <p:cNvPr id="9" name="Rectangle 8"/>
          <p:cNvSpPr/>
          <p:nvPr/>
        </p:nvSpPr>
        <p:spPr>
          <a:xfrm>
            <a:off x="0" y="6334780"/>
            <a:ext cx="9144000" cy="523220"/>
          </a:xfrm>
          <a:prstGeom prst="rect">
            <a:avLst/>
          </a:prstGeom>
        </p:spPr>
        <p:txBody>
          <a:bodyPr wrap="square">
            <a:spAutoFit/>
          </a:bodyPr>
          <a:lstStyle/>
          <a:p>
            <a:r>
              <a:rPr lang="en-US" sz="1400" dirty="0">
                <a:latin typeface="Times New Roman" panose="02020603050405020304" pitchFamily="18" charset="0"/>
                <a:cs typeface="Times New Roman" panose="02020603050405020304" pitchFamily="18" charset="0"/>
              </a:rPr>
              <a:t>From </a:t>
            </a:r>
            <a:r>
              <a:rPr lang="en-US" sz="1400" dirty="0" smtClean="0">
                <a:latin typeface="Times New Roman" panose="02020603050405020304" pitchFamily="18" charset="0"/>
                <a:cs typeface="Times New Roman" panose="02020603050405020304" pitchFamily="18" charset="0"/>
              </a:rPr>
              <a:t>Leitch, et al, 6th </a:t>
            </a:r>
            <a:r>
              <a:rPr lang="en-US" sz="1400" dirty="0">
                <a:latin typeface="Times New Roman" panose="02020603050405020304" pitchFamily="18" charset="0"/>
                <a:cs typeface="Times New Roman" panose="02020603050405020304" pitchFamily="18" charset="0"/>
              </a:rPr>
              <a:t>Annual </a:t>
            </a:r>
            <a:r>
              <a:rPr lang="en-US" sz="1400" dirty="0" err="1">
                <a:latin typeface="Times New Roman" panose="02020603050405020304" pitchFamily="18" charset="0"/>
                <a:cs typeface="Times New Roman" panose="02020603050405020304" pitchFamily="18" charset="0"/>
              </a:rPr>
              <a:t>HyspIRI</a:t>
            </a:r>
            <a:r>
              <a:rPr lang="en-US" sz="1400" dirty="0">
                <a:latin typeface="Times New Roman" panose="02020603050405020304" pitchFamily="18" charset="0"/>
                <a:cs typeface="Times New Roman" panose="02020603050405020304" pitchFamily="18" charset="0"/>
              </a:rPr>
              <a:t> Data Product Symposium and Aquatic </a:t>
            </a:r>
            <a:r>
              <a:rPr lang="en-US" sz="1400" dirty="0" smtClean="0">
                <a:latin typeface="Times New Roman" panose="02020603050405020304" pitchFamily="18" charset="0"/>
                <a:cs typeface="Times New Roman" panose="02020603050405020304" pitchFamily="18" charset="0"/>
              </a:rPr>
              <a:t>Forum, June </a:t>
            </a:r>
            <a:r>
              <a:rPr lang="en-US" sz="1400" dirty="0">
                <a:latin typeface="Times New Roman" panose="02020603050405020304" pitchFamily="18" charset="0"/>
                <a:cs typeface="Times New Roman" panose="02020603050405020304" pitchFamily="18" charset="0"/>
              </a:rPr>
              <a:t>1-3, </a:t>
            </a:r>
            <a:r>
              <a:rPr lang="en-US" sz="1400" dirty="0" smtClean="0">
                <a:latin typeface="Times New Roman" panose="02020603050405020304" pitchFamily="18" charset="0"/>
                <a:cs typeface="Times New Roman" panose="02020603050405020304" pitchFamily="18" charset="0"/>
              </a:rPr>
              <a:t>2016 NASA GSFC (http</a:t>
            </a:r>
            <a:r>
              <a:rPr lang="en-US" sz="1400" dirty="0">
                <a:latin typeface="Times New Roman" panose="02020603050405020304" pitchFamily="18" charset="0"/>
                <a:cs typeface="Times New Roman" panose="02020603050405020304" pitchFamily="18" charset="0"/>
              </a:rPr>
              <a:t>://hyspiri.jpl.nasa.gov/downloads/2016_Symposium/2016_HyspIRI_Agenda_final.pdf</a:t>
            </a:r>
          </a:p>
        </p:txBody>
      </p:sp>
    </p:spTree>
    <p:extLst>
      <p:ext uri="{BB962C8B-B14F-4D97-AF65-F5344CB8AC3E}">
        <p14:creationId xmlns:p14="http://schemas.microsoft.com/office/powerpoint/2010/main" val="342578708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rotWithShape="1">
          <a:blip r:embed="rId3" cstate="print"/>
          <a:srcRect l="20719" t="39926" r="17798" b="10000"/>
          <a:stretch/>
        </p:blipFill>
        <p:spPr bwMode="auto">
          <a:xfrm>
            <a:off x="1290" y="2127902"/>
            <a:ext cx="9142710" cy="4653897"/>
          </a:xfrm>
          <a:prstGeom prst="rect">
            <a:avLst/>
          </a:prstGeom>
          <a:noFill/>
          <a:ln w="9525">
            <a:noFill/>
            <a:miter lim="800000"/>
            <a:headEnd/>
            <a:tailEnd/>
          </a:ln>
        </p:spPr>
      </p:pic>
      <p:sp>
        <p:nvSpPr>
          <p:cNvPr id="6" name="Rectangle 5"/>
          <p:cNvSpPr/>
          <p:nvPr/>
        </p:nvSpPr>
        <p:spPr>
          <a:xfrm>
            <a:off x="0" y="6499554"/>
            <a:ext cx="9144000" cy="369332"/>
          </a:xfrm>
          <a:prstGeom prst="rect">
            <a:avLst/>
          </a:prstGeom>
        </p:spPr>
        <p:txBody>
          <a:bodyPr wrap="square">
            <a:spAutoFit/>
          </a:bodyPr>
          <a:lstStyle/>
          <a:p>
            <a:pPr algn="ctr"/>
            <a:r>
              <a:rPr lang="en-US" b="1" dirty="0" smtClean="0">
                <a:latin typeface="Times New Roman" pitchFamily="18" charset="0"/>
                <a:cs typeface="Times New Roman" pitchFamily="18" charset="0"/>
              </a:rPr>
              <a:t>From Caroline </a:t>
            </a:r>
            <a:r>
              <a:rPr lang="en-US" b="1" dirty="0" err="1" smtClean="0">
                <a:latin typeface="Times New Roman" pitchFamily="18" charset="0"/>
                <a:cs typeface="Times New Roman" pitchFamily="18" charset="0"/>
              </a:rPr>
              <a:t>Nowlan</a:t>
            </a:r>
            <a:r>
              <a:rPr lang="en-US" b="1" dirty="0" smtClean="0">
                <a:latin typeface="Times New Roman" pitchFamily="18" charset="0"/>
                <a:cs typeface="Times New Roman" pitchFamily="18" charset="0"/>
              </a:rPr>
              <a:t> (Harvard-Smithsonian Center for Astrophysics, Cambridge, MA)</a:t>
            </a:r>
            <a:endParaRPr lang="en-US" b="1" dirty="0">
              <a:latin typeface="Times New Roman" pitchFamily="18" charset="0"/>
              <a:cs typeface="Times New Roman" pitchFamily="18" charset="0"/>
            </a:endParaRPr>
          </a:p>
        </p:txBody>
      </p:sp>
      <p:pic>
        <p:nvPicPr>
          <p:cNvPr id="7" name="table"/>
          <p:cNvPicPr>
            <a:picLocks noChangeAspect="1"/>
          </p:cNvPicPr>
          <p:nvPr/>
        </p:nvPicPr>
        <p:blipFill>
          <a:blip r:embed="rId4"/>
          <a:stretch>
            <a:fillRect/>
          </a:stretch>
        </p:blipFill>
        <p:spPr>
          <a:xfrm>
            <a:off x="3048000" y="3002250"/>
            <a:ext cx="2373086" cy="1483360"/>
          </a:xfrm>
          <a:prstGeom prst="rect">
            <a:avLst/>
          </a:prstGeom>
        </p:spPr>
      </p:pic>
      <p:sp>
        <p:nvSpPr>
          <p:cNvPr id="3" name="TextBox 2"/>
          <p:cNvSpPr txBox="1"/>
          <p:nvPr/>
        </p:nvSpPr>
        <p:spPr>
          <a:xfrm>
            <a:off x="2209800" y="1905000"/>
            <a:ext cx="4948984" cy="523220"/>
          </a:xfrm>
          <a:prstGeom prst="rect">
            <a:avLst/>
          </a:prstGeom>
          <a:noFill/>
        </p:spPr>
        <p:txBody>
          <a:bodyPr wrap="none" rtlCol="0">
            <a:spAutoFit/>
          </a:bodyPr>
          <a:lstStyle/>
          <a:p>
            <a:r>
              <a:rPr lang="en-US" sz="2800" b="1" dirty="0" smtClean="0"/>
              <a:t>NO</a:t>
            </a:r>
            <a:r>
              <a:rPr lang="en-US" sz="2800" b="1" baseline="-25000" dirty="0" smtClean="0"/>
              <a:t>2</a:t>
            </a:r>
            <a:r>
              <a:rPr lang="en-US" sz="2800" b="1" dirty="0" smtClean="0"/>
              <a:t> over Denver, 2 August 2014</a:t>
            </a:r>
            <a:endParaRPr lang="en-US" sz="2800" b="1" dirty="0"/>
          </a:p>
        </p:txBody>
      </p:sp>
      <p:sp>
        <p:nvSpPr>
          <p:cNvPr id="4" name="TextBox 3"/>
          <p:cNvSpPr txBox="1"/>
          <p:nvPr/>
        </p:nvSpPr>
        <p:spPr>
          <a:xfrm>
            <a:off x="228600" y="2438400"/>
            <a:ext cx="1705916" cy="400110"/>
          </a:xfrm>
          <a:prstGeom prst="rect">
            <a:avLst/>
          </a:prstGeom>
          <a:noFill/>
        </p:spPr>
        <p:txBody>
          <a:bodyPr wrap="none" rtlCol="0">
            <a:spAutoFit/>
          </a:bodyPr>
          <a:lstStyle/>
          <a:p>
            <a:r>
              <a:rPr lang="en-US" sz="2000" b="1" dirty="0" smtClean="0">
                <a:solidFill>
                  <a:schemeClr val="bg1"/>
                </a:solidFill>
              </a:rPr>
              <a:t>8:00-11:30 am</a:t>
            </a:r>
            <a:endParaRPr lang="en-US" sz="2000" b="1" dirty="0">
              <a:solidFill>
                <a:schemeClr val="bg1"/>
              </a:solidFill>
            </a:endParaRPr>
          </a:p>
        </p:txBody>
      </p:sp>
      <p:sp>
        <p:nvSpPr>
          <p:cNvPr id="9" name="TextBox 8"/>
          <p:cNvSpPr txBox="1"/>
          <p:nvPr/>
        </p:nvSpPr>
        <p:spPr>
          <a:xfrm>
            <a:off x="4390084" y="2438400"/>
            <a:ext cx="1587294" cy="400110"/>
          </a:xfrm>
          <a:prstGeom prst="rect">
            <a:avLst/>
          </a:prstGeom>
          <a:noFill/>
        </p:spPr>
        <p:txBody>
          <a:bodyPr wrap="none" rtlCol="0">
            <a:spAutoFit/>
          </a:bodyPr>
          <a:lstStyle/>
          <a:p>
            <a:r>
              <a:rPr lang="en-US" sz="2000" b="1" dirty="0" smtClean="0">
                <a:solidFill>
                  <a:schemeClr val="bg1"/>
                </a:solidFill>
              </a:rPr>
              <a:t>2:00-4:00 pm</a:t>
            </a:r>
            <a:endParaRPr lang="en-US" sz="2000" b="1" dirty="0">
              <a:solidFill>
                <a:schemeClr val="bg1"/>
              </a:solidFill>
            </a:endParaRPr>
          </a:p>
        </p:txBody>
      </p:sp>
      <p:sp>
        <p:nvSpPr>
          <p:cNvPr id="10" name="TextBox 9"/>
          <p:cNvSpPr txBox="1"/>
          <p:nvPr/>
        </p:nvSpPr>
        <p:spPr>
          <a:xfrm>
            <a:off x="3276600" y="0"/>
            <a:ext cx="1978427" cy="584775"/>
          </a:xfrm>
          <a:prstGeom prst="rect">
            <a:avLst/>
          </a:prstGeom>
          <a:noFill/>
        </p:spPr>
        <p:txBody>
          <a:bodyPr wrap="none" rtlCol="0">
            <a:spAutoFit/>
          </a:bodyPr>
          <a:lstStyle/>
          <a:p>
            <a:r>
              <a:rPr lang="en-US" sz="3200" b="1" dirty="0" err="1" smtClean="0">
                <a:latin typeface="Times New Roman" panose="02020603050405020304" pitchFamily="18" charset="0"/>
                <a:cs typeface="Times New Roman" panose="02020603050405020304" pitchFamily="18" charset="0"/>
              </a:rPr>
              <a:t>GeoTASO</a:t>
            </a:r>
            <a:endParaRPr lang="en-US" sz="3200" b="1" dirty="0">
              <a:latin typeface="Times New Roman" panose="02020603050405020304" pitchFamily="18" charset="0"/>
              <a:cs typeface="Times New Roman" panose="02020603050405020304" pitchFamily="18" charset="0"/>
            </a:endParaRPr>
          </a:p>
        </p:txBody>
      </p:sp>
      <p:sp>
        <p:nvSpPr>
          <p:cNvPr id="11" name="Rectangle 10"/>
          <p:cNvSpPr/>
          <p:nvPr/>
        </p:nvSpPr>
        <p:spPr>
          <a:xfrm>
            <a:off x="0" y="533400"/>
            <a:ext cx="9144000" cy="923330"/>
          </a:xfrm>
          <a:prstGeom prst="rect">
            <a:avLst/>
          </a:prstGeom>
        </p:spPr>
        <p:txBody>
          <a:bodyPr wrap="square">
            <a:spAutoFit/>
          </a:bodyPr>
          <a:lstStyle/>
          <a:p>
            <a:r>
              <a:rPr lang="en-US" dirty="0">
                <a:latin typeface="Times New Roman" panose="02020603050405020304" pitchFamily="18" charset="0"/>
                <a:cs typeface="Times New Roman" panose="02020603050405020304" pitchFamily="18" charset="0"/>
              </a:rPr>
              <a:t>NASA GEO-CAPE program will provide the Langley Research Center </a:t>
            </a:r>
            <a:r>
              <a:rPr lang="en-US" dirty="0" smtClean="0">
                <a:latin typeface="Times New Roman" panose="02020603050405020304" pitchFamily="18" charset="0"/>
                <a:cs typeface="Times New Roman" panose="02020603050405020304" pitchFamily="18" charset="0"/>
              </a:rPr>
              <a:t>King Air </a:t>
            </a:r>
            <a:r>
              <a:rPr lang="en-US" dirty="0">
                <a:latin typeface="Times New Roman" panose="02020603050405020304" pitchFamily="18" charset="0"/>
                <a:cs typeface="Times New Roman" panose="02020603050405020304" pitchFamily="18" charset="0"/>
              </a:rPr>
              <a:t>aircraft with the Geostationary Trace gas and Aerosol Sensor Optimization (</a:t>
            </a:r>
            <a:r>
              <a:rPr lang="en-US" dirty="0" err="1">
                <a:latin typeface="Times New Roman" panose="02020603050405020304" pitchFamily="18" charset="0"/>
                <a:cs typeface="Times New Roman" panose="02020603050405020304" pitchFamily="18" charset="0"/>
              </a:rPr>
              <a:t>GeoTASO</a:t>
            </a:r>
            <a:r>
              <a:rPr lang="en-US" dirty="0">
                <a:latin typeface="Times New Roman" panose="02020603050405020304" pitchFamily="18" charset="0"/>
                <a:cs typeface="Times New Roman" panose="02020603050405020304" pitchFamily="18" charset="0"/>
              </a:rPr>
              <a:t>) instrument and conduct approximately 100 local flight hours. </a:t>
            </a:r>
            <a:endParaRPr lang="en-US" dirty="0" smtClean="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3832681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592082"/>
            <a:ext cx="9144000" cy="923330"/>
          </a:xfrm>
          <a:prstGeom prst="rect">
            <a:avLst/>
          </a:prstGeom>
        </p:spPr>
        <p:txBody>
          <a:bodyPr wrap="square">
            <a:spAutoFit/>
          </a:bodyPr>
          <a:lstStyle/>
          <a:p>
            <a:r>
              <a:rPr lang="en-US" dirty="0">
                <a:latin typeface="Times New Roman" panose="02020603050405020304" pitchFamily="18" charset="0"/>
                <a:cs typeface="Times New Roman" panose="02020603050405020304" pitchFamily="18" charset="0"/>
              </a:rPr>
              <a:t>EPA National Exposure Research Laboratory (NERL)  has offered to provide </a:t>
            </a:r>
            <a:r>
              <a:rPr lang="en-US">
                <a:latin typeface="Times New Roman" panose="02020603050405020304" pitchFamily="18" charset="0"/>
                <a:cs typeface="Times New Roman" panose="02020603050405020304" pitchFamily="18" charset="0"/>
              </a:rPr>
              <a:t>3 </a:t>
            </a:r>
            <a:r>
              <a:rPr lang="en-US" smtClean="0">
                <a:latin typeface="Times New Roman" panose="02020603050405020304" pitchFamily="18" charset="0"/>
                <a:cs typeface="Times New Roman" panose="02020603050405020304" pitchFamily="18" charset="0"/>
              </a:rPr>
              <a:t>PANDORA </a:t>
            </a:r>
            <a:r>
              <a:rPr lang="en-US" dirty="0">
                <a:latin typeface="Times New Roman" panose="02020603050405020304" pitchFamily="18" charset="0"/>
                <a:cs typeface="Times New Roman" panose="02020603050405020304" pitchFamily="18" charset="0"/>
              </a:rPr>
              <a:t>instruments for LMOS 2017 </a:t>
            </a:r>
            <a:r>
              <a:rPr lang="en-US" dirty="0" smtClean="0">
                <a:latin typeface="Times New Roman" panose="02020603050405020304" pitchFamily="18" charset="0"/>
                <a:cs typeface="Times New Roman" panose="02020603050405020304" pitchFamily="18" charset="0"/>
              </a:rPr>
              <a:t>deployment. Pandora </a:t>
            </a:r>
            <a:r>
              <a:rPr lang="en-US" dirty="0">
                <a:latin typeface="Times New Roman" panose="02020603050405020304" pitchFamily="18" charset="0"/>
                <a:cs typeface="Times New Roman" panose="02020603050405020304" pitchFamily="18" charset="0"/>
              </a:rPr>
              <a:t>is a small spectrometer system for direct-sun measurements of total columns of ozone and other trace gases in the atmosphere. </a:t>
            </a:r>
          </a:p>
        </p:txBody>
      </p:sp>
      <p:sp>
        <p:nvSpPr>
          <p:cNvPr id="5" name="TextBox 4"/>
          <p:cNvSpPr txBox="1"/>
          <p:nvPr/>
        </p:nvSpPr>
        <p:spPr>
          <a:xfrm>
            <a:off x="3429000" y="7307"/>
            <a:ext cx="2206053" cy="584775"/>
          </a:xfrm>
          <a:prstGeom prst="rect">
            <a:avLst/>
          </a:prstGeom>
          <a:noFill/>
        </p:spPr>
        <p:txBody>
          <a:bodyPr wrap="none" rtlCol="0">
            <a:spAutoFit/>
          </a:bodyPr>
          <a:lstStyle/>
          <a:p>
            <a:r>
              <a:rPr lang="en-US" sz="3200" b="1" dirty="0" smtClean="0">
                <a:latin typeface="Times New Roman" panose="02020603050405020304" pitchFamily="18" charset="0"/>
                <a:cs typeface="Times New Roman" panose="02020603050405020304" pitchFamily="18" charset="0"/>
              </a:rPr>
              <a:t>PANDORA</a:t>
            </a:r>
            <a:endParaRPr lang="en-US" sz="3200" b="1" dirty="0">
              <a:latin typeface="Times New Roman" panose="02020603050405020304" pitchFamily="18" charset="0"/>
              <a:cs typeface="Times New Roman" panose="02020603050405020304" pitchFamily="18" charset="0"/>
            </a:endParaRPr>
          </a:p>
        </p:txBody>
      </p:sp>
      <p:sp>
        <p:nvSpPr>
          <p:cNvPr id="6" name="Rectangle 5"/>
          <p:cNvSpPr/>
          <p:nvPr/>
        </p:nvSpPr>
        <p:spPr>
          <a:xfrm>
            <a:off x="0" y="6488668"/>
            <a:ext cx="9144000" cy="369332"/>
          </a:xfrm>
          <a:prstGeom prst="rect">
            <a:avLst/>
          </a:prstGeom>
        </p:spPr>
        <p:txBody>
          <a:bodyPr wrap="square">
            <a:spAutoFit/>
          </a:bodyPr>
          <a:lstStyle/>
          <a:p>
            <a:pPr algn="ctr"/>
            <a:r>
              <a:rPr lang="en-US" dirty="0">
                <a:latin typeface="Times New Roman" panose="02020603050405020304" pitchFamily="18" charset="0"/>
                <a:cs typeface="Times New Roman" panose="02020603050405020304" pitchFamily="18" charset="0"/>
              </a:rPr>
              <a:t>http://acdb-ext.gsfc.nasa.gov/Projects/Pandora/index.html</a:t>
            </a:r>
          </a:p>
        </p:txBody>
      </p:sp>
      <p:pic>
        <p:nvPicPr>
          <p:cNvPr id="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9" y="2524344"/>
            <a:ext cx="4496390" cy="31906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p:cNvSpPr txBox="1"/>
          <p:nvPr/>
        </p:nvSpPr>
        <p:spPr>
          <a:xfrm>
            <a:off x="4648200" y="4724400"/>
            <a:ext cx="4114800" cy="1477328"/>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txBody>
          <a:bodyPr wrap="square">
            <a:spAutoFit/>
          </a:bodyPr>
          <a:lstStyle/>
          <a:p>
            <a:pPr marL="285750" indent="-285750">
              <a:buFont typeface="Wingdings" panose="05000000000000000000" pitchFamily="2" charset="2"/>
              <a:buChar char="q"/>
              <a:defRPr/>
            </a:pPr>
            <a:r>
              <a:rPr lang="en-US" sz="1800" dirty="0">
                <a:latin typeface="Times New Roman" panose="02020603050405020304" pitchFamily="18" charset="0"/>
                <a:cs typeface="Times New Roman" panose="02020603050405020304" pitchFamily="18" charset="0"/>
              </a:rPr>
              <a:t>Developed at NASA Goddard</a:t>
            </a:r>
          </a:p>
          <a:p>
            <a:pPr marL="285750" indent="-285750">
              <a:buFont typeface="Wingdings" panose="05000000000000000000" pitchFamily="2" charset="2"/>
              <a:buChar char="q"/>
              <a:defRPr/>
            </a:pPr>
            <a:endParaRPr lang="en-US" sz="1800" dirty="0">
              <a:latin typeface="Times New Roman" panose="02020603050405020304" pitchFamily="18" charset="0"/>
              <a:cs typeface="Times New Roman" panose="02020603050405020304" pitchFamily="18" charset="0"/>
            </a:endParaRPr>
          </a:p>
          <a:p>
            <a:pPr marL="285750" indent="-285750">
              <a:buFont typeface="Wingdings" panose="05000000000000000000" pitchFamily="2" charset="2"/>
              <a:buChar char="q"/>
              <a:defRPr/>
            </a:pPr>
            <a:r>
              <a:rPr lang="en-US" sz="1800" dirty="0">
                <a:latin typeface="Times New Roman" panose="02020603050405020304" pitchFamily="18" charset="0"/>
                <a:cs typeface="Times New Roman" panose="02020603050405020304" pitchFamily="18" charset="0"/>
              </a:rPr>
              <a:t>Total Column  </a:t>
            </a:r>
            <a:r>
              <a:rPr lang="pt-BR" sz="1800" dirty="0">
                <a:latin typeface="Times New Roman" panose="02020603050405020304" pitchFamily="18" charset="0"/>
                <a:cs typeface="Times New Roman" panose="02020603050405020304" pitchFamily="18" charset="0"/>
              </a:rPr>
              <a:t>O</a:t>
            </a:r>
            <a:r>
              <a:rPr lang="pt-BR" sz="1800" baseline="-25000" dirty="0">
                <a:latin typeface="Times New Roman" panose="02020603050405020304" pitchFamily="18" charset="0"/>
                <a:cs typeface="Times New Roman" panose="02020603050405020304" pitchFamily="18" charset="0"/>
              </a:rPr>
              <a:t>3</a:t>
            </a:r>
            <a:r>
              <a:rPr lang="pt-BR" sz="1800" dirty="0">
                <a:latin typeface="Times New Roman" panose="02020603050405020304" pitchFamily="18" charset="0"/>
                <a:cs typeface="Times New Roman" panose="02020603050405020304" pitchFamily="18" charset="0"/>
              </a:rPr>
              <a:t>, SO</a:t>
            </a:r>
            <a:r>
              <a:rPr lang="pt-BR" sz="1800" baseline="-25000" dirty="0">
                <a:latin typeface="Times New Roman" panose="02020603050405020304" pitchFamily="18" charset="0"/>
                <a:cs typeface="Times New Roman" panose="02020603050405020304" pitchFamily="18" charset="0"/>
              </a:rPr>
              <a:t>2</a:t>
            </a:r>
            <a:r>
              <a:rPr lang="pt-BR" sz="1800" dirty="0">
                <a:latin typeface="Times New Roman" panose="02020603050405020304" pitchFamily="18" charset="0"/>
                <a:cs typeface="Times New Roman" panose="02020603050405020304" pitchFamily="18" charset="0"/>
              </a:rPr>
              <a:t>, HCHO, BrO, NO</a:t>
            </a:r>
            <a:r>
              <a:rPr lang="pt-BR" sz="1800" baseline="-25000" dirty="0">
                <a:latin typeface="Times New Roman" panose="02020603050405020304" pitchFamily="18" charset="0"/>
                <a:cs typeface="Times New Roman" panose="02020603050405020304" pitchFamily="18" charset="0"/>
              </a:rPr>
              <a:t>2</a:t>
            </a:r>
            <a:r>
              <a:rPr lang="pt-BR" sz="1800" dirty="0">
                <a:latin typeface="Times New Roman" panose="02020603050405020304" pitchFamily="18" charset="0"/>
                <a:cs typeface="Times New Roman" panose="02020603050405020304" pitchFamily="18" charset="0"/>
              </a:rPr>
              <a:t> and H</a:t>
            </a:r>
            <a:r>
              <a:rPr lang="pt-BR" sz="1800" baseline="-25000" dirty="0">
                <a:latin typeface="Times New Roman" panose="02020603050405020304" pitchFamily="18" charset="0"/>
                <a:cs typeface="Times New Roman" panose="02020603050405020304" pitchFamily="18" charset="0"/>
              </a:rPr>
              <a:t>2</a:t>
            </a:r>
            <a:r>
              <a:rPr lang="pt-BR" sz="1800" dirty="0">
                <a:latin typeface="Times New Roman" panose="02020603050405020304" pitchFamily="18" charset="0"/>
                <a:cs typeface="Times New Roman" panose="02020603050405020304" pitchFamily="18" charset="0"/>
              </a:rPr>
              <a:t>O every 80 seconds</a:t>
            </a:r>
          </a:p>
          <a:p>
            <a:pPr marL="214313" indent="-214313">
              <a:buFont typeface="Wingdings" panose="05000000000000000000" pitchFamily="2" charset="2"/>
              <a:buChar char="Ø"/>
              <a:defRPr/>
            </a:pPr>
            <a:endParaRPr lang="pt-BR" sz="1800" dirty="0"/>
          </a:p>
        </p:txBody>
      </p:sp>
      <p:pic>
        <p:nvPicPr>
          <p:cNvPr id="9" name="Picture 8"/>
          <p:cNvPicPr>
            <a:picLocks noChangeAspect="1"/>
          </p:cNvPicPr>
          <p:nvPr/>
        </p:nvPicPr>
        <p:blipFill>
          <a:blip r:embed="rId3"/>
          <a:stretch>
            <a:fillRect/>
          </a:stretch>
        </p:blipFill>
        <p:spPr>
          <a:xfrm>
            <a:off x="4495801" y="2743200"/>
            <a:ext cx="4613092" cy="1878534"/>
          </a:xfrm>
          <a:prstGeom prst="rect">
            <a:avLst/>
          </a:prstGeom>
        </p:spPr>
      </p:pic>
      <p:sp>
        <p:nvSpPr>
          <p:cNvPr id="10" name="TextBox 9"/>
          <p:cNvSpPr txBox="1"/>
          <p:nvPr/>
        </p:nvSpPr>
        <p:spPr>
          <a:xfrm>
            <a:off x="4973547" y="2293511"/>
            <a:ext cx="3865653" cy="400110"/>
          </a:xfrm>
          <a:prstGeom prst="rect">
            <a:avLst/>
          </a:prstGeom>
          <a:noFill/>
        </p:spPr>
        <p:txBody>
          <a:bodyPr wrap="square" rtlCol="0">
            <a:spAutoFit/>
          </a:bodyPr>
          <a:lstStyle/>
          <a:p>
            <a:r>
              <a:rPr lang="en-US" sz="2000" b="1" dirty="0" smtClean="0">
                <a:latin typeface="Times New Roman" panose="02020603050405020304" pitchFamily="18" charset="0"/>
                <a:cs typeface="Times New Roman" panose="02020603050405020304" pitchFamily="18" charset="0"/>
              </a:rPr>
              <a:t>Instrument Specifications</a:t>
            </a:r>
            <a:endParaRPr lang="en-US" sz="20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8958614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beans\users$\bpierce\Data\Documents\FY17_Travel\AQRS_LMOS_2017\GeoTASO_PANDORA_DAQ-Colorado.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3400" y="1428750"/>
            <a:ext cx="5332413" cy="40005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0" y="6488668"/>
            <a:ext cx="9144000" cy="369332"/>
          </a:xfrm>
          <a:prstGeom prst="rect">
            <a:avLst/>
          </a:prstGeom>
          <a:noFill/>
        </p:spPr>
        <p:txBody>
          <a:bodyPr wrap="square" rtlCol="0">
            <a:spAutoFit/>
          </a:bodyPr>
          <a:lstStyle/>
          <a:p>
            <a:pPr algn="ctr"/>
            <a:r>
              <a:rPr lang="en-US" dirty="0" smtClean="0">
                <a:latin typeface="Times New Roman" panose="02020603050405020304" pitchFamily="18" charset="0"/>
                <a:cs typeface="Times New Roman" panose="02020603050405020304" pitchFamily="18" charset="0"/>
              </a:rPr>
              <a:t>From Luke </a:t>
            </a:r>
            <a:r>
              <a:rPr lang="en-US" dirty="0" err="1">
                <a:latin typeface="Times New Roman" panose="02020603050405020304" pitchFamily="18" charset="0"/>
                <a:cs typeface="Times New Roman" panose="02020603050405020304" pitchFamily="18" charset="0"/>
              </a:rPr>
              <a:t>V</a:t>
            </a:r>
            <a:r>
              <a:rPr lang="en-US" dirty="0" err="1" smtClean="0">
                <a:latin typeface="Times New Roman" panose="02020603050405020304" pitchFamily="18" charset="0"/>
                <a:cs typeface="Times New Roman" panose="02020603050405020304" pitchFamily="18" charset="0"/>
              </a:rPr>
              <a:t>alin</a:t>
            </a:r>
            <a:r>
              <a:rPr lang="en-US" dirty="0" smtClean="0">
                <a:latin typeface="Times New Roman" panose="02020603050405020304" pitchFamily="18" charset="0"/>
                <a:cs typeface="Times New Roman" panose="02020603050405020304" pitchFamily="18" charset="0"/>
              </a:rPr>
              <a:t> and James </a:t>
            </a:r>
            <a:r>
              <a:rPr lang="en-US" dirty="0" err="1" smtClean="0">
                <a:latin typeface="Times New Roman" panose="02020603050405020304" pitchFamily="18" charset="0"/>
                <a:cs typeface="Times New Roman" panose="02020603050405020304" pitchFamily="18" charset="0"/>
              </a:rPr>
              <a:t>Szykman</a:t>
            </a:r>
            <a:r>
              <a:rPr lang="en-US" dirty="0" smtClean="0">
                <a:latin typeface="Times New Roman" panose="02020603050405020304" pitchFamily="18" charset="0"/>
                <a:cs typeface="Times New Roman" panose="02020603050405020304" pitchFamily="18" charset="0"/>
              </a:rPr>
              <a:t>, US EPA</a:t>
            </a:r>
            <a:endParaRPr lang="en-US" dirty="0">
              <a:latin typeface="Times New Roman" panose="02020603050405020304" pitchFamily="18" charset="0"/>
              <a:cs typeface="Times New Roman" panose="02020603050405020304" pitchFamily="18" charset="0"/>
            </a:endParaRPr>
          </a:p>
        </p:txBody>
      </p:sp>
      <p:sp>
        <p:nvSpPr>
          <p:cNvPr id="6" name="Rectangle 5"/>
          <p:cNvSpPr/>
          <p:nvPr/>
        </p:nvSpPr>
        <p:spPr>
          <a:xfrm>
            <a:off x="0" y="0"/>
            <a:ext cx="9144000" cy="1015663"/>
          </a:xfrm>
          <a:prstGeom prst="rect">
            <a:avLst/>
          </a:prstGeom>
        </p:spPr>
        <p:txBody>
          <a:bodyPr wrap="square">
            <a:spAutoFit/>
          </a:bodyPr>
          <a:lstStyle/>
          <a:p>
            <a:pPr algn="ctr"/>
            <a:r>
              <a:rPr lang="en-US" sz="2000" b="1" dirty="0" smtClean="0">
                <a:latin typeface="Times New Roman" panose="02020603050405020304" pitchFamily="18" charset="0"/>
                <a:cs typeface="Times New Roman" panose="02020603050405020304" pitchFamily="18" charset="0"/>
              </a:rPr>
              <a:t>DISCOVER-AQ Colorado </a:t>
            </a:r>
          </a:p>
          <a:p>
            <a:pPr algn="ctr"/>
            <a:r>
              <a:rPr lang="en-US" sz="2000" b="1" dirty="0" err="1" smtClean="0">
                <a:latin typeface="Times New Roman" panose="02020603050405020304" pitchFamily="18" charset="0"/>
                <a:cs typeface="Times New Roman" panose="02020603050405020304" pitchFamily="18" charset="0"/>
              </a:rPr>
              <a:t>GeoTASO</a:t>
            </a:r>
            <a:r>
              <a:rPr lang="en-US" sz="2000" b="1" dirty="0" smtClean="0">
                <a:latin typeface="Times New Roman" panose="02020603050405020304" pitchFamily="18" charset="0"/>
                <a:cs typeface="Times New Roman" panose="02020603050405020304" pitchFamily="18" charset="0"/>
              </a:rPr>
              <a:t> NO2 Slant Column versus PANDORA NO2 vertical column density </a:t>
            </a:r>
          </a:p>
          <a:p>
            <a:pPr algn="ctr"/>
            <a:r>
              <a:rPr lang="en-US" sz="2000" b="1" dirty="0" smtClean="0">
                <a:latin typeface="Times New Roman" panose="02020603050405020304" pitchFamily="18" charset="0"/>
                <a:cs typeface="Times New Roman" panose="02020603050405020304" pitchFamily="18" charset="0"/>
              </a:rPr>
              <a:t>(29 </a:t>
            </a:r>
            <a:r>
              <a:rPr lang="en-US" sz="2000" b="1" dirty="0">
                <a:latin typeface="Times New Roman" panose="02020603050405020304" pitchFamily="18" charset="0"/>
                <a:cs typeface="Times New Roman" panose="02020603050405020304" pitchFamily="18" charset="0"/>
              </a:rPr>
              <a:t>July to 11 August 2014 between 0800 – 1400 </a:t>
            </a:r>
            <a:r>
              <a:rPr lang="en-US" sz="2000" b="1" dirty="0" smtClean="0">
                <a:latin typeface="Times New Roman" panose="02020603050405020304" pitchFamily="18" charset="0"/>
                <a:cs typeface="Times New Roman" panose="02020603050405020304" pitchFamily="18" charset="0"/>
              </a:rPr>
              <a:t>LST)</a:t>
            </a:r>
            <a:r>
              <a:rPr lang="en-US" sz="2000" b="1" dirty="0">
                <a:latin typeface="Times New Roman" panose="02020603050405020304" pitchFamily="18" charset="0"/>
                <a:cs typeface="Times New Roman" panose="02020603050405020304" pitchFamily="18" charset="0"/>
              </a:rPr>
              <a:t> </a:t>
            </a:r>
          </a:p>
        </p:txBody>
      </p:sp>
      <p:sp>
        <p:nvSpPr>
          <p:cNvPr id="7" name="Rectangle 6"/>
          <p:cNvSpPr/>
          <p:nvPr/>
        </p:nvSpPr>
        <p:spPr>
          <a:xfrm>
            <a:off x="5715000" y="2590800"/>
            <a:ext cx="3352800" cy="1477328"/>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txBody>
          <a:bodyPr wrap="square">
            <a:spAutoFit/>
          </a:bodyPr>
          <a:lstStyle/>
          <a:p>
            <a:r>
              <a:rPr lang="en-US" dirty="0" smtClean="0">
                <a:latin typeface="Times New Roman" panose="02020603050405020304" pitchFamily="18" charset="0"/>
                <a:cs typeface="Times New Roman" panose="02020603050405020304" pitchFamily="18" charset="0"/>
              </a:rPr>
              <a:t>PANDORA measurements provide continuous (cloud free) daytime NO2 columns to tie the </a:t>
            </a:r>
            <a:r>
              <a:rPr lang="en-US" dirty="0" err="1" smtClean="0">
                <a:latin typeface="Times New Roman" panose="02020603050405020304" pitchFamily="18" charset="0"/>
                <a:cs typeface="Times New Roman" panose="02020603050405020304" pitchFamily="18" charset="0"/>
              </a:rPr>
              <a:t>GeoTASO</a:t>
            </a:r>
            <a:r>
              <a:rPr lang="en-US" dirty="0" smtClean="0">
                <a:latin typeface="Times New Roman" panose="02020603050405020304" pitchFamily="18" charset="0"/>
                <a:cs typeface="Times New Roman" panose="02020603050405020304" pitchFamily="18" charset="0"/>
              </a:rPr>
              <a:t> NO2 column airborne sampling.   </a:t>
            </a:r>
          </a:p>
        </p:txBody>
      </p:sp>
    </p:spTree>
    <p:extLst>
      <p:ext uri="{BB962C8B-B14F-4D97-AF65-F5344CB8AC3E}">
        <p14:creationId xmlns:p14="http://schemas.microsoft.com/office/powerpoint/2010/main" val="334362743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l="66880" r="6549"/>
          <a:stretch/>
        </p:blipFill>
        <p:spPr>
          <a:xfrm>
            <a:off x="6553200" y="3851567"/>
            <a:ext cx="2293901" cy="2975118"/>
          </a:xfrm>
          <a:prstGeom prst="rect">
            <a:avLst/>
          </a:prstGeom>
        </p:spPr>
      </p:pic>
      <p:sp>
        <p:nvSpPr>
          <p:cNvPr id="6" name="Rectangle 5"/>
          <p:cNvSpPr/>
          <p:nvPr/>
        </p:nvSpPr>
        <p:spPr>
          <a:xfrm>
            <a:off x="87084" y="4390466"/>
            <a:ext cx="6237516" cy="1815882"/>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txBody>
          <a:bodyPr wrap="square">
            <a:spAutoFit/>
          </a:bodyPr>
          <a:lstStyle/>
          <a:p>
            <a:r>
              <a:rPr lang="en-US" sz="1600" dirty="0" smtClean="0">
                <a:latin typeface="Times New Roman" panose="02020603050405020304" pitchFamily="18" charset="0"/>
                <a:cs typeface="Times New Roman" panose="02020603050405020304" pitchFamily="18" charset="0"/>
              </a:rPr>
              <a:t>The PANDORA NO2 column density can be used to infer variations in surface NO2. </a:t>
            </a:r>
          </a:p>
          <a:p>
            <a:r>
              <a:rPr lang="en-US" sz="1600" dirty="0" smtClean="0">
                <a:latin typeface="Times New Roman" panose="02020603050405020304" pitchFamily="18" charset="0"/>
                <a:cs typeface="Times New Roman" panose="02020603050405020304" pitchFamily="18" charset="0"/>
              </a:rPr>
              <a:t> </a:t>
            </a:r>
          </a:p>
          <a:p>
            <a:r>
              <a:rPr lang="en-US" sz="1600" dirty="0" smtClean="0">
                <a:latin typeface="Times New Roman" panose="02020603050405020304" pitchFamily="18" charset="0"/>
                <a:cs typeface="Times New Roman" panose="02020603050405020304" pitchFamily="18" charset="0"/>
              </a:rPr>
              <a:t>The integrated P3B in situ columns and surface NO2 measurements are largely consistent with PANDORA NO2 columns, with the exception of the afternoon, which may be associated with increases in stratospheric NO2 contributions.  </a:t>
            </a:r>
            <a:endParaRPr lang="en-US" sz="1600" dirty="0">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l="8333" r="33074"/>
          <a:stretch/>
        </p:blipFill>
        <p:spPr>
          <a:xfrm>
            <a:off x="152400" y="717281"/>
            <a:ext cx="6234545" cy="3666922"/>
          </a:xfrm>
          <a:prstGeom prst="rect">
            <a:avLst/>
          </a:prstGeom>
        </p:spPr>
      </p:pic>
      <p:sp>
        <p:nvSpPr>
          <p:cNvPr id="3" name="Rectangle 2"/>
          <p:cNvSpPr/>
          <p:nvPr/>
        </p:nvSpPr>
        <p:spPr>
          <a:xfrm>
            <a:off x="6577163" y="3887688"/>
            <a:ext cx="2514600" cy="307777"/>
          </a:xfrm>
          <a:prstGeom prst="rect">
            <a:avLst/>
          </a:prstGeom>
        </p:spPr>
        <p:txBody>
          <a:bodyPr wrap="square">
            <a:spAutoFit/>
          </a:bodyPr>
          <a:lstStyle/>
          <a:p>
            <a:r>
              <a:rPr lang="en-US" sz="1400" b="1" dirty="0" smtClean="0">
                <a:latin typeface="Times New Roman" panose="02020603050405020304" pitchFamily="18" charset="0"/>
                <a:cs typeface="Times New Roman" panose="02020603050405020304" pitchFamily="18" charset="0"/>
              </a:rPr>
              <a:t>NO2 Profiles from P3B spirals</a:t>
            </a:r>
          </a:p>
        </p:txBody>
      </p:sp>
      <p:sp>
        <p:nvSpPr>
          <p:cNvPr id="4" name="Rectangle 3"/>
          <p:cNvSpPr/>
          <p:nvPr/>
        </p:nvSpPr>
        <p:spPr>
          <a:xfrm>
            <a:off x="7467600" y="4648200"/>
            <a:ext cx="1624163" cy="738664"/>
          </a:xfrm>
          <a:prstGeom prst="rect">
            <a:avLst/>
          </a:prstGeom>
        </p:spPr>
        <p:txBody>
          <a:bodyPr wrap="none">
            <a:spAutoFit/>
          </a:bodyPr>
          <a:lstStyle/>
          <a:p>
            <a:r>
              <a:rPr lang="en-US" sz="1400" b="1" dirty="0">
                <a:solidFill>
                  <a:srgbClr val="0000FF"/>
                </a:solidFill>
                <a:latin typeface="Times New Roman" panose="02020603050405020304" pitchFamily="18" charset="0"/>
                <a:cs typeface="Times New Roman" panose="02020603050405020304" pitchFamily="18" charset="0"/>
              </a:rPr>
              <a:t>blue </a:t>
            </a:r>
            <a:r>
              <a:rPr lang="en-US" sz="1400" b="1" dirty="0" smtClean="0">
                <a:latin typeface="Times New Roman" panose="02020603050405020304" pitchFamily="18" charset="0"/>
                <a:cs typeface="Times New Roman" panose="02020603050405020304" pitchFamily="18" charset="0"/>
              </a:rPr>
              <a:t>(morning)</a:t>
            </a:r>
          </a:p>
          <a:p>
            <a:r>
              <a:rPr lang="en-US" sz="1400" b="1" dirty="0" smtClean="0">
                <a:solidFill>
                  <a:srgbClr val="00FFCC"/>
                </a:solidFill>
                <a:latin typeface="Times New Roman" panose="02020603050405020304" pitchFamily="18" charset="0"/>
                <a:cs typeface="Times New Roman" panose="02020603050405020304" pitchFamily="18" charset="0"/>
              </a:rPr>
              <a:t>cyan</a:t>
            </a:r>
            <a:r>
              <a:rPr lang="en-US" sz="1400" b="1" dirty="0" smtClean="0">
                <a:latin typeface="Times New Roman" panose="02020603050405020304" pitchFamily="18" charset="0"/>
                <a:cs typeface="Times New Roman" panose="02020603050405020304" pitchFamily="18" charset="0"/>
              </a:rPr>
              <a:t> (midday)</a:t>
            </a:r>
          </a:p>
          <a:p>
            <a:r>
              <a:rPr lang="en-US" sz="1400" b="1" dirty="0" smtClean="0">
                <a:solidFill>
                  <a:srgbClr val="FFC000"/>
                </a:solidFill>
                <a:latin typeface="Times New Roman" panose="02020603050405020304" pitchFamily="18" charset="0"/>
                <a:cs typeface="Times New Roman" panose="02020603050405020304" pitchFamily="18" charset="0"/>
              </a:rPr>
              <a:t>orange</a:t>
            </a:r>
            <a:r>
              <a:rPr lang="en-US" sz="1400" b="1" dirty="0" smtClean="0">
                <a:latin typeface="Times New Roman" panose="02020603050405020304" pitchFamily="18" charset="0"/>
                <a:cs typeface="Times New Roman" panose="02020603050405020304" pitchFamily="18" charset="0"/>
              </a:rPr>
              <a:t> (afternoon)</a:t>
            </a:r>
            <a:endParaRPr lang="en-US" sz="1400" b="1" dirty="0">
              <a:latin typeface="Times New Roman" panose="02020603050405020304" pitchFamily="18" charset="0"/>
              <a:cs typeface="Times New Roman" panose="02020603050405020304" pitchFamily="18" charset="0"/>
            </a:endParaRPr>
          </a:p>
        </p:txBody>
      </p:sp>
      <p:sp>
        <p:nvSpPr>
          <p:cNvPr id="7" name="Rectangle 6"/>
          <p:cNvSpPr/>
          <p:nvPr/>
        </p:nvSpPr>
        <p:spPr>
          <a:xfrm>
            <a:off x="0" y="0"/>
            <a:ext cx="9144000" cy="707886"/>
          </a:xfrm>
          <a:prstGeom prst="rect">
            <a:avLst/>
          </a:prstGeom>
        </p:spPr>
        <p:txBody>
          <a:bodyPr wrap="square">
            <a:spAutoFit/>
          </a:bodyPr>
          <a:lstStyle/>
          <a:p>
            <a:pPr algn="ctr"/>
            <a:r>
              <a:rPr lang="en-US" sz="2000" b="1" dirty="0" smtClean="0">
                <a:latin typeface="Times New Roman" panose="02020603050405020304" pitchFamily="18" charset="0"/>
                <a:cs typeface="Times New Roman" panose="02020603050405020304" pitchFamily="18" charset="0"/>
              </a:rPr>
              <a:t>DISCOVER-AQ Colorado </a:t>
            </a:r>
          </a:p>
          <a:p>
            <a:pPr algn="ctr"/>
            <a:r>
              <a:rPr lang="en-US" sz="2000" b="1" dirty="0" smtClean="0">
                <a:latin typeface="Times New Roman" panose="02020603050405020304" pitchFamily="18" charset="0"/>
                <a:cs typeface="Times New Roman" panose="02020603050405020304" pitchFamily="18" charset="0"/>
              </a:rPr>
              <a:t>PANDORA NO2 vertical column density versus surface NO2</a:t>
            </a:r>
          </a:p>
        </p:txBody>
      </p:sp>
      <p:sp>
        <p:nvSpPr>
          <p:cNvPr id="8" name="Rectangle 7"/>
          <p:cNvSpPr/>
          <p:nvPr/>
        </p:nvSpPr>
        <p:spPr>
          <a:xfrm>
            <a:off x="2819400" y="1447800"/>
            <a:ext cx="2556790" cy="276999"/>
          </a:xfrm>
          <a:prstGeom prst="rect">
            <a:avLst/>
          </a:prstGeom>
          <a:ln>
            <a:solidFill>
              <a:schemeClr val="tx1"/>
            </a:solidFill>
          </a:ln>
        </p:spPr>
        <p:txBody>
          <a:bodyPr wrap="none">
            <a:spAutoFit/>
          </a:bodyPr>
          <a:lstStyle/>
          <a:p>
            <a:r>
              <a:rPr lang="en-US" sz="1200" dirty="0"/>
              <a:t>P3B sub-columns (circles and </a:t>
            </a:r>
            <a:r>
              <a:rPr lang="en-US" sz="1200" dirty="0" smtClean="0"/>
              <a:t>triangle)</a:t>
            </a:r>
            <a:endParaRPr lang="en-US" sz="1200" dirty="0"/>
          </a:p>
        </p:txBody>
      </p:sp>
      <p:sp>
        <p:nvSpPr>
          <p:cNvPr id="9" name="TextBox 8"/>
          <p:cNvSpPr txBox="1"/>
          <p:nvPr/>
        </p:nvSpPr>
        <p:spPr>
          <a:xfrm>
            <a:off x="0" y="6488668"/>
            <a:ext cx="9144000" cy="369332"/>
          </a:xfrm>
          <a:prstGeom prst="rect">
            <a:avLst/>
          </a:prstGeom>
          <a:noFill/>
        </p:spPr>
        <p:txBody>
          <a:bodyPr wrap="square" rtlCol="0">
            <a:spAutoFit/>
          </a:bodyPr>
          <a:lstStyle/>
          <a:p>
            <a:pPr algn="ctr"/>
            <a:r>
              <a:rPr lang="en-US" dirty="0" smtClean="0">
                <a:latin typeface="Times New Roman" panose="02020603050405020304" pitchFamily="18" charset="0"/>
                <a:cs typeface="Times New Roman" panose="02020603050405020304" pitchFamily="18" charset="0"/>
              </a:rPr>
              <a:t>From Luke </a:t>
            </a:r>
            <a:r>
              <a:rPr lang="en-US" dirty="0" err="1">
                <a:latin typeface="Times New Roman" panose="02020603050405020304" pitchFamily="18" charset="0"/>
                <a:cs typeface="Times New Roman" panose="02020603050405020304" pitchFamily="18" charset="0"/>
              </a:rPr>
              <a:t>V</a:t>
            </a:r>
            <a:r>
              <a:rPr lang="en-US" dirty="0" err="1" smtClean="0">
                <a:latin typeface="Times New Roman" panose="02020603050405020304" pitchFamily="18" charset="0"/>
                <a:cs typeface="Times New Roman" panose="02020603050405020304" pitchFamily="18" charset="0"/>
              </a:rPr>
              <a:t>alin</a:t>
            </a:r>
            <a:r>
              <a:rPr lang="en-US" dirty="0" smtClean="0">
                <a:latin typeface="Times New Roman" panose="02020603050405020304" pitchFamily="18" charset="0"/>
                <a:cs typeface="Times New Roman" panose="02020603050405020304" pitchFamily="18" charset="0"/>
              </a:rPr>
              <a:t> and James </a:t>
            </a:r>
            <a:r>
              <a:rPr lang="en-US" dirty="0" err="1" smtClean="0">
                <a:latin typeface="Times New Roman" panose="02020603050405020304" pitchFamily="18" charset="0"/>
                <a:cs typeface="Times New Roman" panose="02020603050405020304" pitchFamily="18" charset="0"/>
              </a:rPr>
              <a:t>Szykman</a:t>
            </a:r>
            <a:r>
              <a:rPr lang="en-US" dirty="0" smtClean="0">
                <a:latin typeface="Times New Roman" panose="02020603050405020304" pitchFamily="18" charset="0"/>
                <a:cs typeface="Times New Roman" panose="02020603050405020304" pitchFamily="18" charset="0"/>
              </a:rPr>
              <a:t>, US EPA</a:t>
            </a:r>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4909450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76200"/>
            <a:ext cx="9144000" cy="646331"/>
          </a:xfrm>
          <a:prstGeom prst="rect">
            <a:avLst/>
          </a:prstGeom>
        </p:spPr>
        <p:txBody>
          <a:bodyPr wrap="square">
            <a:spAutoFit/>
          </a:bodyPr>
          <a:lstStyle/>
          <a:p>
            <a:pPr algn="ctr"/>
            <a:r>
              <a:rPr lang="en-US" b="1" dirty="0">
                <a:latin typeface="Times New Roman" panose="02020603050405020304" pitchFamily="18" charset="0"/>
                <a:cs typeface="Times New Roman" panose="02020603050405020304" pitchFamily="18" charset="0"/>
              </a:rPr>
              <a:t>UW-Madison Space Science and Engineering Center (SSEC) </a:t>
            </a:r>
          </a:p>
          <a:p>
            <a:pPr algn="ctr"/>
            <a:r>
              <a:rPr lang="en-US" b="1" dirty="0" smtClean="0">
                <a:latin typeface="Times New Roman" panose="02020603050405020304" pitchFamily="18" charset="0"/>
                <a:cs typeface="Times New Roman" panose="02020603050405020304" pitchFamily="18" charset="0"/>
              </a:rPr>
              <a:t>Atmospheric </a:t>
            </a:r>
            <a:r>
              <a:rPr lang="en-US" b="1" dirty="0">
                <a:latin typeface="Times New Roman" panose="02020603050405020304" pitchFamily="18" charset="0"/>
                <a:cs typeface="Times New Roman" panose="02020603050405020304" pitchFamily="18" charset="0"/>
              </a:rPr>
              <a:t>Emitted Radiance Interferometer (AERI)</a:t>
            </a:r>
          </a:p>
        </p:txBody>
      </p:sp>
      <p:sp>
        <p:nvSpPr>
          <p:cNvPr id="9" name="Rectangle 8"/>
          <p:cNvSpPr/>
          <p:nvPr/>
        </p:nvSpPr>
        <p:spPr>
          <a:xfrm>
            <a:off x="217714" y="762000"/>
            <a:ext cx="8697686" cy="1754326"/>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txBody>
          <a:bodyPr wrap="square">
            <a:spAutoFit/>
          </a:bodyPr>
          <a:lstStyle/>
          <a:p>
            <a:pPr marL="285750" indent="-285750">
              <a:buFont typeface="Arial" pitchFamily="34" charset="0"/>
              <a:buChar char="•"/>
            </a:pPr>
            <a:r>
              <a:rPr lang="en-US" dirty="0" smtClean="0">
                <a:latin typeface="Times New Roman" panose="02020603050405020304" pitchFamily="18" charset="0"/>
                <a:cs typeface="Times New Roman" panose="02020603050405020304" pitchFamily="18" charset="0"/>
              </a:rPr>
              <a:t>Ground-based platform</a:t>
            </a:r>
          </a:p>
          <a:p>
            <a:pPr marL="285750" indent="-285750">
              <a:buFont typeface="Arial" pitchFamily="34" charset="0"/>
              <a:buChar char="•"/>
            </a:pPr>
            <a:r>
              <a:rPr lang="en-US" dirty="0" smtClean="0">
                <a:latin typeface="Times New Roman" panose="02020603050405020304" pitchFamily="18" charset="0"/>
                <a:cs typeface="Times New Roman" panose="02020603050405020304" pitchFamily="18" charset="0"/>
              </a:rPr>
              <a:t>Vertical </a:t>
            </a:r>
            <a:r>
              <a:rPr lang="en-US" dirty="0">
                <a:latin typeface="Times New Roman" panose="02020603050405020304" pitchFamily="18" charset="0"/>
                <a:cs typeface="Times New Roman" panose="02020603050405020304" pitchFamily="18" charset="0"/>
              </a:rPr>
              <a:t>profile retrievals of temperature (T), humidity (Q)</a:t>
            </a:r>
          </a:p>
          <a:p>
            <a:pPr marL="285750" indent="-285750">
              <a:buFont typeface="Arial" pitchFamily="34" charset="0"/>
              <a:buChar char="•"/>
            </a:pPr>
            <a:r>
              <a:rPr lang="en-US" dirty="0">
                <a:latin typeface="Times New Roman" panose="02020603050405020304" pitchFamily="18" charset="0"/>
                <a:cs typeface="Times New Roman" panose="02020603050405020304" pitchFamily="18" charset="0"/>
              </a:rPr>
              <a:t>Developing capabilities for carbon monoxide (CO), ozone (O3), methane (CH4), and nitrous oxide (N2O). </a:t>
            </a:r>
          </a:p>
          <a:p>
            <a:pPr marL="285750" indent="-285750">
              <a:buFont typeface="Arial" pitchFamily="34" charset="0"/>
              <a:buChar char="•"/>
            </a:pPr>
            <a:r>
              <a:rPr lang="en-US" dirty="0">
                <a:latin typeface="Times New Roman" panose="02020603050405020304" pitchFamily="18" charset="0"/>
                <a:cs typeface="Times New Roman" panose="02020603050405020304" pitchFamily="18" charset="0"/>
              </a:rPr>
              <a:t>AERI accuracy of 1K and 10% for T and Q, respectively,  most accurate in the boundary layer.</a:t>
            </a:r>
          </a:p>
        </p:txBody>
      </p:sp>
      <p:pic>
        <p:nvPicPr>
          <p:cNvPr id="11" name="Picture 3" descr="C:\Users\Brad Pierce\Documents\GOES-R_Field_Campaign_Workshop\Talk\aerioe_frappe.20140723.png"/>
          <p:cNvPicPr>
            <a:picLocks noChangeAspect="1" noChangeArrowheads="1"/>
          </p:cNvPicPr>
          <p:nvPr/>
        </p:nvPicPr>
        <p:blipFill>
          <a:blip r:embed="rId3"/>
          <a:srcRect/>
          <a:stretch>
            <a:fillRect/>
          </a:stretch>
        </p:blipFill>
        <p:spPr bwMode="auto">
          <a:xfrm>
            <a:off x="1000125" y="2743200"/>
            <a:ext cx="7143750" cy="3810000"/>
          </a:xfrm>
          <a:prstGeom prst="rect">
            <a:avLst/>
          </a:prstGeom>
          <a:solidFill>
            <a:schemeClr val="bg1"/>
          </a:solidFill>
          <a:ln>
            <a:solidFill>
              <a:schemeClr val="tx1"/>
            </a:solidFill>
          </a:ln>
        </p:spPr>
      </p:pic>
      <p:sp>
        <p:nvSpPr>
          <p:cNvPr id="5" name="Rectangle 4"/>
          <p:cNvSpPr/>
          <p:nvPr/>
        </p:nvSpPr>
        <p:spPr>
          <a:xfrm>
            <a:off x="0" y="6550223"/>
            <a:ext cx="9144000" cy="307777"/>
          </a:xfrm>
          <a:prstGeom prst="rect">
            <a:avLst/>
          </a:prstGeom>
        </p:spPr>
        <p:txBody>
          <a:bodyPr wrap="square">
            <a:spAutoFit/>
          </a:bodyPr>
          <a:lstStyle/>
          <a:p>
            <a:pPr algn="ctr"/>
            <a:r>
              <a:rPr lang="en-US" sz="1400" b="1" dirty="0" smtClean="0"/>
              <a:t>AERI data during 2014 FRAPPE/DISCOVER-AQ Mission</a:t>
            </a:r>
            <a:endParaRPr lang="en-US" sz="1400" b="1" dirty="0"/>
          </a:p>
        </p:txBody>
      </p:sp>
    </p:spTree>
    <p:extLst>
      <p:ext uri="{BB962C8B-B14F-4D97-AF65-F5344CB8AC3E}">
        <p14:creationId xmlns:p14="http://schemas.microsoft.com/office/powerpoint/2010/main" val="98769521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590800" y="2362200"/>
            <a:ext cx="1828800" cy="5334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2039510" y="1343085"/>
            <a:ext cx="5128327" cy="4031873"/>
          </a:xfrm>
          <a:prstGeom prst="rect">
            <a:avLst/>
          </a:prstGeom>
          <a:noFill/>
        </p:spPr>
        <p:txBody>
          <a:bodyPr wrap="none" rtlCol="0">
            <a:spAutoFit/>
          </a:bodyPr>
          <a:lstStyle/>
          <a:p>
            <a:pPr algn="ctr"/>
            <a:r>
              <a:rPr lang="en-US" sz="3200" b="1" dirty="0" smtClean="0">
                <a:latin typeface="Times New Roman" panose="02020603050405020304" pitchFamily="18" charset="0"/>
                <a:cs typeface="Times New Roman" panose="02020603050405020304" pitchFamily="18" charset="0"/>
              </a:rPr>
              <a:t>Outline</a:t>
            </a:r>
          </a:p>
          <a:p>
            <a:endParaRPr lang="en-US" sz="3200" dirty="0">
              <a:latin typeface="Times New Roman" panose="02020603050405020304" pitchFamily="18" charset="0"/>
              <a:cs typeface="Times New Roman" panose="02020603050405020304" pitchFamily="18" charset="0"/>
            </a:endParaRPr>
          </a:p>
          <a:p>
            <a:pPr marL="457200" indent="-457200">
              <a:buFont typeface="Wingdings" panose="05000000000000000000" pitchFamily="2" charset="2"/>
              <a:buChar char="Ø"/>
            </a:pPr>
            <a:r>
              <a:rPr lang="en-US" sz="3200" dirty="0" smtClean="0">
                <a:latin typeface="Times New Roman" panose="02020603050405020304" pitchFamily="18" charset="0"/>
                <a:cs typeface="Times New Roman" panose="02020603050405020304" pitchFamily="18" charset="0"/>
              </a:rPr>
              <a:t>Motivation</a:t>
            </a:r>
          </a:p>
          <a:p>
            <a:pPr marL="457200" indent="-457200">
              <a:buFont typeface="Wingdings" panose="05000000000000000000" pitchFamily="2" charset="2"/>
              <a:buChar char="Ø"/>
            </a:pPr>
            <a:r>
              <a:rPr lang="en-US" sz="3200" dirty="0" smtClean="0">
                <a:latin typeface="Times New Roman" panose="02020603050405020304" pitchFamily="18" charset="0"/>
                <a:cs typeface="Times New Roman" panose="02020603050405020304" pitchFamily="18" charset="0"/>
              </a:rPr>
              <a:t>Background</a:t>
            </a:r>
          </a:p>
          <a:p>
            <a:pPr marL="457200" indent="-457200">
              <a:buFont typeface="Wingdings" panose="05000000000000000000" pitchFamily="2" charset="2"/>
              <a:buChar char="Ø"/>
            </a:pPr>
            <a:r>
              <a:rPr lang="en-US" sz="3200" dirty="0" smtClean="0">
                <a:latin typeface="Times New Roman" panose="02020603050405020304" pitchFamily="18" charset="0"/>
                <a:cs typeface="Times New Roman" panose="02020603050405020304" pitchFamily="18" charset="0"/>
              </a:rPr>
              <a:t>Science Objectives</a:t>
            </a:r>
          </a:p>
          <a:p>
            <a:pPr marL="457200" indent="-457200">
              <a:buFont typeface="Wingdings" panose="05000000000000000000" pitchFamily="2" charset="2"/>
              <a:buChar char="Ø"/>
            </a:pPr>
            <a:r>
              <a:rPr lang="en-US" sz="3200" dirty="0" smtClean="0">
                <a:latin typeface="Times New Roman" panose="02020603050405020304" pitchFamily="18" charset="0"/>
                <a:cs typeface="Times New Roman" panose="02020603050405020304" pitchFamily="18" charset="0"/>
              </a:rPr>
              <a:t>Measurement requirements</a:t>
            </a:r>
          </a:p>
          <a:p>
            <a:pPr marL="457200" indent="-457200">
              <a:buFont typeface="Wingdings" panose="05000000000000000000" pitchFamily="2" charset="2"/>
              <a:buChar char="Ø"/>
            </a:pPr>
            <a:r>
              <a:rPr lang="en-US" sz="3200" dirty="0" smtClean="0">
                <a:latin typeface="Times New Roman" panose="02020603050405020304" pitchFamily="18" charset="0"/>
                <a:cs typeface="Times New Roman" panose="02020603050405020304" pitchFamily="18" charset="0"/>
              </a:rPr>
              <a:t>Funding Avenues</a:t>
            </a:r>
          </a:p>
          <a:p>
            <a:endParaRPr lang="en-US" sz="3200" dirty="0">
              <a:latin typeface="Times New Roman" panose="02020603050405020304" pitchFamily="18" charset="0"/>
              <a:cs typeface="Times New Roman" panose="02020603050405020304" pitchFamily="18" charset="0"/>
            </a:endParaRPr>
          </a:p>
        </p:txBody>
      </p:sp>
      <p:sp>
        <p:nvSpPr>
          <p:cNvPr id="5" name="Rectangle 4"/>
          <p:cNvSpPr/>
          <p:nvPr/>
        </p:nvSpPr>
        <p:spPr>
          <a:xfrm>
            <a:off x="0" y="0"/>
            <a:ext cx="9144000" cy="1077218"/>
          </a:xfrm>
          <a:prstGeom prst="rect">
            <a:avLst/>
          </a:prstGeom>
        </p:spPr>
        <p:txBody>
          <a:bodyPr wrap="square">
            <a:spAutoFit/>
          </a:bodyPr>
          <a:lstStyle/>
          <a:p>
            <a:pPr algn="ctr"/>
            <a:r>
              <a:rPr lang="en-US" sz="3200" b="1" dirty="0">
                <a:latin typeface="Times New Roman" panose="02020603050405020304" pitchFamily="18" charset="0"/>
                <a:cs typeface="Times New Roman" panose="02020603050405020304" pitchFamily="18" charset="0"/>
              </a:rPr>
              <a:t>The 2017 Lake Michigan Ozone Study </a:t>
            </a:r>
          </a:p>
          <a:p>
            <a:pPr algn="ctr"/>
            <a:r>
              <a:rPr lang="en-US" sz="3200" b="1" dirty="0">
                <a:latin typeface="Times New Roman" panose="02020603050405020304" pitchFamily="18" charset="0"/>
                <a:cs typeface="Times New Roman" panose="02020603050405020304" pitchFamily="18" charset="0"/>
              </a:rPr>
              <a:t>(LMOS 2017)</a:t>
            </a:r>
          </a:p>
        </p:txBody>
      </p:sp>
    </p:spTree>
    <p:extLst>
      <p:ext uri="{BB962C8B-B14F-4D97-AF65-F5344CB8AC3E}">
        <p14:creationId xmlns:p14="http://schemas.microsoft.com/office/powerpoint/2010/main" val="73891665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 y="12577"/>
            <a:ext cx="9144001" cy="954107"/>
          </a:xfrm>
          <a:prstGeom prst="rect">
            <a:avLst/>
          </a:prstGeom>
        </p:spPr>
        <p:txBody>
          <a:bodyPr wrap="square">
            <a:spAutoFit/>
          </a:bodyPr>
          <a:lstStyle/>
          <a:p>
            <a:pPr algn="ctr"/>
            <a:r>
              <a:rPr lang="en-US" sz="2000" b="1" dirty="0" smtClean="0">
                <a:latin typeface="Times New Roman" panose="02020603050405020304" pitchFamily="18" charset="0"/>
                <a:cs typeface="Times New Roman" panose="02020603050405020304" pitchFamily="18" charset="0"/>
              </a:rPr>
              <a:t>UW-Madison Space Science and Engineering Center (SSEC) </a:t>
            </a:r>
          </a:p>
          <a:p>
            <a:pPr algn="ctr"/>
            <a:r>
              <a:rPr lang="en-US" sz="2000" b="1" dirty="0" smtClean="0">
                <a:latin typeface="Times New Roman" panose="02020603050405020304" pitchFamily="18" charset="0"/>
                <a:cs typeface="Times New Roman" panose="02020603050405020304" pitchFamily="18" charset="0"/>
              </a:rPr>
              <a:t>High Spectral  Resolution </a:t>
            </a:r>
            <a:r>
              <a:rPr lang="en-US" sz="2000" b="1" dirty="0" err="1" smtClean="0">
                <a:latin typeface="Times New Roman" panose="02020603050405020304" pitchFamily="18" charset="0"/>
                <a:cs typeface="Times New Roman" panose="02020603050405020304" pitchFamily="18" charset="0"/>
              </a:rPr>
              <a:t>Lidar</a:t>
            </a:r>
            <a:r>
              <a:rPr lang="en-US" sz="2000" b="1" dirty="0" smtClean="0">
                <a:latin typeface="Times New Roman" panose="02020603050405020304" pitchFamily="18" charset="0"/>
                <a:cs typeface="Times New Roman" panose="02020603050405020304" pitchFamily="18" charset="0"/>
              </a:rPr>
              <a:t>  (HSRL)</a:t>
            </a:r>
          </a:p>
          <a:p>
            <a:endParaRPr lang="en-US" sz="1600" dirty="0" smtClean="0"/>
          </a:p>
        </p:txBody>
      </p:sp>
      <p:sp>
        <p:nvSpPr>
          <p:cNvPr id="2" name="Rectangle 1"/>
          <p:cNvSpPr/>
          <p:nvPr/>
        </p:nvSpPr>
        <p:spPr>
          <a:xfrm>
            <a:off x="126876" y="762000"/>
            <a:ext cx="8407524" cy="923330"/>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txBody>
          <a:bodyPr wrap="square">
            <a:spAutoFit/>
          </a:bodyPr>
          <a:lstStyle/>
          <a:p>
            <a:pPr marL="742950" lvl="1" indent="-285750">
              <a:buFont typeface="Arial" pitchFamily="34" charset="0"/>
              <a:buChar char="•"/>
            </a:pPr>
            <a:r>
              <a:rPr lang="en-US" dirty="0" smtClean="0">
                <a:latin typeface="Times New Roman" panose="02020603050405020304" pitchFamily="18" charset="0"/>
                <a:cs typeface="Times New Roman" panose="02020603050405020304" pitchFamily="18" charset="0"/>
              </a:rPr>
              <a:t>Ground </a:t>
            </a:r>
            <a:r>
              <a:rPr lang="en-US" dirty="0">
                <a:latin typeface="Times New Roman" panose="02020603050405020304" pitchFamily="18" charset="0"/>
                <a:cs typeface="Times New Roman" panose="02020603050405020304" pitchFamily="18" charset="0"/>
              </a:rPr>
              <a:t>based measurements of aerosol backscatter cross section, </a:t>
            </a:r>
            <a:r>
              <a:rPr lang="en-US" dirty="0" err="1">
                <a:latin typeface="Times New Roman" panose="02020603050405020304" pitchFamily="18" charset="0"/>
                <a:cs typeface="Times New Roman" panose="02020603050405020304" pitchFamily="18" charset="0"/>
              </a:rPr>
              <a:t>depoloarization</a:t>
            </a:r>
            <a:r>
              <a:rPr lang="en-US" dirty="0">
                <a:latin typeface="Times New Roman" panose="02020603050405020304" pitchFamily="18" charset="0"/>
                <a:cs typeface="Times New Roman" panose="02020603050405020304" pitchFamily="18" charset="0"/>
              </a:rPr>
              <a:t>, and extinction at 532nm</a:t>
            </a:r>
          </a:p>
          <a:p>
            <a:pPr marL="742950" lvl="1" indent="-285750">
              <a:buFont typeface="Arial" pitchFamily="34" charset="0"/>
              <a:buChar char="•"/>
            </a:pPr>
            <a:r>
              <a:rPr lang="en-US" dirty="0" smtClean="0">
                <a:latin typeface="Times New Roman" panose="02020603050405020304" pitchFamily="18" charset="0"/>
                <a:cs typeface="Times New Roman" panose="02020603050405020304" pitchFamily="18" charset="0"/>
              </a:rPr>
              <a:t>Provide measurements of clouds, boundary layer height</a:t>
            </a:r>
            <a:endParaRPr lang="en-US" dirty="0">
              <a:latin typeface="Times New Roman" panose="02020603050405020304" pitchFamily="18" charset="0"/>
              <a:cs typeface="Times New Roman" panose="02020603050405020304" pitchFamily="18" charset="0"/>
            </a:endParaRPr>
          </a:p>
        </p:txBody>
      </p:sp>
      <p:pic>
        <p:nvPicPr>
          <p:cNvPr id="11" name="Picture 2" descr="\\beans\users$\bpierce\Data\Documents\FY15_Travel\GOES-R_Field_Campaign_Workshop\Talk\HSRL_BAO_20140723.two.panel.with.ceilometer.100.50percent.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71600" y="2514600"/>
            <a:ext cx="6633384" cy="4043795"/>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0" y="6550223"/>
            <a:ext cx="9144000" cy="307777"/>
          </a:xfrm>
          <a:prstGeom prst="rect">
            <a:avLst/>
          </a:prstGeom>
        </p:spPr>
        <p:txBody>
          <a:bodyPr wrap="square">
            <a:spAutoFit/>
          </a:bodyPr>
          <a:lstStyle/>
          <a:p>
            <a:pPr algn="ctr"/>
            <a:r>
              <a:rPr lang="en-US" sz="1400" b="1" dirty="0" smtClean="0"/>
              <a:t>HSRL data during 2014 FRAPPE/DISCOVER-AQ Mission</a:t>
            </a:r>
            <a:endParaRPr lang="en-US" sz="1400" b="1" dirty="0"/>
          </a:p>
        </p:txBody>
      </p:sp>
    </p:spTree>
    <p:extLst>
      <p:ext uri="{BB962C8B-B14F-4D97-AF65-F5344CB8AC3E}">
        <p14:creationId xmlns:p14="http://schemas.microsoft.com/office/powerpoint/2010/main" val="48789250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https://mail.google.com/mail/u/0/?ui=2&amp;ik=9d2ef32a3f&amp;view=fimg&amp;th=155928a095e4df0c&amp;attid=0.1.1&amp;disp=emb&amp;attbid=ANGjdJ9JAx1s7aDw0r49j8YUmO_W9oYZv0vRaZ1gWlUKGMuq9u0n-UUSh_IpMWsRGc-1DKofoA054p3dIkv7LuhTi5BmP8VZr4g_scyXuYQjrv737pmez3x9EZWzKqk&amp;sz=w1280-h596&amp;ats=1474397257313&amp;rm=155928a095e4df0c&amp;zw&amp;atsh=1"/>
          <p:cNvSpPr>
            <a:spLocks noChangeAspect="1" noChangeArrowheads="1"/>
          </p:cNvSpPr>
          <p:nvPr/>
        </p:nvSpPr>
        <p:spPr bwMode="auto">
          <a:xfrm>
            <a:off x="155575" y="-1355725"/>
            <a:ext cx="6096000" cy="283845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4" descr="https://mail.google.com/mail/u/0/?ui=2&amp;ik=9d2ef32a3f&amp;view=fimg&amp;th=155928a095e4df0c&amp;attid=0.1.1&amp;disp=emb&amp;attbid=ANGjdJ9JAx1s7aDw0r49j8YUmO_W9oYZv0vRaZ1gWlUKGMuq9u0n-UUSh_IpMWsRGc-1DKofoA054p3dIkv7LuhTi5BmP8VZr4g_scyXuYQjrv737pmez3x9EZWzKqk&amp;sz=w1280-h596&amp;ats=1474397257313&amp;rm=155928a095e4df0c&amp;zw&amp;atsh=1"/>
          <p:cNvSpPr>
            <a:spLocks noChangeAspect="1" noChangeArrowheads="1"/>
          </p:cNvSpPr>
          <p:nvPr/>
        </p:nvSpPr>
        <p:spPr bwMode="auto">
          <a:xfrm>
            <a:off x="307975" y="-1203325"/>
            <a:ext cx="6096000" cy="283845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29" name="Picture 5" descr="\\beans\users$\bpierce\Data\Documents\FY17_Travel\AQRS_LMOS_2017\SPARC_doppler_lidar.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1" y="1138397"/>
            <a:ext cx="7967416" cy="3709828"/>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609600" y="5103674"/>
            <a:ext cx="7848600" cy="923330"/>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txBody>
          <a:bodyPr wrap="square">
            <a:spAutoFit/>
          </a:bodyPr>
          <a:lstStyle/>
          <a:p>
            <a:r>
              <a:rPr lang="en-US" dirty="0" smtClean="0">
                <a:latin typeface="Times New Roman" panose="02020603050405020304" pitchFamily="18" charset="0"/>
                <a:cs typeface="Times New Roman" panose="02020603050405020304" pitchFamily="18" charset="0"/>
              </a:rPr>
              <a:t>The </a:t>
            </a:r>
            <a:r>
              <a:rPr lang="en-US" dirty="0">
                <a:latin typeface="Times New Roman" panose="02020603050405020304" pitchFamily="18" charset="0"/>
                <a:cs typeface="Times New Roman" panose="02020603050405020304" pitchFamily="18" charset="0"/>
              </a:rPr>
              <a:t>colors represent vertical winds (red is upward, blue is downward, gray is neutral) while the sticks represent the horizontal </a:t>
            </a:r>
            <a:r>
              <a:rPr lang="en-US" dirty="0" smtClean="0">
                <a:latin typeface="Times New Roman" panose="02020603050405020304" pitchFamily="18" charset="0"/>
                <a:cs typeface="Times New Roman" panose="02020603050405020304" pitchFamily="18" charset="0"/>
              </a:rPr>
              <a:t>winds: full </a:t>
            </a:r>
            <a:r>
              <a:rPr lang="en-US" dirty="0">
                <a:latin typeface="Times New Roman" panose="02020603050405020304" pitchFamily="18" charset="0"/>
                <a:cs typeface="Times New Roman" panose="02020603050405020304" pitchFamily="18" charset="0"/>
              </a:rPr>
              <a:t>barb is 10 m/s while a half barb is 5 m/s.  </a:t>
            </a:r>
          </a:p>
        </p:txBody>
      </p:sp>
      <p:sp>
        <p:nvSpPr>
          <p:cNvPr id="8" name="Rectangle 7"/>
          <p:cNvSpPr/>
          <p:nvPr/>
        </p:nvSpPr>
        <p:spPr>
          <a:xfrm>
            <a:off x="-1" y="12577"/>
            <a:ext cx="9144001" cy="707886"/>
          </a:xfrm>
          <a:prstGeom prst="rect">
            <a:avLst/>
          </a:prstGeom>
        </p:spPr>
        <p:txBody>
          <a:bodyPr wrap="square">
            <a:spAutoFit/>
          </a:bodyPr>
          <a:lstStyle/>
          <a:p>
            <a:pPr algn="ctr"/>
            <a:r>
              <a:rPr lang="en-US" sz="2000" b="1" dirty="0" smtClean="0">
                <a:latin typeface="Times New Roman" panose="02020603050405020304" pitchFamily="18" charset="0"/>
                <a:cs typeface="Times New Roman" panose="02020603050405020304" pitchFamily="18" charset="0"/>
              </a:rPr>
              <a:t>UW-Madison Space Science and Engineering Center (SSEC) </a:t>
            </a:r>
          </a:p>
          <a:p>
            <a:pPr algn="ctr"/>
            <a:r>
              <a:rPr lang="en-US" sz="2000" b="1" dirty="0" smtClean="0">
                <a:latin typeface="Times New Roman" panose="02020603050405020304" pitchFamily="18" charset="0"/>
                <a:cs typeface="Times New Roman" panose="02020603050405020304" pitchFamily="18" charset="0"/>
              </a:rPr>
              <a:t>Halo Doppler Wind Lidar</a:t>
            </a:r>
            <a:endParaRPr lang="en-US" sz="1600" dirty="0" smtClean="0"/>
          </a:p>
        </p:txBody>
      </p:sp>
    </p:spTree>
    <p:extLst>
      <p:ext uri="{BB962C8B-B14F-4D97-AF65-F5344CB8AC3E}">
        <p14:creationId xmlns:p14="http://schemas.microsoft.com/office/powerpoint/2010/main" val="165055151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04800" y="76200"/>
            <a:ext cx="8077201" cy="738664"/>
          </a:xfrm>
          <a:prstGeom prst="rect">
            <a:avLst/>
          </a:prstGeom>
          <a:noFill/>
        </p:spPr>
        <p:txBody>
          <a:bodyPr wrap="square" rtlCol="0">
            <a:spAutoFit/>
          </a:bodyPr>
          <a:lstStyle/>
          <a:p>
            <a:pPr algn="ctr"/>
            <a:r>
              <a:rPr lang="en-US" sz="2400" b="1" dirty="0" smtClean="0">
                <a:latin typeface="Times New Roman" panose="02020603050405020304" pitchFamily="18" charset="0"/>
                <a:cs typeface="Times New Roman" panose="02020603050405020304" pitchFamily="18" charset="0"/>
              </a:rPr>
              <a:t>Additional Measurements</a:t>
            </a:r>
          </a:p>
          <a:p>
            <a:endParaRPr lang="en-US" dirty="0">
              <a:latin typeface="Times New Roman" panose="02020603050405020304" pitchFamily="18" charset="0"/>
              <a:cs typeface="Times New Roman" panose="02020603050405020304" pitchFamily="18" charset="0"/>
            </a:endParaRPr>
          </a:p>
        </p:txBody>
      </p:sp>
      <p:sp>
        <p:nvSpPr>
          <p:cNvPr id="5" name="Rectangle 4"/>
          <p:cNvSpPr/>
          <p:nvPr/>
        </p:nvSpPr>
        <p:spPr>
          <a:xfrm>
            <a:off x="218162" y="1524000"/>
            <a:ext cx="8783876" cy="646331"/>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txBody>
          <a:bodyPr wrap="square">
            <a:spAutoFit/>
          </a:bodyPr>
          <a:lstStyle/>
          <a:p>
            <a:r>
              <a:rPr lang="en-US" dirty="0" smtClean="0">
                <a:latin typeface="Times New Roman" panose="02020603050405020304" pitchFamily="18" charset="0"/>
                <a:cs typeface="Times New Roman" panose="02020603050405020304" pitchFamily="18" charset="0"/>
              </a:rPr>
              <a:t>Sky </a:t>
            </a:r>
            <a:r>
              <a:rPr lang="en-US" dirty="0">
                <a:latin typeface="Times New Roman" panose="02020603050405020304" pitchFamily="18" charset="0"/>
                <a:cs typeface="Times New Roman" panose="02020603050405020304" pitchFamily="18" charset="0"/>
              </a:rPr>
              <a:t>observations </a:t>
            </a:r>
            <a:r>
              <a:rPr lang="en-US" dirty="0" smtClean="0">
                <a:latin typeface="Times New Roman" panose="02020603050405020304" pitchFamily="18" charset="0"/>
                <a:cs typeface="Times New Roman" panose="02020603050405020304" pitchFamily="18" charset="0"/>
              </a:rPr>
              <a:t>(scanning </a:t>
            </a:r>
            <a:r>
              <a:rPr lang="en-US" dirty="0">
                <a:latin typeface="Times New Roman" panose="02020603050405020304" pitchFamily="18" charset="0"/>
                <a:cs typeface="Times New Roman" panose="02020603050405020304" pitchFamily="18" charset="0"/>
              </a:rPr>
              <a:t>the sky from the horizon to </a:t>
            </a:r>
            <a:r>
              <a:rPr lang="en-US" dirty="0" smtClean="0">
                <a:latin typeface="Times New Roman" panose="02020603050405020304" pitchFamily="18" charset="0"/>
                <a:cs typeface="Times New Roman" panose="02020603050405020304" pitchFamily="18" charset="0"/>
              </a:rPr>
              <a:t>zenith) are also under development for </a:t>
            </a:r>
            <a:r>
              <a:rPr lang="en-US" dirty="0">
                <a:latin typeface="Times New Roman" panose="02020603050405020304" pitchFamily="18" charset="0"/>
                <a:cs typeface="Times New Roman" panose="02020603050405020304" pitchFamily="18" charset="0"/>
              </a:rPr>
              <a:t>deriving </a:t>
            </a:r>
            <a:r>
              <a:rPr lang="en-US" dirty="0" smtClean="0">
                <a:latin typeface="Times New Roman" panose="02020603050405020304" pitchFamily="18" charset="0"/>
                <a:cs typeface="Times New Roman" panose="02020603050405020304" pitchFamily="18" charset="0"/>
              </a:rPr>
              <a:t>PANDORA trace </a:t>
            </a:r>
            <a:r>
              <a:rPr lang="en-US" dirty="0">
                <a:latin typeface="Times New Roman" panose="02020603050405020304" pitchFamily="18" charset="0"/>
                <a:cs typeface="Times New Roman" panose="02020603050405020304" pitchFamily="18" charset="0"/>
              </a:rPr>
              <a:t>gas altitude profiles (e.g., NO2 and O3). </a:t>
            </a:r>
          </a:p>
        </p:txBody>
      </p:sp>
      <p:pic>
        <p:nvPicPr>
          <p:cNvPr id="5124" name="Picture 4" descr="http://acdb-ext.gsfc.nasa.gov/Projects/Pandora/images/NO2%20at%20Smith%20Point-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193" y="3096775"/>
            <a:ext cx="3777893" cy="2533353"/>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http://acdb-ext.gsfc.nasa.gov/Projects/Pandora/images/O3%20Profile%20at%20Smith%20Point%20TX.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15809" y="2743200"/>
            <a:ext cx="4989157" cy="2580599"/>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1295400" y="6497246"/>
            <a:ext cx="6629400" cy="369332"/>
          </a:xfrm>
          <a:prstGeom prst="rect">
            <a:avLst/>
          </a:prstGeom>
        </p:spPr>
        <p:txBody>
          <a:bodyPr wrap="square">
            <a:spAutoFit/>
          </a:bodyPr>
          <a:lstStyle/>
          <a:p>
            <a:r>
              <a:rPr lang="en-US" dirty="0">
                <a:latin typeface="Times New Roman" panose="02020603050405020304" pitchFamily="18" charset="0"/>
                <a:cs typeface="Times New Roman" panose="02020603050405020304" pitchFamily="18" charset="0"/>
              </a:rPr>
              <a:t>http://acdb-ext.gsfc.nasa.gov/Projects/Pandora/index.html</a:t>
            </a:r>
          </a:p>
        </p:txBody>
      </p:sp>
      <p:sp>
        <p:nvSpPr>
          <p:cNvPr id="2" name="TextBox 1"/>
          <p:cNvSpPr txBox="1"/>
          <p:nvPr/>
        </p:nvSpPr>
        <p:spPr>
          <a:xfrm>
            <a:off x="1676400" y="5885145"/>
            <a:ext cx="5147563" cy="369332"/>
          </a:xfrm>
          <a:prstGeom prst="rect">
            <a:avLst/>
          </a:prstGeom>
          <a:noFill/>
        </p:spPr>
        <p:txBody>
          <a:bodyPr wrap="none" rtlCol="0">
            <a:spAutoFit/>
          </a:bodyPr>
          <a:lstStyle/>
          <a:p>
            <a:r>
              <a:rPr lang="en-US" dirty="0" smtClean="0">
                <a:latin typeface="Times New Roman" panose="02020603050405020304" pitchFamily="18" charset="0"/>
                <a:cs typeface="Times New Roman" panose="02020603050405020304" pitchFamily="18" charset="0"/>
              </a:rPr>
              <a:t>Credit: Jay Herman and Elena </a:t>
            </a:r>
            <a:r>
              <a:rPr lang="en-US" dirty="0" err="1" smtClean="0">
                <a:latin typeface="Times New Roman" panose="02020603050405020304" pitchFamily="18" charset="0"/>
                <a:cs typeface="Times New Roman" panose="02020603050405020304" pitchFamily="18" charset="0"/>
              </a:rPr>
              <a:t>Spinei</a:t>
            </a:r>
            <a:r>
              <a:rPr lang="en-US" dirty="0" smtClean="0">
                <a:latin typeface="Times New Roman" panose="02020603050405020304" pitchFamily="18" charset="0"/>
                <a:cs typeface="Times New Roman" panose="02020603050405020304" pitchFamily="18" charset="0"/>
              </a:rPr>
              <a:t> (UMBC/GSFC)</a:t>
            </a:r>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516459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04800" y="228600"/>
            <a:ext cx="8077201" cy="1292662"/>
          </a:xfrm>
          <a:prstGeom prst="rect">
            <a:avLst/>
          </a:prstGeom>
          <a:noFill/>
        </p:spPr>
        <p:txBody>
          <a:bodyPr wrap="square" rtlCol="0">
            <a:spAutoFit/>
          </a:bodyPr>
          <a:lstStyle/>
          <a:p>
            <a:pPr algn="ctr"/>
            <a:r>
              <a:rPr lang="en-US" sz="2400" b="1" dirty="0" smtClean="0">
                <a:latin typeface="Times New Roman" panose="02020603050405020304" pitchFamily="18" charset="0"/>
                <a:cs typeface="Times New Roman" panose="02020603050405020304" pitchFamily="18" charset="0"/>
              </a:rPr>
              <a:t>Additional Measurements (</a:t>
            </a:r>
            <a:r>
              <a:rPr lang="en-US" sz="2400" b="1" dirty="0" err="1" smtClean="0">
                <a:latin typeface="Times New Roman" panose="02020603050405020304" pitchFamily="18" charset="0"/>
                <a:cs typeface="Times New Roman" panose="02020603050405020304" pitchFamily="18" charset="0"/>
              </a:rPr>
              <a:t>cont</a:t>
            </a:r>
            <a:r>
              <a:rPr lang="en-US" sz="2400" b="1" dirty="0" smtClean="0">
                <a:latin typeface="Times New Roman" panose="02020603050405020304" pitchFamily="18" charset="0"/>
                <a:cs typeface="Times New Roman" panose="02020603050405020304" pitchFamily="18" charset="0"/>
              </a:rPr>
              <a:t>)</a:t>
            </a:r>
          </a:p>
          <a:p>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EPA </a:t>
            </a:r>
            <a:r>
              <a:rPr lang="en-US" dirty="0" smtClean="0">
                <a:latin typeface="Times New Roman" panose="02020603050405020304" pitchFamily="18" charset="0"/>
                <a:cs typeface="Times New Roman" panose="02020603050405020304" pitchFamily="18" charset="0"/>
              </a:rPr>
              <a:t>Region 5 is interested in deploying their Geospatial </a:t>
            </a:r>
            <a:r>
              <a:rPr lang="en-US" dirty="0">
                <a:latin typeface="Times New Roman" panose="02020603050405020304" pitchFamily="18" charset="0"/>
                <a:cs typeface="Times New Roman" panose="02020603050405020304" pitchFamily="18" charset="0"/>
              </a:rPr>
              <a:t>Measurement of Air Pollution (GMAP) mobile monitoring </a:t>
            </a:r>
            <a:r>
              <a:rPr lang="en-US" dirty="0" smtClean="0">
                <a:latin typeface="Times New Roman" panose="02020603050405020304" pitchFamily="18" charset="0"/>
                <a:cs typeface="Times New Roman" panose="02020603050405020304" pitchFamily="18" charset="0"/>
              </a:rPr>
              <a:t>system during LMOS 2017.  </a:t>
            </a:r>
          </a:p>
        </p:txBody>
      </p:sp>
      <p:sp>
        <p:nvSpPr>
          <p:cNvPr id="6" name="Rectangle 5"/>
          <p:cNvSpPr/>
          <p:nvPr/>
        </p:nvSpPr>
        <p:spPr>
          <a:xfrm>
            <a:off x="304800" y="2448549"/>
            <a:ext cx="8305800" cy="923330"/>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txBody>
          <a:bodyPr wrap="square">
            <a:spAutoFit/>
          </a:bodyPr>
          <a:lstStyle/>
          <a:p>
            <a:r>
              <a:rPr lang="en-US" dirty="0">
                <a:latin typeface="Times New Roman" panose="02020603050405020304" pitchFamily="18" charset="0"/>
                <a:cs typeface="Times New Roman" panose="02020603050405020304" pitchFamily="18" charset="0"/>
              </a:rPr>
              <a:t>GMAP has an integrated Differential Ultra Violet Absorption Spectroscopy (DUVAS) </a:t>
            </a:r>
            <a:r>
              <a:rPr lang="en-US" dirty="0" smtClean="0">
                <a:latin typeface="Times New Roman" panose="02020603050405020304" pitchFamily="18" charset="0"/>
                <a:cs typeface="Times New Roman" panose="02020603050405020304" pitchFamily="18" charset="0"/>
              </a:rPr>
              <a:t>model DV3000-F</a:t>
            </a:r>
            <a:r>
              <a:rPr lang="en-US" baseline="30000" dirty="0" smtClean="0">
                <a:latin typeface="Times New Roman" panose="02020603050405020304" pitchFamily="18" charset="0"/>
                <a:cs typeface="Times New Roman" panose="02020603050405020304" pitchFamily="18" charset="0"/>
              </a:rPr>
              <a:t>1</a:t>
            </a:r>
            <a:r>
              <a:rPr lang="en-US" dirty="0" smtClean="0">
                <a:latin typeface="Times New Roman" panose="02020603050405020304" pitchFamily="18" charset="0"/>
                <a:cs typeface="Times New Roman" panose="02020603050405020304" pitchFamily="18" charset="0"/>
              </a:rPr>
              <a:t> that can </a:t>
            </a:r>
            <a:r>
              <a:rPr lang="en-US" dirty="0">
                <a:latin typeface="Times New Roman" panose="02020603050405020304" pitchFamily="18" charset="0"/>
                <a:cs typeface="Times New Roman" panose="02020603050405020304" pitchFamily="18" charset="0"/>
              </a:rPr>
              <a:t>provide high frequency (1 second) </a:t>
            </a:r>
            <a:r>
              <a:rPr lang="en-US" dirty="0" smtClean="0">
                <a:latin typeface="Times New Roman" panose="02020603050405020304" pitchFamily="18" charset="0"/>
                <a:cs typeface="Times New Roman" panose="02020603050405020304" pitchFamily="18" charset="0"/>
              </a:rPr>
              <a:t>VOC, AQM, measurements </a:t>
            </a:r>
            <a:r>
              <a:rPr lang="en-US" dirty="0">
                <a:latin typeface="Times New Roman" panose="02020603050405020304" pitchFamily="18" charset="0"/>
                <a:cs typeface="Times New Roman" panose="02020603050405020304" pitchFamily="18" charset="0"/>
              </a:rPr>
              <a:t>while moving or </a:t>
            </a:r>
            <a:r>
              <a:rPr lang="en-US" dirty="0" smtClean="0">
                <a:latin typeface="Times New Roman" panose="02020603050405020304" pitchFamily="18" charset="0"/>
                <a:cs typeface="Times New Roman" panose="02020603050405020304" pitchFamily="18" charset="0"/>
              </a:rPr>
              <a:t>parked</a:t>
            </a:r>
            <a:r>
              <a:rPr lang="en-US" dirty="0">
                <a:latin typeface="Times New Roman" panose="02020603050405020304" pitchFamily="18" charset="0"/>
                <a:cs typeface="Times New Roman" panose="02020603050405020304" pitchFamily="18" charset="0"/>
              </a:rPr>
              <a:t> </a:t>
            </a:r>
            <a:r>
              <a:rPr lang="en-US" b="1" i="1" u="sng" dirty="0" smtClean="0">
                <a:latin typeface="Times New Roman" panose="02020603050405020304" pitchFamily="18" charset="0"/>
                <a:cs typeface="Times New Roman" panose="02020603050405020304" pitchFamily="18" charset="0"/>
              </a:rPr>
              <a:t>– spectra are archived for post analysis</a:t>
            </a:r>
            <a:endParaRPr lang="en-US" b="1" i="1" u="sng" dirty="0">
              <a:latin typeface="Times New Roman" panose="02020603050405020304" pitchFamily="18" charset="0"/>
              <a:cs typeface="Times New Roman" panose="02020603050405020304" pitchFamily="18" charset="0"/>
            </a:endParaRPr>
          </a:p>
        </p:txBody>
      </p:sp>
      <p:sp>
        <p:nvSpPr>
          <p:cNvPr id="7" name="Rectangle 6"/>
          <p:cNvSpPr/>
          <p:nvPr/>
        </p:nvSpPr>
        <p:spPr>
          <a:xfrm>
            <a:off x="0" y="6488668"/>
            <a:ext cx="9144000" cy="338554"/>
          </a:xfrm>
          <a:prstGeom prst="rect">
            <a:avLst/>
          </a:prstGeom>
        </p:spPr>
        <p:txBody>
          <a:bodyPr wrap="square">
            <a:spAutoFit/>
          </a:bodyPr>
          <a:lstStyle/>
          <a:p>
            <a:r>
              <a:rPr lang="en-US" sz="1600" baseline="30000" dirty="0" smtClean="0">
                <a:latin typeface="Times New Roman" panose="02020603050405020304" pitchFamily="18" charset="0"/>
                <a:cs typeface="Times New Roman" panose="02020603050405020304" pitchFamily="18" charset="0"/>
              </a:rPr>
              <a:t>1</a:t>
            </a:r>
            <a:r>
              <a:rPr lang="en-US" sz="1600" dirty="0" smtClean="0">
                <a:latin typeface="Times New Roman" panose="02020603050405020304" pitchFamily="18" charset="0"/>
                <a:cs typeface="Times New Roman" panose="02020603050405020304" pitchFamily="18" charset="0"/>
              </a:rPr>
              <a:t>http</a:t>
            </a:r>
            <a:r>
              <a:rPr lang="en-US" sz="1600" dirty="0">
                <a:latin typeface="Times New Roman" panose="02020603050405020304" pitchFamily="18" charset="0"/>
                <a:cs typeface="Times New Roman" panose="02020603050405020304" pitchFamily="18" charset="0"/>
              </a:rPr>
              <a:t>://www.duvastechnologies.com/index.php?option=com_content&amp;view=featured&amp;Itemid=435</a:t>
            </a:r>
          </a:p>
        </p:txBody>
      </p:sp>
      <p:pic>
        <p:nvPicPr>
          <p:cNvPr id="1026" name="Picture 2" descr="http://www.duvastechnologies.com/images/news3.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20478380">
            <a:off x="4132512" y="3134944"/>
            <a:ext cx="4323523" cy="380828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www.duvastechnologies.com/images/news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3915929"/>
            <a:ext cx="3352800" cy="25187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4933957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590800" y="4343400"/>
            <a:ext cx="2895600" cy="5334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2039510" y="1343085"/>
            <a:ext cx="5128327" cy="4031873"/>
          </a:xfrm>
          <a:prstGeom prst="rect">
            <a:avLst/>
          </a:prstGeom>
          <a:noFill/>
        </p:spPr>
        <p:txBody>
          <a:bodyPr wrap="none" rtlCol="0">
            <a:spAutoFit/>
          </a:bodyPr>
          <a:lstStyle/>
          <a:p>
            <a:pPr algn="ctr"/>
            <a:r>
              <a:rPr lang="en-US" sz="3200" b="1" dirty="0" smtClean="0">
                <a:latin typeface="Times New Roman" panose="02020603050405020304" pitchFamily="18" charset="0"/>
                <a:cs typeface="Times New Roman" panose="02020603050405020304" pitchFamily="18" charset="0"/>
              </a:rPr>
              <a:t>Outline</a:t>
            </a:r>
          </a:p>
          <a:p>
            <a:endParaRPr lang="en-US" sz="3200" dirty="0">
              <a:latin typeface="Times New Roman" panose="02020603050405020304" pitchFamily="18" charset="0"/>
              <a:cs typeface="Times New Roman" panose="02020603050405020304" pitchFamily="18" charset="0"/>
            </a:endParaRPr>
          </a:p>
          <a:p>
            <a:pPr marL="457200" indent="-457200">
              <a:buFont typeface="Wingdings" panose="05000000000000000000" pitchFamily="2" charset="2"/>
              <a:buChar char="Ø"/>
            </a:pPr>
            <a:r>
              <a:rPr lang="en-US" sz="3200" dirty="0" smtClean="0">
                <a:latin typeface="Times New Roman" panose="02020603050405020304" pitchFamily="18" charset="0"/>
                <a:cs typeface="Times New Roman" panose="02020603050405020304" pitchFamily="18" charset="0"/>
              </a:rPr>
              <a:t>Motivation</a:t>
            </a:r>
          </a:p>
          <a:p>
            <a:pPr marL="457200" indent="-457200">
              <a:buFont typeface="Wingdings" panose="05000000000000000000" pitchFamily="2" charset="2"/>
              <a:buChar char="Ø"/>
            </a:pPr>
            <a:r>
              <a:rPr lang="en-US" sz="3200" dirty="0" smtClean="0">
                <a:latin typeface="Times New Roman" panose="02020603050405020304" pitchFamily="18" charset="0"/>
                <a:cs typeface="Times New Roman" panose="02020603050405020304" pitchFamily="18" charset="0"/>
              </a:rPr>
              <a:t>Background</a:t>
            </a:r>
          </a:p>
          <a:p>
            <a:pPr marL="457200" indent="-457200">
              <a:buFont typeface="Wingdings" panose="05000000000000000000" pitchFamily="2" charset="2"/>
              <a:buChar char="Ø"/>
            </a:pPr>
            <a:r>
              <a:rPr lang="en-US" sz="3200" dirty="0" smtClean="0">
                <a:latin typeface="Times New Roman" panose="02020603050405020304" pitchFamily="18" charset="0"/>
                <a:cs typeface="Times New Roman" panose="02020603050405020304" pitchFamily="18" charset="0"/>
              </a:rPr>
              <a:t>Science Objectives</a:t>
            </a:r>
          </a:p>
          <a:p>
            <a:pPr marL="457200" indent="-457200">
              <a:buFont typeface="Wingdings" panose="05000000000000000000" pitchFamily="2" charset="2"/>
              <a:buChar char="Ø"/>
            </a:pPr>
            <a:r>
              <a:rPr lang="en-US" sz="3200" dirty="0" smtClean="0">
                <a:latin typeface="Times New Roman" panose="02020603050405020304" pitchFamily="18" charset="0"/>
                <a:cs typeface="Times New Roman" panose="02020603050405020304" pitchFamily="18" charset="0"/>
              </a:rPr>
              <a:t>Measurement requirements</a:t>
            </a:r>
          </a:p>
          <a:p>
            <a:pPr marL="457200" indent="-457200">
              <a:buFont typeface="Wingdings" panose="05000000000000000000" pitchFamily="2" charset="2"/>
              <a:buChar char="Ø"/>
            </a:pPr>
            <a:r>
              <a:rPr lang="en-US" sz="3200" dirty="0" smtClean="0">
                <a:latin typeface="Times New Roman" panose="02020603050405020304" pitchFamily="18" charset="0"/>
                <a:cs typeface="Times New Roman" panose="02020603050405020304" pitchFamily="18" charset="0"/>
              </a:rPr>
              <a:t>Funding Avenues</a:t>
            </a:r>
          </a:p>
          <a:p>
            <a:endParaRPr lang="en-US" sz="3200" dirty="0">
              <a:latin typeface="Times New Roman" panose="02020603050405020304" pitchFamily="18" charset="0"/>
              <a:cs typeface="Times New Roman" panose="02020603050405020304" pitchFamily="18" charset="0"/>
            </a:endParaRPr>
          </a:p>
        </p:txBody>
      </p:sp>
      <p:sp>
        <p:nvSpPr>
          <p:cNvPr id="5" name="Rectangle 4"/>
          <p:cNvSpPr/>
          <p:nvPr/>
        </p:nvSpPr>
        <p:spPr>
          <a:xfrm>
            <a:off x="0" y="0"/>
            <a:ext cx="9144000" cy="1077218"/>
          </a:xfrm>
          <a:prstGeom prst="rect">
            <a:avLst/>
          </a:prstGeom>
        </p:spPr>
        <p:txBody>
          <a:bodyPr wrap="square">
            <a:spAutoFit/>
          </a:bodyPr>
          <a:lstStyle/>
          <a:p>
            <a:pPr algn="ctr"/>
            <a:r>
              <a:rPr lang="en-US" sz="3200" b="1" dirty="0">
                <a:latin typeface="Times New Roman" panose="02020603050405020304" pitchFamily="18" charset="0"/>
                <a:cs typeface="Times New Roman" panose="02020603050405020304" pitchFamily="18" charset="0"/>
              </a:rPr>
              <a:t>The 2017 Lake Michigan Ozone Study </a:t>
            </a:r>
          </a:p>
          <a:p>
            <a:pPr algn="ctr"/>
            <a:r>
              <a:rPr lang="en-US" sz="3200" b="1" dirty="0">
                <a:latin typeface="Times New Roman" panose="02020603050405020304" pitchFamily="18" charset="0"/>
                <a:cs typeface="Times New Roman" panose="02020603050405020304" pitchFamily="18" charset="0"/>
              </a:rPr>
              <a:t>(LMOS 2017)</a:t>
            </a:r>
          </a:p>
        </p:txBody>
      </p:sp>
    </p:spTree>
    <p:extLst>
      <p:ext uri="{BB962C8B-B14F-4D97-AF65-F5344CB8AC3E}">
        <p14:creationId xmlns:p14="http://schemas.microsoft.com/office/powerpoint/2010/main" val="1007680420"/>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457200" y="228600"/>
            <a:ext cx="7696200" cy="6771084"/>
          </a:xfrm>
          <a:prstGeom prst="rect">
            <a:avLst/>
          </a:prstGeom>
          <a:noFill/>
        </p:spPr>
        <p:txBody>
          <a:bodyPr wrap="square" rtlCol="0">
            <a:spAutoFit/>
          </a:bodyPr>
          <a:lstStyle/>
          <a:p>
            <a:pPr algn="ctr"/>
            <a:r>
              <a:rPr lang="en-US" sz="2000" b="1" dirty="0" smtClean="0">
                <a:latin typeface="Times New Roman" panose="02020603050405020304" pitchFamily="18" charset="0"/>
                <a:cs typeface="Times New Roman" panose="02020603050405020304" pitchFamily="18" charset="0"/>
              </a:rPr>
              <a:t>Funding Avenues </a:t>
            </a:r>
          </a:p>
          <a:p>
            <a:endParaRPr lang="en-US" dirty="0">
              <a:latin typeface="Times New Roman" panose="02020603050405020304" pitchFamily="18" charset="0"/>
              <a:cs typeface="Times New Roman" panose="02020603050405020304" pitchFamily="18" charset="0"/>
            </a:endParaRPr>
          </a:p>
          <a:p>
            <a:pPr marL="342900" indent="-342900">
              <a:buFont typeface="+mj-lt"/>
              <a:buAutoNum type="arabicParenR"/>
            </a:pPr>
            <a:r>
              <a:rPr lang="en-US" dirty="0">
                <a:latin typeface="Times New Roman" panose="02020603050405020304" pitchFamily="18" charset="0"/>
                <a:cs typeface="Times New Roman" panose="02020603050405020304" pitchFamily="18" charset="0"/>
              </a:rPr>
              <a:t>NASA GEO-CAPE program </a:t>
            </a:r>
            <a:r>
              <a:rPr lang="en-US" dirty="0" smtClean="0">
                <a:latin typeface="Times New Roman" panose="02020603050405020304" pitchFamily="18" charset="0"/>
                <a:cs typeface="Times New Roman" panose="02020603050405020304" pitchFamily="18" charset="0"/>
              </a:rPr>
              <a:t>will provide </a:t>
            </a:r>
            <a:r>
              <a:rPr lang="en-US" dirty="0">
                <a:latin typeface="Times New Roman" panose="02020603050405020304" pitchFamily="18" charset="0"/>
                <a:cs typeface="Times New Roman" panose="02020603050405020304" pitchFamily="18" charset="0"/>
              </a:rPr>
              <a:t>the Langley Research Center </a:t>
            </a:r>
            <a:r>
              <a:rPr lang="en-US" dirty="0" smtClean="0">
                <a:latin typeface="Times New Roman" panose="02020603050405020304" pitchFamily="18" charset="0"/>
                <a:cs typeface="Times New Roman" panose="02020603050405020304" pitchFamily="18" charset="0"/>
              </a:rPr>
              <a:t>King Air aircraft </a:t>
            </a:r>
            <a:r>
              <a:rPr lang="en-US" dirty="0">
                <a:latin typeface="Times New Roman" panose="02020603050405020304" pitchFamily="18" charset="0"/>
                <a:cs typeface="Times New Roman" panose="02020603050405020304" pitchFamily="18" charset="0"/>
              </a:rPr>
              <a:t>with </a:t>
            </a:r>
            <a:r>
              <a:rPr lang="en-US" dirty="0" smtClean="0">
                <a:latin typeface="Times New Roman" panose="02020603050405020304" pitchFamily="18" charset="0"/>
                <a:cs typeface="Times New Roman" panose="02020603050405020304" pitchFamily="18" charset="0"/>
              </a:rPr>
              <a:t>the Geostationary </a:t>
            </a:r>
            <a:r>
              <a:rPr lang="en-US" dirty="0">
                <a:latin typeface="Times New Roman" panose="02020603050405020304" pitchFamily="18" charset="0"/>
                <a:cs typeface="Times New Roman" panose="02020603050405020304" pitchFamily="18" charset="0"/>
              </a:rPr>
              <a:t>Trace gas and Aerosol Sensor Optimization (</a:t>
            </a:r>
            <a:r>
              <a:rPr lang="en-US" dirty="0" err="1">
                <a:latin typeface="Times New Roman" panose="02020603050405020304" pitchFamily="18" charset="0"/>
                <a:cs typeface="Times New Roman" panose="02020603050405020304" pitchFamily="18" charset="0"/>
              </a:rPr>
              <a:t>GeoTASO</a:t>
            </a:r>
            <a:r>
              <a:rPr lang="en-US" dirty="0">
                <a:latin typeface="Times New Roman" panose="02020603050405020304" pitchFamily="18" charset="0"/>
                <a:cs typeface="Times New Roman" panose="02020603050405020304" pitchFamily="18" charset="0"/>
              </a:rPr>
              <a:t>) </a:t>
            </a:r>
            <a:r>
              <a:rPr lang="en-US" dirty="0" smtClean="0">
                <a:latin typeface="Times New Roman" panose="02020603050405020304" pitchFamily="18" charset="0"/>
                <a:cs typeface="Times New Roman" panose="02020603050405020304" pitchFamily="18" charset="0"/>
              </a:rPr>
              <a:t>instrument and </a:t>
            </a:r>
            <a:r>
              <a:rPr lang="en-US" dirty="0">
                <a:latin typeface="Times New Roman" panose="02020603050405020304" pitchFamily="18" charset="0"/>
                <a:cs typeface="Times New Roman" panose="02020603050405020304" pitchFamily="18" charset="0"/>
              </a:rPr>
              <a:t>conduct approximately </a:t>
            </a:r>
            <a:r>
              <a:rPr lang="en-US" dirty="0" smtClean="0">
                <a:latin typeface="Times New Roman" panose="02020603050405020304" pitchFamily="18" charset="0"/>
                <a:cs typeface="Times New Roman" panose="02020603050405020304" pitchFamily="18" charset="0"/>
              </a:rPr>
              <a:t>100 local </a:t>
            </a:r>
            <a:r>
              <a:rPr lang="en-US" dirty="0">
                <a:latin typeface="Times New Roman" panose="02020603050405020304" pitchFamily="18" charset="0"/>
                <a:cs typeface="Times New Roman" panose="02020603050405020304" pitchFamily="18" charset="0"/>
              </a:rPr>
              <a:t>flight hours</a:t>
            </a:r>
            <a:r>
              <a:rPr lang="en-US" dirty="0" smtClean="0">
                <a:latin typeface="Times New Roman" panose="02020603050405020304" pitchFamily="18" charset="0"/>
                <a:cs typeface="Times New Roman" panose="02020603050405020304" pitchFamily="18" charset="0"/>
              </a:rPr>
              <a:t>. </a:t>
            </a:r>
            <a:endParaRPr lang="en-US" dirty="0">
              <a:latin typeface="Times New Roman" panose="02020603050405020304" pitchFamily="18" charset="0"/>
              <a:cs typeface="Times New Roman" panose="02020603050405020304" pitchFamily="18" charset="0"/>
            </a:endParaRPr>
          </a:p>
          <a:p>
            <a:pPr marL="342900" indent="-342900">
              <a:buFont typeface="+mj-lt"/>
              <a:buAutoNum type="arabicParenR"/>
            </a:pPr>
            <a:endParaRPr lang="en-US" dirty="0" smtClean="0">
              <a:latin typeface="Times New Roman" panose="02020603050405020304" pitchFamily="18" charset="0"/>
              <a:cs typeface="Times New Roman" panose="02020603050405020304" pitchFamily="18" charset="0"/>
            </a:endParaRPr>
          </a:p>
          <a:p>
            <a:pPr marL="342900" indent="-342900">
              <a:buFont typeface="+mj-lt"/>
              <a:buAutoNum type="arabicParenR"/>
            </a:pPr>
            <a:r>
              <a:rPr lang="en-US" dirty="0" smtClean="0">
                <a:latin typeface="Times New Roman" panose="02020603050405020304" pitchFamily="18" charset="0"/>
                <a:cs typeface="Times New Roman" panose="02020603050405020304" pitchFamily="18" charset="0"/>
              </a:rPr>
              <a:t>EPA </a:t>
            </a:r>
            <a:r>
              <a:rPr lang="en-US" dirty="0">
                <a:latin typeface="Times New Roman" panose="02020603050405020304" pitchFamily="18" charset="0"/>
                <a:cs typeface="Times New Roman" panose="02020603050405020304" pitchFamily="18" charset="0"/>
              </a:rPr>
              <a:t>National Exposure Research Laboratory (NERL)  has offered to provide 3 </a:t>
            </a:r>
            <a:r>
              <a:rPr lang="en-US" dirty="0" smtClean="0">
                <a:latin typeface="Times New Roman" panose="02020603050405020304" pitchFamily="18" charset="0"/>
                <a:cs typeface="Times New Roman" panose="02020603050405020304" pitchFamily="18" charset="0"/>
              </a:rPr>
              <a:t>PANDORA </a:t>
            </a:r>
            <a:r>
              <a:rPr lang="en-US" dirty="0">
                <a:latin typeface="Times New Roman" panose="02020603050405020304" pitchFamily="18" charset="0"/>
                <a:cs typeface="Times New Roman" panose="02020603050405020304" pitchFamily="18" charset="0"/>
              </a:rPr>
              <a:t>instruments for LMOS 2017 deployment. </a:t>
            </a:r>
            <a:endParaRPr lang="en-US" dirty="0" smtClean="0">
              <a:latin typeface="Times New Roman" panose="02020603050405020304" pitchFamily="18" charset="0"/>
              <a:cs typeface="Times New Roman" panose="02020603050405020304" pitchFamily="18" charset="0"/>
            </a:endParaRPr>
          </a:p>
          <a:p>
            <a:pPr marL="342900" indent="-342900">
              <a:buFont typeface="+mj-lt"/>
              <a:buAutoNum type="arabicParenR"/>
            </a:pPr>
            <a:endParaRPr lang="en-US" dirty="0">
              <a:latin typeface="Times New Roman" panose="02020603050405020304" pitchFamily="18" charset="0"/>
              <a:cs typeface="Times New Roman" panose="02020603050405020304" pitchFamily="18" charset="0"/>
            </a:endParaRPr>
          </a:p>
          <a:p>
            <a:pPr marL="342900" indent="-342900">
              <a:buFont typeface="+mj-lt"/>
              <a:buAutoNum type="arabicParenR"/>
            </a:pPr>
            <a:r>
              <a:rPr lang="en-US" dirty="0">
                <a:latin typeface="Times New Roman" panose="02020603050405020304" pitchFamily="18" charset="0"/>
                <a:cs typeface="Times New Roman" panose="02020603050405020304" pitchFamily="18" charset="0"/>
              </a:rPr>
              <a:t>Funding for ground site preparation ($25K) provided by LADCO States </a:t>
            </a:r>
            <a:endParaRPr lang="en-US" dirty="0" smtClean="0">
              <a:latin typeface="Times New Roman" panose="02020603050405020304" pitchFamily="18" charset="0"/>
              <a:cs typeface="Times New Roman" panose="02020603050405020304" pitchFamily="18" charset="0"/>
            </a:endParaRPr>
          </a:p>
          <a:p>
            <a:pPr marL="342900" indent="-342900">
              <a:buFont typeface="+mj-lt"/>
              <a:buAutoNum type="arabicParenR"/>
            </a:pPr>
            <a:endParaRPr lang="en-US" dirty="0">
              <a:latin typeface="Times New Roman" panose="02020603050405020304" pitchFamily="18" charset="0"/>
              <a:cs typeface="Times New Roman" panose="02020603050405020304" pitchFamily="18" charset="0"/>
            </a:endParaRPr>
          </a:p>
          <a:p>
            <a:pPr marL="342900" indent="-342900">
              <a:buFont typeface="+mj-lt"/>
              <a:buAutoNum type="arabicParenR"/>
            </a:pPr>
            <a:r>
              <a:rPr lang="en-US" dirty="0" smtClean="0">
                <a:latin typeface="Times New Roman" panose="02020603050405020304" pitchFamily="18" charset="0"/>
                <a:cs typeface="Times New Roman" panose="02020603050405020304" pitchFamily="18" charset="0"/>
              </a:rPr>
              <a:t>Funding for UW-Madison ($50K) and University of Iowa ($68K) </a:t>
            </a:r>
            <a:r>
              <a:rPr lang="en-US" dirty="0" err="1" smtClean="0">
                <a:latin typeface="Times New Roman" panose="02020603050405020304" pitchFamily="18" charset="0"/>
                <a:cs typeface="Times New Roman" panose="02020603050405020304" pitchFamily="18" charset="0"/>
              </a:rPr>
              <a:t>insitu</a:t>
            </a:r>
            <a:r>
              <a:rPr lang="en-US" dirty="0" smtClean="0">
                <a:latin typeface="Times New Roman" panose="02020603050405020304" pitchFamily="18" charset="0"/>
                <a:cs typeface="Times New Roman" panose="02020603050405020304" pitchFamily="18" charset="0"/>
              </a:rPr>
              <a:t> ground measurements being pursued </a:t>
            </a:r>
            <a:r>
              <a:rPr lang="en-US" dirty="0">
                <a:latin typeface="Times New Roman" panose="02020603050405020304" pitchFamily="18" charset="0"/>
                <a:cs typeface="Times New Roman" panose="02020603050405020304" pitchFamily="18" charset="0"/>
              </a:rPr>
              <a:t>through NSF Rapid Response Research (RAPID) </a:t>
            </a:r>
            <a:r>
              <a:rPr lang="en-US" dirty="0" smtClean="0">
                <a:latin typeface="Times New Roman" panose="02020603050405020304" pitchFamily="18" charset="0"/>
                <a:cs typeface="Times New Roman" panose="02020603050405020304" pitchFamily="18" charset="0"/>
              </a:rPr>
              <a:t>grant (in preparation)</a:t>
            </a:r>
          </a:p>
          <a:p>
            <a:pPr marL="342900" indent="-342900">
              <a:buFont typeface="+mj-lt"/>
              <a:buAutoNum type="arabicParenR"/>
            </a:pPr>
            <a:endParaRPr lang="en-US" dirty="0">
              <a:latin typeface="Times New Roman" panose="02020603050405020304" pitchFamily="18" charset="0"/>
              <a:cs typeface="Times New Roman" panose="02020603050405020304" pitchFamily="18" charset="0"/>
            </a:endParaRPr>
          </a:p>
          <a:p>
            <a:pPr marL="342900" indent="-342900">
              <a:buFont typeface="+mj-lt"/>
              <a:buAutoNum type="arabicParenR"/>
            </a:pPr>
            <a:r>
              <a:rPr lang="en-US" dirty="0" smtClean="0">
                <a:latin typeface="Times New Roman" panose="02020603050405020304" pitchFamily="18" charset="0"/>
                <a:cs typeface="Times New Roman" panose="02020603050405020304" pitchFamily="18" charset="0"/>
              </a:rPr>
              <a:t>Funding for SPARC trailer ($75K) remote ground measurements being pursued through NOAA GOES-R Program Office (GOES-R ABI validation)</a:t>
            </a:r>
          </a:p>
          <a:p>
            <a:pPr marL="342900" indent="-342900">
              <a:buFont typeface="+mj-lt"/>
              <a:buAutoNum type="arabicParenR"/>
            </a:pPr>
            <a:endParaRPr lang="en-US" dirty="0" smtClean="0">
              <a:latin typeface="Times New Roman" panose="02020603050405020304" pitchFamily="18" charset="0"/>
              <a:cs typeface="Times New Roman" panose="02020603050405020304" pitchFamily="18" charset="0"/>
            </a:endParaRPr>
          </a:p>
          <a:p>
            <a:pPr marL="342900" indent="-342900">
              <a:buFont typeface="+mj-lt"/>
              <a:buAutoNum type="arabicParenR"/>
            </a:pPr>
            <a:r>
              <a:rPr lang="en-US" dirty="0" smtClean="0">
                <a:latin typeface="Times New Roman" panose="02020603050405020304" pitchFamily="18" charset="0"/>
                <a:cs typeface="Times New Roman" panose="02020603050405020304" pitchFamily="18" charset="0"/>
              </a:rPr>
              <a:t>Funding </a:t>
            </a:r>
            <a:r>
              <a:rPr lang="en-US" dirty="0">
                <a:latin typeface="Times New Roman" panose="02020603050405020304" pitchFamily="18" charset="0"/>
                <a:cs typeface="Times New Roman" panose="02020603050405020304" pitchFamily="18" charset="0"/>
              </a:rPr>
              <a:t>for additional ground measurements </a:t>
            </a:r>
            <a:r>
              <a:rPr lang="en-US" dirty="0" smtClean="0">
                <a:latin typeface="Times New Roman" panose="02020603050405020304" pitchFamily="18" charset="0"/>
                <a:cs typeface="Times New Roman" panose="02020603050405020304" pitchFamily="18" charset="0"/>
              </a:rPr>
              <a:t>(TBD) being </a:t>
            </a:r>
            <a:r>
              <a:rPr lang="en-US" dirty="0">
                <a:latin typeface="Times New Roman" panose="02020603050405020304" pitchFamily="18" charset="0"/>
                <a:cs typeface="Times New Roman" panose="02020603050405020304" pitchFamily="18" charset="0"/>
              </a:rPr>
              <a:t>pursued through EPA PAMS program office</a:t>
            </a:r>
          </a:p>
          <a:p>
            <a:pPr marL="342900" indent="-342900">
              <a:buFont typeface="+mj-lt"/>
              <a:buAutoNum type="arabicParenR"/>
            </a:pPr>
            <a:endParaRPr lang="en-US" dirty="0" smtClean="0">
              <a:latin typeface="Times New Roman" panose="02020603050405020304" pitchFamily="18" charset="0"/>
              <a:cs typeface="Times New Roman" panose="02020603050405020304" pitchFamily="18" charset="0"/>
            </a:endParaRPr>
          </a:p>
          <a:p>
            <a:endParaRPr lang="en-US" dirty="0">
              <a:latin typeface="Times New Roman" panose="02020603050405020304" pitchFamily="18" charset="0"/>
              <a:cs typeface="Times New Roman" panose="02020603050405020304" pitchFamily="18" charset="0"/>
            </a:endParaRPr>
          </a:p>
          <a:p>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8844221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533400"/>
            <a:ext cx="9144000" cy="923330"/>
          </a:xfrm>
          <a:prstGeom prst="rect">
            <a:avLst/>
          </a:prstGeom>
          <a:noFill/>
        </p:spPr>
        <p:txBody>
          <a:bodyPr wrap="square" rtlCol="0">
            <a:spAutoFit/>
          </a:bodyPr>
          <a:lstStyle/>
          <a:p>
            <a:pPr marL="285750" indent="-285750">
              <a:buFont typeface="Arial" panose="020B0604020202020204" pitchFamily="34" charset="0"/>
              <a:buChar char="•"/>
            </a:pPr>
            <a:r>
              <a:rPr lang="en-US" dirty="0" smtClean="0">
                <a:latin typeface="Times New Roman" panose="02020603050405020304" pitchFamily="18" charset="0"/>
                <a:cs typeface="Times New Roman" panose="02020603050405020304" pitchFamily="18" charset="0"/>
              </a:rPr>
              <a:t>Despite </a:t>
            </a:r>
            <a:r>
              <a:rPr lang="en-US" dirty="0">
                <a:latin typeface="Times New Roman" panose="02020603050405020304" pitchFamily="18" charset="0"/>
                <a:cs typeface="Times New Roman" panose="02020603050405020304" pitchFamily="18" charset="0"/>
              </a:rPr>
              <a:t>dramatic reductions in ozone precursor emissions, many areas bordering Lake Michigan continue to violate federal air quality standards.  This problem has persisted for decades and is one of the most challenging air quality issues in the eastern U.S</a:t>
            </a:r>
            <a:r>
              <a:rPr lang="en-US" dirty="0" smtClean="0">
                <a:latin typeface="Times New Roman" panose="02020603050405020304" pitchFamily="18" charset="0"/>
                <a:cs typeface="Times New Roman" panose="02020603050405020304" pitchFamily="18" charset="0"/>
              </a:rPr>
              <a:t>.</a:t>
            </a:r>
            <a:endParaRPr lang="en-US" dirty="0">
              <a:latin typeface="Times New Roman" panose="02020603050405020304" pitchFamily="18" charset="0"/>
              <a:cs typeface="Times New Roman" panose="02020603050405020304" pitchFamily="18" charset="0"/>
            </a:endParaRPr>
          </a:p>
        </p:txBody>
      </p:sp>
      <p:sp>
        <p:nvSpPr>
          <p:cNvPr id="5" name="Rectangle 4"/>
          <p:cNvSpPr/>
          <p:nvPr/>
        </p:nvSpPr>
        <p:spPr>
          <a:xfrm>
            <a:off x="0" y="0"/>
            <a:ext cx="2223686" cy="584775"/>
          </a:xfrm>
          <a:prstGeom prst="rect">
            <a:avLst/>
          </a:prstGeom>
        </p:spPr>
        <p:txBody>
          <a:bodyPr wrap="none">
            <a:spAutoFit/>
          </a:bodyPr>
          <a:lstStyle/>
          <a:p>
            <a:r>
              <a:rPr lang="en-US" sz="3200" b="1" dirty="0">
                <a:latin typeface="Times New Roman" panose="02020603050405020304" pitchFamily="18" charset="0"/>
                <a:cs typeface="Times New Roman" panose="02020603050405020304" pitchFamily="18" charset="0"/>
              </a:rPr>
              <a:t>Motivation</a:t>
            </a:r>
            <a:r>
              <a:rPr lang="en-US" sz="3200" dirty="0">
                <a:latin typeface="Times New Roman" panose="02020603050405020304" pitchFamily="18" charset="0"/>
                <a:cs typeface="Times New Roman" panose="02020603050405020304" pitchFamily="18" charset="0"/>
              </a:rPr>
              <a:t> </a:t>
            </a:r>
          </a:p>
        </p:txBody>
      </p:sp>
      <p:sp>
        <p:nvSpPr>
          <p:cNvPr id="8" name="Rectangle 7"/>
          <p:cNvSpPr/>
          <p:nvPr/>
        </p:nvSpPr>
        <p:spPr>
          <a:xfrm>
            <a:off x="190500" y="5027474"/>
            <a:ext cx="8763000" cy="1754326"/>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txBody>
          <a:bodyPr wrap="square">
            <a:spAutoFit/>
          </a:bodyPr>
          <a:lstStyle/>
          <a:p>
            <a:pPr marL="285750" indent="-28575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Anticipated new non-attainment areas with new, lower ozone standard and persistent </a:t>
            </a:r>
            <a:r>
              <a:rPr lang="en-US" dirty="0" smtClean="0">
                <a:latin typeface="Times New Roman" panose="02020603050405020304" pitchFamily="18" charset="0"/>
                <a:cs typeface="Times New Roman" panose="02020603050405020304" pitchFamily="18" charset="0"/>
              </a:rPr>
              <a:t>exceedances </a:t>
            </a:r>
            <a:r>
              <a:rPr lang="en-US" dirty="0">
                <a:latin typeface="Times New Roman" panose="02020603050405020304" pitchFamily="18" charset="0"/>
                <a:cs typeface="Times New Roman" panose="02020603050405020304" pitchFamily="18" charset="0"/>
              </a:rPr>
              <a:t>of the old (2008) ozone standard</a:t>
            </a:r>
            <a:r>
              <a:rPr lang="en-US" dirty="0" smtClean="0">
                <a:latin typeface="Times New Roman" panose="02020603050405020304" pitchFamily="18" charset="0"/>
                <a:cs typeface="Times New Roman" panose="02020603050405020304" pitchFamily="18" charset="0"/>
              </a:rPr>
              <a:t>.</a:t>
            </a:r>
          </a:p>
          <a:p>
            <a:pPr marL="285750" indent="-28575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2014-16 ozone </a:t>
            </a:r>
            <a:r>
              <a:rPr lang="en-US" dirty="0" smtClean="0">
                <a:latin typeface="Times New Roman" panose="02020603050405020304" pitchFamily="18" charset="0"/>
                <a:cs typeface="Times New Roman" panose="02020603050405020304" pitchFamily="18" charset="0"/>
              </a:rPr>
              <a:t>(used for nonattainment </a:t>
            </a:r>
            <a:r>
              <a:rPr lang="en-US" dirty="0">
                <a:latin typeface="Times New Roman" panose="02020603050405020304" pitchFamily="18" charset="0"/>
                <a:cs typeface="Times New Roman" panose="02020603050405020304" pitchFamily="18" charset="0"/>
              </a:rPr>
              <a:t>area </a:t>
            </a:r>
            <a:r>
              <a:rPr lang="en-US" dirty="0" smtClean="0">
                <a:latin typeface="Times New Roman" panose="02020603050405020304" pitchFamily="18" charset="0"/>
                <a:cs typeface="Times New Roman" panose="02020603050405020304" pitchFamily="18" charset="0"/>
              </a:rPr>
              <a:t>designations) was </a:t>
            </a:r>
            <a:r>
              <a:rPr lang="en-US" dirty="0">
                <a:latin typeface="Times New Roman" panose="02020603050405020304" pitchFamily="18" charset="0"/>
                <a:cs typeface="Times New Roman" panose="02020603050405020304" pitchFamily="18" charset="0"/>
              </a:rPr>
              <a:t>much higher than the 2013-15 values shown here</a:t>
            </a:r>
          </a:p>
          <a:p>
            <a:pPr marL="285750" indent="-28575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Impact of high ozone on public health in high density urban areas (Chicago, Milwaukee, Detroit, Windsor).  Also, these areas serve as large emissions sources</a:t>
            </a:r>
            <a:r>
              <a:rPr lang="en-US" dirty="0" smtClean="0">
                <a:latin typeface="Times New Roman" panose="02020603050405020304" pitchFamily="18" charset="0"/>
                <a:cs typeface="Times New Roman" panose="02020603050405020304" pitchFamily="18" charset="0"/>
              </a:rPr>
              <a:t>.</a:t>
            </a:r>
          </a:p>
        </p:txBody>
      </p:sp>
      <p:sp>
        <p:nvSpPr>
          <p:cNvPr id="11" name="Rectangle 10"/>
          <p:cNvSpPr/>
          <p:nvPr/>
        </p:nvSpPr>
        <p:spPr>
          <a:xfrm>
            <a:off x="1143000" y="1521023"/>
            <a:ext cx="6248400" cy="307777"/>
          </a:xfrm>
          <a:prstGeom prst="rect">
            <a:avLst/>
          </a:prstGeom>
          <a:solidFill>
            <a:schemeClr val="bg1"/>
          </a:solidFill>
        </p:spPr>
        <p:txBody>
          <a:bodyPr wrap="square">
            <a:spAutoFit/>
          </a:bodyPr>
          <a:lstStyle/>
          <a:p>
            <a:pPr algn="ctr"/>
            <a:r>
              <a:rPr lang="en-US" sz="1400" b="1" dirty="0" smtClean="0">
                <a:solidFill>
                  <a:srgbClr val="000080"/>
                </a:solidFill>
                <a:effectLst>
                  <a:outerShdw blurRad="38100" dist="38100" dir="2700000" algn="tl">
                    <a:srgbClr val="000000">
                      <a:alpha val="43137"/>
                    </a:srgbClr>
                  </a:outerShdw>
                </a:effectLst>
              </a:rPr>
              <a:t>2013-2015 - 8-Hour Ozone Design Values New Ozone Standard – 70 ppb</a:t>
            </a: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9200" y="1825466"/>
            <a:ext cx="6553200" cy="30513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4232228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76200" y="304800"/>
            <a:ext cx="8991600" cy="914400"/>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0" y="0"/>
            <a:ext cx="9144000" cy="6186309"/>
          </a:xfrm>
          <a:prstGeom prst="rect">
            <a:avLst/>
          </a:prstGeom>
        </p:spPr>
        <p:txBody>
          <a:bodyPr wrap="square">
            <a:spAutoFit/>
          </a:bodyPr>
          <a:lstStyle/>
          <a:p>
            <a:endParaRPr lang="en-US" dirty="0">
              <a:latin typeface="Times New Roman" panose="02020603050405020304" pitchFamily="18" charset="0"/>
              <a:cs typeface="Times New Roman" panose="02020603050405020304" pitchFamily="18" charset="0"/>
            </a:endParaRPr>
          </a:p>
          <a:p>
            <a:pPr algn="ctr"/>
            <a:r>
              <a:rPr lang="en-US" b="1" dirty="0" smtClean="0">
                <a:latin typeface="Times New Roman" panose="02020603050405020304" pitchFamily="18" charset="0"/>
                <a:cs typeface="Times New Roman" panose="02020603050405020304" pitchFamily="18" charset="0"/>
              </a:rPr>
              <a:t>The 2017 Lake Michigan Ozone Study (LMOS 2017) campaign </a:t>
            </a:r>
            <a:r>
              <a:rPr lang="en-US" b="1" dirty="0">
                <a:latin typeface="Times New Roman" panose="02020603050405020304" pitchFamily="18" charset="0"/>
                <a:cs typeface="Times New Roman" panose="02020603050405020304" pitchFamily="18" charset="0"/>
              </a:rPr>
              <a:t>will be designed to collect field measurements to address persistent violations of the ozone National Ambient Air Quality Standard in the coastal communities around Lake </a:t>
            </a:r>
            <a:r>
              <a:rPr lang="en-US" b="1" dirty="0" smtClean="0">
                <a:latin typeface="Times New Roman" panose="02020603050405020304" pitchFamily="18" charset="0"/>
                <a:cs typeface="Times New Roman" panose="02020603050405020304" pitchFamily="18" charset="0"/>
              </a:rPr>
              <a:t>Michigan. </a:t>
            </a:r>
          </a:p>
          <a:p>
            <a:endParaRPr lang="en-US" dirty="0">
              <a:latin typeface="Times New Roman" panose="02020603050405020304" pitchFamily="18" charset="0"/>
              <a:cs typeface="Times New Roman" panose="02020603050405020304" pitchFamily="18" charset="0"/>
            </a:endParaRPr>
          </a:p>
          <a:p>
            <a:r>
              <a:rPr lang="en-US" dirty="0" smtClean="0">
                <a:latin typeface="Times New Roman" panose="02020603050405020304" pitchFamily="18" charset="0"/>
                <a:cs typeface="Times New Roman" panose="02020603050405020304" pitchFamily="18" charset="0"/>
              </a:rPr>
              <a:t>The campaign is designed to address the following </a:t>
            </a:r>
            <a:r>
              <a:rPr lang="en-US" dirty="0">
                <a:latin typeface="Times New Roman" panose="02020603050405020304" pitchFamily="18" charset="0"/>
                <a:cs typeface="Times New Roman" panose="02020603050405020304" pitchFamily="18" charset="0"/>
              </a:rPr>
              <a:t>questions related to enhancements in ozone concentrations observed in coastal regions along Lake Michigan: </a:t>
            </a:r>
            <a:endParaRPr lang="en-US" dirty="0" smtClean="0">
              <a:latin typeface="Times New Roman" panose="02020603050405020304" pitchFamily="18" charset="0"/>
              <a:cs typeface="Times New Roman" panose="02020603050405020304" pitchFamily="18" charset="0"/>
            </a:endParaRPr>
          </a:p>
          <a:p>
            <a:endParaRPr lang="en-US" dirty="0">
              <a:latin typeface="Times New Roman" panose="02020603050405020304" pitchFamily="18" charset="0"/>
              <a:cs typeface="Times New Roman" panose="02020603050405020304" pitchFamily="18" charset="0"/>
            </a:endParaRPr>
          </a:p>
          <a:p>
            <a:pPr marL="800100" lvl="1" indent="-342900">
              <a:buFont typeface="+mj-lt"/>
              <a:buAutoNum type="arabicParenR"/>
            </a:pPr>
            <a:r>
              <a:rPr lang="en-US" dirty="0" smtClean="0">
                <a:latin typeface="Times New Roman" panose="02020603050405020304" pitchFamily="18" charset="0"/>
                <a:cs typeface="Times New Roman" panose="02020603050405020304" pitchFamily="18" charset="0"/>
              </a:rPr>
              <a:t>What </a:t>
            </a:r>
            <a:r>
              <a:rPr lang="en-US" dirty="0">
                <a:latin typeface="Times New Roman" panose="02020603050405020304" pitchFamily="18" charset="0"/>
                <a:cs typeface="Times New Roman" panose="02020603050405020304" pitchFamily="18" charset="0"/>
              </a:rPr>
              <a:t>is the relative contribution of inter- and intra-state NOx and VOC emissions and emissions sources on ozone production rates along Lake Michigan? </a:t>
            </a:r>
            <a:endParaRPr lang="en-US" dirty="0" smtClean="0">
              <a:latin typeface="Times New Roman" panose="02020603050405020304" pitchFamily="18" charset="0"/>
              <a:cs typeface="Times New Roman" panose="02020603050405020304" pitchFamily="18" charset="0"/>
            </a:endParaRPr>
          </a:p>
          <a:p>
            <a:pPr marL="800100" lvl="1" indent="-342900">
              <a:buFont typeface="+mj-lt"/>
              <a:buAutoNum type="arabicParenR"/>
            </a:pPr>
            <a:endParaRPr lang="en-US" dirty="0">
              <a:latin typeface="Times New Roman" panose="02020603050405020304" pitchFamily="18" charset="0"/>
              <a:cs typeface="Times New Roman" panose="02020603050405020304" pitchFamily="18" charset="0"/>
            </a:endParaRPr>
          </a:p>
          <a:p>
            <a:pPr marL="800100" lvl="1" indent="-342900">
              <a:buFont typeface="+mj-lt"/>
              <a:buAutoNum type="arabicParenR"/>
            </a:pPr>
            <a:r>
              <a:rPr lang="en-US" dirty="0" smtClean="0">
                <a:latin typeface="Times New Roman" panose="02020603050405020304" pitchFamily="18" charset="0"/>
                <a:cs typeface="Times New Roman" panose="02020603050405020304" pitchFamily="18" charset="0"/>
              </a:rPr>
              <a:t>To </a:t>
            </a:r>
            <a:r>
              <a:rPr lang="en-US" dirty="0">
                <a:latin typeface="Times New Roman" panose="02020603050405020304" pitchFamily="18" charset="0"/>
                <a:cs typeface="Times New Roman" panose="02020603050405020304" pitchFamily="18" charset="0"/>
              </a:rPr>
              <a:t>what extent do lake breeze circulations effect ozone production? </a:t>
            </a:r>
          </a:p>
          <a:p>
            <a:pPr marL="800100" lvl="1" indent="-342900">
              <a:buFont typeface="+mj-lt"/>
              <a:buAutoNum type="arabicParenR"/>
            </a:pPr>
            <a:endParaRPr lang="en-US" dirty="0" smtClean="0">
              <a:latin typeface="Times New Roman" panose="02020603050405020304" pitchFamily="18" charset="0"/>
              <a:cs typeface="Times New Roman" panose="02020603050405020304" pitchFamily="18" charset="0"/>
            </a:endParaRPr>
          </a:p>
          <a:p>
            <a:pPr marL="800100" lvl="1" indent="-342900">
              <a:buFont typeface="+mj-lt"/>
              <a:buAutoNum type="arabicParenR"/>
            </a:pPr>
            <a:r>
              <a:rPr lang="en-US" dirty="0" smtClean="0">
                <a:latin typeface="Times New Roman" panose="02020603050405020304" pitchFamily="18" charset="0"/>
                <a:cs typeface="Times New Roman" panose="02020603050405020304" pitchFamily="18" charset="0"/>
              </a:rPr>
              <a:t>What </a:t>
            </a:r>
            <a:r>
              <a:rPr lang="en-US" dirty="0">
                <a:latin typeface="Times New Roman" panose="02020603050405020304" pitchFamily="18" charset="0"/>
                <a:cs typeface="Times New Roman" panose="02020603050405020304" pitchFamily="18" charset="0"/>
              </a:rPr>
              <a:t>is the </a:t>
            </a:r>
            <a:r>
              <a:rPr lang="en-US" dirty="0" err="1">
                <a:latin typeface="Times New Roman" panose="02020603050405020304" pitchFamily="18" charset="0"/>
                <a:cs typeface="Times New Roman" panose="02020603050405020304" pitchFamily="18" charset="0"/>
              </a:rPr>
              <a:t>spatio</a:t>
            </a:r>
            <a:r>
              <a:rPr lang="en-US" dirty="0">
                <a:latin typeface="Times New Roman" panose="02020603050405020304" pitchFamily="18" charset="0"/>
                <a:cs typeface="Times New Roman" panose="02020603050405020304" pitchFamily="18" charset="0"/>
              </a:rPr>
              <a:t>-temporal distribution of ozone and its precursors over Lake Michigan? </a:t>
            </a:r>
          </a:p>
          <a:p>
            <a:pPr marL="800100" lvl="1" indent="-342900">
              <a:buFont typeface="+mj-lt"/>
              <a:buAutoNum type="arabicParenR"/>
            </a:pPr>
            <a:endParaRPr lang="en-US" dirty="0" smtClean="0">
              <a:latin typeface="Times New Roman" panose="02020603050405020304" pitchFamily="18" charset="0"/>
              <a:cs typeface="Times New Roman" panose="02020603050405020304" pitchFamily="18" charset="0"/>
            </a:endParaRPr>
          </a:p>
          <a:p>
            <a:pPr marL="800100" lvl="1" indent="-342900">
              <a:buFont typeface="+mj-lt"/>
              <a:buAutoNum type="arabicParenR"/>
            </a:pPr>
            <a:r>
              <a:rPr lang="en-US" dirty="0" smtClean="0">
                <a:latin typeface="Times New Roman" panose="02020603050405020304" pitchFamily="18" charset="0"/>
                <a:cs typeface="Times New Roman" panose="02020603050405020304" pitchFamily="18" charset="0"/>
              </a:rPr>
              <a:t>How </a:t>
            </a:r>
            <a:r>
              <a:rPr lang="en-US" dirty="0">
                <a:latin typeface="Times New Roman" panose="02020603050405020304" pitchFamily="18" charset="0"/>
                <a:cs typeface="Times New Roman" panose="02020603050405020304" pitchFamily="18" charset="0"/>
              </a:rPr>
              <a:t>can remote sensing products (e.g., measurements of NO2 and HCHO) be used to constrain ozone predictions? </a:t>
            </a:r>
          </a:p>
          <a:p>
            <a:pPr marL="800100" lvl="1" indent="-342900">
              <a:buFont typeface="+mj-lt"/>
              <a:buAutoNum type="arabicParenR"/>
            </a:pPr>
            <a:endParaRPr lang="en-US" dirty="0" smtClean="0">
              <a:latin typeface="Times New Roman" panose="02020603050405020304" pitchFamily="18" charset="0"/>
              <a:cs typeface="Times New Roman" panose="02020603050405020304" pitchFamily="18" charset="0"/>
            </a:endParaRPr>
          </a:p>
          <a:p>
            <a:pPr marL="800100" lvl="1" indent="-342900">
              <a:buFont typeface="+mj-lt"/>
              <a:buAutoNum type="arabicParenR"/>
            </a:pPr>
            <a:r>
              <a:rPr lang="en-US" dirty="0" smtClean="0">
                <a:latin typeface="Times New Roman" panose="02020603050405020304" pitchFamily="18" charset="0"/>
                <a:cs typeface="Times New Roman" panose="02020603050405020304" pitchFamily="18" charset="0"/>
              </a:rPr>
              <a:t>How </a:t>
            </a:r>
            <a:r>
              <a:rPr lang="en-US" dirty="0">
                <a:latin typeface="Times New Roman" panose="02020603050405020304" pitchFamily="18" charset="0"/>
                <a:cs typeface="Times New Roman" panose="02020603050405020304" pitchFamily="18" charset="0"/>
              </a:rPr>
              <a:t>well do regional models capture ozone production chemistry as assessed through evaluation of critical measurement indicators (e.g., H2O2:HNO3 ratio, </a:t>
            </a:r>
            <a:r>
              <a:rPr lang="en-US" dirty="0" err="1">
                <a:latin typeface="Times New Roman" panose="02020603050405020304" pitchFamily="18" charset="0"/>
                <a:cs typeface="Times New Roman" panose="02020603050405020304" pitchFamily="18" charset="0"/>
              </a:rPr>
              <a:t>HCHO:NOx</a:t>
            </a:r>
            <a:r>
              <a:rPr lang="en-US" dirty="0">
                <a:latin typeface="Times New Roman" panose="02020603050405020304" pitchFamily="18" charset="0"/>
                <a:cs typeface="Times New Roman" panose="02020603050405020304" pitchFamily="18" charset="0"/>
              </a:rPr>
              <a:t> ratio, </a:t>
            </a:r>
            <a:r>
              <a:rPr lang="en-US" dirty="0" err="1">
                <a:latin typeface="Times New Roman" panose="02020603050405020304" pitchFamily="18" charset="0"/>
                <a:cs typeface="Times New Roman" panose="02020603050405020304" pitchFamily="18" charset="0"/>
              </a:rPr>
              <a:t>NOy</a:t>
            </a:r>
            <a:r>
              <a:rPr lang="en-US" dirty="0">
                <a:latin typeface="Times New Roman" panose="02020603050405020304" pitchFamily="18" charset="0"/>
                <a:cs typeface="Times New Roman" panose="02020603050405020304" pitchFamily="18" charset="0"/>
              </a:rPr>
              <a:t> and VOC lifetime and partitioning). </a:t>
            </a:r>
          </a:p>
        </p:txBody>
      </p:sp>
    </p:spTree>
    <p:extLst>
      <p:ext uri="{BB962C8B-B14F-4D97-AF65-F5344CB8AC3E}">
        <p14:creationId xmlns:p14="http://schemas.microsoft.com/office/powerpoint/2010/main" val="45535852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590799" y="2850715"/>
            <a:ext cx="2012873" cy="5334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2039510" y="1343085"/>
            <a:ext cx="5128327" cy="4031873"/>
          </a:xfrm>
          <a:prstGeom prst="rect">
            <a:avLst/>
          </a:prstGeom>
          <a:noFill/>
        </p:spPr>
        <p:txBody>
          <a:bodyPr wrap="none" rtlCol="0">
            <a:spAutoFit/>
          </a:bodyPr>
          <a:lstStyle/>
          <a:p>
            <a:pPr algn="ctr"/>
            <a:r>
              <a:rPr lang="en-US" sz="3200" b="1" dirty="0" smtClean="0">
                <a:latin typeface="Times New Roman" panose="02020603050405020304" pitchFamily="18" charset="0"/>
                <a:cs typeface="Times New Roman" panose="02020603050405020304" pitchFamily="18" charset="0"/>
              </a:rPr>
              <a:t>Outline</a:t>
            </a:r>
          </a:p>
          <a:p>
            <a:endParaRPr lang="en-US" sz="3200" dirty="0">
              <a:latin typeface="Times New Roman" panose="02020603050405020304" pitchFamily="18" charset="0"/>
              <a:cs typeface="Times New Roman" panose="02020603050405020304" pitchFamily="18" charset="0"/>
            </a:endParaRPr>
          </a:p>
          <a:p>
            <a:pPr marL="457200" indent="-457200">
              <a:buFont typeface="Wingdings" panose="05000000000000000000" pitchFamily="2" charset="2"/>
              <a:buChar char="Ø"/>
            </a:pPr>
            <a:r>
              <a:rPr lang="en-US" sz="3200" dirty="0" smtClean="0">
                <a:latin typeface="Times New Roman" panose="02020603050405020304" pitchFamily="18" charset="0"/>
                <a:cs typeface="Times New Roman" panose="02020603050405020304" pitchFamily="18" charset="0"/>
              </a:rPr>
              <a:t>Motivation</a:t>
            </a:r>
          </a:p>
          <a:p>
            <a:pPr marL="457200" indent="-457200">
              <a:buFont typeface="Wingdings" panose="05000000000000000000" pitchFamily="2" charset="2"/>
              <a:buChar char="Ø"/>
            </a:pPr>
            <a:r>
              <a:rPr lang="en-US" sz="3200" dirty="0" smtClean="0">
                <a:latin typeface="Times New Roman" panose="02020603050405020304" pitchFamily="18" charset="0"/>
                <a:cs typeface="Times New Roman" panose="02020603050405020304" pitchFamily="18" charset="0"/>
              </a:rPr>
              <a:t>Background</a:t>
            </a:r>
          </a:p>
          <a:p>
            <a:pPr marL="457200" indent="-457200">
              <a:buFont typeface="Wingdings" panose="05000000000000000000" pitchFamily="2" charset="2"/>
              <a:buChar char="Ø"/>
            </a:pPr>
            <a:r>
              <a:rPr lang="en-US" sz="3200" dirty="0" smtClean="0">
                <a:latin typeface="Times New Roman" panose="02020603050405020304" pitchFamily="18" charset="0"/>
                <a:cs typeface="Times New Roman" panose="02020603050405020304" pitchFamily="18" charset="0"/>
              </a:rPr>
              <a:t>Science Objectives</a:t>
            </a:r>
          </a:p>
          <a:p>
            <a:pPr marL="457200" indent="-457200">
              <a:buFont typeface="Wingdings" panose="05000000000000000000" pitchFamily="2" charset="2"/>
              <a:buChar char="Ø"/>
            </a:pPr>
            <a:r>
              <a:rPr lang="en-US" sz="3200" dirty="0" smtClean="0">
                <a:latin typeface="Times New Roman" panose="02020603050405020304" pitchFamily="18" charset="0"/>
                <a:cs typeface="Times New Roman" panose="02020603050405020304" pitchFamily="18" charset="0"/>
              </a:rPr>
              <a:t>Measurement requirements</a:t>
            </a:r>
          </a:p>
          <a:p>
            <a:pPr marL="457200" indent="-457200">
              <a:buFont typeface="Wingdings" panose="05000000000000000000" pitchFamily="2" charset="2"/>
              <a:buChar char="Ø"/>
            </a:pPr>
            <a:r>
              <a:rPr lang="en-US" sz="3200" dirty="0" smtClean="0">
                <a:latin typeface="Times New Roman" panose="02020603050405020304" pitchFamily="18" charset="0"/>
                <a:cs typeface="Times New Roman" panose="02020603050405020304" pitchFamily="18" charset="0"/>
              </a:rPr>
              <a:t>Funding Avenues</a:t>
            </a:r>
          </a:p>
          <a:p>
            <a:endParaRPr lang="en-US" sz="3200" dirty="0">
              <a:latin typeface="Times New Roman" panose="02020603050405020304" pitchFamily="18" charset="0"/>
              <a:cs typeface="Times New Roman" panose="02020603050405020304" pitchFamily="18" charset="0"/>
            </a:endParaRPr>
          </a:p>
        </p:txBody>
      </p:sp>
      <p:sp>
        <p:nvSpPr>
          <p:cNvPr id="5" name="Rectangle 4"/>
          <p:cNvSpPr/>
          <p:nvPr/>
        </p:nvSpPr>
        <p:spPr>
          <a:xfrm>
            <a:off x="0" y="0"/>
            <a:ext cx="9144000" cy="1077218"/>
          </a:xfrm>
          <a:prstGeom prst="rect">
            <a:avLst/>
          </a:prstGeom>
        </p:spPr>
        <p:txBody>
          <a:bodyPr wrap="square">
            <a:spAutoFit/>
          </a:bodyPr>
          <a:lstStyle/>
          <a:p>
            <a:pPr algn="ctr"/>
            <a:r>
              <a:rPr lang="en-US" sz="3200" b="1" dirty="0">
                <a:latin typeface="Times New Roman" panose="02020603050405020304" pitchFamily="18" charset="0"/>
                <a:cs typeface="Times New Roman" panose="02020603050405020304" pitchFamily="18" charset="0"/>
              </a:rPr>
              <a:t>The 2017 Lake Michigan Ozone Study </a:t>
            </a:r>
          </a:p>
          <a:p>
            <a:pPr algn="ctr"/>
            <a:r>
              <a:rPr lang="en-US" sz="3200" b="1" dirty="0">
                <a:latin typeface="Times New Roman" panose="02020603050405020304" pitchFamily="18" charset="0"/>
                <a:cs typeface="Times New Roman" panose="02020603050405020304" pitchFamily="18" charset="0"/>
              </a:rPr>
              <a:t>(LMOS 2017)</a:t>
            </a:r>
          </a:p>
        </p:txBody>
      </p:sp>
    </p:spTree>
    <p:extLst>
      <p:ext uri="{BB962C8B-B14F-4D97-AF65-F5344CB8AC3E}">
        <p14:creationId xmlns:p14="http://schemas.microsoft.com/office/powerpoint/2010/main" val="120589171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600670"/>
            <a:ext cx="9154886" cy="923330"/>
          </a:xfrm>
          <a:prstGeom prst="rect">
            <a:avLst/>
          </a:prstGeom>
          <a:noFill/>
        </p:spPr>
        <p:txBody>
          <a:bodyPr wrap="square" rtlCol="0">
            <a:spAutoFit/>
          </a:bodyPr>
          <a:lstStyle/>
          <a:p>
            <a:pPr marL="285750" indent="-285750">
              <a:buFont typeface="Arial" panose="020B0604020202020204" pitchFamily="34" charset="0"/>
              <a:buChar char="•"/>
            </a:pPr>
            <a:r>
              <a:rPr lang="en-US" dirty="0" smtClean="0">
                <a:latin typeface="Times New Roman" panose="02020603050405020304" pitchFamily="18" charset="0"/>
                <a:cs typeface="Times New Roman" panose="02020603050405020304" pitchFamily="18" charset="0"/>
              </a:rPr>
              <a:t>The </a:t>
            </a:r>
            <a:r>
              <a:rPr lang="en-US" dirty="0">
                <a:latin typeface="Times New Roman" panose="02020603050405020304" pitchFamily="18" charset="0"/>
                <a:cs typeface="Times New Roman" panose="02020603050405020304" pitchFamily="18" charset="0"/>
              </a:rPr>
              <a:t>unique meteorology and ozone chemistry of Lake Michigan are only partially understood, as is the exact role of medium- and long-range transport of ozone and ozone precursors in this region</a:t>
            </a:r>
            <a:r>
              <a:rPr lang="en-US" dirty="0" smtClean="0">
                <a:latin typeface="Times New Roman" panose="02020603050405020304" pitchFamily="18" charset="0"/>
                <a:cs typeface="Times New Roman" panose="02020603050405020304" pitchFamily="18" charset="0"/>
              </a:rPr>
              <a:t>.</a:t>
            </a:r>
            <a:endParaRPr lang="en-US" dirty="0">
              <a:latin typeface="Times New Roman" panose="02020603050405020304" pitchFamily="18" charset="0"/>
              <a:cs typeface="Times New Roman" panose="02020603050405020304" pitchFamily="18" charset="0"/>
            </a:endParaRPr>
          </a:p>
        </p:txBody>
      </p:sp>
      <p:pic>
        <p:nvPicPr>
          <p:cNvPr id="3" name="Picture 21" descr="hangar 62202 001"/>
          <p:cNvPicPr preferRelativeResize="0">
            <a:picLocks noChangeArrowheads="1"/>
          </p:cNvPicPr>
          <p:nvPr/>
        </p:nvPicPr>
        <p:blipFill>
          <a:blip r:embed="rId3" cstate="print"/>
          <a:stretch>
            <a:fillRect/>
          </a:stretch>
        </p:blipFill>
        <p:spPr bwMode="auto">
          <a:xfrm>
            <a:off x="117790" y="3747416"/>
            <a:ext cx="4149410" cy="2712533"/>
          </a:xfrm>
          <a:prstGeom prst="rect">
            <a:avLst/>
          </a:prstGeom>
          <a:noFill/>
          <a:ln w="9525">
            <a:solidFill>
              <a:schemeClr val="tx1"/>
            </a:solidFill>
            <a:miter lim="800000"/>
            <a:headEnd/>
            <a:tailEnd/>
          </a:ln>
        </p:spPr>
      </p:pic>
      <p:pic>
        <p:nvPicPr>
          <p:cNvPr id="5" name="Picture 4" descr="8309987-R1-E098"/>
          <p:cNvPicPr preferRelativeResize="0">
            <a:picLocks noChangeArrowheads="1"/>
          </p:cNvPicPr>
          <p:nvPr/>
        </p:nvPicPr>
        <p:blipFill>
          <a:blip r:embed="rId4" cstate="print"/>
          <a:stretch>
            <a:fillRect/>
          </a:stretch>
        </p:blipFill>
        <p:spPr>
          <a:xfrm>
            <a:off x="4918390" y="3733800"/>
            <a:ext cx="4149410" cy="2712533"/>
          </a:xfrm>
          <a:prstGeom prst="rect">
            <a:avLst/>
          </a:prstGeom>
          <a:noFill/>
          <a:ln>
            <a:solidFill>
              <a:schemeClr val="tx1"/>
            </a:solidFill>
          </a:ln>
        </p:spPr>
      </p:pic>
      <p:sp>
        <p:nvSpPr>
          <p:cNvPr id="6" name="Title 1"/>
          <p:cNvSpPr txBox="1">
            <a:spLocks/>
          </p:cNvSpPr>
          <p:nvPr/>
        </p:nvSpPr>
        <p:spPr>
          <a:xfrm>
            <a:off x="2191726" y="1380530"/>
            <a:ext cx="5352074" cy="8382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en-US" sz="2000" b="1" dirty="0">
              <a:latin typeface="Times New Roman" panose="02020603050405020304" pitchFamily="18" charset="0"/>
              <a:cs typeface="Times New Roman" panose="02020603050405020304" pitchFamily="18" charset="0"/>
            </a:endParaRPr>
          </a:p>
        </p:txBody>
      </p:sp>
      <p:sp>
        <p:nvSpPr>
          <p:cNvPr id="2" name="Rectangle 1"/>
          <p:cNvSpPr/>
          <p:nvPr/>
        </p:nvSpPr>
        <p:spPr>
          <a:xfrm>
            <a:off x="653143" y="1828800"/>
            <a:ext cx="7848600" cy="1477328"/>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txBody>
          <a:bodyPr wrap="square">
            <a:spAutoFit/>
          </a:bodyPr>
          <a:lstStyle/>
          <a:p>
            <a:pPr marL="285750" indent="-28575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Land breeze blows ozone precursor compounds from rush hour over lake.</a:t>
            </a:r>
          </a:p>
          <a:p>
            <a:pPr marL="285750" indent="-28575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The boundary layer height is low due to cold water chilling the air above.</a:t>
            </a:r>
          </a:p>
          <a:p>
            <a:pPr marL="285750" indent="-28575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The pollutants are concentrated near the surface where ozone forms.</a:t>
            </a:r>
          </a:p>
          <a:p>
            <a:pPr marL="285750" indent="-28575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An afternoon lake breeze transports the ozone back onto land</a:t>
            </a:r>
            <a:r>
              <a:rPr lang="en-US" dirty="0" smtClean="0">
                <a:latin typeface="Times New Roman" panose="02020603050405020304" pitchFamily="18" charset="0"/>
                <a:cs typeface="Times New Roman" panose="02020603050405020304" pitchFamily="18" charset="0"/>
              </a:rPr>
              <a:t>.</a:t>
            </a:r>
          </a:p>
          <a:p>
            <a:pPr marL="285750" indent="-285750">
              <a:buFont typeface="Arial" panose="020B0604020202020204" pitchFamily="34" charset="0"/>
              <a:buChar char="•"/>
            </a:pPr>
            <a:r>
              <a:rPr lang="en-US" dirty="0" smtClean="0">
                <a:latin typeface="Times New Roman" panose="02020603050405020304" pitchFamily="18" charset="0"/>
                <a:cs typeface="Times New Roman" panose="02020603050405020304" pitchFamily="18" charset="0"/>
              </a:rPr>
              <a:t>Highest lakeshore ozone occurs under southerly flow regimes</a:t>
            </a:r>
            <a:endParaRPr lang="en-US" dirty="0">
              <a:latin typeface="Times New Roman" panose="02020603050405020304" pitchFamily="18" charset="0"/>
              <a:cs typeface="Times New Roman" panose="02020603050405020304" pitchFamily="18" charset="0"/>
            </a:endParaRPr>
          </a:p>
        </p:txBody>
      </p:sp>
      <p:sp>
        <p:nvSpPr>
          <p:cNvPr id="7" name="Rectangle 6"/>
          <p:cNvSpPr/>
          <p:nvPr/>
        </p:nvSpPr>
        <p:spPr>
          <a:xfrm>
            <a:off x="0" y="0"/>
            <a:ext cx="8587607" cy="1077218"/>
          </a:xfrm>
          <a:prstGeom prst="rect">
            <a:avLst/>
          </a:prstGeom>
        </p:spPr>
        <p:txBody>
          <a:bodyPr wrap="none">
            <a:spAutoFit/>
          </a:bodyPr>
          <a:lstStyle/>
          <a:p>
            <a:r>
              <a:rPr lang="en-US" sz="3200" dirty="0">
                <a:latin typeface="Times New Roman" panose="02020603050405020304" pitchFamily="18" charset="0"/>
                <a:cs typeface="Times New Roman" panose="02020603050405020304" pitchFamily="18" charset="0"/>
              </a:rPr>
              <a:t>Background: Lake Michigan and Ozone Formation</a:t>
            </a:r>
          </a:p>
          <a:p>
            <a:r>
              <a:rPr lang="en-US" sz="3200" dirty="0" smtClean="0">
                <a:latin typeface="Times New Roman" panose="02020603050405020304" pitchFamily="18" charset="0"/>
                <a:cs typeface="Times New Roman" panose="02020603050405020304" pitchFamily="18" charset="0"/>
              </a:rPr>
              <a:t> </a:t>
            </a:r>
            <a:endParaRPr lang="en-US" sz="3200" dirty="0">
              <a:latin typeface="Times New Roman" panose="02020603050405020304" pitchFamily="18" charset="0"/>
              <a:cs typeface="Times New Roman" panose="02020603050405020304" pitchFamily="18" charset="0"/>
            </a:endParaRPr>
          </a:p>
        </p:txBody>
      </p:sp>
      <p:sp>
        <p:nvSpPr>
          <p:cNvPr id="8" name="Rectangle 7"/>
          <p:cNvSpPr/>
          <p:nvPr/>
        </p:nvSpPr>
        <p:spPr>
          <a:xfrm>
            <a:off x="0" y="6550223"/>
            <a:ext cx="9144000" cy="307777"/>
          </a:xfrm>
          <a:prstGeom prst="rect">
            <a:avLst/>
          </a:prstGeom>
        </p:spPr>
        <p:txBody>
          <a:bodyPr wrap="square">
            <a:spAutoFit/>
          </a:bodyPr>
          <a:lstStyle/>
          <a:p>
            <a:pPr algn="ctr"/>
            <a:r>
              <a:rPr lang="en-US" sz="1400" b="1" dirty="0" smtClean="0">
                <a:latin typeface="Times New Roman" panose="02020603050405020304" pitchFamily="18" charset="0"/>
                <a:cs typeface="Times New Roman" panose="02020603050405020304" pitchFamily="18" charset="0"/>
              </a:rPr>
              <a:t>From Foley et al, </a:t>
            </a:r>
            <a:r>
              <a:rPr lang="en-US" sz="1400" b="1" dirty="0">
                <a:latin typeface="Times New Roman" panose="02020603050405020304" pitchFamily="18" charset="0"/>
                <a:cs typeface="Times New Roman" panose="02020603050405020304" pitchFamily="18" charset="0"/>
              </a:rPr>
              <a:t>Lake Michigan air quality: The </a:t>
            </a:r>
            <a:r>
              <a:rPr lang="en-US" sz="1400" b="1" dirty="0" smtClean="0">
                <a:latin typeface="Times New Roman" panose="02020603050405020304" pitchFamily="18" charset="0"/>
                <a:cs typeface="Times New Roman" panose="02020603050405020304" pitchFamily="18" charset="0"/>
              </a:rPr>
              <a:t>1994-2003 </a:t>
            </a:r>
            <a:r>
              <a:rPr lang="en-US" sz="1400" b="1" dirty="0">
                <a:latin typeface="Times New Roman" panose="02020603050405020304" pitchFamily="18" charset="0"/>
                <a:cs typeface="Times New Roman" panose="02020603050405020304" pitchFamily="18" charset="0"/>
              </a:rPr>
              <a:t>LADCO Aircraft Project (</a:t>
            </a:r>
            <a:r>
              <a:rPr lang="en-US" sz="1400" b="1" dirty="0" smtClean="0">
                <a:latin typeface="Times New Roman" panose="02020603050405020304" pitchFamily="18" charset="0"/>
                <a:cs typeface="Times New Roman" panose="02020603050405020304" pitchFamily="18" charset="0"/>
              </a:rPr>
              <a:t>LAP), Atmos. </a:t>
            </a:r>
            <a:r>
              <a:rPr lang="en-US" sz="1400" b="1" dirty="0" err="1" smtClean="0">
                <a:latin typeface="Times New Roman" panose="02020603050405020304" pitchFamily="18" charset="0"/>
                <a:cs typeface="Times New Roman" panose="02020603050405020304" pitchFamily="18" charset="0"/>
              </a:rPr>
              <a:t>Env</a:t>
            </a:r>
            <a:r>
              <a:rPr lang="en-US" sz="1400" b="1" dirty="0" smtClean="0">
                <a:latin typeface="Times New Roman" panose="02020603050405020304" pitchFamily="18" charset="0"/>
                <a:cs typeface="Times New Roman" panose="02020603050405020304" pitchFamily="18" charset="0"/>
              </a:rPr>
              <a:t>. 2011</a:t>
            </a:r>
            <a:endParaRPr lang="en-US" sz="14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5829371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t="11215" b="7913"/>
          <a:stretch/>
        </p:blipFill>
        <p:spPr>
          <a:xfrm>
            <a:off x="0" y="1752600"/>
            <a:ext cx="4487321" cy="4696352"/>
          </a:xfrm>
          <a:prstGeom prst="rect">
            <a:avLst/>
          </a:prstGeom>
        </p:spPr>
      </p:pic>
      <p:sp>
        <p:nvSpPr>
          <p:cNvPr id="5" name="Oval 4"/>
          <p:cNvSpPr/>
          <p:nvPr/>
        </p:nvSpPr>
        <p:spPr>
          <a:xfrm>
            <a:off x="2057400" y="5660522"/>
            <a:ext cx="1998518" cy="5334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3366301" y="5098696"/>
            <a:ext cx="1685846" cy="523220"/>
          </a:xfrm>
          <a:prstGeom prst="rect">
            <a:avLst/>
          </a:prstGeom>
          <a:solidFill>
            <a:schemeClr val="bg1"/>
          </a:solidFill>
          <a:ln>
            <a:solidFill>
              <a:schemeClr val="tx1"/>
            </a:solidFill>
          </a:ln>
        </p:spPr>
        <p:txBody>
          <a:bodyPr wrap="none" rtlCol="0">
            <a:spAutoFit/>
          </a:bodyPr>
          <a:lstStyle/>
          <a:p>
            <a:r>
              <a:rPr lang="en-US" sz="1400" dirty="0" smtClean="0"/>
              <a:t>Operated 2013-2015</a:t>
            </a:r>
          </a:p>
          <a:p>
            <a:r>
              <a:rPr lang="en-US" sz="1400" dirty="0" smtClean="0"/>
              <a:t>3.5 miles inland</a:t>
            </a:r>
            <a:endParaRPr lang="en-US" sz="1400" dirty="0"/>
          </a:p>
        </p:txBody>
      </p:sp>
      <p:cxnSp>
        <p:nvCxnSpPr>
          <p:cNvPr id="15" name="Straight Arrow Connector 14"/>
          <p:cNvCxnSpPr>
            <a:endCxn id="5" idx="1"/>
          </p:cNvCxnSpPr>
          <p:nvPr/>
        </p:nvCxnSpPr>
        <p:spPr>
          <a:xfrm flipH="1">
            <a:off x="2350076" y="5320330"/>
            <a:ext cx="993688" cy="418307"/>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7307" y="0"/>
            <a:ext cx="9144000" cy="1261884"/>
          </a:xfrm>
          <a:prstGeom prst="rect">
            <a:avLst/>
          </a:prstGeom>
          <a:noFill/>
        </p:spPr>
        <p:txBody>
          <a:bodyPr wrap="square" rtlCol="0">
            <a:spAutoFit/>
          </a:bodyPr>
          <a:lstStyle/>
          <a:p>
            <a:pPr algn="ctr"/>
            <a:r>
              <a:rPr lang="en-US" sz="2800" b="1" dirty="0" smtClean="0">
                <a:latin typeface="Times New Roman" panose="02020603050405020304" pitchFamily="18" charset="0"/>
                <a:cs typeface="Times New Roman" panose="02020603050405020304" pitchFamily="18" charset="0"/>
              </a:rPr>
              <a:t>Wisconsin Department of Natural Resources (DNR) lakeshore and inland monitor comparisons</a:t>
            </a:r>
          </a:p>
          <a:p>
            <a:pPr algn="ctr"/>
            <a:r>
              <a:rPr lang="en-US" sz="2000" u="sng" dirty="0" smtClean="0">
                <a:latin typeface="Times New Roman" panose="02020603050405020304" pitchFamily="18" charset="0"/>
                <a:cs typeface="Times New Roman" panose="02020603050405020304" pitchFamily="18" charset="0"/>
              </a:rPr>
              <a:t>One-hour</a:t>
            </a:r>
            <a:r>
              <a:rPr lang="en-US" sz="2000" dirty="0" smtClean="0">
                <a:latin typeface="Times New Roman" panose="02020603050405020304" pitchFamily="18" charset="0"/>
                <a:cs typeface="Times New Roman" panose="02020603050405020304" pitchFamily="18" charset="0"/>
              </a:rPr>
              <a:t> ozone concentrations (April-October)</a:t>
            </a:r>
            <a:endParaRPr lang="en-US" sz="2000" dirty="0">
              <a:latin typeface="Times New Roman" panose="02020603050405020304" pitchFamily="18" charset="0"/>
              <a:cs typeface="Times New Roman" panose="02020603050405020304" pitchFamily="18" charset="0"/>
            </a:endParaRPr>
          </a:p>
        </p:txBody>
      </p:sp>
      <p:pic>
        <p:nvPicPr>
          <p:cNvPr id="26" name="Picture 2" descr="\\beans\users$\bpierce\Data\Documents\FY17_Travel\AQRS_LMOS_2017\image02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0" y="3429000"/>
            <a:ext cx="3750993" cy="2255904"/>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3" descr="\\beans\users$\bpierce\Data\Documents\FY17_Travel\AQRS_LMOS_2017\image02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16807" y="1219200"/>
            <a:ext cx="3750993" cy="2255904"/>
          </a:xfrm>
          <a:prstGeom prst="rect">
            <a:avLst/>
          </a:prstGeom>
          <a:noFill/>
          <a:extLst>
            <a:ext uri="{909E8E84-426E-40DD-AFC4-6F175D3DCCD1}">
              <a14:hiddenFill xmlns:a14="http://schemas.microsoft.com/office/drawing/2010/main">
                <a:solidFill>
                  <a:srgbClr val="FFFFFF"/>
                </a:solidFill>
              </a14:hiddenFill>
            </a:ext>
          </a:extLst>
        </p:spPr>
      </p:pic>
      <p:sp>
        <p:nvSpPr>
          <p:cNvPr id="28" name="Oval 27"/>
          <p:cNvSpPr/>
          <p:nvPr/>
        </p:nvSpPr>
        <p:spPr>
          <a:xfrm>
            <a:off x="2057400" y="2895600"/>
            <a:ext cx="2232776" cy="6858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p:cNvSpPr txBox="1"/>
          <p:nvPr/>
        </p:nvSpPr>
        <p:spPr>
          <a:xfrm>
            <a:off x="3598718" y="2173069"/>
            <a:ext cx="1700274" cy="523220"/>
          </a:xfrm>
          <a:prstGeom prst="rect">
            <a:avLst/>
          </a:prstGeom>
          <a:solidFill>
            <a:schemeClr val="bg1"/>
          </a:solidFill>
          <a:ln>
            <a:solidFill>
              <a:schemeClr val="tx1"/>
            </a:solidFill>
          </a:ln>
        </p:spPr>
        <p:txBody>
          <a:bodyPr wrap="none" rtlCol="0">
            <a:spAutoFit/>
          </a:bodyPr>
          <a:lstStyle/>
          <a:p>
            <a:r>
              <a:rPr lang="en-US" sz="1400" dirty="0" smtClean="0"/>
              <a:t>Operated 2014-2015</a:t>
            </a:r>
          </a:p>
          <a:p>
            <a:r>
              <a:rPr lang="en-US" sz="1400" dirty="0" smtClean="0"/>
              <a:t>3.25 miles inland</a:t>
            </a:r>
            <a:endParaRPr lang="en-US" sz="1400" dirty="0"/>
          </a:p>
        </p:txBody>
      </p:sp>
      <p:cxnSp>
        <p:nvCxnSpPr>
          <p:cNvPr id="30" name="Straight Arrow Connector 29"/>
          <p:cNvCxnSpPr/>
          <p:nvPr/>
        </p:nvCxnSpPr>
        <p:spPr>
          <a:xfrm flipH="1">
            <a:off x="2590800" y="2477293"/>
            <a:ext cx="993688" cy="418307"/>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6" name="Oval 5"/>
          <p:cNvSpPr/>
          <p:nvPr/>
        </p:nvSpPr>
        <p:spPr>
          <a:xfrm>
            <a:off x="7848600" y="1600200"/>
            <a:ext cx="1143000" cy="605879"/>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p:cNvSpPr/>
          <p:nvPr/>
        </p:nvSpPr>
        <p:spPr>
          <a:xfrm>
            <a:off x="7924800" y="3707425"/>
            <a:ext cx="1143000" cy="605879"/>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3962400" y="6374214"/>
            <a:ext cx="4797147" cy="369332"/>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txBody>
          <a:bodyPr wrap="none" rtlCol="0">
            <a:spAutoFit/>
          </a:bodyPr>
          <a:lstStyle/>
          <a:p>
            <a:r>
              <a:rPr lang="en-US" dirty="0" smtClean="0">
                <a:latin typeface="Times New Roman" panose="02020603050405020304" pitchFamily="18" charset="0"/>
                <a:cs typeface="Times New Roman" panose="02020603050405020304" pitchFamily="18" charset="0"/>
              </a:rPr>
              <a:t>Exceedances are largely confined to the lakeshore</a:t>
            </a:r>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3016706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beans\users$\bpierce\Data\Documents\Attachments\apr_24\image003.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85800" y="1748152"/>
            <a:ext cx="8001000" cy="3890648"/>
          </a:xfrm>
          <a:prstGeom prst="rect">
            <a:avLst/>
          </a:prstGeom>
          <a:noFill/>
          <a:extLst>
            <a:ext uri="{909E8E84-426E-40DD-AFC4-6F175D3DCCD1}">
              <a14:hiddenFill xmlns:a14="http://schemas.microsoft.com/office/drawing/2010/main">
                <a:solidFill>
                  <a:srgbClr val="FFFFFF"/>
                </a:solidFill>
              </a14:hiddenFill>
            </a:ext>
          </a:extLst>
        </p:spPr>
      </p:pic>
      <p:sp>
        <p:nvSpPr>
          <p:cNvPr id="5" name="Oval 4"/>
          <p:cNvSpPr/>
          <p:nvPr/>
        </p:nvSpPr>
        <p:spPr>
          <a:xfrm>
            <a:off x="4191000" y="2667000"/>
            <a:ext cx="381000" cy="28956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2634062" y="5769114"/>
            <a:ext cx="4036938" cy="400110"/>
          </a:xfrm>
          <a:prstGeom prst="rect">
            <a:avLst/>
          </a:prstGeom>
          <a:noFill/>
        </p:spPr>
        <p:txBody>
          <a:bodyPr wrap="none" rtlCol="0">
            <a:spAutoFit/>
          </a:bodyPr>
          <a:lstStyle/>
          <a:p>
            <a:pPr algn="ctr"/>
            <a:r>
              <a:rPr lang="en-US" sz="2000" b="1" dirty="0" smtClean="0">
                <a:latin typeface="Times New Roman" pitchFamily="18" charset="0"/>
                <a:cs typeface="Times New Roman" pitchFamily="18" charset="0"/>
              </a:rPr>
              <a:t>Focusing on the July 17, 2011 event</a:t>
            </a:r>
          </a:p>
        </p:txBody>
      </p:sp>
      <p:sp>
        <p:nvSpPr>
          <p:cNvPr id="7" name="TextBox 6"/>
          <p:cNvSpPr txBox="1"/>
          <p:nvPr/>
        </p:nvSpPr>
        <p:spPr>
          <a:xfrm>
            <a:off x="0" y="0"/>
            <a:ext cx="9144000" cy="954107"/>
          </a:xfrm>
          <a:prstGeom prst="rect">
            <a:avLst/>
          </a:prstGeom>
          <a:noFill/>
        </p:spPr>
        <p:txBody>
          <a:bodyPr wrap="square" rtlCol="0">
            <a:spAutoFit/>
          </a:bodyPr>
          <a:lstStyle/>
          <a:p>
            <a:pPr algn="ctr"/>
            <a:r>
              <a:rPr lang="en-US" sz="2800" b="1" dirty="0" smtClean="0">
                <a:latin typeface="Times New Roman" pitchFamily="18" charset="0"/>
                <a:cs typeface="Times New Roman" pitchFamily="18" charset="0"/>
              </a:rPr>
              <a:t>12km and 4km WRF-CHEM Lake Breeze Modeling Study</a:t>
            </a:r>
          </a:p>
          <a:p>
            <a:pPr algn="ctr"/>
            <a:r>
              <a:rPr lang="en-US" sz="2800" b="1" dirty="0" smtClean="0">
                <a:latin typeface="Times New Roman" pitchFamily="18" charset="0"/>
                <a:cs typeface="Times New Roman" pitchFamily="18" charset="0"/>
              </a:rPr>
              <a:t>(July 2011)</a:t>
            </a:r>
          </a:p>
        </p:txBody>
      </p:sp>
      <p:sp>
        <p:nvSpPr>
          <p:cNvPr id="8" name="Rectangle 7"/>
          <p:cNvSpPr/>
          <p:nvPr/>
        </p:nvSpPr>
        <p:spPr>
          <a:xfrm>
            <a:off x="2080472" y="6488668"/>
            <a:ext cx="5158528" cy="369332"/>
          </a:xfrm>
          <a:prstGeom prst="rect">
            <a:avLst/>
          </a:prstGeom>
        </p:spPr>
        <p:txBody>
          <a:bodyPr wrap="none">
            <a:spAutoFit/>
          </a:bodyPr>
          <a:lstStyle/>
          <a:p>
            <a:r>
              <a:rPr lang="en-US" b="1" dirty="0" smtClean="0">
                <a:latin typeface="Times New Roman" pitchFamily="18" charset="0"/>
                <a:cs typeface="Times New Roman" pitchFamily="18" charset="0"/>
              </a:rPr>
              <a:t>MDA8 ozone analysis from Angie Dickens, WDNR</a:t>
            </a:r>
            <a:endParaRPr lang="en-US" b="1" dirty="0">
              <a:latin typeface="Times New Roman" pitchFamily="18" charset="0"/>
              <a:cs typeface="Times New Roman" pitchFamily="18" charset="0"/>
            </a:endParaRPr>
          </a:p>
        </p:txBody>
      </p:sp>
    </p:spTree>
    <p:extLst>
      <p:ext uri="{BB962C8B-B14F-4D97-AF65-F5344CB8AC3E}">
        <p14:creationId xmlns:p14="http://schemas.microsoft.com/office/powerpoint/2010/main" val="3478995379"/>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1386</TotalTime>
  <Words>2633</Words>
  <Application>Microsoft Office PowerPoint</Application>
  <PresentationFormat>On-screen Show (4:3)</PresentationFormat>
  <Paragraphs>350</Paragraphs>
  <Slides>35</Slides>
  <Notes>5</Notes>
  <HiddenSlides>0</HiddenSlides>
  <MMClips>0</MMClips>
  <ScaleCrop>false</ScaleCrop>
  <HeadingPairs>
    <vt:vector size="4" baseType="variant">
      <vt:variant>
        <vt:lpstr>Theme</vt:lpstr>
      </vt:variant>
      <vt:variant>
        <vt:i4>1</vt:i4>
      </vt:variant>
      <vt:variant>
        <vt:lpstr>Slide Titles</vt:lpstr>
      </vt:variant>
      <vt:variant>
        <vt:i4>35</vt:i4>
      </vt:variant>
    </vt:vector>
  </HeadingPairs>
  <TitlesOfParts>
    <vt:vector size="36"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Brad Pierce</dc:creator>
  <cp:lastModifiedBy>Brad Pierce</cp:lastModifiedBy>
  <cp:revision>43</cp:revision>
  <dcterms:created xsi:type="dcterms:W3CDTF">2006-08-16T00:00:00Z</dcterms:created>
  <dcterms:modified xsi:type="dcterms:W3CDTF">2016-09-21T17:01:42Z</dcterms:modified>
</cp:coreProperties>
</file>