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36" r:id="rId2"/>
    <p:sldId id="309" r:id="rId3"/>
    <p:sldId id="310" r:id="rId4"/>
    <p:sldId id="331" r:id="rId5"/>
    <p:sldId id="304" r:id="rId6"/>
    <p:sldId id="305" r:id="rId7"/>
    <p:sldId id="332" r:id="rId8"/>
    <p:sldId id="271" r:id="rId9"/>
    <p:sldId id="277" r:id="rId10"/>
    <p:sldId id="269" r:id="rId11"/>
    <p:sldId id="268" r:id="rId12"/>
    <p:sldId id="333" r:id="rId13"/>
    <p:sldId id="279" r:id="rId14"/>
    <p:sldId id="280" r:id="rId15"/>
    <p:sldId id="307" r:id="rId16"/>
    <p:sldId id="308" r:id="rId17"/>
    <p:sldId id="334" r:id="rId18"/>
    <p:sldId id="318" r:id="rId19"/>
    <p:sldId id="319" r:id="rId20"/>
    <p:sldId id="338" r:id="rId21"/>
    <p:sldId id="337" r:id="rId22"/>
    <p:sldId id="344" r:id="rId23"/>
    <p:sldId id="345" r:id="rId24"/>
    <p:sldId id="346" r:id="rId25"/>
    <p:sldId id="347" r:id="rId26"/>
    <p:sldId id="348" r:id="rId27"/>
    <p:sldId id="335" r:id="rId28"/>
    <p:sldId id="326" r:id="rId29"/>
    <p:sldId id="330" r:id="rId30"/>
    <p:sldId id="327" r:id="rId31"/>
    <p:sldId id="328" r:id="rId32"/>
    <p:sldId id="329" r:id="rId33"/>
    <p:sldId id="349" r:id="rId34"/>
    <p:sldId id="290" r:id="rId35"/>
    <p:sldId id="293" r:id="rId36"/>
    <p:sldId id="29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1A82"/>
    <a:srgbClr val="1C2F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412345-3D2B-43EA-9044-5F6EE26C5B51}" type="datetimeFigureOut">
              <a:rPr lang="en-US" smtClean="0"/>
              <a:t>3/27/2015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A67006-63D9-4803-B419-354AE846542D}" type="slidenum">
              <a:rPr lang="en-US" smtClean="0"/>
              <a:t>‹#›</a:t>
            </a:fld>
            <a:endParaRPr lang="en-US"/>
          </a:p>
        </p:txBody>
      </p:sp>
    </p:spTree>
    <p:extLst>
      <p:ext uri="{BB962C8B-B14F-4D97-AF65-F5344CB8AC3E}">
        <p14:creationId xmlns:p14="http://schemas.microsoft.com/office/powerpoint/2010/main" val="158114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a:solidFill>
                  <a:schemeClr val="tx1"/>
                </a:solidFill>
                <a:latin typeface="Arial" charset="0"/>
              </a:defRPr>
            </a:lvl1pPr>
            <a:lvl2pPr marL="730766" indent="-281064" defTabSz="915018">
              <a:defRPr>
                <a:solidFill>
                  <a:schemeClr val="tx1"/>
                </a:solidFill>
                <a:latin typeface="Arial" charset="0"/>
              </a:defRPr>
            </a:lvl2pPr>
            <a:lvl3pPr marL="1124255" indent="-224851" defTabSz="915018">
              <a:defRPr>
                <a:solidFill>
                  <a:schemeClr val="tx1"/>
                </a:solidFill>
                <a:latin typeface="Arial" charset="0"/>
              </a:defRPr>
            </a:lvl3pPr>
            <a:lvl4pPr marL="1573957" indent="-224851" defTabSz="915018">
              <a:defRPr>
                <a:solidFill>
                  <a:schemeClr val="tx1"/>
                </a:solidFill>
                <a:latin typeface="Arial" charset="0"/>
              </a:defRPr>
            </a:lvl4pPr>
            <a:lvl5pPr marL="2023659" indent="-224851" defTabSz="915018">
              <a:defRPr>
                <a:solidFill>
                  <a:schemeClr val="tx1"/>
                </a:solidFill>
                <a:latin typeface="Arial" charset="0"/>
              </a:defRPr>
            </a:lvl5pPr>
            <a:lvl6pPr marL="2473361" indent="-224851" defTabSz="915018" eaLnBrk="0" fontAlgn="base" hangingPunct="0">
              <a:spcBef>
                <a:spcPct val="0"/>
              </a:spcBef>
              <a:spcAft>
                <a:spcPct val="0"/>
              </a:spcAft>
              <a:defRPr>
                <a:solidFill>
                  <a:schemeClr val="tx1"/>
                </a:solidFill>
                <a:latin typeface="Arial" charset="0"/>
              </a:defRPr>
            </a:lvl6pPr>
            <a:lvl7pPr marL="2923062" indent="-224851" defTabSz="915018" eaLnBrk="0" fontAlgn="base" hangingPunct="0">
              <a:spcBef>
                <a:spcPct val="0"/>
              </a:spcBef>
              <a:spcAft>
                <a:spcPct val="0"/>
              </a:spcAft>
              <a:defRPr>
                <a:solidFill>
                  <a:schemeClr val="tx1"/>
                </a:solidFill>
                <a:latin typeface="Arial" charset="0"/>
              </a:defRPr>
            </a:lvl7pPr>
            <a:lvl8pPr marL="3372764" indent="-224851" defTabSz="915018" eaLnBrk="0" fontAlgn="base" hangingPunct="0">
              <a:spcBef>
                <a:spcPct val="0"/>
              </a:spcBef>
              <a:spcAft>
                <a:spcPct val="0"/>
              </a:spcAft>
              <a:defRPr>
                <a:solidFill>
                  <a:schemeClr val="tx1"/>
                </a:solidFill>
                <a:latin typeface="Arial" charset="0"/>
              </a:defRPr>
            </a:lvl8pPr>
            <a:lvl9pPr marL="3822466" indent="-224851" defTabSz="915018" eaLnBrk="0" fontAlgn="base" hangingPunct="0">
              <a:spcBef>
                <a:spcPct val="0"/>
              </a:spcBef>
              <a:spcAft>
                <a:spcPct val="0"/>
              </a:spcAft>
              <a:defRPr>
                <a:solidFill>
                  <a:schemeClr val="tx1"/>
                </a:solidFill>
                <a:latin typeface="Arial" charset="0"/>
              </a:defRPr>
            </a:lvl9pPr>
          </a:lstStyle>
          <a:p>
            <a:fld id="{242FC4CB-7526-4ABA-9983-C3AE07AC5BA7}" type="slidenum">
              <a:rPr lang="en-US" altLang="en-US" smtClean="0"/>
              <a:pPr/>
              <a:t>2</a:t>
            </a:fld>
            <a:endParaRPr lang="en-US" altLang="en-US" smtClean="0"/>
          </a:p>
        </p:txBody>
      </p:sp>
      <p:sp>
        <p:nvSpPr>
          <p:cNvPr id="21507" name="Slide Image Placeholder 1"/>
          <p:cNvSpPr>
            <a:spLocks noGrp="1" noRot="1" noChangeAspect="1" noTextEdit="1"/>
          </p:cNvSpPr>
          <p:nvPr>
            <p:ph type="sldImg"/>
          </p:nvPr>
        </p:nvSpPr>
        <p:spPr>
          <a:ln/>
        </p:spPr>
      </p:sp>
      <p:sp>
        <p:nvSpPr>
          <p:cNvPr id="2150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21509" name="Slide Number Placeholder 3"/>
          <p:cNvSpPr txBox="1">
            <a:spLocks noGrp="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a:defRPr>
                <a:solidFill>
                  <a:schemeClr val="tx1"/>
                </a:solidFill>
                <a:latin typeface="Arial" charset="0"/>
              </a:defRPr>
            </a:lvl1pPr>
            <a:lvl2pPr marL="742950" indent="-285750" defTabSz="930275">
              <a:defRPr>
                <a:solidFill>
                  <a:schemeClr val="tx1"/>
                </a:solidFill>
                <a:latin typeface="Arial" charset="0"/>
              </a:defRPr>
            </a:lvl2pPr>
            <a:lvl3pPr marL="1143000" indent="-228600" defTabSz="930275">
              <a:defRPr>
                <a:solidFill>
                  <a:schemeClr val="tx1"/>
                </a:solidFill>
                <a:latin typeface="Arial" charset="0"/>
              </a:defRPr>
            </a:lvl3pPr>
            <a:lvl4pPr marL="1600200" indent="-228600" defTabSz="930275">
              <a:defRPr>
                <a:solidFill>
                  <a:schemeClr val="tx1"/>
                </a:solidFill>
                <a:latin typeface="Arial" charset="0"/>
              </a:defRPr>
            </a:lvl4pPr>
            <a:lvl5pPr marL="2057400" indent="-228600" defTabSz="930275">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2FCAA753-F669-4714-AA90-F515C5641419}" type="slidenum">
              <a:rPr lang="en-US" altLang="en-US" sz="1200"/>
              <a:pPr algn="r" eaLnBrk="1" hangingPunct="1"/>
              <a:t>2</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a:solidFill>
                  <a:schemeClr val="tx1"/>
                </a:solidFill>
                <a:latin typeface="Arial" charset="0"/>
              </a:defRPr>
            </a:lvl1pPr>
            <a:lvl2pPr marL="730766" indent="-281064" defTabSz="915018">
              <a:defRPr>
                <a:solidFill>
                  <a:schemeClr val="tx1"/>
                </a:solidFill>
                <a:latin typeface="Arial" charset="0"/>
              </a:defRPr>
            </a:lvl2pPr>
            <a:lvl3pPr marL="1124255" indent="-224851" defTabSz="915018">
              <a:defRPr>
                <a:solidFill>
                  <a:schemeClr val="tx1"/>
                </a:solidFill>
                <a:latin typeface="Arial" charset="0"/>
              </a:defRPr>
            </a:lvl3pPr>
            <a:lvl4pPr marL="1573957" indent="-224851" defTabSz="915018">
              <a:defRPr>
                <a:solidFill>
                  <a:schemeClr val="tx1"/>
                </a:solidFill>
                <a:latin typeface="Arial" charset="0"/>
              </a:defRPr>
            </a:lvl4pPr>
            <a:lvl5pPr marL="2023659" indent="-224851" defTabSz="915018">
              <a:defRPr>
                <a:solidFill>
                  <a:schemeClr val="tx1"/>
                </a:solidFill>
                <a:latin typeface="Arial" charset="0"/>
              </a:defRPr>
            </a:lvl5pPr>
            <a:lvl6pPr marL="2473361" indent="-224851" defTabSz="915018" eaLnBrk="0" fontAlgn="base" hangingPunct="0">
              <a:spcBef>
                <a:spcPct val="0"/>
              </a:spcBef>
              <a:spcAft>
                <a:spcPct val="0"/>
              </a:spcAft>
              <a:defRPr>
                <a:solidFill>
                  <a:schemeClr val="tx1"/>
                </a:solidFill>
                <a:latin typeface="Arial" charset="0"/>
              </a:defRPr>
            </a:lvl6pPr>
            <a:lvl7pPr marL="2923062" indent="-224851" defTabSz="915018" eaLnBrk="0" fontAlgn="base" hangingPunct="0">
              <a:spcBef>
                <a:spcPct val="0"/>
              </a:spcBef>
              <a:spcAft>
                <a:spcPct val="0"/>
              </a:spcAft>
              <a:defRPr>
                <a:solidFill>
                  <a:schemeClr val="tx1"/>
                </a:solidFill>
                <a:latin typeface="Arial" charset="0"/>
              </a:defRPr>
            </a:lvl7pPr>
            <a:lvl8pPr marL="3372764" indent="-224851" defTabSz="915018" eaLnBrk="0" fontAlgn="base" hangingPunct="0">
              <a:spcBef>
                <a:spcPct val="0"/>
              </a:spcBef>
              <a:spcAft>
                <a:spcPct val="0"/>
              </a:spcAft>
              <a:defRPr>
                <a:solidFill>
                  <a:schemeClr val="tx1"/>
                </a:solidFill>
                <a:latin typeface="Arial" charset="0"/>
              </a:defRPr>
            </a:lvl8pPr>
            <a:lvl9pPr marL="3822466" indent="-224851" defTabSz="915018" eaLnBrk="0" fontAlgn="base" hangingPunct="0">
              <a:spcBef>
                <a:spcPct val="0"/>
              </a:spcBef>
              <a:spcAft>
                <a:spcPct val="0"/>
              </a:spcAft>
              <a:defRPr>
                <a:solidFill>
                  <a:schemeClr val="tx1"/>
                </a:solidFill>
                <a:latin typeface="Arial" charset="0"/>
              </a:defRPr>
            </a:lvl9pPr>
          </a:lstStyle>
          <a:p>
            <a:fld id="{9524C27B-836C-447E-A75A-9E70FFE3B037}" type="slidenum">
              <a:rPr lang="en-US" altLang="en-US" smtClean="0"/>
              <a:pPr/>
              <a:t>3</a:t>
            </a:fld>
            <a:endParaRPr lang="en-US" altLang="en-US" smtClean="0"/>
          </a:p>
        </p:txBody>
      </p:sp>
      <p:sp>
        <p:nvSpPr>
          <p:cNvPr id="22531" name="Slide Image Placeholder 1"/>
          <p:cNvSpPr>
            <a:spLocks noGrp="1" noRot="1" noChangeAspect="1" noTextEdit="1"/>
          </p:cNvSpPr>
          <p:nvPr>
            <p:ph type="sldImg"/>
          </p:nvPr>
        </p:nvSpPr>
        <p:spPr>
          <a:ln/>
        </p:spPr>
      </p:sp>
      <p:sp>
        <p:nvSpPr>
          <p:cNvPr id="2253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22533" name="Slide Number Placeholder 3"/>
          <p:cNvSpPr txBox="1">
            <a:spLocks noGrp="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a:defRPr>
                <a:solidFill>
                  <a:schemeClr val="tx1"/>
                </a:solidFill>
                <a:latin typeface="Arial" charset="0"/>
              </a:defRPr>
            </a:lvl1pPr>
            <a:lvl2pPr marL="742950" indent="-285750" defTabSz="930275">
              <a:defRPr>
                <a:solidFill>
                  <a:schemeClr val="tx1"/>
                </a:solidFill>
                <a:latin typeface="Arial" charset="0"/>
              </a:defRPr>
            </a:lvl2pPr>
            <a:lvl3pPr marL="1143000" indent="-228600" defTabSz="930275">
              <a:defRPr>
                <a:solidFill>
                  <a:schemeClr val="tx1"/>
                </a:solidFill>
                <a:latin typeface="Arial" charset="0"/>
              </a:defRPr>
            </a:lvl3pPr>
            <a:lvl4pPr marL="1600200" indent="-228600" defTabSz="930275">
              <a:defRPr>
                <a:solidFill>
                  <a:schemeClr val="tx1"/>
                </a:solidFill>
                <a:latin typeface="Arial" charset="0"/>
              </a:defRPr>
            </a:lvl4pPr>
            <a:lvl5pPr marL="2057400" indent="-228600" defTabSz="930275">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7374BCC3-BEA2-4E16-989C-7A3E88DFB232}" type="slidenum">
              <a:rPr lang="en-US" altLang="en-US" sz="1200">
                <a:latin typeface="Calibri" pitchFamily="34" charset="0"/>
              </a:rPr>
              <a:pPr algn="r" eaLnBrk="1" hangingPunct="1"/>
              <a:t>3</a:t>
            </a:fld>
            <a:endParaRPr lang="en-US" altLang="en-US"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lstStyle/>
          <a:p>
            <a:endParaRPr lang="en-US" altLang="en-US" smtClean="0"/>
          </a:p>
        </p:txBody>
      </p:sp>
      <p:sp>
        <p:nvSpPr>
          <p:cNvPr id="99332" name="Slide Number Placeholder 3"/>
          <p:cNvSpPr txBox="1">
            <a:spLocks noGrp="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nchor="b"/>
          <a:lstStyle>
            <a:lvl1pPr defTabSz="930275">
              <a:defRPr>
                <a:solidFill>
                  <a:schemeClr val="tx1"/>
                </a:solidFill>
                <a:latin typeface="Arial" charset="0"/>
              </a:defRPr>
            </a:lvl1pPr>
            <a:lvl2pPr marL="742950" indent="-285750" defTabSz="930275">
              <a:defRPr>
                <a:solidFill>
                  <a:schemeClr val="tx1"/>
                </a:solidFill>
                <a:latin typeface="Arial" charset="0"/>
              </a:defRPr>
            </a:lvl2pPr>
            <a:lvl3pPr marL="1143000" indent="-228600" defTabSz="930275">
              <a:defRPr>
                <a:solidFill>
                  <a:schemeClr val="tx1"/>
                </a:solidFill>
                <a:latin typeface="Arial" charset="0"/>
              </a:defRPr>
            </a:lvl3pPr>
            <a:lvl4pPr marL="1598613" indent="-227013" defTabSz="930275">
              <a:defRPr>
                <a:solidFill>
                  <a:schemeClr val="tx1"/>
                </a:solidFill>
                <a:latin typeface="Arial" charset="0"/>
              </a:defRPr>
            </a:lvl4pPr>
            <a:lvl5pPr marL="2057400" indent="-228600" defTabSz="930275">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5C353A66-29CC-4069-A6ED-8E56E0FD8F5E}" type="slidenum">
              <a:rPr lang="en-US" altLang="en-US" sz="1200"/>
              <a:pPr algn="r" eaLnBrk="1" hangingPunct="1"/>
              <a:t>10</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7284" name="Slide Number Placeholder 3"/>
          <p:cNvSpPr txBox="1">
            <a:spLocks noGrp="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a:defRPr>
                <a:solidFill>
                  <a:schemeClr val="tx1"/>
                </a:solidFill>
                <a:latin typeface="Arial" charset="0"/>
              </a:defRPr>
            </a:lvl1pPr>
            <a:lvl2pPr marL="742950" indent="-285750" defTabSz="930275">
              <a:defRPr>
                <a:solidFill>
                  <a:schemeClr val="tx1"/>
                </a:solidFill>
                <a:latin typeface="Arial" charset="0"/>
              </a:defRPr>
            </a:lvl2pPr>
            <a:lvl3pPr marL="1143000" indent="-228600" defTabSz="930275">
              <a:defRPr>
                <a:solidFill>
                  <a:schemeClr val="tx1"/>
                </a:solidFill>
                <a:latin typeface="Arial" charset="0"/>
              </a:defRPr>
            </a:lvl3pPr>
            <a:lvl4pPr marL="1600200" indent="-228600" defTabSz="930275">
              <a:defRPr>
                <a:solidFill>
                  <a:schemeClr val="tx1"/>
                </a:solidFill>
                <a:latin typeface="Arial" charset="0"/>
              </a:defRPr>
            </a:lvl4pPr>
            <a:lvl5pPr marL="2057400" indent="-228600" defTabSz="930275">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EC4DBFB9-2A23-40FC-A005-4EEEDBC3D501}" type="slidenum">
              <a:rPr lang="en-US" altLang="en-US" sz="1200"/>
              <a:pPr algn="r" eaLnBrk="1" hangingPunct="1"/>
              <a:t>11</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7284" name="Slide Number Placeholder 3"/>
          <p:cNvSpPr txBox="1">
            <a:spLocks noGrp="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a:defRPr>
                <a:solidFill>
                  <a:schemeClr val="tx1"/>
                </a:solidFill>
                <a:latin typeface="Arial" charset="0"/>
              </a:defRPr>
            </a:lvl1pPr>
            <a:lvl2pPr marL="742950" indent="-285750" defTabSz="930275">
              <a:defRPr>
                <a:solidFill>
                  <a:schemeClr val="tx1"/>
                </a:solidFill>
                <a:latin typeface="Arial" charset="0"/>
              </a:defRPr>
            </a:lvl2pPr>
            <a:lvl3pPr marL="1143000" indent="-228600" defTabSz="930275">
              <a:defRPr>
                <a:solidFill>
                  <a:schemeClr val="tx1"/>
                </a:solidFill>
                <a:latin typeface="Arial" charset="0"/>
              </a:defRPr>
            </a:lvl3pPr>
            <a:lvl4pPr marL="1600200" indent="-228600" defTabSz="930275">
              <a:defRPr>
                <a:solidFill>
                  <a:schemeClr val="tx1"/>
                </a:solidFill>
                <a:latin typeface="Arial" charset="0"/>
              </a:defRPr>
            </a:lvl4pPr>
            <a:lvl5pPr marL="2057400" indent="-228600" defTabSz="930275">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EC4DBFB9-2A23-40FC-A005-4EEEDBC3D501}" type="slidenum">
              <a:rPr lang="en-US" altLang="en-US" sz="1200"/>
              <a:pPr algn="r" eaLnBrk="1" hangingPunct="1"/>
              <a:t>15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7284" name="Slide Number Placeholder 3"/>
          <p:cNvSpPr txBox="1">
            <a:spLocks noGrp="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a:defRPr>
                <a:solidFill>
                  <a:schemeClr val="tx1"/>
                </a:solidFill>
                <a:latin typeface="Arial" charset="0"/>
              </a:defRPr>
            </a:lvl1pPr>
            <a:lvl2pPr marL="742950" indent="-285750" defTabSz="930275">
              <a:defRPr>
                <a:solidFill>
                  <a:schemeClr val="tx1"/>
                </a:solidFill>
                <a:latin typeface="Arial" charset="0"/>
              </a:defRPr>
            </a:lvl2pPr>
            <a:lvl3pPr marL="1143000" indent="-228600" defTabSz="930275">
              <a:defRPr>
                <a:solidFill>
                  <a:schemeClr val="tx1"/>
                </a:solidFill>
                <a:latin typeface="Arial" charset="0"/>
              </a:defRPr>
            </a:lvl3pPr>
            <a:lvl4pPr marL="1600200" indent="-228600" defTabSz="930275">
              <a:defRPr>
                <a:solidFill>
                  <a:schemeClr val="tx1"/>
                </a:solidFill>
                <a:latin typeface="Arial" charset="0"/>
              </a:defRPr>
            </a:lvl4pPr>
            <a:lvl5pPr marL="2057400" indent="-228600" defTabSz="930275">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EC4DBFB9-2A23-40FC-A005-4EEEDBC3D501}" type="slidenum">
              <a:rPr lang="en-US" altLang="en-US" sz="1200"/>
              <a:pPr algn="r" eaLnBrk="1" hangingPunct="1"/>
              <a:t>16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miter lim="800000"/>
            <a:headEnd/>
            <a:tailEnd/>
          </a:ln>
        </p:spPr>
        <p:txBody>
          <a:bodyPr/>
          <a:lstStyle/>
          <a:p>
            <a:fld id="{91B36D53-8EFD-442E-B998-1AC9BBA8CB2F}" type="slidenum">
              <a:rPr lang="en-US"/>
              <a:pPr/>
              <a:t>34</a:t>
            </a:fld>
            <a:endParaRPr lang="en-US"/>
          </a:p>
        </p:txBody>
      </p:sp>
      <p:sp>
        <p:nvSpPr>
          <p:cNvPr id="491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smtClean="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emf"/><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2667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2514600"/>
            <a:ext cx="9143999" cy="2246769"/>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Trans-boundary Ozone Pollution</a:t>
            </a:r>
          </a:p>
          <a:p>
            <a:pPr algn="ctr"/>
            <a:endParaRPr lang="en-US" sz="2800" b="1" dirty="0">
              <a:latin typeface="Times New Roman" panose="02020603050405020304" pitchFamily="18" charset="0"/>
              <a:cs typeface="Times New Roman" panose="02020603050405020304" pitchFamily="18" charset="0"/>
            </a:endParaRPr>
          </a:p>
          <a:p>
            <a:pPr algn="ctr"/>
            <a:r>
              <a:rPr lang="en-US" sz="2800" b="1" dirty="0" smtClean="0">
                <a:latin typeface="Times New Roman" panose="02020603050405020304" pitchFamily="18" charset="0"/>
                <a:cs typeface="Times New Roman" panose="02020603050405020304" pitchFamily="18" charset="0"/>
              </a:rPr>
              <a:t>A Global Chemical and Aerosol Data Assimilation Perspective</a:t>
            </a:r>
          </a:p>
          <a:p>
            <a:pPr algn="ct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724379" y="4648200"/>
            <a:ext cx="1762021" cy="646331"/>
          </a:xfrm>
          <a:prstGeom prst="rect">
            <a:avLst/>
          </a:prstGeom>
          <a:noFill/>
        </p:spPr>
        <p:txBody>
          <a:bodyPr wrap="none" rtlCol="0">
            <a:spAutoFit/>
          </a:bodyPr>
          <a:lstStyle/>
          <a:p>
            <a:pPr algn="ctr"/>
            <a:r>
              <a:rPr lang="en-US" b="1" dirty="0" smtClean="0">
                <a:latin typeface="Times New Roman" panose="02020603050405020304" pitchFamily="18" charset="0"/>
                <a:cs typeface="Times New Roman" panose="02020603050405020304" pitchFamily="18" charset="0"/>
              </a:rPr>
              <a:t>Brad Pierce</a:t>
            </a:r>
          </a:p>
          <a:p>
            <a:pPr algn="ctr"/>
            <a:r>
              <a:rPr lang="en-US" b="1" dirty="0" smtClean="0">
                <a:latin typeface="Times New Roman" panose="02020603050405020304" pitchFamily="18" charset="0"/>
                <a:cs typeface="Times New Roman" panose="02020603050405020304" pitchFamily="18" charset="0"/>
              </a:rPr>
              <a:t>NOAA/NESDIS</a:t>
            </a:r>
            <a:endParaRPr lang="en-US" b="1" dirty="0">
              <a:latin typeface="Times New Roman" panose="02020603050405020304" pitchFamily="18" charset="0"/>
              <a:cs typeface="Times New Roman" panose="02020603050405020304" pitchFamily="18" charset="0"/>
            </a:endParaRPr>
          </a:p>
        </p:txBody>
      </p:sp>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rcRect l="95000" b="20000"/>
          <a:stretch>
            <a:fillRect/>
          </a:stretch>
        </p:blipFill>
        <p:spPr bwMode="auto">
          <a:xfrm>
            <a:off x="-25893"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r="8276" b="11685"/>
          <a:stretch>
            <a:fillRect/>
          </a:stretch>
        </p:blipFill>
        <p:spPr bwMode="auto">
          <a:xfrm>
            <a:off x="1012825" y="5674312"/>
            <a:ext cx="1425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2"/>
          <p:cNvGraphicFramePr>
            <a:graphicFrameLocks noChangeAspect="1"/>
          </p:cNvGraphicFramePr>
          <p:nvPr>
            <p:extLst>
              <p:ext uri="{D42A27DB-BD31-4B8C-83A1-F6EECF244321}">
                <p14:modId xmlns:p14="http://schemas.microsoft.com/office/powerpoint/2010/main" val="3104006578"/>
              </p:ext>
            </p:extLst>
          </p:nvPr>
        </p:nvGraphicFramePr>
        <p:xfrm>
          <a:off x="6934200" y="5718762"/>
          <a:ext cx="1143000" cy="1143000"/>
        </p:xfrm>
        <a:graphic>
          <a:graphicData uri="http://schemas.openxmlformats.org/presentationml/2006/ole">
            <mc:AlternateContent xmlns:mc="http://schemas.openxmlformats.org/markup-compatibility/2006">
              <mc:Choice xmlns:v="urn:schemas-microsoft-com:vml" Requires="v">
                <p:oleObj spid="_x0000_s2057" name="Photo Editor Photo" r:id="rId6" imgW="1371429" imgH="1371429" progId="">
                  <p:embed/>
                </p:oleObj>
              </mc:Choice>
              <mc:Fallback>
                <p:oleObj name="Photo Editor Photo" r:id="rId6" imgW="1371429" imgH="137142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5718762"/>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5718762"/>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6279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Box 6"/>
          <p:cNvSpPr txBox="1">
            <a:spLocks noChangeArrowheads="1"/>
          </p:cNvSpPr>
          <p:nvPr/>
        </p:nvSpPr>
        <p:spPr bwMode="auto">
          <a:xfrm>
            <a:off x="19050" y="0"/>
            <a:ext cx="9124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a:latin typeface="Times New Roman" pitchFamily="18" charset="0"/>
                <a:cs typeface="Times New Roman" pitchFamily="18" charset="0"/>
              </a:rPr>
              <a:t>Impacts of Kazakhstan/Baykal/Thailand wildfires</a:t>
            </a:r>
          </a:p>
        </p:txBody>
      </p:sp>
      <p:sp>
        <p:nvSpPr>
          <p:cNvPr id="98307" name="Line 3"/>
          <p:cNvSpPr>
            <a:spLocks noChangeShapeType="1"/>
          </p:cNvSpPr>
          <p:nvPr/>
        </p:nvSpPr>
        <p:spPr bwMode="auto">
          <a:xfrm flipH="1">
            <a:off x="2543175" y="3657600"/>
            <a:ext cx="34925" cy="2028825"/>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08" name="Text Box 4"/>
          <p:cNvSpPr txBox="1">
            <a:spLocks noChangeArrowheads="1"/>
          </p:cNvSpPr>
          <p:nvPr/>
        </p:nvSpPr>
        <p:spPr bwMode="auto">
          <a:xfrm>
            <a:off x="2514600" y="4800600"/>
            <a:ext cx="565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0000"/>
                </a:solidFill>
                <a:latin typeface="Times New Roman" pitchFamily="18" charset="0"/>
              </a:rPr>
              <a:t>120W</a:t>
            </a:r>
          </a:p>
        </p:txBody>
      </p:sp>
      <p:sp>
        <p:nvSpPr>
          <p:cNvPr id="98309" name="Text Box 5"/>
          <p:cNvSpPr txBox="1">
            <a:spLocks noChangeArrowheads="1"/>
          </p:cNvSpPr>
          <p:nvPr/>
        </p:nvSpPr>
        <p:spPr bwMode="auto">
          <a:xfrm>
            <a:off x="4264937" y="5069202"/>
            <a:ext cx="4421863" cy="120032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a:latin typeface="Times New Roman" pitchFamily="18" charset="0"/>
              </a:rPr>
              <a:t>Impact of Kazakhstan/Baykal/Thailand wildfires on tropospheric aerosols extends into North America with potential US Air Quality impacts</a:t>
            </a:r>
          </a:p>
        </p:txBody>
      </p:sp>
      <p:pic>
        <p:nvPicPr>
          <p:cNvPr id="98310" name="Picture 6" descr="april_2008_all_daod"/>
          <p:cNvPicPr>
            <a:picLocks noChangeAspect="1" noChangeArrowheads="1"/>
          </p:cNvPicPr>
          <p:nvPr/>
        </p:nvPicPr>
        <p:blipFill>
          <a:blip r:embed="rId3">
            <a:extLst>
              <a:ext uri="{28A0092B-C50C-407E-A947-70E740481C1C}">
                <a14:useLocalDpi xmlns:a14="http://schemas.microsoft.com/office/drawing/2010/main" val="0"/>
              </a:ext>
            </a:extLst>
          </a:blip>
          <a:srcRect l="18149" t="13889" r="17407" b="2777"/>
          <a:stretch>
            <a:fillRect/>
          </a:stretch>
        </p:blipFill>
        <p:spPr bwMode="auto">
          <a:xfrm>
            <a:off x="0" y="3457575"/>
            <a:ext cx="3962400" cy="2732088"/>
          </a:xfrm>
          <a:prstGeom prst="rect">
            <a:avLst/>
          </a:prstGeom>
          <a:noFill/>
          <a:extLst>
            <a:ext uri="{909E8E84-426E-40DD-AFC4-6F175D3DCCD1}">
              <a14:hiddenFill xmlns:a14="http://schemas.microsoft.com/office/drawing/2010/main">
                <a:solidFill>
                  <a:srgbClr val="FFFFFF"/>
                </a:solidFill>
              </a14:hiddenFill>
            </a:ext>
          </a:extLst>
        </p:spPr>
      </p:pic>
      <p:pic>
        <p:nvPicPr>
          <p:cNvPr id="98311" name="Picture 7" descr="april_2008_aod"/>
          <p:cNvPicPr>
            <a:picLocks noChangeAspect="1" noChangeArrowheads="1"/>
          </p:cNvPicPr>
          <p:nvPr/>
        </p:nvPicPr>
        <p:blipFill>
          <a:blip r:embed="rId4">
            <a:extLst>
              <a:ext uri="{28A0092B-C50C-407E-A947-70E740481C1C}">
                <a14:useLocalDpi xmlns:a14="http://schemas.microsoft.com/office/drawing/2010/main" val="0"/>
              </a:ext>
            </a:extLst>
          </a:blip>
          <a:srcRect l="17526" t="13008" r="17525"/>
          <a:stretch>
            <a:fillRect/>
          </a:stretch>
        </p:blipFill>
        <p:spPr bwMode="auto">
          <a:xfrm>
            <a:off x="0" y="627063"/>
            <a:ext cx="3962400" cy="2830512"/>
          </a:xfrm>
          <a:prstGeom prst="rect">
            <a:avLst/>
          </a:prstGeom>
          <a:noFill/>
          <a:extLst>
            <a:ext uri="{909E8E84-426E-40DD-AFC4-6F175D3DCCD1}">
              <a14:hiddenFill xmlns:a14="http://schemas.microsoft.com/office/drawing/2010/main">
                <a:solidFill>
                  <a:srgbClr val="FFFFFF"/>
                </a:solidFill>
              </a14:hiddenFill>
            </a:ext>
          </a:extLst>
        </p:spPr>
      </p:pic>
      <p:sp>
        <p:nvSpPr>
          <p:cNvPr id="98312" name="Line 8"/>
          <p:cNvSpPr>
            <a:spLocks noChangeShapeType="1"/>
          </p:cNvSpPr>
          <p:nvPr/>
        </p:nvSpPr>
        <p:spPr bwMode="auto">
          <a:xfrm flipH="1">
            <a:off x="2543175" y="3657600"/>
            <a:ext cx="34925" cy="2028825"/>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3" name="Text Box 9"/>
          <p:cNvSpPr txBox="1">
            <a:spLocks noChangeArrowheads="1"/>
          </p:cNvSpPr>
          <p:nvPr/>
        </p:nvSpPr>
        <p:spPr bwMode="auto">
          <a:xfrm>
            <a:off x="2514600" y="4800600"/>
            <a:ext cx="565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0000"/>
                </a:solidFill>
                <a:latin typeface="Times New Roman" pitchFamily="18" charset="0"/>
              </a:rPr>
              <a:t>120W</a:t>
            </a:r>
          </a:p>
        </p:txBody>
      </p:sp>
      <p:pic>
        <p:nvPicPr>
          <p:cNvPr id="98314" name="Picture 10" descr="april_2008_dext_tot_120W_all"/>
          <p:cNvPicPr>
            <a:picLocks noChangeAspect="1" noChangeArrowheads="1"/>
          </p:cNvPicPr>
          <p:nvPr/>
        </p:nvPicPr>
        <p:blipFill>
          <a:blip r:embed="rId5">
            <a:extLst>
              <a:ext uri="{28A0092B-C50C-407E-A947-70E740481C1C}">
                <a14:useLocalDpi xmlns:a14="http://schemas.microsoft.com/office/drawing/2010/main" val="0"/>
              </a:ext>
            </a:extLst>
          </a:blip>
          <a:srcRect l="15186" t="12500" r="15926"/>
          <a:stretch>
            <a:fillRect/>
          </a:stretch>
        </p:blipFill>
        <p:spPr bwMode="auto">
          <a:xfrm>
            <a:off x="4267200" y="619125"/>
            <a:ext cx="4419600" cy="43338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396335"/>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lvl="0"/>
            <a:r>
              <a:rPr lang="en-US" sz="1200" b="1" dirty="0"/>
              <a:t>Natarajan, M., </a:t>
            </a:r>
            <a:r>
              <a:rPr lang="en-US" sz="1200" b="1" dirty="0" smtClean="0"/>
              <a:t> et al. (2012</a:t>
            </a:r>
            <a:r>
              <a:rPr lang="en-US" sz="1200" b="1" dirty="0"/>
              <a:t>), </a:t>
            </a:r>
            <a:r>
              <a:rPr lang="en-US" sz="1200" dirty="0"/>
              <a:t>Radiative forcing due to enhancements in tropospheric ozone and carbonaceous aerosols caused by Asian fires during spring 2008, J. </a:t>
            </a:r>
            <a:r>
              <a:rPr lang="en-US" sz="1200" dirty="0" err="1"/>
              <a:t>Geophys</a:t>
            </a:r>
            <a:r>
              <a:rPr lang="en-US" sz="1200" dirty="0"/>
              <a:t>. Res., 117, D06307, doi:10.1029/2011JD016584. </a:t>
            </a:r>
          </a:p>
        </p:txBody>
      </p:sp>
    </p:spTree>
    <p:extLst>
      <p:ext uri="{BB962C8B-B14F-4D97-AF65-F5344CB8AC3E}">
        <p14:creationId xmlns:p14="http://schemas.microsoft.com/office/powerpoint/2010/main" val="18693431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C:\Documents and Settings\Brad Pierce\My Documents\Attachments\oct_20\TES\RAQMS\maps\april_2008_all_do3.png"/>
          <p:cNvPicPr>
            <a:picLocks noChangeAspect="1" noChangeArrowheads="1"/>
          </p:cNvPicPr>
          <p:nvPr/>
        </p:nvPicPr>
        <p:blipFill>
          <a:blip r:embed="rId3">
            <a:extLst>
              <a:ext uri="{28A0092B-C50C-407E-A947-70E740481C1C}">
                <a14:useLocalDpi xmlns:a14="http://schemas.microsoft.com/office/drawing/2010/main" val="0"/>
              </a:ext>
            </a:extLst>
          </a:blip>
          <a:srcRect l="18889" t="13889" r="18050"/>
          <a:stretch>
            <a:fillRect/>
          </a:stretch>
        </p:blipFill>
        <p:spPr bwMode="auto">
          <a:xfrm>
            <a:off x="0" y="3438525"/>
            <a:ext cx="39624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Box 6"/>
          <p:cNvSpPr txBox="1">
            <a:spLocks noChangeArrowheads="1"/>
          </p:cNvSpPr>
          <p:nvPr/>
        </p:nvSpPr>
        <p:spPr bwMode="auto">
          <a:xfrm>
            <a:off x="19050" y="0"/>
            <a:ext cx="9124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a:latin typeface="Times New Roman" pitchFamily="18" charset="0"/>
                <a:cs typeface="Times New Roman" pitchFamily="18" charset="0"/>
              </a:rPr>
              <a:t>Impacts of Kazakhstan/Baykal/Thailand wildfires</a:t>
            </a:r>
          </a:p>
        </p:txBody>
      </p:sp>
      <p:pic>
        <p:nvPicPr>
          <p:cNvPr id="96260" name="Picture 4" descr="april_2008_o3"/>
          <p:cNvPicPr>
            <a:picLocks noChangeAspect="1" noChangeArrowheads="1"/>
          </p:cNvPicPr>
          <p:nvPr/>
        </p:nvPicPr>
        <p:blipFill>
          <a:blip r:embed="rId4">
            <a:extLst>
              <a:ext uri="{28A0092B-C50C-407E-A947-70E740481C1C}">
                <a14:useLocalDpi xmlns:a14="http://schemas.microsoft.com/office/drawing/2010/main" val="0"/>
              </a:ext>
            </a:extLst>
          </a:blip>
          <a:srcRect l="17526" t="13008" r="17526"/>
          <a:stretch>
            <a:fillRect/>
          </a:stretch>
        </p:blipFill>
        <p:spPr bwMode="auto">
          <a:xfrm>
            <a:off x="0" y="609600"/>
            <a:ext cx="3962400" cy="2830513"/>
          </a:xfrm>
          <a:prstGeom prst="rect">
            <a:avLst/>
          </a:prstGeom>
          <a:noFill/>
          <a:extLst>
            <a:ext uri="{909E8E84-426E-40DD-AFC4-6F175D3DCCD1}">
              <a14:hiddenFill xmlns:a14="http://schemas.microsoft.com/office/drawing/2010/main">
                <a:solidFill>
                  <a:srgbClr val="FFFFFF"/>
                </a:solidFill>
              </a14:hiddenFill>
            </a:ext>
          </a:extLst>
        </p:spPr>
      </p:pic>
      <p:sp>
        <p:nvSpPr>
          <p:cNvPr id="96261" name="Line 5"/>
          <p:cNvSpPr>
            <a:spLocks noChangeShapeType="1"/>
          </p:cNvSpPr>
          <p:nvPr/>
        </p:nvSpPr>
        <p:spPr bwMode="auto">
          <a:xfrm flipH="1">
            <a:off x="2543175" y="3657600"/>
            <a:ext cx="34925" cy="2028825"/>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62" name="Text Box 6"/>
          <p:cNvSpPr txBox="1">
            <a:spLocks noChangeArrowheads="1"/>
          </p:cNvSpPr>
          <p:nvPr/>
        </p:nvSpPr>
        <p:spPr bwMode="auto">
          <a:xfrm>
            <a:off x="2514600" y="4800600"/>
            <a:ext cx="565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FF0000"/>
                </a:solidFill>
                <a:latin typeface="Times New Roman" pitchFamily="18" charset="0"/>
              </a:rPr>
              <a:t>120W</a:t>
            </a:r>
          </a:p>
        </p:txBody>
      </p:sp>
      <p:pic>
        <p:nvPicPr>
          <p:cNvPr id="96264" name="Picture 2" descr="C:\Documents and Settings\Brad Pierce\My Documents\Attachments\oct_20\TES\RAQMS\xsection\april_2008_dO3_120W_all.png"/>
          <p:cNvPicPr>
            <a:picLocks noChangeAspect="1" noChangeArrowheads="1"/>
          </p:cNvPicPr>
          <p:nvPr/>
        </p:nvPicPr>
        <p:blipFill>
          <a:blip r:embed="rId5">
            <a:extLst>
              <a:ext uri="{28A0092B-C50C-407E-A947-70E740481C1C}">
                <a14:useLocalDpi xmlns:a14="http://schemas.microsoft.com/office/drawing/2010/main" val="0"/>
              </a:ext>
            </a:extLst>
          </a:blip>
          <a:srcRect l="15926" t="13889" r="18147"/>
          <a:stretch>
            <a:fillRect/>
          </a:stretch>
        </p:blipFill>
        <p:spPr bwMode="auto">
          <a:xfrm>
            <a:off x="4267200" y="609600"/>
            <a:ext cx="44196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4264937" y="4953000"/>
            <a:ext cx="4421863" cy="120032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dirty="0">
                <a:latin typeface="Times New Roman" pitchFamily="18" charset="0"/>
              </a:rPr>
              <a:t>Impact of Kazakhstan/Baykal/Thailand wildfires on tropospheric </a:t>
            </a:r>
            <a:r>
              <a:rPr lang="en-US" altLang="en-US" b="1" dirty="0" smtClean="0">
                <a:latin typeface="Times New Roman" pitchFamily="18" charset="0"/>
              </a:rPr>
              <a:t>ozone production extends </a:t>
            </a:r>
            <a:r>
              <a:rPr lang="en-US" altLang="en-US" b="1" dirty="0">
                <a:latin typeface="Times New Roman" pitchFamily="18" charset="0"/>
              </a:rPr>
              <a:t>into North America with potential US Air Quality impacts</a:t>
            </a:r>
          </a:p>
        </p:txBody>
      </p:sp>
      <p:sp>
        <p:nvSpPr>
          <p:cNvPr id="10" name="Rectangle 9"/>
          <p:cNvSpPr/>
          <p:nvPr/>
        </p:nvSpPr>
        <p:spPr>
          <a:xfrm>
            <a:off x="0" y="6396335"/>
            <a:ext cx="91440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lvl="0"/>
            <a:r>
              <a:rPr lang="en-US" sz="1200" b="1" dirty="0"/>
              <a:t>Natarajan, M., </a:t>
            </a:r>
            <a:r>
              <a:rPr lang="en-US" sz="1200" b="1" dirty="0" smtClean="0"/>
              <a:t> et al. (2012</a:t>
            </a:r>
            <a:r>
              <a:rPr lang="en-US" sz="1200" b="1" dirty="0"/>
              <a:t>), </a:t>
            </a:r>
            <a:r>
              <a:rPr lang="en-US" sz="1200" dirty="0"/>
              <a:t>Radiative forcing due to enhancements in tropospheric ozone and carbonaceous aerosols caused by Asian fires during spring 2008, J. </a:t>
            </a:r>
            <a:r>
              <a:rPr lang="en-US" sz="1200" dirty="0" err="1"/>
              <a:t>Geophys</a:t>
            </a:r>
            <a:r>
              <a:rPr lang="en-US" sz="1200" dirty="0"/>
              <a:t>. Res., 117, D06307, doi:10.1029/2011JD016584. </a:t>
            </a:r>
          </a:p>
        </p:txBody>
      </p:sp>
    </p:spTree>
    <p:extLst>
      <p:ext uri="{BB962C8B-B14F-4D97-AF65-F5344CB8AC3E}">
        <p14:creationId xmlns:p14="http://schemas.microsoft.com/office/powerpoint/2010/main" val="175197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7618" y="2133600"/>
            <a:ext cx="7548220" cy="646331"/>
          </a:xfrm>
          <a:prstGeom prst="rect">
            <a:avLst/>
          </a:prstGeom>
          <a:noFill/>
        </p:spPr>
        <p:txBody>
          <a:bodyPr wrap="none" rtlCol="0">
            <a:spAutoFit/>
          </a:bodyPr>
          <a:lstStyle/>
          <a:p>
            <a:pPr algn="ctr"/>
            <a:r>
              <a:rPr lang="en-US" dirty="0" smtClean="0"/>
              <a:t>Contribution from East Asian Emissions to Intercontinental Pollution Transport </a:t>
            </a:r>
          </a:p>
          <a:p>
            <a:pPr algn="ctr"/>
            <a:r>
              <a:rPr lang="en-US" dirty="0"/>
              <a:t>(</a:t>
            </a:r>
            <a:r>
              <a:rPr lang="en-US" dirty="0" smtClean="0"/>
              <a:t>May-June 2010 </a:t>
            </a:r>
            <a:r>
              <a:rPr lang="en-US" dirty="0" err="1" smtClean="0"/>
              <a:t>CalNex</a:t>
            </a:r>
            <a:r>
              <a:rPr lang="en-US" dirty="0" smtClean="0"/>
              <a:t> Campaign)</a:t>
            </a:r>
            <a:endParaRPr lang="en-US" dirty="0"/>
          </a:p>
        </p:txBody>
      </p:sp>
    </p:spTree>
    <p:extLst>
      <p:ext uri="{BB962C8B-B14F-4D97-AF65-F5344CB8AC3E}">
        <p14:creationId xmlns:p14="http://schemas.microsoft.com/office/powerpoint/2010/main" val="21407442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4595269"/>
            <a:ext cx="1985639" cy="2262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4"/>
          <p:cNvSpPr txBox="1">
            <a:spLocks noChangeArrowheads="1"/>
          </p:cNvSpPr>
          <p:nvPr/>
        </p:nvSpPr>
        <p:spPr bwMode="auto">
          <a:xfrm>
            <a:off x="914400" y="76200"/>
            <a:ext cx="7375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defRPr>
            </a:lvl1pPr>
            <a:lvl2pPr marL="37931725" indent="-37474525" defTabSz="457200">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eaLnBrk="1" hangingPunct="1"/>
            <a:r>
              <a:rPr lang="en-US" altLang="en-US" sz="2400" b="1">
                <a:latin typeface="Times New Roman" pitchFamily="18" charset="0"/>
                <a:ea typeface="ＭＳ Ｐゴシック" pitchFamily="34" charset="-128"/>
              </a:rPr>
              <a:t>CalNex-2010 O</a:t>
            </a:r>
            <a:r>
              <a:rPr lang="en-US" altLang="en-US" sz="2400" b="1" baseline="-25000">
                <a:latin typeface="Times New Roman" pitchFamily="18" charset="0"/>
                <a:ea typeface="ＭＳ Ｐゴシック" pitchFamily="34" charset="-128"/>
              </a:rPr>
              <a:t>3</a:t>
            </a:r>
            <a:r>
              <a:rPr lang="en-US" altLang="en-US" sz="2400" b="1">
                <a:latin typeface="Times New Roman" pitchFamily="18" charset="0"/>
                <a:ea typeface="ＭＳ Ｐゴシック" pitchFamily="34" charset="-128"/>
              </a:rPr>
              <a:t> sondes – Owen Cooper (NOAA ESRL)</a:t>
            </a:r>
          </a:p>
        </p:txBody>
      </p:sp>
      <p:pic>
        <p:nvPicPr>
          <p:cNvPr id="5125" name="Picture 5" descr="RAQMS_CALNEX_mission_vs_IONS_O3_rms_var_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068" y="828632"/>
            <a:ext cx="3667168" cy="3667168"/>
          </a:xfrm>
          <a:prstGeom prst="rect">
            <a:avLst/>
          </a:prstGeom>
          <a:noFill/>
          <a:extLst>
            <a:ext uri="{909E8E84-426E-40DD-AFC4-6F175D3DCCD1}">
              <a14:hiddenFill xmlns:a14="http://schemas.microsoft.com/office/drawing/2010/main">
                <a:solidFill>
                  <a:srgbClr val="FFFFFF"/>
                </a:solidFill>
              </a14:hiddenFill>
            </a:ext>
          </a:extLst>
        </p:spPr>
      </p:pic>
      <p:sp>
        <p:nvSpPr>
          <p:cNvPr id="5131" name="Line 11"/>
          <p:cNvSpPr>
            <a:spLocks noChangeShapeType="1"/>
          </p:cNvSpPr>
          <p:nvPr/>
        </p:nvSpPr>
        <p:spPr bwMode="auto">
          <a:xfrm>
            <a:off x="6391922" y="2774270"/>
            <a:ext cx="0" cy="1416730"/>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2" name="Line 12"/>
          <p:cNvSpPr>
            <a:spLocks noChangeShapeType="1"/>
          </p:cNvSpPr>
          <p:nvPr/>
        </p:nvSpPr>
        <p:spPr bwMode="auto">
          <a:xfrm>
            <a:off x="6629400" y="2774270"/>
            <a:ext cx="0" cy="1416730"/>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3" name="Text Box 13"/>
          <p:cNvSpPr txBox="1">
            <a:spLocks noChangeArrowheads="1"/>
          </p:cNvSpPr>
          <p:nvPr/>
        </p:nvSpPr>
        <p:spPr bwMode="auto">
          <a:xfrm>
            <a:off x="6324600" y="520855"/>
            <a:ext cx="237116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b="1" dirty="0" err="1">
                <a:latin typeface="Times New Roman" pitchFamily="18" charset="0"/>
              </a:rPr>
              <a:t>CalNex</a:t>
            </a:r>
            <a:r>
              <a:rPr lang="en-US" altLang="en-US" sz="1400" b="1" dirty="0">
                <a:latin typeface="Times New Roman" pitchFamily="18" charset="0"/>
              </a:rPr>
              <a:t> </a:t>
            </a:r>
            <a:r>
              <a:rPr lang="en-US" altLang="en-US" sz="1400" b="1" dirty="0" err="1">
                <a:latin typeface="Times New Roman" pitchFamily="18" charset="0"/>
              </a:rPr>
              <a:t>Ozonesonde</a:t>
            </a:r>
            <a:endParaRPr lang="en-US" altLang="en-US" sz="1400" b="1" dirty="0">
              <a:latin typeface="Times New Roman" pitchFamily="18" charset="0"/>
            </a:endParaRPr>
          </a:p>
        </p:txBody>
      </p:sp>
      <p:sp>
        <p:nvSpPr>
          <p:cNvPr id="11" name="TextBox 10"/>
          <p:cNvSpPr txBox="1"/>
          <p:nvPr/>
        </p:nvSpPr>
        <p:spPr>
          <a:xfrm>
            <a:off x="5904644" y="2895600"/>
            <a:ext cx="566181" cy="246221"/>
          </a:xfrm>
          <a:prstGeom prst="rect">
            <a:avLst/>
          </a:prstGeom>
          <a:noFill/>
        </p:spPr>
        <p:txBody>
          <a:bodyPr wrap="none" rtlCol="0">
            <a:spAutoFit/>
          </a:bodyPr>
          <a:lstStyle/>
          <a:p>
            <a:r>
              <a:rPr lang="en-US" sz="1000" b="1" dirty="0" smtClean="0">
                <a:solidFill>
                  <a:srgbClr val="FF0000"/>
                </a:solidFill>
              </a:rPr>
              <a:t>+/-20%</a:t>
            </a:r>
            <a:endParaRPr lang="en-US" sz="1000" b="1" dirty="0">
              <a:solidFill>
                <a:srgbClr val="FF0000"/>
              </a:solidFill>
            </a:endParaRPr>
          </a:p>
        </p:txBody>
      </p:sp>
      <p:pic>
        <p:nvPicPr>
          <p:cNvPr id="13" name="Picture 6" descr="\\beans\users$\bpierce\Data\Documents\FY15_Travel\Transboundary_ozone_Yosemite\Talk\may_2010_o3.png"/>
          <p:cNvPicPr>
            <a:picLocks noChangeAspect="1" noChangeArrowheads="1"/>
          </p:cNvPicPr>
          <p:nvPr/>
        </p:nvPicPr>
        <p:blipFill rotWithShape="1">
          <a:blip r:embed="rId4">
            <a:extLst>
              <a:ext uri="{28A0092B-C50C-407E-A947-70E740481C1C}">
                <a14:useLocalDpi xmlns:a14="http://schemas.microsoft.com/office/drawing/2010/main" val="0"/>
              </a:ext>
            </a:extLst>
          </a:blip>
          <a:srcRect l="17971" t="15466" r="17539" b="2141"/>
          <a:stretch/>
        </p:blipFill>
        <p:spPr bwMode="auto">
          <a:xfrm>
            <a:off x="0" y="3334596"/>
            <a:ext cx="4724400" cy="3419948"/>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1"/>
          <p:cNvSpPr txBox="1">
            <a:spLocks noChangeArrowheads="1"/>
          </p:cNvSpPr>
          <p:nvPr/>
        </p:nvSpPr>
        <p:spPr bwMode="auto">
          <a:xfrm>
            <a:off x="585483" y="968444"/>
            <a:ext cx="380585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b="1" dirty="0" smtClean="0">
                <a:latin typeface="Times New Roman" pitchFamily="18" charset="0"/>
              </a:rPr>
              <a:t>RAQMS OMI+MLS</a:t>
            </a:r>
            <a:endParaRPr lang="en-US" altLang="en-US" sz="3200" b="1" dirty="0">
              <a:latin typeface="Times New Roman" pitchFamily="18" charset="0"/>
            </a:endParaRPr>
          </a:p>
          <a:p>
            <a:pPr algn="ctr"/>
            <a:r>
              <a:rPr lang="en-US" altLang="en-US" sz="3200" b="1" dirty="0" err="1">
                <a:latin typeface="Times New Roman" pitchFamily="18" charset="0"/>
              </a:rPr>
              <a:t>Ozonesonde</a:t>
            </a:r>
            <a:r>
              <a:rPr lang="en-US" altLang="en-US" sz="3200" b="1" dirty="0">
                <a:latin typeface="Times New Roman" pitchFamily="18" charset="0"/>
              </a:rPr>
              <a:t> </a:t>
            </a:r>
          </a:p>
          <a:p>
            <a:pPr algn="ctr"/>
            <a:r>
              <a:rPr lang="en-US" altLang="en-US" sz="3200" b="1" dirty="0">
                <a:latin typeface="Times New Roman" pitchFamily="18" charset="0"/>
              </a:rPr>
              <a:t>Validation</a:t>
            </a:r>
          </a:p>
          <a:p>
            <a:pPr algn="ctr"/>
            <a:r>
              <a:rPr lang="en-US" altLang="en-US" sz="3200" b="1" dirty="0" smtClean="0">
                <a:latin typeface="Times New Roman" pitchFamily="18" charset="0"/>
              </a:rPr>
              <a:t>May-June 2010</a:t>
            </a:r>
            <a:endParaRPr lang="en-US" altLang="en-US" sz="3200" b="1" dirty="0">
              <a:latin typeface="Times New Roman" pitchFamily="18" charset="0"/>
            </a:endParaRPr>
          </a:p>
        </p:txBody>
      </p:sp>
    </p:spTree>
    <p:extLst>
      <p:ext uri="{BB962C8B-B14F-4D97-AF65-F5344CB8AC3E}">
        <p14:creationId xmlns:p14="http://schemas.microsoft.com/office/powerpoint/2010/main" val="32367023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4" name="Picture 8" descr="RAQMS_2x2_vs_ryerson_O3_mission_nos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325755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RAQMS_2x2_vs_ryerson_O3_mi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838200"/>
            <a:ext cx="325755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39943" name="Picture 7"/>
          <p:cNvPicPr>
            <a:picLocks noChangeAspect="1" noChangeArrowheads="1"/>
          </p:cNvPicPr>
          <p:nvPr/>
        </p:nvPicPr>
        <p:blipFill>
          <a:blip r:embed="rId4">
            <a:extLst>
              <a:ext uri="{28A0092B-C50C-407E-A947-70E740481C1C}">
                <a14:useLocalDpi xmlns:a14="http://schemas.microsoft.com/office/drawing/2010/main" val="0"/>
              </a:ext>
            </a:extLst>
          </a:blip>
          <a:srcRect l="31429" t="38705" r="34763" b="16190"/>
          <a:stretch>
            <a:fillRect/>
          </a:stretch>
        </p:blipFill>
        <p:spPr bwMode="auto">
          <a:xfrm>
            <a:off x="6172200" y="4379913"/>
            <a:ext cx="2971800" cy="247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5" name="Text Box 9"/>
          <p:cNvSpPr txBox="1">
            <a:spLocks noChangeArrowheads="1"/>
          </p:cNvSpPr>
          <p:nvPr/>
        </p:nvSpPr>
        <p:spPr bwMode="auto">
          <a:xfrm>
            <a:off x="674688" y="0"/>
            <a:ext cx="780573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a:latin typeface="Times New Roman" pitchFamily="18" charset="0"/>
              </a:rPr>
              <a:t>Comparison with NOAA P3 Insitu O3 Measurements</a:t>
            </a:r>
          </a:p>
          <a:p>
            <a:pPr algn="ctr"/>
            <a:r>
              <a:rPr lang="en-US" altLang="en-US" sz="2800">
                <a:latin typeface="Times New Roman" pitchFamily="18" charset="0"/>
              </a:rPr>
              <a:t> (Primarily LA Basin/Central Valley) </a:t>
            </a:r>
          </a:p>
        </p:txBody>
      </p:sp>
      <p:sp>
        <p:nvSpPr>
          <p:cNvPr id="39946" name="Text Box 10"/>
          <p:cNvSpPr txBox="1">
            <a:spLocks noChangeArrowheads="1"/>
          </p:cNvSpPr>
          <p:nvPr/>
        </p:nvSpPr>
        <p:spPr bwMode="auto">
          <a:xfrm>
            <a:off x="304800" y="5181600"/>
            <a:ext cx="5181600" cy="1200150"/>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latin typeface="Times New Roman" pitchFamily="18" charset="0"/>
              </a:rPr>
              <a:t>Assimilation of MLS+OMI O3 retrievals results in increased lower-tropospheric O3 (and improved agreement with airborne insitu O3) over Southern California</a:t>
            </a:r>
          </a:p>
        </p:txBody>
      </p:sp>
      <p:sp>
        <p:nvSpPr>
          <p:cNvPr id="39947" name="Text Box 11"/>
          <p:cNvSpPr txBox="1">
            <a:spLocks noChangeArrowheads="1"/>
          </p:cNvSpPr>
          <p:nvPr/>
        </p:nvSpPr>
        <p:spPr bwMode="auto">
          <a:xfrm>
            <a:off x="517525" y="1828800"/>
            <a:ext cx="111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Times New Roman" pitchFamily="18" charset="0"/>
              </a:rPr>
              <a:t>No Assim</a:t>
            </a:r>
          </a:p>
        </p:txBody>
      </p:sp>
      <p:sp>
        <p:nvSpPr>
          <p:cNvPr id="39948" name="Text Box 12"/>
          <p:cNvSpPr txBox="1">
            <a:spLocks noChangeArrowheads="1"/>
          </p:cNvSpPr>
          <p:nvPr/>
        </p:nvSpPr>
        <p:spPr bwMode="auto">
          <a:xfrm>
            <a:off x="3581400" y="1828800"/>
            <a:ext cx="1946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latin typeface="Times New Roman" pitchFamily="18" charset="0"/>
              </a:rPr>
              <a:t>MLS+OMI Assim</a:t>
            </a:r>
          </a:p>
        </p:txBody>
      </p:sp>
    </p:spTree>
    <p:extLst>
      <p:ext uri="{BB962C8B-B14F-4D97-AF65-F5344CB8AC3E}">
        <p14:creationId xmlns:p14="http://schemas.microsoft.com/office/powerpoint/2010/main" val="22133809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beans\users$\bpierce\Data\Documents\FY15_Travel\Transboundary_ozone_Yosemite\Talk\may_2010_easian_do3.png"/>
          <p:cNvPicPr>
            <a:picLocks noChangeAspect="1" noChangeArrowheads="1"/>
          </p:cNvPicPr>
          <p:nvPr/>
        </p:nvPicPr>
        <p:blipFill rotWithShape="1">
          <a:blip r:embed="rId3">
            <a:extLst>
              <a:ext uri="{28A0092B-C50C-407E-A947-70E740481C1C}">
                <a14:useLocalDpi xmlns:a14="http://schemas.microsoft.com/office/drawing/2010/main" val="0"/>
              </a:ext>
            </a:extLst>
          </a:blip>
          <a:srcRect l="17971" t="15466" r="17539" b="2141"/>
          <a:stretch/>
        </p:blipFill>
        <p:spPr bwMode="auto">
          <a:xfrm>
            <a:off x="17822" y="3352800"/>
            <a:ext cx="4020778" cy="28543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eans\users$\bpierce\Data\Documents\FY15_Travel\Transboundary_ozone_Yosemite\Talk\may_2010_o3.png"/>
          <p:cNvPicPr>
            <a:picLocks noChangeAspect="1" noChangeArrowheads="1"/>
          </p:cNvPicPr>
          <p:nvPr/>
        </p:nvPicPr>
        <p:blipFill rotWithShape="1">
          <a:blip r:embed="rId4">
            <a:extLst>
              <a:ext uri="{28A0092B-C50C-407E-A947-70E740481C1C}">
                <a14:useLocalDpi xmlns:a14="http://schemas.microsoft.com/office/drawing/2010/main" val="0"/>
              </a:ext>
            </a:extLst>
          </a:blip>
          <a:srcRect l="17971" t="15466" r="17539" b="2141"/>
          <a:stretch/>
        </p:blipFill>
        <p:spPr bwMode="auto">
          <a:xfrm>
            <a:off x="0" y="528524"/>
            <a:ext cx="3962399" cy="286834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beans\users$\bpierce\Data\Documents\FY15_Travel\Transboundary_ozone_Yosemite\Talk\may_2010_dO3_120W_all.png"/>
          <p:cNvPicPr>
            <a:picLocks noChangeAspect="1" noChangeArrowheads="1"/>
          </p:cNvPicPr>
          <p:nvPr/>
        </p:nvPicPr>
        <p:blipFill rotWithShape="1">
          <a:blip r:embed="rId5">
            <a:extLst>
              <a:ext uri="{28A0092B-C50C-407E-A947-70E740481C1C}">
                <a14:useLocalDpi xmlns:a14="http://schemas.microsoft.com/office/drawing/2010/main" val="0"/>
              </a:ext>
            </a:extLst>
          </a:blip>
          <a:srcRect l="16084" t="14199" r="17120"/>
          <a:stretch/>
        </p:blipFill>
        <p:spPr bwMode="auto">
          <a:xfrm>
            <a:off x="4289081" y="693532"/>
            <a:ext cx="4397717" cy="4321379"/>
          </a:xfrm>
          <a:prstGeom prst="rect">
            <a:avLst/>
          </a:prstGeom>
          <a:noFill/>
          <a:extLst>
            <a:ext uri="{909E8E84-426E-40DD-AFC4-6F175D3DCCD1}">
              <a14:hiddenFill xmlns:a14="http://schemas.microsoft.com/office/drawing/2010/main">
                <a:solidFill>
                  <a:srgbClr val="FFFFFF"/>
                </a:solidFill>
              </a14:hiddenFill>
            </a:ext>
          </a:extLst>
        </p:spPr>
      </p:pic>
      <p:sp>
        <p:nvSpPr>
          <p:cNvPr id="96259" name="TextBox 6"/>
          <p:cNvSpPr txBox="1">
            <a:spLocks noChangeArrowheads="1"/>
          </p:cNvSpPr>
          <p:nvPr/>
        </p:nvSpPr>
        <p:spPr bwMode="auto">
          <a:xfrm>
            <a:off x="19050" y="0"/>
            <a:ext cx="9124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latin typeface="Times New Roman" pitchFamily="18" charset="0"/>
                <a:cs typeface="Times New Roman" pitchFamily="18" charset="0"/>
              </a:rPr>
              <a:t>Impacts </a:t>
            </a:r>
            <a:r>
              <a:rPr lang="en-US" altLang="en-US" sz="3200" b="1" dirty="0" smtClean="0">
                <a:latin typeface="Times New Roman" pitchFamily="18" charset="0"/>
                <a:cs typeface="Times New Roman" pitchFamily="18" charset="0"/>
              </a:rPr>
              <a:t>of East Asian Emissions – May 2010</a:t>
            </a:r>
            <a:endParaRPr lang="en-US" altLang="en-US" sz="3200" b="1" dirty="0">
              <a:latin typeface="Times New Roman" pitchFamily="18" charset="0"/>
              <a:cs typeface="Times New Roman" pitchFamily="18" charset="0"/>
            </a:endParaRPr>
          </a:p>
        </p:txBody>
      </p:sp>
      <p:sp>
        <p:nvSpPr>
          <p:cNvPr id="96261" name="Line 5"/>
          <p:cNvSpPr>
            <a:spLocks noChangeShapeType="1"/>
          </p:cNvSpPr>
          <p:nvPr/>
        </p:nvSpPr>
        <p:spPr bwMode="auto">
          <a:xfrm flipH="1">
            <a:off x="2632075" y="3559942"/>
            <a:ext cx="34925" cy="2028825"/>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62" name="Text Box 6"/>
          <p:cNvSpPr txBox="1">
            <a:spLocks noChangeArrowheads="1"/>
          </p:cNvSpPr>
          <p:nvPr/>
        </p:nvSpPr>
        <p:spPr bwMode="auto">
          <a:xfrm>
            <a:off x="2635250" y="4800600"/>
            <a:ext cx="565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solidFill>
                  <a:srgbClr val="FF0000"/>
                </a:solidFill>
                <a:latin typeface="Times New Roman" pitchFamily="18" charset="0"/>
              </a:rPr>
              <a:t>120W</a:t>
            </a:r>
          </a:p>
        </p:txBody>
      </p:sp>
      <p:sp>
        <p:nvSpPr>
          <p:cNvPr id="10" name="Text Box 7"/>
          <p:cNvSpPr txBox="1">
            <a:spLocks noChangeArrowheads="1"/>
          </p:cNvSpPr>
          <p:nvPr/>
        </p:nvSpPr>
        <p:spPr bwMode="auto">
          <a:xfrm>
            <a:off x="4191000" y="5094627"/>
            <a:ext cx="4495798" cy="92333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dirty="0">
                <a:latin typeface="Times New Roman" pitchFamily="18" charset="0"/>
              </a:rPr>
              <a:t>Impact of </a:t>
            </a:r>
            <a:r>
              <a:rPr lang="en-US" altLang="en-US" b="1" dirty="0" smtClean="0">
                <a:latin typeface="Times New Roman" pitchFamily="18" charset="0"/>
              </a:rPr>
              <a:t>East Asian ozone </a:t>
            </a:r>
            <a:r>
              <a:rPr lang="en-US" altLang="en-US" b="1" dirty="0">
                <a:latin typeface="Times New Roman" pitchFamily="18" charset="0"/>
              </a:rPr>
              <a:t>production extends into North America with potential US Air Quality impacts</a:t>
            </a:r>
          </a:p>
        </p:txBody>
      </p:sp>
      <p:sp>
        <p:nvSpPr>
          <p:cNvPr id="11" name="Rectangle 10"/>
          <p:cNvSpPr/>
          <p:nvPr/>
        </p:nvSpPr>
        <p:spPr>
          <a:xfrm>
            <a:off x="0" y="6324601"/>
            <a:ext cx="9144000" cy="523220"/>
          </a:xfrm>
          <a:prstGeom prst="rect">
            <a:avLst/>
          </a:prstGeom>
        </p:spPr>
        <p:txBody>
          <a:bodyPr wrap="square">
            <a:spAutoFit/>
          </a:bodyPr>
          <a:lstStyle/>
          <a:p>
            <a:r>
              <a:rPr lang="en-US" sz="1400" b="1" dirty="0" smtClean="0"/>
              <a:t>The </a:t>
            </a:r>
            <a:r>
              <a:rPr lang="en-US" sz="1400" b="1" dirty="0"/>
              <a:t>Task Force on Hemispheric Transport of Air Pollution (TF HTAP) is an international scientific cooperative effort to improve the understanding of the intercontinental transport of air pollution across the Northern Hemisphere. </a:t>
            </a:r>
          </a:p>
        </p:txBody>
      </p:sp>
    </p:spTree>
    <p:extLst>
      <p:ext uri="{BB962C8B-B14F-4D97-AF65-F5344CB8AC3E}">
        <p14:creationId xmlns:p14="http://schemas.microsoft.com/office/powerpoint/2010/main" val="23185144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eans\users$\bpierce\Data\Documents\FY15_Travel\Transboundary_ozone_Yosemite\Talk\may_2010_co.png"/>
          <p:cNvPicPr>
            <a:picLocks noChangeAspect="1" noChangeArrowheads="1"/>
          </p:cNvPicPr>
          <p:nvPr/>
        </p:nvPicPr>
        <p:blipFill rotWithShape="1">
          <a:blip r:embed="rId3">
            <a:extLst>
              <a:ext uri="{28A0092B-C50C-407E-A947-70E740481C1C}">
                <a14:useLocalDpi xmlns:a14="http://schemas.microsoft.com/office/drawing/2010/main" val="0"/>
              </a:ext>
            </a:extLst>
          </a:blip>
          <a:srcRect l="17030" t="14260" r="18245" b="4306"/>
          <a:stretch/>
        </p:blipFill>
        <p:spPr bwMode="auto">
          <a:xfrm>
            <a:off x="-50006" y="435006"/>
            <a:ext cx="3936205" cy="284381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eans\users$\bpierce\Data\Documents\FY15_Travel\Transboundary_ozone_Yosemite\Talk\may_2010_easian_dco.png"/>
          <p:cNvPicPr>
            <a:picLocks noChangeAspect="1" noChangeArrowheads="1"/>
          </p:cNvPicPr>
          <p:nvPr/>
        </p:nvPicPr>
        <p:blipFill rotWithShape="1">
          <a:blip r:embed="rId4">
            <a:extLst>
              <a:ext uri="{28A0092B-C50C-407E-A947-70E740481C1C}">
                <a14:useLocalDpi xmlns:a14="http://schemas.microsoft.com/office/drawing/2010/main" val="0"/>
              </a:ext>
            </a:extLst>
          </a:blip>
          <a:srcRect l="18022" t="15794" r="16456"/>
          <a:stretch/>
        </p:blipFill>
        <p:spPr bwMode="auto">
          <a:xfrm>
            <a:off x="1351" y="3278823"/>
            <a:ext cx="4113449" cy="304577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beans\users$\bpierce\Data\Documents\FY15_Travel\Transboundary_ozone_Yosemite\Talk\may_2010_dO3_120W_all.png"/>
          <p:cNvPicPr>
            <a:picLocks noChangeAspect="1" noChangeArrowheads="1"/>
          </p:cNvPicPr>
          <p:nvPr/>
        </p:nvPicPr>
        <p:blipFill rotWithShape="1">
          <a:blip r:embed="rId5">
            <a:extLst>
              <a:ext uri="{28A0092B-C50C-407E-A947-70E740481C1C}">
                <a14:useLocalDpi xmlns:a14="http://schemas.microsoft.com/office/drawing/2010/main" val="0"/>
              </a:ext>
            </a:extLst>
          </a:blip>
          <a:srcRect l="16084" t="14199" r="17120"/>
          <a:stretch/>
        </p:blipFill>
        <p:spPr bwMode="auto">
          <a:xfrm>
            <a:off x="4289081" y="693532"/>
            <a:ext cx="4397717" cy="4321379"/>
          </a:xfrm>
          <a:prstGeom prst="rect">
            <a:avLst/>
          </a:prstGeom>
          <a:noFill/>
          <a:extLst>
            <a:ext uri="{909E8E84-426E-40DD-AFC4-6F175D3DCCD1}">
              <a14:hiddenFill xmlns:a14="http://schemas.microsoft.com/office/drawing/2010/main">
                <a:solidFill>
                  <a:srgbClr val="FFFFFF"/>
                </a:solidFill>
              </a14:hiddenFill>
            </a:ext>
          </a:extLst>
        </p:spPr>
      </p:pic>
      <p:sp>
        <p:nvSpPr>
          <p:cNvPr id="96259" name="TextBox 6"/>
          <p:cNvSpPr txBox="1">
            <a:spLocks noChangeArrowheads="1"/>
          </p:cNvSpPr>
          <p:nvPr/>
        </p:nvSpPr>
        <p:spPr bwMode="auto">
          <a:xfrm>
            <a:off x="19050" y="0"/>
            <a:ext cx="9124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dirty="0">
                <a:latin typeface="Times New Roman" pitchFamily="18" charset="0"/>
                <a:cs typeface="Times New Roman" pitchFamily="18" charset="0"/>
              </a:rPr>
              <a:t>Impacts </a:t>
            </a:r>
            <a:r>
              <a:rPr lang="en-US" altLang="en-US" sz="3200" b="1" dirty="0" smtClean="0">
                <a:latin typeface="Times New Roman" pitchFamily="18" charset="0"/>
                <a:cs typeface="Times New Roman" pitchFamily="18" charset="0"/>
              </a:rPr>
              <a:t>of East Asian Emissions – May 2010</a:t>
            </a:r>
            <a:endParaRPr lang="en-US" altLang="en-US" sz="3200" b="1" dirty="0">
              <a:latin typeface="Times New Roman" pitchFamily="18" charset="0"/>
              <a:cs typeface="Times New Roman" pitchFamily="18" charset="0"/>
            </a:endParaRPr>
          </a:p>
        </p:txBody>
      </p:sp>
      <p:sp>
        <p:nvSpPr>
          <p:cNvPr id="96261" name="Line 5"/>
          <p:cNvSpPr>
            <a:spLocks noChangeShapeType="1"/>
          </p:cNvSpPr>
          <p:nvPr/>
        </p:nvSpPr>
        <p:spPr bwMode="auto">
          <a:xfrm flipH="1">
            <a:off x="2632075" y="3457575"/>
            <a:ext cx="34925" cy="2028825"/>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62" name="Text Box 6"/>
          <p:cNvSpPr txBox="1">
            <a:spLocks noChangeArrowheads="1"/>
          </p:cNvSpPr>
          <p:nvPr/>
        </p:nvSpPr>
        <p:spPr bwMode="auto">
          <a:xfrm>
            <a:off x="2635250" y="4800600"/>
            <a:ext cx="565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dirty="0">
                <a:solidFill>
                  <a:srgbClr val="FF0000"/>
                </a:solidFill>
                <a:latin typeface="Times New Roman" pitchFamily="18" charset="0"/>
              </a:rPr>
              <a:t>120W</a:t>
            </a:r>
          </a:p>
        </p:txBody>
      </p:sp>
      <p:sp>
        <p:nvSpPr>
          <p:cNvPr id="96263" name="Text Box 7"/>
          <p:cNvSpPr txBox="1">
            <a:spLocks noChangeArrowheads="1"/>
          </p:cNvSpPr>
          <p:nvPr/>
        </p:nvSpPr>
        <p:spPr bwMode="auto">
          <a:xfrm>
            <a:off x="4191000" y="5094627"/>
            <a:ext cx="4495798" cy="92333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dirty="0">
                <a:latin typeface="Times New Roman" pitchFamily="18" charset="0"/>
              </a:rPr>
              <a:t>Impact of </a:t>
            </a:r>
            <a:r>
              <a:rPr lang="en-US" altLang="en-US" b="1" dirty="0" smtClean="0">
                <a:latin typeface="Times New Roman" pitchFamily="18" charset="0"/>
              </a:rPr>
              <a:t>East Asian ozone </a:t>
            </a:r>
            <a:r>
              <a:rPr lang="en-US" altLang="en-US" b="1" dirty="0">
                <a:latin typeface="Times New Roman" pitchFamily="18" charset="0"/>
              </a:rPr>
              <a:t>production extends into North America with potential US Air Quality impacts</a:t>
            </a:r>
          </a:p>
        </p:txBody>
      </p:sp>
      <p:sp>
        <p:nvSpPr>
          <p:cNvPr id="2" name="Rectangle 1"/>
          <p:cNvSpPr/>
          <p:nvPr/>
        </p:nvSpPr>
        <p:spPr>
          <a:xfrm>
            <a:off x="0" y="6324601"/>
            <a:ext cx="9144000" cy="523220"/>
          </a:xfrm>
          <a:prstGeom prst="rect">
            <a:avLst/>
          </a:prstGeom>
        </p:spPr>
        <p:txBody>
          <a:bodyPr wrap="square">
            <a:spAutoFit/>
          </a:bodyPr>
          <a:lstStyle/>
          <a:p>
            <a:r>
              <a:rPr lang="en-US" sz="1400" b="1" dirty="0" smtClean="0"/>
              <a:t>The </a:t>
            </a:r>
            <a:r>
              <a:rPr lang="en-US" sz="1400" b="1" dirty="0"/>
              <a:t>Task Force on Hemispheric Transport of Air Pollution (TF HTAP) is an international scientific cooperative effort to improve the understanding of the intercontinental transport of air pollution across the Northern Hemisphere. </a:t>
            </a:r>
          </a:p>
        </p:txBody>
      </p:sp>
      <p:pic>
        <p:nvPicPr>
          <p:cNvPr id="6147" name="Picture 3" descr="\\beans\users$\bpierce\Data\Documents\FY15_Travel\Transboundary_ozone_Yosemite\Talk\may_2010_dCO_120W_all.png"/>
          <p:cNvPicPr>
            <a:picLocks noChangeAspect="1" noChangeArrowheads="1"/>
          </p:cNvPicPr>
          <p:nvPr/>
        </p:nvPicPr>
        <p:blipFill rotWithShape="1">
          <a:blip r:embed="rId6">
            <a:extLst>
              <a:ext uri="{28A0092B-C50C-407E-A947-70E740481C1C}">
                <a14:useLocalDpi xmlns:a14="http://schemas.microsoft.com/office/drawing/2010/main" val="0"/>
              </a:ext>
            </a:extLst>
          </a:blip>
          <a:srcRect l="15811" t="14172" r="16271"/>
          <a:stretch/>
        </p:blipFill>
        <p:spPr bwMode="auto">
          <a:xfrm>
            <a:off x="4289082" y="684479"/>
            <a:ext cx="4397716" cy="4330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7051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39034"/>
            <a:ext cx="9144000" cy="1200329"/>
          </a:xfrm>
          <a:prstGeom prst="rect">
            <a:avLst/>
          </a:prstGeom>
          <a:noFill/>
        </p:spPr>
        <p:txBody>
          <a:bodyPr wrap="square" rtlCol="0">
            <a:spAutoFit/>
          </a:bodyPr>
          <a:lstStyle/>
          <a:p>
            <a:pPr algn="ctr"/>
            <a:r>
              <a:rPr lang="en-US" dirty="0" smtClean="0"/>
              <a:t>2012-2014 distribution of O3/CO Fluxes </a:t>
            </a:r>
          </a:p>
          <a:p>
            <a:pPr algn="ctr"/>
            <a:r>
              <a:rPr lang="en-US" dirty="0" smtClean="0"/>
              <a:t>(135W-125W)</a:t>
            </a:r>
          </a:p>
          <a:p>
            <a:pPr algn="ctr"/>
            <a:endParaRPr lang="en-US" dirty="0"/>
          </a:p>
          <a:p>
            <a:pPr algn="ctr"/>
            <a:r>
              <a:rPr lang="en-US" dirty="0" smtClean="0"/>
              <a:t>Total, </a:t>
            </a:r>
            <a:r>
              <a:rPr lang="en-US" dirty="0" smtClean="0"/>
              <a:t>and “Pollution” </a:t>
            </a:r>
            <a:r>
              <a:rPr lang="en-US" dirty="0" smtClean="0"/>
              <a:t>(O3&gt;60ppbv, CO&gt;150ppbv) </a:t>
            </a:r>
            <a:r>
              <a:rPr lang="en-US" dirty="0" smtClean="0"/>
              <a:t> contributions</a:t>
            </a:r>
            <a:endParaRPr lang="en-US" dirty="0" smtClean="0"/>
          </a:p>
        </p:txBody>
      </p:sp>
    </p:spTree>
    <p:extLst>
      <p:ext uri="{BB962C8B-B14F-4D97-AF65-F5344CB8AC3E}">
        <p14:creationId xmlns:p14="http://schemas.microsoft.com/office/powerpoint/2010/main" val="37679216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ans\users$\bpierce\Data\Documents\FY15_Travel\Transboundary_ozone_Yosemite\Talk\March-July.2012-2014_CO____xse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01568"/>
            <a:ext cx="6480810" cy="345643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beans\users$\bpierce\Data\Documents\FY15_Travel\Transboundary_ozone_Yosemite\Talk\March-July.2012-2014_O3____xs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80810" cy="34564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48400" y="990600"/>
            <a:ext cx="2663190" cy="646331"/>
          </a:xfrm>
          <a:prstGeom prst="rect">
            <a:avLst/>
          </a:prstGeom>
          <a:solidFill>
            <a:schemeClr val="bg1"/>
          </a:solidFill>
          <a:ln>
            <a:solidFill>
              <a:schemeClr val="tx1"/>
            </a:solidFill>
          </a:ln>
        </p:spPr>
        <p:txBody>
          <a:bodyPr wrap="square" rtlCol="0">
            <a:spAutoFit/>
          </a:bodyPr>
          <a:lstStyle/>
          <a:p>
            <a:r>
              <a:rPr lang="en-US" dirty="0" smtClean="0"/>
              <a:t>Mean O3 &gt;60ppbv </a:t>
            </a:r>
          </a:p>
          <a:p>
            <a:r>
              <a:rPr lang="en-US" dirty="0"/>
              <a:t>e</a:t>
            </a:r>
            <a:r>
              <a:rPr lang="en-US" dirty="0" smtClean="0"/>
              <a:t>xtends below 3km at 25N</a:t>
            </a:r>
          </a:p>
        </p:txBody>
      </p:sp>
      <p:sp>
        <p:nvSpPr>
          <p:cNvPr id="3" name="Freeform 2"/>
          <p:cNvSpPr/>
          <p:nvPr/>
        </p:nvSpPr>
        <p:spPr>
          <a:xfrm>
            <a:off x="798990" y="1100831"/>
            <a:ext cx="5154605" cy="1387143"/>
          </a:xfrm>
          <a:custGeom>
            <a:avLst/>
            <a:gdLst>
              <a:gd name="connsiteX0" fmla="*/ 0 w 5154605"/>
              <a:gd name="connsiteY0" fmla="*/ 0 h 1387143"/>
              <a:gd name="connsiteX1" fmla="*/ 292963 w 5154605"/>
              <a:gd name="connsiteY1" fmla="*/ 8878 h 1387143"/>
              <a:gd name="connsiteX2" fmla="*/ 541538 w 5154605"/>
              <a:gd name="connsiteY2" fmla="*/ 17755 h 1387143"/>
              <a:gd name="connsiteX3" fmla="*/ 710214 w 5154605"/>
              <a:gd name="connsiteY3" fmla="*/ 53266 h 1387143"/>
              <a:gd name="connsiteX4" fmla="*/ 896645 w 5154605"/>
              <a:gd name="connsiteY4" fmla="*/ 239697 h 1387143"/>
              <a:gd name="connsiteX5" fmla="*/ 976544 w 5154605"/>
              <a:gd name="connsiteY5" fmla="*/ 514905 h 1387143"/>
              <a:gd name="connsiteX6" fmla="*/ 941033 w 5154605"/>
              <a:gd name="connsiteY6" fmla="*/ 798990 h 1387143"/>
              <a:gd name="connsiteX7" fmla="*/ 914400 w 5154605"/>
              <a:gd name="connsiteY7" fmla="*/ 1118586 h 1387143"/>
              <a:gd name="connsiteX8" fmla="*/ 1305018 w 5154605"/>
              <a:gd name="connsiteY8" fmla="*/ 1376039 h 1387143"/>
              <a:gd name="connsiteX9" fmla="*/ 1997476 w 5154605"/>
              <a:gd name="connsiteY9" fmla="*/ 1322773 h 1387143"/>
              <a:gd name="connsiteX10" fmla="*/ 2627791 w 5154605"/>
              <a:gd name="connsiteY10" fmla="*/ 1162975 h 1387143"/>
              <a:gd name="connsiteX11" fmla="*/ 3018408 w 5154605"/>
              <a:gd name="connsiteY11" fmla="*/ 1091953 h 1387143"/>
              <a:gd name="connsiteX12" fmla="*/ 3595457 w 5154605"/>
              <a:gd name="connsiteY12" fmla="*/ 1047565 h 1387143"/>
              <a:gd name="connsiteX13" fmla="*/ 4039340 w 5154605"/>
              <a:gd name="connsiteY13" fmla="*/ 1207363 h 1387143"/>
              <a:gd name="connsiteX14" fmla="*/ 4314548 w 5154605"/>
              <a:gd name="connsiteY14" fmla="*/ 1251752 h 1387143"/>
              <a:gd name="connsiteX15" fmla="*/ 4687410 w 5154605"/>
              <a:gd name="connsiteY15" fmla="*/ 1189608 h 1387143"/>
              <a:gd name="connsiteX16" fmla="*/ 5104660 w 5154605"/>
              <a:gd name="connsiteY16" fmla="*/ 1154097 h 1387143"/>
              <a:gd name="connsiteX17" fmla="*/ 5131293 w 5154605"/>
              <a:gd name="connsiteY17" fmla="*/ 1127464 h 138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54605" h="1387143">
                <a:moveTo>
                  <a:pt x="0" y="0"/>
                </a:moveTo>
                <a:lnTo>
                  <a:pt x="292963" y="8878"/>
                </a:lnTo>
                <a:cubicBezTo>
                  <a:pt x="383219" y="11837"/>
                  <a:pt x="471996" y="10357"/>
                  <a:pt x="541538" y="17755"/>
                </a:cubicBezTo>
                <a:cubicBezTo>
                  <a:pt x="611080" y="25153"/>
                  <a:pt x="651030" y="16276"/>
                  <a:pt x="710214" y="53266"/>
                </a:cubicBezTo>
                <a:cubicBezTo>
                  <a:pt x="769398" y="90256"/>
                  <a:pt x="852257" y="162757"/>
                  <a:pt x="896645" y="239697"/>
                </a:cubicBezTo>
                <a:cubicBezTo>
                  <a:pt x="941033" y="316637"/>
                  <a:pt x="969146" y="421690"/>
                  <a:pt x="976544" y="514905"/>
                </a:cubicBezTo>
                <a:cubicBezTo>
                  <a:pt x="983942" y="608120"/>
                  <a:pt x="951390" y="698376"/>
                  <a:pt x="941033" y="798990"/>
                </a:cubicBezTo>
                <a:cubicBezTo>
                  <a:pt x="930676" y="899604"/>
                  <a:pt x="853736" y="1022411"/>
                  <a:pt x="914400" y="1118586"/>
                </a:cubicBezTo>
                <a:cubicBezTo>
                  <a:pt x="975064" y="1214761"/>
                  <a:pt x="1124505" y="1342008"/>
                  <a:pt x="1305018" y="1376039"/>
                </a:cubicBezTo>
                <a:cubicBezTo>
                  <a:pt x="1485531" y="1410070"/>
                  <a:pt x="1777014" y="1358284"/>
                  <a:pt x="1997476" y="1322773"/>
                </a:cubicBezTo>
                <a:cubicBezTo>
                  <a:pt x="2217938" y="1287262"/>
                  <a:pt x="2457636" y="1201445"/>
                  <a:pt x="2627791" y="1162975"/>
                </a:cubicBezTo>
                <a:cubicBezTo>
                  <a:pt x="2797946" y="1124505"/>
                  <a:pt x="2857130" y="1111188"/>
                  <a:pt x="3018408" y="1091953"/>
                </a:cubicBezTo>
                <a:cubicBezTo>
                  <a:pt x="3179686" y="1072718"/>
                  <a:pt x="3425302" y="1028330"/>
                  <a:pt x="3595457" y="1047565"/>
                </a:cubicBezTo>
                <a:cubicBezTo>
                  <a:pt x="3765612" y="1066800"/>
                  <a:pt x="3919492" y="1173332"/>
                  <a:pt x="4039340" y="1207363"/>
                </a:cubicBezTo>
                <a:cubicBezTo>
                  <a:pt x="4159188" y="1241394"/>
                  <a:pt x="4206536" y="1254711"/>
                  <a:pt x="4314548" y="1251752"/>
                </a:cubicBezTo>
                <a:cubicBezTo>
                  <a:pt x="4422560" y="1248793"/>
                  <a:pt x="4555725" y="1205884"/>
                  <a:pt x="4687410" y="1189608"/>
                </a:cubicBezTo>
                <a:cubicBezTo>
                  <a:pt x="4819095" y="1173332"/>
                  <a:pt x="5030680" y="1164454"/>
                  <a:pt x="5104660" y="1154097"/>
                </a:cubicBezTo>
                <a:cubicBezTo>
                  <a:pt x="5178641" y="1143740"/>
                  <a:pt x="5154967" y="1135602"/>
                  <a:pt x="5131293" y="1127464"/>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88995" y="4489135"/>
            <a:ext cx="5154605" cy="1387143"/>
          </a:xfrm>
          <a:custGeom>
            <a:avLst/>
            <a:gdLst>
              <a:gd name="connsiteX0" fmla="*/ 0 w 5154605"/>
              <a:gd name="connsiteY0" fmla="*/ 0 h 1387143"/>
              <a:gd name="connsiteX1" fmla="*/ 292963 w 5154605"/>
              <a:gd name="connsiteY1" fmla="*/ 8878 h 1387143"/>
              <a:gd name="connsiteX2" fmla="*/ 541538 w 5154605"/>
              <a:gd name="connsiteY2" fmla="*/ 17755 h 1387143"/>
              <a:gd name="connsiteX3" fmla="*/ 710214 w 5154605"/>
              <a:gd name="connsiteY3" fmla="*/ 53266 h 1387143"/>
              <a:gd name="connsiteX4" fmla="*/ 896645 w 5154605"/>
              <a:gd name="connsiteY4" fmla="*/ 239697 h 1387143"/>
              <a:gd name="connsiteX5" fmla="*/ 976544 w 5154605"/>
              <a:gd name="connsiteY5" fmla="*/ 514905 h 1387143"/>
              <a:gd name="connsiteX6" fmla="*/ 941033 w 5154605"/>
              <a:gd name="connsiteY6" fmla="*/ 798990 h 1387143"/>
              <a:gd name="connsiteX7" fmla="*/ 914400 w 5154605"/>
              <a:gd name="connsiteY7" fmla="*/ 1118586 h 1387143"/>
              <a:gd name="connsiteX8" fmla="*/ 1305018 w 5154605"/>
              <a:gd name="connsiteY8" fmla="*/ 1376039 h 1387143"/>
              <a:gd name="connsiteX9" fmla="*/ 1997476 w 5154605"/>
              <a:gd name="connsiteY9" fmla="*/ 1322773 h 1387143"/>
              <a:gd name="connsiteX10" fmla="*/ 2627791 w 5154605"/>
              <a:gd name="connsiteY10" fmla="*/ 1162975 h 1387143"/>
              <a:gd name="connsiteX11" fmla="*/ 3018408 w 5154605"/>
              <a:gd name="connsiteY11" fmla="*/ 1091953 h 1387143"/>
              <a:gd name="connsiteX12" fmla="*/ 3595457 w 5154605"/>
              <a:gd name="connsiteY12" fmla="*/ 1047565 h 1387143"/>
              <a:gd name="connsiteX13" fmla="*/ 4039340 w 5154605"/>
              <a:gd name="connsiteY13" fmla="*/ 1207363 h 1387143"/>
              <a:gd name="connsiteX14" fmla="*/ 4314548 w 5154605"/>
              <a:gd name="connsiteY14" fmla="*/ 1251752 h 1387143"/>
              <a:gd name="connsiteX15" fmla="*/ 4687410 w 5154605"/>
              <a:gd name="connsiteY15" fmla="*/ 1189608 h 1387143"/>
              <a:gd name="connsiteX16" fmla="*/ 5104660 w 5154605"/>
              <a:gd name="connsiteY16" fmla="*/ 1154097 h 1387143"/>
              <a:gd name="connsiteX17" fmla="*/ 5131293 w 5154605"/>
              <a:gd name="connsiteY17" fmla="*/ 1127464 h 138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54605" h="1387143">
                <a:moveTo>
                  <a:pt x="0" y="0"/>
                </a:moveTo>
                <a:lnTo>
                  <a:pt x="292963" y="8878"/>
                </a:lnTo>
                <a:cubicBezTo>
                  <a:pt x="383219" y="11837"/>
                  <a:pt x="471996" y="10357"/>
                  <a:pt x="541538" y="17755"/>
                </a:cubicBezTo>
                <a:cubicBezTo>
                  <a:pt x="611080" y="25153"/>
                  <a:pt x="651030" y="16276"/>
                  <a:pt x="710214" y="53266"/>
                </a:cubicBezTo>
                <a:cubicBezTo>
                  <a:pt x="769398" y="90256"/>
                  <a:pt x="852257" y="162757"/>
                  <a:pt x="896645" y="239697"/>
                </a:cubicBezTo>
                <a:cubicBezTo>
                  <a:pt x="941033" y="316637"/>
                  <a:pt x="969146" y="421690"/>
                  <a:pt x="976544" y="514905"/>
                </a:cubicBezTo>
                <a:cubicBezTo>
                  <a:pt x="983942" y="608120"/>
                  <a:pt x="951390" y="698376"/>
                  <a:pt x="941033" y="798990"/>
                </a:cubicBezTo>
                <a:cubicBezTo>
                  <a:pt x="930676" y="899604"/>
                  <a:pt x="853736" y="1022411"/>
                  <a:pt x="914400" y="1118586"/>
                </a:cubicBezTo>
                <a:cubicBezTo>
                  <a:pt x="975064" y="1214761"/>
                  <a:pt x="1124505" y="1342008"/>
                  <a:pt x="1305018" y="1376039"/>
                </a:cubicBezTo>
                <a:cubicBezTo>
                  <a:pt x="1485531" y="1410070"/>
                  <a:pt x="1777014" y="1358284"/>
                  <a:pt x="1997476" y="1322773"/>
                </a:cubicBezTo>
                <a:cubicBezTo>
                  <a:pt x="2217938" y="1287262"/>
                  <a:pt x="2457636" y="1201445"/>
                  <a:pt x="2627791" y="1162975"/>
                </a:cubicBezTo>
                <a:cubicBezTo>
                  <a:pt x="2797946" y="1124505"/>
                  <a:pt x="2857130" y="1111188"/>
                  <a:pt x="3018408" y="1091953"/>
                </a:cubicBezTo>
                <a:cubicBezTo>
                  <a:pt x="3179686" y="1072718"/>
                  <a:pt x="3425302" y="1028330"/>
                  <a:pt x="3595457" y="1047565"/>
                </a:cubicBezTo>
                <a:cubicBezTo>
                  <a:pt x="3765612" y="1066800"/>
                  <a:pt x="3919492" y="1173332"/>
                  <a:pt x="4039340" y="1207363"/>
                </a:cubicBezTo>
                <a:cubicBezTo>
                  <a:pt x="4159188" y="1241394"/>
                  <a:pt x="4206536" y="1254711"/>
                  <a:pt x="4314548" y="1251752"/>
                </a:cubicBezTo>
                <a:cubicBezTo>
                  <a:pt x="4422560" y="1248793"/>
                  <a:pt x="4555725" y="1205884"/>
                  <a:pt x="4687410" y="1189608"/>
                </a:cubicBezTo>
                <a:cubicBezTo>
                  <a:pt x="4819095" y="1173332"/>
                  <a:pt x="5030680" y="1164454"/>
                  <a:pt x="5104660" y="1154097"/>
                </a:cubicBezTo>
                <a:cubicBezTo>
                  <a:pt x="5178641" y="1143740"/>
                  <a:pt x="5154967" y="1135602"/>
                  <a:pt x="5131293" y="1127464"/>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248400" y="3733800"/>
            <a:ext cx="2663190" cy="1477328"/>
          </a:xfrm>
          <a:prstGeom prst="rect">
            <a:avLst/>
          </a:prstGeom>
          <a:solidFill>
            <a:schemeClr val="bg1"/>
          </a:solidFill>
          <a:ln>
            <a:solidFill>
              <a:schemeClr val="tx1"/>
            </a:solidFill>
          </a:ln>
        </p:spPr>
        <p:txBody>
          <a:bodyPr wrap="square">
            <a:spAutoFit/>
          </a:bodyPr>
          <a:lstStyle/>
          <a:p>
            <a:r>
              <a:rPr lang="en-US" dirty="0"/>
              <a:t>Mean CO shows significant  NS gradient above O3&gt;60ppbv </a:t>
            </a:r>
            <a:r>
              <a:rPr lang="en-US" dirty="0" err="1" smtClean="0"/>
              <a:t>isopeth</a:t>
            </a:r>
            <a:r>
              <a:rPr lang="en-US" dirty="0" smtClean="0"/>
              <a:t> – mixing of stratospheric (high O3/low CO) air</a:t>
            </a:r>
            <a:endParaRPr lang="en-US" dirty="0"/>
          </a:p>
        </p:txBody>
      </p:sp>
      <p:cxnSp>
        <p:nvCxnSpPr>
          <p:cNvPr id="6" name="Straight Arrow Connector 5"/>
          <p:cNvCxnSpPr>
            <a:stCxn id="2" idx="1"/>
          </p:cNvCxnSpPr>
          <p:nvPr/>
        </p:nvCxnSpPr>
        <p:spPr>
          <a:xfrm flipH="1">
            <a:off x="2209800" y="1313766"/>
            <a:ext cx="4038600" cy="117420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Left Brace 6"/>
          <p:cNvSpPr/>
          <p:nvPr/>
        </p:nvSpPr>
        <p:spPr>
          <a:xfrm rot="5400000">
            <a:off x="2286000" y="4648200"/>
            <a:ext cx="457200" cy="1219200"/>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Connector 9"/>
          <p:cNvCxnSpPr>
            <a:stCxn id="7" idx="1"/>
            <a:endCxn id="4" idx="1"/>
          </p:cNvCxnSpPr>
          <p:nvPr/>
        </p:nvCxnSpPr>
        <p:spPr>
          <a:xfrm flipV="1">
            <a:off x="2514600" y="4472464"/>
            <a:ext cx="3733800" cy="5567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219200" y="10357"/>
            <a:ext cx="4267200" cy="338554"/>
          </a:xfrm>
          <a:prstGeom prst="rect">
            <a:avLst/>
          </a:prstGeom>
          <a:solidFill>
            <a:srgbClr val="1F1A82"/>
          </a:solidFill>
        </p:spPr>
        <p:txBody>
          <a:bodyPr wrap="square" rtlCol="0">
            <a:spAutoFit/>
          </a:bodyPr>
          <a:lstStyle/>
          <a:p>
            <a:r>
              <a:rPr lang="en-US" sz="1600" dirty="0" smtClean="0">
                <a:solidFill>
                  <a:schemeClr val="bg1"/>
                </a:solidFill>
              </a:rPr>
              <a:t>135W-125W Zonal Mean O3 March-July 2012-14</a:t>
            </a:r>
            <a:endParaRPr lang="en-US" sz="1600" dirty="0">
              <a:solidFill>
                <a:schemeClr val="bg1"/>
              </a:solidFill>
            </a:endParaRPr>
          </a:p>
        </p:txBody>
      </p:sp>
      <p:sp>
        <p:nvSpPr>
          <p:cNvPr id="12" name="TextBox 11"/>
          <p:cNvSpPr txBox="1"/>
          <p:nvPr/>
        </p:nvSpPr>
        <p:spPr>
          <a:xfrm>
            <a:off x="1371600" y="3405729"/>
            <a:ext cx="4267200" cy="338554"/>
          </a:xfrm>
          <a:prstGeom prst="rect">
            <a:avLst/>
          </a:prstGeom>
          <a:solidFill>
            <a:srgbClr val="1F1A82"/>
          </a:solidFill>
        </p:spPr>
        <p:txBody>
          <a:bodyPr wrap="square" rtlCol="0">
            <a:spAutoFit/>
          </a:bodyPr>
          <a:lstStyle/>
          <a:p>
            <a:r>
              <a:rPr lang="en-US" sz="1600" dirty="0" smtClean="0">
                <a:solidFill>
                  <a:schemeClr val="bg1"/>
                </a:solidFill>
              </a:rPr>
              <a:t>135W-125W Zonal Mean CO March-July 2012-14</a:t>
            </a:r>
            <a:endParaRPr lang="en-US" sz="1600" dirty="0">
              <a:solidFill>
                <a:schemeClr val="bg1"/>
              </a:solidFill>
            </a:endParaRPr>
          </a:p>
        </p:txBody>
      </p:sp>
    </p:spTree>
    <p:extLst>
      <p:ext uri="{BB962C8B-B14F-4D97-AF65-F5344CB8AC3E}">
        <p14:creationId xmlns:p14="http://schemas.microsoft.com/office/powerpoint/2010/main" val="5293656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ans\users$\bpierce\Data\Documents\FY15_Travel\Transboundary_ozone_Yosemite\Talk\March-July.2012-2014_O3FLX_xse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80810" cy="345643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beans\users$\bpierce\Data\Documents\FY15_Travel\Transboundary_ozone_Yosemite\Talk\March-July.2012-2014_COFLX_xs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 y="3401568"/>
            <a:ext cx="6480810" cy="34564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48400" y="990600"/>
            <a:ext cx="2663190" cy="1200329"/>
          </a:xfrm>
          <a:prstGeom prst="rect">
            <a:avLst/>
          </a:prstGeom>
          <a:solidFill>
            <a:schemeClr val="bg1"/>
          </a:solidFill>
          <a:ln>
            <a:solidFill>
              <a:schemeClr val="tx1"/>
            </a:solidFill>
          </a:ln>
        </p:spPr>
        <p:txBody>
          <a:bodyPr wrap="square" rtlCol="0">
            <a:spAutoFit/>
          </a:bodyPr>
          <a:lstStyle/>
          <a:p>
            <a:r>
              <a:rPr lang="en-US" dirty="0" smtClean="0"/>
              <a:t>Largest O3 Flux is near the </a:t>
            </a:r>
            <a:r>
              <a:rPr lang="en-US" dirty="0" err="1" smtClean="0"/>
              <a:t>tropopause</a:t>
            </a:r>
            <a:r>
              <a:rPr lang="en-US" dirty="0" smtClean="0"/>
              <a:t> – upper right quadrant of mid-latitude jet</a:t>
            </a:r>
            <a:endParaRPr lang="en-US" dirty="0" smtClean="0"/>
          </a:p>
        </p:txBody>
      </p:sp>
      <p:sp>
        <p:nvSpPr>
          <p:cNvPr id="5" name="Rectangle 4"/>
          <p:cNvSpPr/>
          <p:nvPr/>
        </p:nvSpPr>
        <p:spPr>
          <a:xfrm>
            <a:off x="6248400" y="3733800"/>
            <a:ext cx="2663190" cy="923330"/>
          </a:xfrm>
          <a:prstGeom prst="rect">
            <a:avLst/>
          </a:prstGeom>
          <a:solidFill>
            <a:schemeClr val="bg1"/>
          </a:solidFill>
          <a:ln>
            <a:solidFill>
              <a:schemeClr val="tx1"/>
            </a:solidFill>
          </a:ln>
        </p:spPr>
        <p:txBody>
          <a:bodyPr wrap="square">
            <a:spAutoFit/>
          </a:bodyPr>
          <a:lstStyle/>
          <a:p>
            <a:r>
              <a:rPr lang="en-US" dirty="0" smtClean="0"/>
              <a:t>Largest CO Flux is near 7km – lower portion of mid-latitude jet</a:t>
            </a:r>
            <a:endParaRPr lang="en-US" dirty="0"/>
          </a:p>
        </p:txBody>
      </p:sp>
      <p:cxnSp>
        <p:nvCxnSpPr>
          <p:cNvPr id="6" name="Straight Arrow Connector 5"/>
          <p:cNvCxnSpPr>
            <a:stCxn id="4" idx="1"/>
          </p:cNvCxnSpPr>
          <p:nvPr/>
        </p:nvCxnSpPr>
        <p:spPr>
          <a:xfrm flipH="1" flipV="1">
            <a:off x="3429000" y="1219201"/>
            <a:ext cx="2819400" cy="3715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1"/>
          </p:cNvCxnSpPr>
          <p:nvPr/>
        </p:nvCxnSpPr>
        <p:spPr>
          <a:xfrm flipH="1">
            <a:off x="3429000" y="4195465"/>
            <a:ext cx="2819400" cy="106233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90600" y="10357"/>
            <a:ext cx="4648200" cy="338554"/>
          </a:xfrm>
          <a:prstGeom prst="rect">
            <a:avLst/>
          </a:prstGeom>
          <a:solidFill>
            <a:srgbClr val="1F1A82"/>
          </a:solidFill>
        </p:spPr>
        <p:txBody>
          <a:bodyPr wrap="square" rtlCol="0">
            <a:spAutoFit/>
          </a:bodyPr>
          <a:lstStyle/>
          <a:p>
            <a:r>
              <a:rPr lang="en-US" sz="1600" dirty="0" smtClean="0">
                <a:solidFill>
                  <a:schemeClr val="bg1"/>
                </a:solidFill>
              </a:rPr>
              <a:t>135W-125W Zonal Mean O3 Flux March-July 2012-14</a:t>
            </a:r>
            <a:endParaRPr lang="en-US" sz="1600" dirty="0">
              <a:solidFill>
                <a:schemeClr val="bg1"/>
              </a:solidFill>
            </a:endParaRPr>
          </a:p>
        </p:txBody>
      </p:sp>
      <p:sp>
        <p:nvSpPr>
          <p:cNvPr id="12" name="TextBox 11"/>
          <p:cNvSpPr txBox="1"/>
          <p:nvPr/>
        </p:nvSpPr>
        <p:spPr>
          <a:xfrm>
            <a:off x="990600" y="3405729"/>
            <a:ext cx="4953000" cy="338554"/>
          </a:xfrm>
          <a:prstGeom prst="rect">
            <a:avLst/>
          </a:prstGeom>
          <a:solidFill>
            <a:srgbClr val="1F1A82"/>
          </a:solidFill>
        </p:spPr>
        <p:txBody>
          <a:bodyPr wrap="square" rtlCol="0">
            <a:spAutoFit/>
          </a:bodyPr>
          <a:lstStyle/>
          <a:p>
            <a:r>
              <a:rPr lang="en-US" sz="1600" dirty="0" smtClean="0">
                <a:solidFill>
                  <a:schemeClr val="bg1"/>
                </a:solidFill>
              </a:rPr>
              <a:t>135W-125W Zonal Mean CO Flux March-July 2012-14</a:t>
            </a:r>
            <a:endParaRPr lang="en-US" sz="1600" dirty="0">
              <a:solidFill>
                <a:schemeClr val="bg1"/>
              </a:solidFill>
            </a:endParaRPr>
          </a:p>
        </p:txBody>
      </p:sp>
    </p:spTree>
    <p:extLst>
      <p:ext uri="{BB962C8B-B14F-4D97-AF65-F5344CB8AC3E}">
        <p14:creationId xmlns:p14="http://schemas.microsoft.com/office/powerpoint/2010/main" val="37692192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7"/>
          <p:cNvPicPr>
            <a:picLocks noChangeAspect="1" noChangeArrowheads="1"/>
          </p:cNvPicPr>
          <p:nvPr/>
        </p:nvPicPr>
        <p:blipFill>
          <a:blip r:embed="rId4">
            <a:extLst>
              <a:ext uri="{28A0092B-C50C-407E-A947-70E740481C1C}">
                <a14:useLocalDpi xmlns:a14="http://schemas.microsoft.com/office/drawing/2010/main" val="0"/>
              </a:ext>
            </a:extLst>
          </a:blip>
          <a:srcRect l="95000" b="20000"/>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8"/>
          <p:cNvPicPr>
            <a:picLocks noChangeAspect="1" noChangeArrowheads="1"/>
          </p:cNvPicPr>
          <p:nvPr/>
        </p:nvPicPr>
        <p:blipFill>
          <a:blip r:embed="rId5">
            <a:extLst>
              <a:ext uri="{28A0092B-C50C-407E-A947-70E740481C1C}">
                <a14:useLocalDpi xmlns:a14="http://schemas.microsoft.com/office/drawing/2010/main" val="0"/>
              </a:ext>
            </a:extLst>
          </a:blip>
          <a:srcRect r="8276" b="11685"/>
          <a:stretch>
            <a:fillRect/>
          </a:stretch>
        </p:blipFill>
        <p:spPr bwMode="auto">
          <a:xfrm>
            <a:off x="1012825" y="-44450"/>
            <a:ext cx="1425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2"/>
          <p:cNvGraphicFramePr>
            <a:graphicFrameLocks noChangeAspect="1"/>
          </p:cNvGraphicFramePr>
          <p:nvPr/>
        </p:nvGraphicFramePr>
        <p:xfrm>
          <a:off x="6934200" y="0"/>
          <a:ext cx="1143000" cy="1143000"/>
        </p:xfrm>
        <a:graphic>
          <a:graphicData uri="http://schemas.openxmlformats.org/presentationml/2006/ole">
            <mc:AlternateContent xmlns:mc="http://schemas.openxmlformats.org/markup-compatibility/2006">
              <mc:Choice xmlns:v="urn:schemas-microsoft-com:vml" Requires="v">
                <p:oleObj spid="_x0000_s1044" name="Photo Editor Photo" r:id="rId6" imgW="1371429" imgH="1371429" progId="">
                  <p:embed/>
                </p:oleObj>
              </mc:Choice>
              <mc:Fallback>
                <p:oleObj name="Photo Editor Photo" r:id="rId6" imgW="1371429" imgH="137142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0"/>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10"/>
          <p:cNvSpPr txBox="1">
            <a:spLocks noChangeArrowheads="1"/>
          </p:cNvSpPr>
          <p:nvPr/>
        </p:nvSpPr>
        <p:spPr bwMode="auto">
          <a:xfrm>
            <a:off x="0" y="5657850"/>
            <a:ext cx="9144000" cy="120015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Times New Roman" pitchFamily="18" charset="0"/>
              </a:rPr>
              <a:t>RAQMS has been used to support airborne field missions [Pierce et al, 2003, 2007, 2008], develop capabilities for assimilating satellite trace gas and aerosol retrievals [Pierce et al., 2007, 2008, Fishman et al., 2008, Sunita et al., 2008] and assess the impact of global chemical analyses on regional air quality predictions [Song et al., 2008, Tang et al., 2008]</a:t>
            </a:r>
            <a:endParaRPr lang="en-US" altLang="en-US">
              <a:latin typeface="Times New Roman" pitchFamily="18" charset="0"/>
            </a:endParaRPr>
          </a:p>
        </p:txBody>
      </p:sp>
      <p:sp>
        <p:nvSpPr>
          <p:cNvPr id="2055" name="Text Box 11"/>
          <p:cNvSpPr txBox="1">
            <a:spLocks noChangeArrowheads="1"/>
          </p:cNvSpPr>
          <p:nvPr/>
        </p:nvSpPr>
        <p:spPr bwMode="auto">
          <a:xfrm>
            <a:off x="76200" y="2209800"/>
            <a:ext cx="90678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AutoNum type="arabicPeriod"/>
            </a:pPr>
            <a:r>
              <a:rPr lang="en-US" altLang="en-US" b="1">
                <a:latin typeface="Times New Roman" pitchFamily="18" charset="0"/>
              </a:rPr>
              <a:t>Online global chemical and aerosol assimilation/ forecasting system</a:t>
            </a:r>
          </a:p>
          <a:p>
            <a:pPr>
              <a:buFontTx/>
              <a:buAutoNum type="arabicPeriod"/>
            </a:pPr>
            <a:endParaRPr lang="en-US" altLang="en-US" b="1">
              <a:latin typeface="Times New Roman" pitchFamily="18" charset="0"/>
            </a:endParaRPr>
          </a:p>
          <a:p>
            <a:pPr>
              <a:buFontTx/>
              <a:buAutoNum type="arabicPeriod"/>
            </a:pPr>
            <a:r>
              <a:rPr lang="en-US" altLang="en-US" b="1">
                <a:latin typeface="Times New Roman" pitchFamily="18" charset="0"/>
              </a:rPr>
              <a:t>UW-Madison hybrid </a:t>
            </a:r>
            <a:r>
              <a:rPr lang="en-US" altLang="en-US" b="1">
                <a:sym typeface="Symbol" pitchFamily="18" charset="2"/>
              </a:rPr>
              <a:t></a:t>
            </a:r>
            <a:r>
              <a:rPr lang="en-US" altLang="en-US"/>
              <a:t> </a:t>
            </a:r>
            <a:r>
              <a:rPr lang="en-US" altLang="en-US" b="1">
                <a:latin typeface="Times New Roman" pitchFamily="18" charset="0"/>
              </a:rPr>
              <a:t>coordinate model (UW-Hybrid) dynamical core</a:t>
            </a:r>
          </a:p>
          <a:p>
            <a:pPr>
              <a:buFontTx/>
              <a:buAutoNum type="arabicPeriod"/>
            </a:pPr>
            <a:endParaRPr lang="en-US" altLang="en-US" b="1">
              <a:latin typeface="Times New Roman" pitchFamily="18" charset="0"/>
            </a:endParaRPr>
          </a:p>
          <a:p>
            <a:pPr>
              <a:buFontTx/>
              <a:buAutoNum type="arabicPeriod"/>
            </a:pPr>
            <a:r>
              <a:rPr lang="en-US" altLang="en-US" b="1">
                <a:latin typeface="Times New Roman" pitchFamily="18" charset="0"/>
              </a:rPr>
              <a:t>Unified stratosphere/troposphere chemical prediction scheme (LaRC-Combo) developed at NASA LaRC</a:t>
            </a:r>
          </a:p>
          <a:p>
            <a:pPr>
              <a:buFontTx/>
              <a:buAutoNum type="arabicPeriod"/>
            </a:pPr>
            <a:endParaRPr lang="en-US" altLang="en-US" b="1">
              <a:latin typeface="Times New Roman" pitchFamily="18" charset="0"/>
            </a:endParaRPr>
          </a:p>
          <a:p>
            <a:pPr>
              <a:buFontTx/>
              <a:buAutoNum type="arabicPeriod"/>
            </a:pPr>
            <a:r>
              <a:rPr lang="en-US" altLang="en-US" b="1">
                <a:latin typeface="Times New Roman" pitchFamily="18" charset="0"/>
              </a:rPr>
              <a:t>Aerosol prediction scheme (GOCART) developed by Mian Chin (NASA GSFC). </a:t>
            </a:r>
          </a:p>
          <a:p>
            <a:pPr>
              <a:buFontTx/>
              <a:buAutoNum type="arabicPeriod"/>
            </a:pPr>
            <a:endParaRPr lang="en-US" altLang="en-US" b="1">
              <a:latin typeface="Times New Roman" pitchFamily="18" charset="0"/>
            </a:endParaRPr>
          </a:p>
          <a:p>
            <a:pPr>
              <a:buFontTx/>
              <a:buAutoNum type="arabicPeriod"/>
            </a:pPr>
            <a:r>
              <a:rPr lang="en-US" altLang="en-US" b="1">
                <a:latin typeface="Times New Roman" pitchFamily="18" charset="0"/>
              </a:rPr>
              <a:t>Statistical Digital Filter (OI) assimilation system developed by James Stobie (NASA/GFSC)</a:t>
            </a:r>
          </a:p>
        </p:txBody>
      </p:sp>
      <p:sp>
        <p:nvSpPr>
          <p:cNvPr id="2056" name="Text Box 12"/>
          <p:cNvSpPr txBox="1">
            <a:spLocks noChangeArrowheads="1"/>
          </p:cNvSpPr>
          <p:nvPr/>
        </p:nvSpPr>
        <p:spPr bwMode="auto">
          <a:xfrm>
            <a:off x="2667000" y="1371600"/>
            <a:ext cx="34020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3200" b="1">
                <a:latin typeface="Times New Roman" pitchFamily="18" charset="0"/>
              </a:rPr>
              <a:t>Model Description</a:t>
            </a:r>
          </a:p>
        </p:txBody>
      </p:sp>
    </p:spTree>
    <p:extLst>
      <p:ext uri="{BB962C8B-B14F-4D97-AF65-F5344CB8AC3E}">
        <p14:creationId xmlns:p14="http://schemas.microsoft.com/office/powerpoint/2010/main" val="26865064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eans\users$\bpierce\Data\Documents\FY15_Travel\Transboundary_ozone_Yosemite\Talk\March-July.2012-2014_PO3___xse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80810" cy="345643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beans\users$\bpierce\Data\Documents\FY15_Travel\Transboundary_ozone_Yosemite\Talk\March-July.2012-2014_PCO___xs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01568"/>
            <a:ext cx="6480810" cy="34564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48400" y="990600"/>
            <a:ext cx="2895600" cy="369332"/>
          </a:xfrm>
          <a:prstGeom prst="rect">
            <a:avLst/>
          </a:prstGeom>
          <a:solidFill>
            <a:schemeClr val="bg1"/>
          </a:solidFill>
          <a:ln>
            <a:solidFill>
              <a:schemeClr val="tx1"/>
            </a:solidFill>
          </a:ln>
        </p:spPr>
        <p:txBody>
          <a:bodyPr wrap="square" rtlCol="0">
            <a:spAutoFit/>
          </a:bodyPr>
          <a:lstStyle/>
          <a:p>
            <a:r>
              <a:rPr lang="en-US" dirty="0" smtClean="0"/>
              <a:t>Mean Pollution O3 &gt;15ppbv </a:t>
            </a:r>
          </a:p>
        </p:txBody>
      </p:sp>
      <p:sp>
        <p:nvSpPr>
          <p:cNvPr id="3" name="Freeform 2"/>
          <p:cNvSpPr/>
          <p:nvPr/>
        </p:nvSpPr>
        <p:spPr>
          <a:xfrm>
            <a:off x="798990" y="1100831"/>
            <a:ext cx="5154605" cy="1387143"/>
          </a:xfrm>
          <a:custGeom>
            <a:avLst/>
            <a:gdLst>
              <a:gd name="connsiteX0" fmla="*/ 0 w 5154605"/>
              <a:gd name="connsiteY0" fmla="*/ 0 h 1387143"/>
              <a:gd name="connsiteX1" fmla="*/ 292963 w 5154605"/>
              <a:gd name="connsiteY1" fmla="*/ 8878 h 1387143"/>
              <a:gd name="connsiteX2" fmla="*/ 541538 w 5154605"/>
              <a:gd name="connsiteY2" fmla="*/ 17755 h 1387143"/>
              <a:gd name="connsiteX3" fmla="*/ 710214 w 5154605"/>
              <a:gd name="connsiteY3" fmla="*/ 53266 h 1387143"/>
              <a:gd name="connsiteX4" fmla="*/ 896645 w 5154605"/>
              <a:gd name="connsiteY4" fmla="*/ 239697 h 1387143"/>
              <a:gd name="connsiteX5" fmla="*/ 976544 w 5154605"/>
              <a:gd name="connsiteY5" fmla="*/ 514905 h 1387143"/>
              <a:gd name="connsiteX6" fmla="*/ 941033 w 5154605"/>
              <a:gd name="connsiteY6" fmla="*/ 798990 h 1387143"/>
              <a:gd name="connsiteX7" fmla="*/ 914400 w 5154605"/>
              <a:gd name="connsiteY7" fmla="*/ 1118586 h 1387143"/>
              <a:gd name="connsiteX8" fmla="*/ 1305018 w 5154605"/>
              <a:gd name="connsiteY8" fmla="*/ 1376039 h 1387143"/>
              <a:gd name="connsiteX9" fmla="*/ 1997476 w 5154605"/>
              <a:gd name="connsiteY9" fmla="*/ 1322773 h 1387143"/>
              <a:gd name="connsiteX10" fmla="*/ 2627791 w 5154605"/>
              <a:gd name="connsiteY10" fmla="*/ 1162975 h 1387143"/>
              <a:gd name="connsiteX11" fmla="*/ 3018408 w 5154605"/>
              <a:gd name="connsiteY11" fmla="*/ 1091953 h 1387143"/>
              <a:gd name="connsiteX12" fmla="*/ 3595457 w 5154605"/>
              <a:gd name="connsiteY12" fmla="*/ 1047565 h 1387143"/>
              <a:gd name="connsiteX13" fmla="*/ 4039340 w 5154605"/>
              <a:gd name="connsiteY13" fmla="*/ 1207363 h 1387143"/>
              <a:gd name="connsiteX14" fmla="*/ 4314548 w 5154605"/>
              <a:gd name="connsiteY14" fmla="*/ 1251752 h 1387143"/>
              <a:gd name="connsiteX15" fmla="*/ 4687410 w 5154605"/>
              <a:gd name="connsiteY15" fmla="*/ 1189608 h 1387143"/>
              <a:gd name="connsiteX16" fmla="*/ 5104660 w 5154605"/>
              <a:gd name="connsiteY16" fmla="*/ 1154097 h 1387143"/>
              <a:gd name="connsiteX17" fmla="*/ 5131293 w 5154605"/>
              <a:gd name="connsiteY17" fmla="*/ 1127464 h 138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54605" h="1387143">
                <a:moveTo>
                  <a:pt x="0" y="0"/>
                </a:moveTo>
                <a:lnTo>
                  <a:pt x="292963" y="8878"/>
                </a:lnTo>
                <a:cubicBezTo>
                  <a:pt x="383219" y="11837"/>
                  <a:pt x="471996" y="10357"/>
                  <a:pt x="541538" y="17755"/>
                </a:cubicBezTo>
                <a:cubicBezTo>
                  <a:pt x="611080" y="25153"/>
                  <a:pt x="651030" y="16276"/>
                  <a:pt x="710214" y="53266"/>
                </a:cubicBezTo>
                <a:cubicBezTo>
                  <a:pt x="769398" y="90256"/>
                  <a:pt x="852257" y="162757"/>
                  <a:pt x="896645" y="239697"/>
                </a:cubicBezTo>
                <a:cubicBezTo>
                  <a:pt x="941033" y="316637"/>
                  <a:pt x="969146" y="421690"/>
                  <a:pt x="976544" y="514905"/>
                </a:cubicBezTo>
                <a:cubicBezTo>
                  <a:pt x="983942" y="608120"/>
                  <a:pt x="951390" y="698376"/>
                  <a:pt x="941033" y="798990"/>
                </a:cubicBezTo>
                <a:cubicBezTo>
                  <a:pt x="930676" y="899604"/>
                  <a:pt x="853736" y="1022411"/>
                  <a:pt x="914400" y="1118586"/>
                </a:cubicBezTo>
                <a:cubicBezTo>
                  <a:pt x="975064" y="1214761"/>
                  <a:pt x="1124505" y="1342008"/>
                  <a:pt x="1305018" y="1376039"/>
                </a:cubicBezTo>
                <a:cubicBezTo>
                  <a:pt x="1485531" y="1410070"/>
                  <a:pt x="1777014" y="1358284"/>
                  <a:pt x="1997476" y="1322773"/>
                </a:cubicBezTo>
                <a:cubicBezTo>
                  <a:pt x="2217938" y="1287262"/>
                  <a:pt x="2457636" y="1201445"/>
                  <a:pt x="2627791" y="1162975"/>
                </a:cubicBezTo>
                <a:cubicBezTo>
                  <a:pt x="2797946" y="1124505"/>
                  <a:pt x="2857130" y="1111188"/>
                  <a:pt x="3018408" y="1091953"/>
                </a:cubicBezTo>
                <a:cubicBezTo>
                  <a:pt x="3179686" y="1072718"/>
                  <a:pt x="3425302" y="1028330"/>
                  <a:pt x="3595457" y="1047565"/>
                </a:cubicBezTo>
                <a:cubicBezTo>
                  <a:pt x="3765612" y="1066800"/>
                  <a:pt x="3919492" y="1173332"/>
                  <a:pt x="4039340" y="1207363"/>
                </a:cubicBezTo>
                <a:cubicBezTo>
                  <a:pt x="4159188" y="1241394"/>
                  <a:pt x="4206536" y="1254711"/>
                  <a:pt x="4314548" y="1251752"/>
                </a:cubicBezTo>
                <a:cubicBezTo>
                  <a:pt x="4422560" y="1248793"/>
                  <a:pt x="4555725" y="1205884"/>
                  <a:pt x="4687410" y="1189608"/>
                </a:cubicBezTo>
                <a:cubicBezTo>
                  <a:pt x="4819095" y="1173332"/>
                  <a:pt x="5030680" y="1164454"/>
                  <a:pt x="5104660" y="1154097"/>
                </a:cubicBezTo>
                <a:cubicBezTo>
                  <a:pt x="5178641" y="1143740"/>
                  <a:pt x="5154967" y="1135602"/>
                  <a:pt x="5131293" y="1127464"/>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88995" y="4489135"/>
            <a:ext cx="5154605" cy="1387143"/>
          </a:xfrm>
          <a:custGeom>
            <a:avLst/>
            <a:gdLst>
              <a:gd name="connsiteX0" fmla="*/ 0 w 5154605"/>
              <a:gd name="connsiteY0" fmla="*/ 0 h 1387143"/>
              <a:gd name="connsiteX1" fmla="*/ 292963 w 5154605"/>
              <a:gd name="connsiteY1" fmla="*/ 8878 h 1387143"/>
              <a:gd name="connsiteX2" fmla="*/ 541538 w 5154605"/>
              <a:gd name="connsiteY2" fmla="*/ 17755 h 1387143"/>
              <a:gd name="connsiteX3" fmla="*/ 710214 w 5154605"/>
              <a:gd name="connsiteY3" fmla="*/ 53266 h 1387143"/>
              <a:gd name="connsiteX4" fmla="*/ 896645 w 5154605"/>
              <a:gd name="connsiteY4" fmla="*/ 239697 h 1387143"/>
              <a:gd name="connsiteX5" fmla="*/ 976544 w 5154605"/>
              <a:gd name="connsiteY5" fmla="*/ 514905 h 1387143"/>
              <a:gd name="connsiteX6" fmla="*/ 941033 w 5154605"/>
              <a:gd name="connsiteY6" fmla="*/ 798990 h 1387143"/>
              <a:gd name="connsiteX7" fmla="*/ 914400 w 5154605"/>
              <a:gd name="connsiteY7" fmla="*/ 1118586 h 1387143"/>
              <a:gd name="connsiteX8" fmla="*/ 1305018 w 5154605"/>
              <a:gd name="connsiteY8" fmla="*/ 1376039 h 1387143"/>
              <a:gd name="connsiteX9" fmla="*/ 1997476 w 5154605"/>
              <a:gd name="connsiteY9" fmla="*/ 1322773 h 1387143"/>
              <a:gd name="connsiteX10" fmla="*/ 2627791 w 5154605"/>
              <a:gd name="connsiteY10" fmla="*/ 1162975 h 1387143"/>
              <a:gd name="connsiteX11" fmla="*/ 3018408 w 5154605"/>
              <a:gd name="connsiteY11" fmla="*/ 1091953 h 1387143"/>
              <a:gd name="connsiteX12" fmla="*/ 3595457 w 5154605"/>
              <a:gd name="connsiteY12" fmla="*/ 1047565 h 1387143"/>
              <a:gd name="connsiteX13" fmla="*/ 4039340 w 5154605"/>
              <a:gd name="connsiteY13" fmla="*/ 1207363 h 1387143"/>
              <a:gd name="connsiteX14" fmla="*/ 4314548 w 5154605"/>
              <a:gd name="connsiteY14" fmla="*/ 1251752 h 1387143"/>
              <a:gd name="connsiteX15" fmla="*/ 4687410 w 5154605"/>
              <a:gd name="connsiteY15" fmla="*/ 1189608 h 1387143"/>
              <a:gd name="connsiteX16" fmla="*/ 5104660 w 5154605"/>
              <a:gd name="connsiteY16" fmla="*/ 1154097 h 1387143"/>
              <a:gd name="connsiteX17" fmla="*/ 5131293 w 5154605"/>
              <a:gd name="connsiteY17" fmla="*/ 1127464 h 138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54605" h="1387143">
                <a:moveTo>
                  <a:pt x="0" y="0"/>
                </a:moveTo>
                <a:lnTo>
                  <a:pt x="292963" y="8878"/>
                </a:lnTo>
                <a:cubicBezTo>
                  <a:pt x="383219" y="11837"/>
                  <a:pt x="471996" y="10357"/>
                  <a:pt x="541538" y="17755"/>
                </a:cubicBezTo>
                <a:cubicBezTo>
                  <a:pt x="611080" y="25153"/>
                  <a:pt x="651030" y="16276"/>
                  <a:pt x="710214" y="53266"/>
                </a:cubicBezTo>
                <a:cubicBezTo>
                  <a:pt x="769398" y="90256"/>
                  <a:pt x="852257" y="162757"/>
                  <a:pt x="896645" y="239697"/>
                </a:cubicBezTo>
                <a:cubicBezTo>
                  <a:pt x="941033" y="316637"/>
                  <a:pt x="969146" y="421690"/>
                  <a:pt x="976544" y="514905"/>
                </a:cubicBezTo>
                <a:cubicBezTo>
                  <a:pt x="983942" y="608120"/>
                  <a:pt x="951390" y="698376"/>
                  <a:pt x="941033" y="798990"/>
                </a:cubicBezTo>
                <a:cubicBezTo>
                  <a:pt x="930676" y="899604"/>
                  <a:pt x="853736" y="1022411"/>
                  <a:pt x="914400" y="1118586"/>
                </a:cubicBezTo>
                <a:cubicBezTo>
                  <a:pt x="975064" y="1214761"/>
                  <a:pt x="1124505" y="1342008"/>
                  <a:pt x="1305018" y="1376039"/>
                </a:cubicBezTo>
                <a:cubicBezTo>
                  <a:pt x="1485531" y="1410070"/>
                  <a:pt x="1777014" y="1358284"/>
                  <a:pt x="1997476" y="1322773"/>
                </a:cubicBezTo>
                <a:cubicBezTo>
                  <a:pt x="2217938" y="1287262"/>
                  <a:pt x="2457636" y="1201445"/>
                  <a:pt x="2627791" y="1162975"/>
                </a:cubicBezTo>
                <a:cubicBezTo>
                  <a:pt x="2797946" y="1124505"/>
                  <a:pt x="2857130" y="1111188"/>
                  <a:pt x="3018408" y="1091953"/>
                </a:cubicBezTo>
                <a:cubicBezTo>
                  <a:pt x="3179686" y="1072718"/>
                  <a:pt x="3425302" y="1028330"/>
                  <a:pt x="3595457" y="1047565"/>
                </a:cubicBezTo>
                <a:cubicBezTo>
                  <a:pt x="3765612" y="1066800"/>
                  <a:pt x="3919492" y="1173332"/>
                  <a:pt x="4039340" y="1207363"/>
                </a:cubicBezTo>
                <a:cubicBezTo>
                  <a:pt x="4159188" y="1241394"/>
                  <a:pt x="4206536" y="1254711"/>
                  <a:pt x="4314548" y="1251752"/>
                </a:cubicBezTo>
                <a:cubicBezTo>
                  <a:pt x="4422560" y="1248793"/>
                  <a:pt x="4555725" y="1205884"/>
                  <a:pt x="4687410" y="1189608"/>
                </a:cubicBezTo>
                <a:cubicBezTo>
                  <a:pt x="4819095" y="1173332"/>
                  <a:pt x="5030680" y="1164454"/>
                  <a:pt x="5104660" y="1154097"/>
                </a:cubicBezTo>
                <a:cubicBezTo>
                  <a:pt x="5178641" y="1143740"/>
                  <a:pt x="5154967" y="1135602"/>
                  <a:pt x="5131293" y="1127464"/>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248400" y="3733800"/>
            <a:ext cx="2895600" cy="369332"/>
          </a:xfrm>
          <a:prstGeom prst="rect">
            <a:avLst/>
          </a:prstGeom>
          <a:solidFill>
            <a:schemeClr val="bg1"/>
          </a:solidFill>
          <a:ln>
            <a:solidFill>
              <a:schemeClr val="tx1"/>
            </a:solidFill>
          </a:ln>
        </p:spPr>
        <p:txBody>
          <a:bodyPr wrap="square">
            <a:spAutoFit/>
          </a:bodyPr>
          <a:lstStyle/>
          <a:p>
            <a:r>
              <a:rPr lang="en-US" dirty="0"/>
              <a:t>Mean </a:t>
            </a:r>
            <a:r>
              <a:rPr lang="en-US" dirty="0" smtClean="0"/>
              <a:t>Pollution CO &gt;40ppbv</a:t>
            </a:r>
            <a:endParaRPr lang="en-US" dirty="0"/>
          </a:p>
        </p:txBody>
      </p:sp>
      <p:cxnSp>
        <p:nvCxnSpPr>
          <p:cNvPr id="6" name="Straight Arrow Connector 5"/>
          <p:cNvCxnSpPr>
            <a:stCxn id="2" idx="1"/>
          </p:cNvCxnSpPr>
          <p:nvPr/>
        </p:nvCxnSpPr>
        <p:spPr>
          <a:xfrm flipH="1">
            <a:off x="2971800" y="1175266"/>
            <a:ext cx="3276600" cy="61913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1"/>
          </p:cNvCxnSpPr>
          <p:nvPr/>
        </p:nvCxnSpPr>
        <p:spPr>
          <a:xfrm flipH="1">
            <a:off x="2971800" y="3918466"/>
            <a:ext cx="3276600" cy="12631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8995" y="10357"/>
            <a:ext cx="5164600" cy="338554"/>
          </a:xfrm>
          <a:prstGeom prst="rect">
            <a:avLst/>
          </a:prstGeom>
          <a:solidFill>
            <a:srgbClr val="1F1A82"/>
          </a:solidFill>
        </p:spPr>
        <p:txBody>
          <a:bodyPr wrap="square" rtlCol="0">
            <a:spAutoFit/>
          </a:bodyPr>
          <a:lstStyle/>
          <a:p>
            <a:r>
              <a:rPr lang="en-US" sz="1600" dirty="0" smtClean="0">
                <a:solidFill>
                  <a:schemeClr val="bg1"/>
                </a:solidFill>
              </a:rPr>
              <a:t>135W-125W Zonal Mean “Pollution” O3 March-July 2012-14</a:t>
            </a:r>
            <a:endParaRPr lang="en-US" sz="1600" dirty="0">
              <a:solidFill>
                <a:schemeClr val="bg1"/>
              </a:solidFill>
            </a:endParaRPr>
          </a:p>
        </p:txBody>
      </p:sp>
      <p:sp>
        <p:nvSpPr>
          <p:cNvPr id="12" name="TextBox 11"/>
          <p:cNvSpPr txBox="1"/>
          <p:nvPr/>
        </p:nvSpPr>
        <p:spPr>
          <a:xfrm>
            <a:off x="685800" y="3405729"/>
            <a:ext cx="5257800" cy="338554"/>
          </a:xfrm>
          <a:prstGeom prst="rect">
            <a:avLst/>
          </a:prstGeom>
          <a:solidFill>
            <a:srgbClr val="1F1A82"/>
          </a:solidFill>
        </p:spPr>
        <p:txBody>
          <a:bodyPr wrap="square" rtlCol="0">
            <a:spAutoFit/>
          </a:bodyPr>
          <a:lstStyle/>
          <a:p>
            <a:r>
              <a:rPr lang="en-US" sz="1600" dirty="0" smtClean="0">
                <a:solidFill>
                  <a:schemeClr val="bg1"/>
                </a:solidFill>
              </a:rPr>
              <a:t>135W-125W Zonal Mean “Pollution” CO March-July 2012-14</a:t>
            </a:r>
            <a:endParaRPr lang="en-US" sz="1600" dirty="0">
              <a:solidFill>
                <a:schemeClr val="bg1"/>
              </a:solidFill>
            </a:endParaRPr>
          </a:p>
        </p:txBody>
      </p:sp>
      <p:sp>
        <p:nvSpPr>
          <p:cNvPr id="14" name="Rectangle 13"/>
          <p:cNvSpPr/>
          <p:nvPr/>
        </p:nvSpPr>
        <p:spPr>
          <a:xfrm>
            <a:off x="6480810" y="2148530"/>
            <a:ext cx="2663190" cy="584775"/>
          </a:xfrm>
          <a:prstGeom prst="rect">
            <a:avLst/>
          </a:prstGeom>
        </p:spPr>
        <p:txBody>
          <a:bodyPr wrap="square">
            <a:spAutoFit/>
          </a:bodyPr>
          <a:lstStyle/>
          <a:p>
            <a:pPr algn="ctr"/>
            <a:r>
              <a:rPr lang="en-US" sz="1600" b="1" dirty="0" smtClean="0">
                <a:latin typeface="Times New Roman" panose="02020603050405020304" pitchFamily="18" charset="0"/>
                <a:cs typeface="Times New Roman" panose="02020603050405020304" pitchFamily="18" charset="0"/>
              </a:rPr>
              <a:t>Pollution</a:t>
            </a:r>
          </a:p>
          <a:p>
            <a:pPr algn="ctr"/>
            <a:r>
              <a:rPr lang="en-US" sz="1600" b="1" dirty="0" smtClean="0">
                <a:latin typeface="Times New Roman" panose="02020603050405020304" pitchFamily="18" charset="0"/>
                <a:cs typeface="Times New Roman" panose="02020603050405020304" pitchFamily="18" charset="0"/>
              </a:rPr>
              <a:t>(O3&gt;60ppbv,CO&gt;150ppbv)</a:t>
            </a:r>
            <a:r>
              <a:rPr lang="en-US" sz="1600" b="1" dirty="0" smtClean="0">
                <a:solidFill>
                  <a:schemeClr val="bg1"/>
                </a:solidFill>
                <a:latin typeface="Times New Roman" panose="02020603050405020304" pitchFamily="18" charset="0"/>
                <a:cs typeface="Times New Roman" panose="02020603050405020304" pitchFamily="18" charset="0"/>
              </a:rPr>
              <a:t>) </a:t>
            </a:r>
            <a:endParaRPr lang="en-US" sz="1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87630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eans\users$\bpierce\Data\Documents\FY15_Travel\Transboundary_ozone_Yosemite\Talk\March-July.2012-2014_PO3FLX_xse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7" y="0"/>
            <a:ext cx="6480810" cy="345643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beans\users$\bpierce\Data\Documents\FY15_Travel\Transboundary_ozone_Yosemite\Talk\March-July.2012-2014_PCOFLX_xs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8" y="3401568"/>
            <a:ext cx="6480810" cy="34564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60095" y="3048000"/>
            <a:ext cx="2663190" cy="1200329"/>
          </a:xfrm>
          <a:prstGeom prst="rect">
            <a:avLst/>
          </a:prstGeom>
          <a:solidFill>
            <a:schemeClr val="bg1"/>
          </a:solidFill>
          <a:ln>
            <a:solidFill>
              <a:schemeClr val="tx1"/>
            </a:solidFill>
          </a:ln>
        </p:spPr>
        <p:txBody>
          <a:bodyPr wrap="square" rtlCol="0">
            <a:spAutoFit/>
          </a:bodyPr>
          <a:lstStyle/>
          <a:p>
            <a:r>
              <a:rPr lang="en-US" dirty="0" smtClean="0"/>
              <a:t>Largest polluted O3 an CO Fluxes are collocated </a:t>
            </a:r>
            <a:r>
              <a:rPr lang="en-US" dirty="0" smtClean="0"/>
              <a:t>near </a:t>
            </a:r>
            <a:r>
              <a:rPr lang="en-US" dirty="0"/>
              <a:t>7km – lower portion of mid-latitude </a:t>
            </a:r>
            <a:r>
              <a:rPr lang="en-US" dirty="0" smtClean="0"/>
              <a:t>jet</a:t>
            </a:r>
            <a:endParaRPr lang="en-US" dirty="0"/>
          </a:p>
        </p:txBody>
      </p:sp>
      <p:cxnSp>
        <p:nvCxnSpPr>
          <p:cNvPr id="5" name="Straight Arrow Connector 4"/>
          <p:cNvCxnSpPr>
            <a:stCxn id="4" idx="1"/>
          </p:cNvCxnSpPr>
          <p:nvPr/>
        </p:nvCxnSpPr>
        <p:spPr>
          <a:xfrm flipH="1" flipV="1">
            <a:off x="3219691" y="1828804"/>
            <a:ext cx="3240404" cy="181936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4" idx="1"/>
          </p:cNvCxnSpPr>
          <p:nvPr/>
        </p:nvCxnSpPr>
        <p:spPr>
          <a:xfrm flipH="1">
            <a:off x="3219691" y="3648165"/>
            <a:ext cx="3240404" cy="160963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480810" y="2148530"/>
            <a:ext cx="2663190" cy="584775"/>
          </a:xfrm>
          <a:prstGeom prst="rect">
            <a:avLst/>
          </a:prstGeom>
        </p:spPr>
        <p:txBody>
          <a:bodyPr wrap="square">
            <a:spAutoFit/>
          </a:bodyPr>
          <a:lstStyle/>
          <a:p>
            <a:pPr algn="ctr"/>
            <a:r>
              <a:rPr lang="en-US" sz="1600" b="1" dirty="0" smtClean="0">
                <a:latin typeface="Times New Roman" panose="02020603050405020304" pitchFamily="18" charset="0"/>
                <a:cs typeface="Times New Roman" panose="02020603050405020304" pitchFamily="18" charset="0"/>
              </a:rPr>
              <a:t>Pollution</a:t>
            </a:r>
          </a:p>
          <a:p>
            <a:pPr algn="ctr"/>
            <a:r>
              <a:rPr lang="en-US" sz="1600" b="1" dirty="0" smtClean="0">
                <a:latin typeface="Times New Roman" panose="02020603050405020304" pitchFamily="18" charset="0"/>
                <a:cs typeface="Times New Roman" panose="02020603050405020304" pitchFamily="18" charset="0"/>
              </a:rPr>
              <a:t>(O3&gt;60ppbv,CO&gt;150ppbv</a:t>
            </a:r>
            <a:r>
              <a:rPr lang="en-US" sz="1600" b="1" dirty="0">
                <a:solidFill>
                  <a:schemeClr val="bg1"/>
                </a:solidFill>
                <a:latin typeface="Times New Roman" panose="02020603050405020304" pitchFamily="18" charset="0"/>
                <a:cs typeface="Times New Roman" panose="02020603050405020304" pitchFamily="18" charset="0"/>
              </a:rPr>
              <a:t>) </a:t>
            </a:r>
          </a:p>
        </p:txBody>
      </p:sp>
      <p:sp>
        <p:nvSpPr>
          <p:cNvPr id="12" name="TextBox 11"/>
          <p:cNvSpPr txBox="1"/>
          <p:nvPr/>
        </p:nvSpPr>
        <p:spPr>
          <a:xfrm>
            <a:off x="381000" y="10357"/>
            <a:ext cx="5943599" cy="338554"/>
          </a:xfrm>
          <a:prstGeom prst="rect">
            <a:avLst/>
          </a:prstGeom>
          <a:solidFill>
            <a:srgbClr val="1F1A82"/>
          </a:solidFill>
        </p:spPr>
        <p:txBody>
          <a:bodyPr wrap="square" rtlCol="0">
            <a:spAutoFit/>
          </a:bodyPr>
          <a:lstStyle/>
          <a:p>
            <a:r>
              <a:rPr lang="en-US" sz="1600" dirty="0" smtClean="0">
                <a:solidFill>
                  <a:schemeClr val="bg1"/>
                </a:solidFill>
              </a:rPr>
              <a:t>135W-125W Zonal Mean “Pollution” O3 Flux March-July 2012-14</a:t>
            </a:r>
            <a:endParaRPr lang="en-US" sz="1600" dirty="0">
              <a:solidFill>
                <a:schemeClr val="bg1"/>
              </a:solidFill>
            </a:endParaRPr>
          </a:p>
        </p:txBody>
      </p:sp>
      <p:sp>
        <p:nvSpPr>
          <p:cNvPr id="13" name="TextBox 12"/>
          <p:cNvSpPr txBox="1"/>
          <p:nvPr/>
        </p:nvSpPr>
        <p:spPr>
          <a:xfrm>
            <a:off x="457200" y="3405729"/>
            <a:ext cx="5791200" cy="338554"/>
          </a:xfrm>
          <a:prstGeom prst="rect">
            <a:avLst/>
          </a:prstGeom>
          <a:solidFill>
            <a:srgbClr val="1F1A82"/>
          </a:solidFill>
        </p:spPr>
        <p:txBody>
          <a:bodyPr wrap="square" rtlCol="0">
            <a:spAutoFit/>
          </a:bodyPr>
          <a:lstStyle/>
          <a:p>
            <a:r>
              <a:rPr lang="en-US" sz="1600" dirty="0" smtClean="0">
                <a:solidFill>
                  <a:schemeClr val="bg1"/>
                </a:solidFill>
              </a:rPr>
              <a:t>135W-125W Zonal Mean “Pollution” CO Flux March-July 2012-14</a:t>
            </a:r>
            <a:endParaRPr lang="en-US" sz="1600" dirty="0">
              <a:solidFill>
                <a:schemeClr val="bg1"/>
              </a:solidFill>
            </a:endParaRPr>
          </a:p>
        </p:txBody>
      </p:sp>
    </p:spTree>
    <p:extLst>
      <p:ext uri="{BB962C8B-B14F-4D97-AF65-F5344CB8AC3E}">
        <p14:creationId xmlns:p14="http://schemas.microsoft.com/office/powerpoint/2010/main" val="16093182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ans\users$\bpierce\Data\Documents\FY15_Travel\Transboundary_ozone_Yosemite\Talk\March.2012-2014_PCOFLX_xse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6" y="3409889"/>
            <a:ext cx="6480810" cy="345643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beans\users$\bpierce\Data\Documents\FY15_Travel\Transboundary_ozone_Yosemite\Talk\March.2012-2014_PO3FLX_xs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8" y="1479"/>
            <a:ext cx="6480810" cy="34564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60095" y="3048000"/>
            <a:ext cx="2663190" cy="1200329"/>
          </a:xfrm>
          <a:prstGeom prst="rect">
            <a:avLst/>
          </a:prstGeom>
          <a:solidFill>
            <a:schemeClr val="bg1"/>
          </a:solidFill>
          <a:ln>
            <a:solidFill>
              <a:schemeClr val="tx1"/>
            </a:solidFill>
          </a:ln>
        </p:spPr>
        <p:txBody>
          <a:bodyPr wrap="square" rtlCol="0">
            <a:spAutoFit/>
          </a:bodyPr>
          <a:lstStyle/>
          <a:p>
            <a:r>
              <a:rPr lang="en-US" dirty="0" smtClean="0"/>
              <a:t>Largest polluted O3 an CO Fluxes are collocated </a:t>
            </a:r>
            <a:r>
              <a:rPr lang="en-US" dirty="0" smtClean="0"/>
              <a:t>near </a:t>
            </a:r>
            <a:r>
              <a:rPr lang="en-US" dirty="0"/>
              <a:t>7km – lower portion of mid-latitude </a:t>
            </a:r>
            <a:r>
              <a:rPr lang="en-US" dirty="0" smtClean="0"/>
              <a:t>jet</a:t>
            </a:r>
            <a:endParaRPr lang="en-US" dirty="0"/>
          </a:p>
        </p:txBody>
      </p:sp>
      <p:cxnSp>
        <p:nvCxnSpPr>
          <p:cNvPr id="5" name="Straight Arrow Connector 4"/>
          <p:cNvCxnSpPr>
            <a:stCxn id="4" idx="1"/>
          </p:cNvCxnSpPr>
          <p:nvPr/>
        </p:nvCxnSpPr>
        <p:spPr>
          <a:xfrm flipH="1" flipV="1">
            <a:off x="3219691" y="1828804"/>
            <a:ext cx="3240404" cy="181936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4" idx="1"/>
          </p:cNvCxnSpPr>
          <p:nvPr/>
        </p:nvCxnSpPr>
        <p:spPr>
          <a:xfrm flipH="1">
            <a:off x="3219691" y="3648165"/>
            <a:ext cx="3240404" cy="160963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480810" y="2148530"/>
            <a:ext cx="2663190" cy="584775"/>
          </a:xfrm>
          <a:prstGeom prst="rect">
            <a:avLst/>
          </a:prstGeom>
        </p:spPr>
        <p:txBody>
          <a:bodyPr wrap="square">
            <a:spAutoFit/>
          </a:bodyPr>
          <a:lstStyle/>
          <a:p>
            <a:pPr algn="ctr"/>
            <a:r>
              <a:rPr lang="en-US" sz="1600" b="1" dirty="0" smtClean="0">
                <a:latin typeface="Times New Roman" panose="02020603050405020304" pitchFamily="18" charset="0"/>
                <a:cs typeface="Times New Roman" panose="02020603050405020304" pitchFamily="18" charset="0"/>
              </a:rPr>
              <a:t>Pollution</a:t>
            </a:r>
          </a:p>
          <a:p>
            <a:pPr algn="ctr"/>
            <a:r>
              <a:rPr lang="en-US" sz="1600" b="1" dirty="0" smtClean="0">
                <a:latin typeface="Times New Roman" panose="02020603050405020304" pitchFamily="18" charset="0"/>
                <a:cs typeface="Times New Roman" panose="02020603050405020304" pitchFamily="18" charset="0"/>
              </a:rPr>
              <a:t>(O3&gt;60ppbv,CO&gt;150ppbv</a:t>
            </a:r>
            <a:r>
              <a:rPr lang="en-US" sz="1600" b="1" dirty="0">
                <a:solidFill>
                  <a:schemeClr val="bg1"/>
                </a:solidFill>
                <a:latin typeface="Times New Roman" panose="02020603050405020304" pitchFamily="18" charset="0"/>
                <a:cs typeface="Times New Roman" panose="02020603050405020304" pitchFamily="18" charset="0"/>
              </a:rPr>
              <a:t>) </a:t>
            </a:r>
          </a:p>
        </p:txBody>
      </p:sp>
      <p:sp>
        <p:nvSpPr>
          <p:cNvPr id="12" name="TextBox 11"/>
          <p:cNvSpPr txBox="1"/>
          <p:nvPr/>
        </p:nvSpPr>
        <p:spPr>
          <a:xfrm>
            <a:off x="381000" y="10357"/>
            <a:ext cx="5943599" cy="338554"/>
          </a:xfrm>
          <a:prstGeom prst="rect">
            <a:avLst/>
          </a:prstGeom>
          <a:solidFill>
            <a:srgbClr val="1F1A82"/>
          </a:solidFill>
        </p:spPr>
        <p:txBody>
          <a:bodyPr wrap="square" rtlCol="0">
            <a:spAutoFit/>
          </a:bodyPr>
          <a:lstStyle/>
          <a:p>
            <a:r>
              <a:rPr lang="en-US" sz="1600" dirty="0" smtClean="0">
                <a:solidFill>
                  <a:schemeClr val="bg1"/>
                </a:solidFill>
              </a:rPr>
              <a:t>135W-125W Zonal Mean “Pollution” O3 Flux March 2012-14</a:t>
            </a:r>
            <a:endParaRPr lang="en-US" sz="1600" dirty="0">
              <a:solidFill>
                <a:schemeClr val="bg1"/>
              </a:solidFill>
            </a:endParaRPr>
          </a:p>
        </p:txBody>
      </p:sp>
      <p:sp>
        <p:nvSpPr>
          <p:cNvPr id="13" name="TextBox 12"/>
          <p:cNvSpPr txBox="1"/>
          <p:nvPr/>
        </p:nvSpPr>
        <p:spPr>
          <a:xfrm>
            <a:off x="457200" y="3405729"/>
            <a:ext cx="5791200" cy="338554"/>
          </a:xfrm>
          <a:prstGeom prst="rect">
            <a:avLst/>
          </a:prstGeom>
          <a:solidFill>
            <a:srgbClr val="1F1A82"/>
          </a:solidFill>
        </p:spPr>
        <p:txBody>
          <a:bodyPr wrap="square" rtlCol="0">
            <a:spAutoFit/>
          </a:bodyPr>
          <a:lstStyle/>
          <a:p>
            <a:r>
              <a:rPr lang="en-US" sz="1600" dirty="0" smtClean="0">
                <a:solidFill>
                  <a:schemeClr val="bg1"/>
                </a:solidFill>
              </a:rPr>
              <a:t>135W-125W Zonal Mean “Pollution” CO Flux March 2012-14</a:t>
            </a:r>
            <a:endParaRPr lang="en-US" sz="1600" dirty="0">
              <a:solidFill>
                <a:schemeClr val="bg1"/>
              </a:solidFill>
            </a:endParaRPr>
          </a:p>
        </p:txBody>
      </p:sp>
    </p:spTree>
    <p:extLst>
      <p:ext uri="{BB962C8B-B14F-4D97-AF65-F5344CB8AC3E}">
        <p14:creationId xmlns:p14="http://schemas.microsoft.com/office/powerpoint/2010/main" val="17437496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eans\users$\bpierce\Data\Documents\FY15_Travel\Transboundary_ozone_Yosemite\Talk\April.2012-2014_PO3FLX_xse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8" y="10357"/>
            <a:ext cx="6480810" cy="345643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beans\users$\bpierce\Data\Documents\FY15_Travel\Transboundary_ozone_Yosemite\Talk\April.2012-2014_PCOFLX_xs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5" y="3401568"/>
            <a:ext cx="6480810" cy="34564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60095" y="3048000"/>
            <a:ext cx="2663190" cy="1200329"/>
          </a:xfrm>
          <a:prstGeom prst="rect">
            <a:avLst/>
          </a:prstGeom>
          <a:solidFill>
            <a:schemeClr val="bg1"/>
          </a:solidFill>
          <a:ln>
            <a:solidFill>
              <a:schemeClr val="tx1"/>
            </a:solidFill>
          </a:ln>
        </p:spPr>
        <p:txBody>
          <a:bodyPr wrap="square" rtlCol="0">
            <a:spAutoFit/>
          </a:bodyPr>
          <a:lstStyle/>
          <a:p>
            <a:r>
              <a:rPr lang="en-US" dirty="0" smtClean="0"/>
              <a:t>Largest polluted O3 an CO Fluxes are collocated </a:t>
            </a:r>
            <a:r>
              <a:rPr lang="en-US" dirty="0" smtClean="0"/>
              <a:t>near </a:t>
            </a:r>
            <a:r>
              <a:rPr lang="en-US" dirty="0"/>
              <a:t>7km – lower portion of mid-latitude </a:t>
            </a:r>
            <a:r>
              <a:rPr lang="en-US" dirty="0" smtClean="0"/>
              <a:t>jet</a:t>
            </a:r>
            <a:endParaRPr lang="en-US" dirty="0"/>
          </a:p>
        </p:txBody>
      </p:sp>
      <p:cxnSp>
        <p:nvCxnSpPr>
          <p:cNvPr id="5" name="Straight Arrow Connector 4"/>
          <p:cNvCxnSpPr>
            <a:stCxn id="4" idx="1"/>
          </p:cNvCxnSpPr>
          <p:nvPr/>
        </p:nvCxnSpPr>
        <p:spPr>
          <a:xfrm flipH="1" flipV="1">
            <a:off x="3219691" y="1828804"/>
            <a:ext cx="3240404" cy="181936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4" idx="1"/>
          </p:cNvCxnSpPr>
          <p:nvPr/>
        </p:nvCxnSpPr>
        <p:spPr>
          <a:xfrm flipH="1">
            <a:off x="3219691" y="3648165"/>
            <a:ext cx="3240404" cy="160963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480810" y="2148530"/>
            <a:ext cx="2663190" cy="584775"/>
          </a:xfrm>
          <a:prstGeom prst="rect">
            <a:avLst/>
          </a:prstGeom>
        </p:spPr>
        <p:txBody>
          <a:bodyPr wrap="square">
            <a:spAutoFit/>
          </a:bodyPr>
          <a:lstStyle/>
          <a:p>
            <a:pPr algn="ctr"/>
            <a:r>
              <a:rPr lang="en-US" sz="1600" b="1" dirty="0" smtClean="0">
                <a:latin typeface="Times New Roman" panose="02020603050405020304" pitchFamily="18" charset="0"/>
                <a:cs typeface="Times New Roman" panose="02020603050405020304" pitchFamily="18" charset="0"/>
              </a:rPr>
              <a:t>Pollution</a:t>
            </a:r>
          </a:p>
          <a:p>
            <a:pPr algn="ctr"/>
            <a:r>
              <a:rPr lang="en-US" sz="1600" b="1" dirty="0" smtClean="0">
                <a:latin typeface="Times New Roman" panose="02020603050405020304" pitchFamily="18" charset="0"/>
                <a:cs typeface="Times New Roman" panose="02020603050405020304" pitchFamily="18" charset="0"/>
              </a:rPr>
              <a:t>(O3&gt;60ppbv,CO&gt;150ppbv</a:t>
            </a:r>
            <a:r>
              <a:rPr lang="en-US" sz="1600" b="1" dirty="0">
                <a:solidFill>
                  <a:schemeClr val="bg1"/>
                </a:solidFill>
                <a:latin typeface="Times New Roman" panose="02020603050405020304" pitchFamily="18" charset="0"/>
                <a:cs typeface="Times New Roman" panose="02020603050405020304" pitchFamily="18" charset="0"/>
              </a:rPr>
              <a:t>) </a:t>
            </a:r>
          </a:p>
        </p:txBody>
      </p:sp>
      <p:sp>
        <p:nvSpPr>
          <p:cNvPr id="12" name="TextBox 11"/>
          <p:cNvSpPr txBox="1"/>
          <p:nvPr/>
        </p:nvSpPr>
        <p:spPr>
          <a:xfrm>
            <a:off x="381000" y="10357"/>
            <a:ext cx="5943599" cy="338554"/>
          </a:xfrm>
          <a:prstGeom prst="rect">
            <a:avLst/>
          </a:prstGeom>
          <a:solidFill>
            <a:srgbClr val="1F1A82"/>
          </a:solidFill>
        </p:spPr>
        <p:txBody>
          <a:bodyPr wrap="square" rtlCol="0">
            <a:spAutoFit/>
          </a:bodyPr>
          <a:lstStyle/>
          <a:p>
            <a:r>
              <a:rPr lang="en-US" sz="1600" dirty="0" smtClean="0">
                <a:solidFill>
                  <a:schemeClr val="bg1"/>
                </a:solidFill>
              </a:rPr>
              <a:t>135W-125W Zonal Mean “Pollution” O3 Flux April 2012-14</a:t>
            </a:r>
            <a:endParaRPr lang="en-US" sz="1600" dirty="0">
              <a:solidFill>
                <a:schemeClr val="bg1"/>
              </a:solidFill>
            </a:endParaRPr>
          </a:p>
        </p:txBody>
      </p:sp>
      <p:sp>
        <p:nvSpPr>
          <p:cNvPr id="13" name="TextBox 12"/>
          <p:cNvSpPr txBox="1"/>
          <p:nvPr/>
        </p:nvSpPr>
        <p:spPr>
          <a:xfrm>
            <a:off x="457200" y="3405729"/>
            <a:ext cx="5791200" cy="338554"/>
          </a:xfrm>
          <a:prstGeom prst="rect">
            <a:avLst/>
          </a:prstGeom>
          <a:solidFill>
            <a:srgbClr val="1F1A82"/>
          </a:solidFill>
        </p:spPr>
        <p:txBody>
          <a:bodyPr wrap="square" rtlCol="0">
            <a:spAutoFit/>
          </a:bodyPr>
          <a:lstStyle/>
          <a:p>
            <a:r>
              <a:rPr lang="en-US" sz="1600" dirty="0" smtClean="0">
                <a:solidFill>
                  <a:schemeClr val="bg1"/>
                </a:solidFill>
              </a:rPr>
              <a:t>135W-125W Zonal Mean “Pollution” CO Flux April 2012-14</a:t>
            </a:r>
            <a:endParaRPr lang="en-US" sz="1600" dirty="0">
              <a:solidFill>
                <a:schemeClr val="bg1"/>
              </a:solidFill>
            </a:endParaRPr>
          </a:p>
        </p:txBody>
      </p:sp>
    </p:spTree>
    <p:extLst>
      <p:ext uri="{BB962C8B-B14F-4D97-AF65-F5344CB8AC3E}">
        <p14:creationId xmlns:p14="http://schemas.microsoft.com/office/powerpoint/2010/main" val="36828867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eans\users$\bpierce\Data\Documents\FY15_Travel\Transboundary_ozone_Yosemite\Talk\May.2012-2014_PO3FLX_xse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8" y="0"/>
            <a:ext cx="6480810" cy="345643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beans\users$\bpierce\Data\Documents\FY15_Travel\Transboundary_ozone_Yosemite\Talk\May.2012-2014_PCOFLX_xs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4" y="3401568"/>
            <a:ext cx="6480810" cy="34564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60095" y="2111276"/>
            <a:ext cx="2663190" cy="2308324"/>
          </a:xfrm>
          <a:prstGeom prst="rect">
            <a:avLst/>
          </a:prstGeom>
          <a:solidFill>
            <a:schemeClr val="bg1"/>
          </a:solidFill>
          <a:ln>
            <a:solidFill>
              <a:schemeClr val="tx1"/>
            </a:solidFill>
          </a:ln>
        </p:spPr>
        <p:txBody>
          <a:bodyPr wrap="square" rtlCol="0">
            <a:spAutoFit/>
          </a:bodyPr>
          <a:lstStyle/>
          <a:p>
            <a:r>
              <a:rPr lang="en-US" dirty="0" smtClean="0"/>
              <a:t>Largest polluted O3 an CO Fluxes are collocated </a:t>
            </a:r>
            <a:r>
              <a:rPr lang="en-US" dirty="0" smtClean="0"/>
              <a:t>near 5km –North of mid-latitude jet</a:t>
            </a:r>
          </a:p>
          <a:p>
            <a:endParaRPr lang="en-US" dirty="0"/>
          </a:p>
          <a:p>
            <a:r>
              <a:rPr lang="en-US" dirty="0" smtClean="0"/>
              <a:t>Significant reduction in polluted fluxes within mid-latitude </a:t>
            </a:r>
            <a:r>
              <a:rPr lang="en-US" dirty="0" err="1" smtClean="0"/>
              <a:t>ject</a:t>
            </a:r>
            <a:endParaRPr lang="en-US" dirty="0"/>
          </a:p>
        </p:txBody>
      </p:sp>
      <p:cxnSp>
        <p:nvCxnSpPr>
          <p:cNvPr id="5" name="Straight Arrow Connector 4"/>
          <p:cNvCxnSpPr>
            <a:stCxn id="4" idx="1"/>
          </p:cNvCxnSpPr>
          <p:nvPr/>
        </p:nvCxnSpPr>
        <p:spPr>
          <a:xfrm flipH="1" flipV="1">
            <a:off x="5029201" y="2111276"/>
            <a:ext cx="1430894" cy="11541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4" idx="1"/>
          </p:cNvCxnSpPr>
          <p:nvPr/>
        </p:nvCxnSpPr>
        <p:spPr>
          <a:xfrm flipH="1">
            <a:off x="5029201" y="3265438"/>
            <a:ext cx="1430894" cy="22971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480810" y="1211806"/>
            <a:ext cx="2663190" cy="584775"/>
          </a:xfrm>
          <a:prstGeom prst="rect">
            <a:avLst/>
          </a:prstGeom>
        </p:spPr>
        <p:txBody>
          <a:bodyPr wrap="square">
            <a:spAutoFit/>
          </a:bodyPr>
          <a:lstStyle/>
          <a:p>
            <a:pPr algn="ctr"/>
            <a:r>
              <a:rPr lang="en-US" sz="1600" b="1" dirty="0" smtClean="0">
                <a:latin typeface="Times New Roman" panose="02020603050405020304" pitchFamily="18" charset="0"/>
                <a:cs typeface="Times New Roman" panose="02020603050405020304" pitchFamily="18" charset="0"/>
              </a:rPr>
              <a:t>Pollution</a:t>
            </a:r>
          </a:p>
          <a:p>
            <a:pPr algn="ctr"/>
            <a:r>
              <a:rPr lang="en-US" sz="1600" b="1" dirty="0" smtClean="0">
                <a:latin typeface="Times New Roman" panose="02020603050405020304" pitchFamily="18" charset="0"/>
                <a:cs typeface="Times New Roman" panose="02020603050405020304" pitchFamily="18" charset="0"/>
              </a:rPr>
              <a:t>(O3&gt;60ppbv,CO&gt;150ppbv</a:t>
            </a:r>
            <a:r>
              <a:rPr lang="en-US" sz="1600" b="1" dirty="0">
                <a:solidFill>
                  <a:schemeClr val="bg1"/>
                </a:solidFill>
                <a:latin typeface="Times New Roman" panose="02020603050405020304" pitchFamily="18" charset="0"/>
                <a:cs typeface="Times New Roman" panose="02020603050405020304" pitchFamily="18" charset="0"/>
              </a:rPr>
              <a:t>) </a:t>
            </a:r>
          </a:p>
        </p:txBody>
      </p:sp>
      <p:sp>
        <p:nvSpPr>
          <p:cNvPr id="12" name="TextBox 11"/>
          <p:cNvSpPr txBox="1"/>
          <p:nvPr/>
        </p:nvSpPr>
        <p:spPr>
          <a:xfrm>
            <a:off x="381000" y="10357"/>
            <a:ext cx="5943599" cy="338554"/>
          </a:xfrm>
          <a:prstGeom prst="rect">
            <a:avLst/>
          </a:prstGeom>
          <a:solidFill>
            <a:srgbClr val="1F1A82"/>
          </a:solidFill>
        </p:spPr>
        <p:txBody>
          <a:bodyPr wrap="square" rtlCol="0">
            <a:spAutoFit/>
          </a:bodyPr>
          <a:lstStyle/>
          <a:p>
            <a:r>
              <a:rPr lang="en-US" sz="1600" dirty="0" smtClean="0">
                <a:solidFill>
                  <a:schemeClr val="bg1"/>
                </a:solidFill>
              </a:rPr>
              <a:t>135W-125W Zonal Mean “Pollution” O3 Flux May 2012-14</a:t>
            </a:r>
            <a:endParaRPr lang="en-US" sz="1600" dirty="0">
              <a:solidFill>
                <a:schemeClr val="bg1"/>
              </a:solidFill>
            </a:endParaRPr>
          </a:p>
        </p:txBody>
      </p:sp>
      <p:sp>
        <p:nvSpPr>
          <p:cNvPr id="13" name="TextBox 12"/>
          <p:cNvSpPr txBox="1"/>
          <p:nvPr/>
        </p:nvSpPr>
        <p:spPr>
          <a:xfrm>
            <a:off x="457200" y="3405729"/>
            <a:ext cx="5791200" cy="338554"/>
          </a:xfrm>
          <a:prstGeom prst="rect">
            <a:avLst/>
          </a:prstGeom>
          <a:solidFill>
            <a:srgbClr val="1F1A82"/>
          </a:solidFill>
        </p:spPr>
        <p:txBody>
          <a:bodyPr wrap="square" rtlCol="0">
            <a:spAutoFit/>
          </a:bodyPr>
          <a:lstStyle/>
          <a:p>
            <a:r>
              <a:rPr lang="en-US" sz="1600" dirty="0" smtClean="0">
                <a:solidFill>
                  <a:schemeClr val="bg1"/>
                </a:solidFill>
              </a:rPr>
              <a:t>135W-125W Zonal Mean “Pollution” CO Flux May 2012-14</a:t>
            </a:r>
            <a:endParaRPr lang="en-US" sz="1600" dirty="0">
              <a:solidFill>
                <a:schemeClr val="bg1"/>
              </a:solidFill>
            </a:endParaRPr>
          </a:p>
        </p:txBody>
      </p:sp>
    </p:spTree>
    <p:extLst>
      <p:ext uri="{BB962C8B-B14F-4D97-AF65-F5344CB8AC3E}">
        <p14:creationId xmlns:p14="http://schemas.microsoft.com/office/powerpoint/2010/main" val="28900671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eans\users$\bpierce\Data\Documents\FY15_Travel\Transboundary_ozone_Yosemite\Talk\June.2012-2014_PO3FLX_xse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57"/>
            <a:ext cx="6480810" cy="345643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beans\users$\bpierce\Data\Documents\FY15_Travel\Transboundary_ozone_Yosemite\Talk\June.2012-2014_PCOFLX_xs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01568"/>
            <a:ext cx="6480810" cy="34564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60095" y="3048000"/>
            <a:ext cx="2663190" cy="923330"/>
          </a:xfrm>
          <a:prstGeom prst="rect">
            <a:avLst/>
          </a:prstGeom>
          <a:solidFill>
            <a:schemeClr val="bg1"/>
          </a:solidFill>
          <a:ln>
            <a:solidFill>
              <a:schemeClr val="tx1"/>
            </a:solidFill>
          </a:ln>
        </p:spPr>
        <p:txBody>
          <a:bodyPr wrap="square" rtlCol="0">
            <a:spAutoFit/>
          </a:bodyPr>
          <a:lstStyle/>
          <a:p>
            <a:r>
              <a:rPr lang="en-US" dirty="0"/>
              <a:t>P</a:t>
            </a:r>
            <a:r>
              <a:rPr lang="en-US" dirty="0" smtClean="0"/>
              <a:t>olluted O3 an CO Fluxes are near zero (no events within threshold)</a:t>
            </a:r>
            <a:endParaRPr lang="en-US" dirty="0"/>
          </a:p>
        </p:txBody>
      </p:sp>
      <p:sp>
        <p:nvSpPr>
          <p:cNvPr id="11" name="Rectangle 10"/>
          <p:cNvSpPr/>
          <p:nvPr/>
        </p:nvSpPr>
        <p:spPr>
          <a:xfrm>
            <a:off x="6480810" y="2148530"/>
            <a:ext cx="2663190" cy="584775"/>
          </a:xfrm>
          <a:prstGeom prst="rect">
            <a:avLst/>
          </a:prstGeom>
        </p:spPr>
        <p:txBody>
          <a:bodyPr wrap="square">
            <a:spAutoFit/>
          </a:bodyPr>
          <a:lstStyle/>
          <a:p>
            <a:pPr algn="ctr"/>
            <a:r>
              <a:rPr lang="en-US" sz="1600" b="1" dirty="0" smtClean="0">
                <a:latin typeface="Times New Roman" panose="02020603050405020304" pitchFamily="18" charset="0"/>
                <a:cs typeface="Times New Roman" panose="02020603050405020304" pitchFamily="18" charset="0"/>
              </a:rPr>
              <a:t>Pollution</a:t>
            </a:r>
          </a:p>
          <a:p>
            <a:pPr algn="ctr"/>
            <a:r>
              <a:rPr lang="en-US" sz="1600" b="1" dirty="0" smtClean="0">
                <a:latin typeface="Times New Roman" panose="02020603050405020304" pitchFamily="18" charset="0"/>
                <a:cs typeface="Times New Roman" panose="02020603050405020304" pitchFamily="18" charset="0"/>
              </a:rPr>
              <a:t>(O3&gt;60ppbv,CO&gt;150ppbv</a:t>
            </a:r>
            <a:r>
              <a:rPr lang="en-US" sz="1600" b="1" dirty="0">
                <a:solidFill>
                  <a:schemeClr val="bg1"/>
                </a:solidFill>
                <a:latin typeface="Times New Roman" panose="02020603050405020304" pitchFamily="18" charset="0"/>
                <a:cs typeface="Times New Roman" panose="02020603050405020304" pitchFamily="18" charset="0"/>
              </a:rPr>
              <a:t>) </a:t>
            </a:r>
          </a:p>
        </p:txBody>
      </p:sp>
      <p:sp>
        <p:nvSpPr>
          <p:cNvPr id="12" name="TextBox 11"/>
          <p:cNvSpPr txBox="1"/>
          <p:nvPr/>
        </p:nvSpPr>
        <p:spPr>
          <a:xfrm>
            <a:off x="381000" y="10357"/>
            <a:ext cx="5943599" cy="338554"/>
          </a:xfrm>
          <a:prstGeom prst="rect">
            <a:avLst/>
          </a:prstGeom>
          <a:solidFill>
            <a:srgbClr val="1F1A82"/>
          </a:solidFill>
        </p:spPr>
        <p:txBody>
          <a:bodyPr wrap="square" rtlCol="0">
            <a:spAutoFit/>
          </a:bodyPr>
          <a:lstStyle/>
          <a:p>
            <a:r>
              <a:rPr lang="en-US" sz="1600" dirty="0" smtClean="0">
                <a:solidFill>
                  <a:schemeClr val="bg1"/>
                </a:solidFill>
              </a:rPr>
              <a:t>135W-125W Zonal Mean “Pollution” O3 Flux June 2012-14</a:t>
            </a:r>
            <a:endParaRPr lang="en-US" sz="1600" dirty="0">
              <a:solidFill>
                <a:schemeClr val="bg1"/>
              </a:solidFill>
            </a:endParaRPr>
          </a:p>
        </p:txBody>
      </p:sp>
      <p:sp>
        <p:nvSpPr>
          <p:cNvPr id="13" name="TextBox 12"/>
          <p:cNvSpPr txBox="1"/>
          <p:nvPr/>
        </p:nvSpPr>
        <p:spPr>
          <a:xfrm>
            <a:off x="457200" y="3405729"/>
            <a:ext cx="5791200" cy="338554"/>
          </a:xfrm>
          <a:prstGeom prst="rect">
            <a:avLst/>
          </a:prstGeom>
          <a:solidFill>
            <a:srgbClr val="1F1A82"/>
          </a:solidFill>
        </p:spPr>
        <p:txBody>
          <a:bodyPr wrap="square" rtlCol="0">
            <a:spAutoFit/>
          </a:bodyPr>
          <a:lstStyle/>
          <a:p>
            <a:r>
              <a:rPr lang="en-US" sz="1600" dirty="0" smtClean="0">
                <a:solidFill>
                  <a:schemeClr val="bg1"/>
                </a:solidFill>
              </a:rPr>
              <a:t>135W-125W Zonal Mean “Pollution” CO Flux June 2012-14</a:t>
            </a:r>
            <a:endParaRPr lang="en-US" sz="1600" dirty="0">
              <a:solidFill>
                <a:schemeClr val="bg1"/>
              </a:solidFill>
            </a:endParaRPr>
          </a:p>
        </p:txBody>
      </p:sp>
    </p:spTree>
    <p:extLst>
      <p:ext uri="{BB962C8B-B14F-4D97-AF65-F5344CB8AC3E}">
        <p14:creationId xmlns:p14="http://schemas.microsoft.com/office/powerpoint/2010/main" val="25615000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eans\users$\bpierce\Data\Documents\FY15_Travel\Transboundary_ozone_Yosemite\Talk\July.2012-2014_PO3FLX_xse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480810" cy="345643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beans\users$\bpierce\Data\Documents\FY15_Travel\Transboundary_ozone_Yosemite\Talk\July.2012-2014_PCOFLX_xs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55" y="3399349"/>
            <a:ext cx="6480810" cy="34564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60095" y="3048000"/>
            <a:ext cx="2663190" cy="1200329"/>
          </a:xfrm>
          <a:prstGeom prst="rect">
            <a:avLst/>
          </a:prstGeom>
          <a:solidFill>
            <a:schemeClr val="bg1"/>
          </a:solidFill>
          <a:ln>
            <a:solidFill>
              <a:schemeClr val="tx1"/>
            </a:solidFill>
          </a:ln>
        </p:spPr>
        <p:txBody>
          <a:bodyPr wrap="square" rtlCol="0">
            <a:spAutoFit/>
          </a:bodyPr>
          <a:lstStyle/>
          <a:p>
            <a:r>
              <a:rPr lang="en-US" dirty="0" smtClean="0"/>
              <a:t>Largest polluted O3 an CO Fluxes are near 5km – below mid-latitude and polar jets</a:t>
            </a:r>
            <a:endParaRPr lang="en-US" dirty="0"/>
          </a:p>
        </p:txBody>
      </p:sp>
      <p:cxnSp>
        <p:nvCxnSpPr>
          <p:cNvPr id="5" name="Straight Arrow Connector 4"/>
          <p:cNvCxnSpPr>
            <a:stCxn id="4" idx="1"/>
          </p:cNvCxnSpPr>
          <p:nvPr/>
        </p:nvCxnSpPr>
        <p:spPr>
          <a:xfrm flipH="1" flipV="1">
            <a:off x="5029201" y="2057403"/>
            <a:ext cx="1430894" cy="15907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4" idx="1"/>
          </p:cNvCxnSpPr>
          <p:nvPr/>
        </p:nvCxnSpPr>
        <p:spPr>
          <a:xfrm flipH="1">
            <a:off x="4839893" y="3648165"/>
            <a:ext cx="1620202" cy="191443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480810" y="2148530"/>
            <a:ext cx="2663190" cy="584775"/>
          </a:xfrm>
          <a:prstGeom prst="rect">
            <a:avLst/>
          </a:prstGeom>
        </p:spPr>
        <p:txBody>
          <a:bodyPr wrap="square">
            <a:spAutoFit/>
          </a:bodyPr>
          <a:lstStyle/>
          <a:p>
            <a:pPr algn="ctr"/>
            <a:r>
              <a:rPr lang="en-US" sz="1600" b="1" dirty="0" smtClean="0">
                <a:latin typeface="Times New Roman" panose="02020603050405020304" pitchFamily="18" charset="0"/>
                <a:cs typeface="Times New Roman" panose="02020603050405020304" pitchFamily="18" charset="0"/>
              </a:rPr>
              <a:t>Pollution</a:t>
            </a:r>
          </a:p>
          <a:p>
            <a:pPr algn="ctr"/>
            <a:r>
              <a:rPr lang="en-US" sz="1600" b="1" dirty="0" smtClean="0">
                <a:latin typeface="Times New Roman" panose="02020603050405020304" pitchFamily="18" charset="0"/>
                <a:cs typeface="Times New Roman" panose="02020603050405020304" pitchFamily="18" charset="0"/>
              </a:rPr>
              <a:t>(O3&gt;60ppbv,CO&gt;150ppbv</a:t>
            </a:r>
            <a:r>
              <a:rPr lang="en-US" sz="1600" b="1" dirty="0">
                <a:solidFill>
                  <a:schemeClr val="bg1"/>
                </a:solidFill>
                <a:latin typeface="Times New Roman" panose="02020603050405020304" pitchFamily="18" charset="0"/>
                <a:cs typeface="Times New Roman" panose="02020603050405020304" pitchFamily="18" charset="0"/>
              </a:rPr>
              <a:t>) </a:t>
            </a:r>
          </a:p>
        </p:txBody>
      </p:sp>
      <p:sp>
        <p:nvSpPr>
          <p:cNvPr id="12" name="TextBox 11"/>
          <p:cNvSpPr txBox="1"/>
          <p:nvPr/>
        </p:nvSpPr>
        <p:spPr>
          <a:xfrm>
            <a:off x="381000" y="10357"/>
            <a:ext cx="5943599" cy="338554"/>
          </a:xfrm>
          <a:prstGeom prst="rect">
            <a:avLst/>
          </a:prstGeom>
          <a:solidFill>
            <a:srgbClr val="1F1A82"/>
          </a:solidFill>
        </p:spPr>
        <p:txBody>
          <a:bodyPr wrap="square" rtlCol="0">
            <a:spAutoFit/>
          </a:bodyPr>
          <a:lstStyle/>
          <a:p>
            <a:r>
              <a:rPr lang="en-US" sz="1600" dirty="0" smtClean="0">
                <a:solidFill>
                  <a:schemeClr val="bg1"/>
                </a:solidFill>
              </a:rPr>
              <a:t>135W-125W Zonal Mean “Pollution” O3 Flux July 2012-14</a:t>
            </a:r>
            <a:endParaRPr lang="en-US" sz="1600" dirty="0">
              <a:solidFill>
                <a:schemeClr val="bg1"/>
              </a:solidFill>
            </a:endParaRPr>
          </a:p>
        </p:txBody>
      </p:sp>
      <p:sp>
        <p:nvSpPr>
          <p:cNvPr id="13" name="TextBox 12"/>
          <p:cNvSpPr txBox="1"/>
          <p:nvPr/>
        </p:nvSpPr>
        <p:spPr>
          <a:xfrm>
            <a:off x="457200" y="3405729"/>
            <a:ext cx="5791200" cy="338554"/>
          </a:xfrm>
          <a:prstGeom prst="rect">
            <a:avLst/>
          </a:prstGeom>
          <a:solidFill>
            <a:srgbClr val="1F1A82"/>
          </a:solidFill>
        </p:spPr>
        <p:txBody>
          <a:bodyPr wrap="square" rtlCol="0">
            <a:spAutoFit/>
          </a:bodyPr>
          <a:lstStyle/>
          <a:p>
            <a:r>
              <a:rPr lang="en-US" sz="1600" dirty="0" smtClean="0">
                <a:solidFill>
                  <a:schemeClr val="bg1"/>
                </a:solidFill>
              </a:rPr>
              <a:t>135W-125W Zonal Mean “Pollution” CO Flux July 2012-14</a:t>
            </a:r>
            <a:endParaRPr lang="en-US" sz="1600" dirty="0">
              <a:solidFill>
                <a:schemeClr val="bg1"/>
              </a:solidFill>
            </a:endParaRPr>
          </a:p>
        </p:txBody>
      </p:sp>
      <p:cxnSp>
        <p:nvCxnSpPr>
          <p:cNvPr id="14" name="Straight Arrow Connector 13"/>
          <p:cNvCxnSpPr/>
          <p:nvPr/>
        </p:nvCxnSpPr>
        <p:spPr>
          <a:xfrm flipH="1" flipV="1">
            <a:off x="3369075" y="2109190"/>
            <a:ext cx="2117325" cy="43727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361677" y="4729576"/>
            <a:ext cx="2200923" cy="8581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6298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2954174"/>
            <a:ext cx="5268686" cy="646331"/>
          </a:xfrm>
          <a:prstGeom prst="rect">
            <a:avLst/>
          </a:prstGeom>
          <a:noFill/>
        </p:spPr>
        <p:txBody>
          <a:bodyPr wrap="none" rtlCol="0">
            <a:spAutoFit/>
          </a:bodyPr>
          <a:lstStyle/>
          <a:p>
            <a:pPr algn="ctr"/>
            <a:r>
              <a:rPr lang="en-US" dirty="0" smtClean="0"/>
              <a:t>Spring 2015 Intercontinental Pollution Transport Event</a:t>
            </a:r>
          </a:p>
          <a:p>
            <a:pPr algn="ctr"/>
            <a:r>
              <a:rPr lang="en-US" dirty="0" smtClean="0"/>
              <a:t>(March 22-24, 2015)</a:t>
            </a:r>
            <a:endParaRPr lang="en-US" dirty="0"/>
          </a:p>
        </p:txBody>
      </p:sp>
    </p:spTree>
    <p:extLst>
      <p:ext uri="{BB962C8B-B14F-4D97-AF65-F5344CB8AC3E}">
        <p14:creationId xmlns:p14="http://schemas.microsoft.com/office/powerpoint/2010/main" val="30862277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beans\users$\bpierce\Data\Documents\FY15_Travel\Transboundary_ozone_Yosemite\Talk\ts_20150311-20150331_061070009_8780_CA.jpg"/>
          <p:cNvPicPr>
            <a:picLocks noChangeAspect="1" noChangeArrowheads="1"/>
          </p:cNvPicPr>
          <p:nvPr/>
        </p:nvPicPr>
        <p:blipFill rotWithShape="1">
          <a:blip r:embed="rId2">
            <a:extLst>
              <a:ext uri="{28A0092B-C50C-407E-A947-70E740481C1C}">
                <a14:useLocalDpi xmlns:a14="http://schemas.microsoft.com/office/drawing/2010/main" val="0"/>
              </a:ext>
            </a:extLst>
          </a:blip>
          <a:srcRect b="10872"/>
          <a:stretch/>
        </p:blipFill>
        <p:spPr bwMode="auto">
          <a:xfrm>
            <a:off x="5580356" y="1022410"/>
            <a:ext cx="3429000" cy="213933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beans\users$\bpierce\Data\Documents\FY15_Travel\Transboundary_ozone_Yosemite\Talk\raqms.300K.o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379895"/>
            <a:ext cx="5562600" cy="34766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beans\users$\bpierce\Data\Documents\FY15_Travel\Transboundary_ozone_Yosemite\Talk\raqms.300K.c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562600" cy="3476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92169" y="4343400"/>
            <a:ext cx="268022" cy="307777"/>
          </a:xfrm>
          <a:prstGeom prst="rect">
            <a:avLst/>
          </a:prstGeom>
          <a:noFill/>
        </p:spPr>
        <p:txBody>
          <a:bodyPr wrap="none" rtlCol="0">
            <a:spAutoFit/>
          </a:bodyPr>
          <a:lstStyle/>
          <a:p>
            <a:r>
              <a:rPr lang="en-US" sz="1400" b="1" dirty="0" smtClean="0">
                <a:solidFill>
                  <a:srgbClr val="FF0000"/>
                </a:solidFill>
              </a:rPr>
              <a:t>?</a:t>
            </a:r>
            <a:endParaRPr lang="en-US" sz="1400" b="1" dirty="0">
              <a:solidFill>
                <a:srgbClr val="FF0000"/>
              </a:solidFill>
            </a:endParaRPr>
          </a:p>
        </p:txBody>
      </p:sp>
      <p:pic>
        <p:nvPicPr>
          <p:cNvPr id="3078" name="Picture 6" descr="\\beans\users$\bpierce\Data\Documents\FY15_Travel\Transboundary_ozone_Yosemite\Talk\ts_20150311-20150331_060714003_6780_CA.jpg"/>
          <p:cNvPicPr>
            <a:picLocks noChangeAspect="1" noChangeArrowheads="1"/>
          </p:cNvPicPr>
          <p:nvPr/>
        </p:nvPicPr>
        <p:blipFill rotWithShape="1">
          <a:blip r:embed="rId5">
            <a:extLst>
              <a:ext uri="{28A0092B-C50C-407E-A947-70E740481C1C}">
                <a14:useLocalDpi xmlns:a14="http://schemas.microsoft.com/office/drawing/2010/main" val="0"/>
              </a:ext>
            </a:extLst>
          </a:blip>
          <a:srcRect b="10872"/>
          <a:stretch/>
        </p:blipFill>
        <p:spPr bwMode="auto">
          <a:xfrm>
            <a:off x="5580356" y="3572632"/>
            <a:ext cx="3429000" cy="21393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467601" y="1793288"/>
            <a:ext cx="292590" cy="106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470188" y="4343400"/>
            <a:ext cx="292590" cy="106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479885" y="1779231"/>
            <a:ext cx="268022" cy="307777"/>
          </a:xfrm>
          <a:prstGeom prst="rect">
            <a:avLst/>
          </a:prstGeom>
          <a:noFill/>
        </p:spPr>
        <p:txBody>
          <a:bodyPr wrap="none" rtlCol="0">
            <a:spAutoFit/>
          </a:bodyPr>
          <a:lstStyle/>
          <a:p>
            <a:r>
              <a:rPr lang="en-US" sz="1400" b="1" dirty="0" smtClean="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6216907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1562729"/>
            <a:ext cx="2927212" cy="646331"/>
          </a:xfrm>
          <a:prstGeom prst="rect">
            <a:avLst/>
          </a:prstGeom>
          <a:noFill/>
        </p:spPr>
        <p:txBody>
          <a:bodyPr wrap="none" rtlCol="0">
            <a:spAutoFit/>
          </a:bodyPr>
          <a:lstStyle/>
          <a:p>
            <a:pPr algn="ctr"/>
            <a:r>
              <a:rPr lang="en-US" dirty="0" smtClean="0"/>
              <a:t>Reverse Domain Filling (RDF) </a:t>
            </a:r>
          </a:p>
          <a:p>
            <a:pPr algn="ctr"/>
            <a:r>
              <a:rPr lang="en-US" dirty="0" smtClean="0"/>
              <a:t>Analysis</a:t>
            </a:r>
            <a:endParaRPr lang="en-US" dirty="0"/>
          </a:p>
        </p:txBody>
      </p:sp>
      <p:sp>
        <p:nvSpPr>
          <p:cNvPr id="3" name="Rectangle 2"/>
          <p:cNvSpPr/>
          <p:nvPr/>
        </p:nvSpPr>
        <p:spPr>
          <a:xfrm>
            <a:off x="0" y="6328122"/>
            <a:ext cx="9144000" cy="523220"/>
          </a:xfrm>
          <a:prstGeom prst="rect">
            <a:avLst/>
          </a:prstGeom>
        </p:spPr>
        <p:txBody>
          <a:bodyPr wrap="square">
            <a:spAutoFit/>
          </a:bodyPr>
          <a:lstStyle/>
          <a:p>
            <a:pPr lvl="0"/>
            <a:r>
              <a:rPr lang="en-US" sz="1400" b="1" dirty="0"/>
              <a:t>Pierce, R. </a:t>
            </a:r>
            <a:r>
              <a:rPr lang="en-US" sz="1400" b="1" dirty="0" smtClean="0"/>
              <a:t>B. et. al. (2009), </a:t>
            </a:r>
            <a:r>
              <a:rPr lang="en-US" sz="1400" dirty="0"/>
              <a:t>Impacts of background ozone production on Houston and Dallas, TX Air Quality during the </a:t>
            </a:r>
            <a:r>
              <a:rPr lang="en-US" sz="1400" dirty="0" err="1"/>
              <a:t>TexAQS</a:t>
            </a:r>
            <a:r>
              <a:rPr lang="en-US" sz="1400" dirty="0"/>
              <a:t> field mission, J. </a:t>
            </a:r>
            <a:r>
              <a:rPr lang="en-US" sz="1400" dirty="0" err="1"/>
              <a:t>Geophys</a:t>
            </a:r>
            <a:r>
              <a:rPr lang="en-US" sz="1400" dirty="0"/>
              <a:t>. Res., 114, D00F09, doi:10.1029/2008JD011337 </a:t>
            </a:r>
          </a:p>
        </p:txBody>
      </p:sp>
    </p:spTree>
    <p:extLst>
      <p:ext uri="{BB962C8B-B14F-4D97-AF65-F5344CB8AC3E}">
        <p14:creationId xmlns:p14="http://schemas.microsoft.com/office/powerpoint/2010/main" val="2352331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25" t="5717" r="8125"/>
          <a:stretch/>
        </p:blipFill>
        <p:spPr bwMode="auto">
          <a:xfrm>
            <a:off x="1350963" y="807868"/>
            <a:ext cx="6421437" cy="45261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3" name="TextBox 13"/>
          <p:cNvSpPr txBox="1">
            <a:spLocks noChangeArrowheads="1"/>
          </p:cNvSpPr>
          <p:nvPr/>
        </p:nvSpPr>
        <p:spPr bwMode="auto">
          <a:xfrm>
            <a:off x="1719908" y="152400"/>
            <a:ext cx="58153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dirty="0">
                <a:latin typeface="Times New Roman" pitchFamily="18" charset="0"/>
                <a:cs typeface="Times New Roman" pitchFamily="18" charset="0"/>
              </a:rPr>
              <a:t>RAQMS </a:t>
            </a:r>
            <a:r>
              <a:rPr lang="en-US" altLang="en-US" sz="2800" b="1" dirty="0" smtClean="0">
                <a:latin typeface="Times New Roman" pitchFamily="18" charset="0"/>
                <a:cs typeface="Times New Roman" pitchFamily="18" charset="0"/>
              </a:rPr>
              <a:t>O3 </a:t>
            </a:r>
            <a:r>
              <a:rPr lang="en-US" altLang="en-US" sz="2800" b="1" dirty="0">
                <a:latin typeface="Times New Roman" pitchFamily="18" charset="0"/>
                <a:cs typeface="Times New Roman" pitchFamily="18" charset="0"/>
              </a:rPr>
              <a:t>Assimilation Procedure </a:t>
            </a:r>
          </a:p>
        </p:txBody>
      </p:sp>
      <p:sp>
        <p:nvSpPr>
          <p:cNvPr id="5124" name="TextBox 14"/>
          <p:cNvSpPr txBox="1">
            <a:spLocks noChangeArrowheads="1"/>
          </p:cNvSpPr>
          <p:nvPr/>
        </p:nvSpPr>
        <p:spPr bwMode="auto">
          <a:xfrm>
            <a:off x="0" y="5780782"/>
            <a:ext cx="9144000" cy="107721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600" b="1" dirty="0">
                <a:latin typeface="Times New Roman" pitchFamily="18" charset="0"/>
                <a:cs typeface="Times New Roman" pitchFamily="18" charset="0"/>
              </a:rPr>
              <a:t>Demonstration of: </a:t>
            </a:r>
          </a:p>
          <a:p>
            <a:pPr eaLnBrk="1" hangingPunct="1">
              <a:buFont typeface="Arial" charset="0"/>
              <a:buChar char="•"/>
            </a:pPr>
            <a:r>
              <a:rPr lang="en-US" altLang="en-US" sz="1600" b="1" dirty="0">
                <a:latin typeface="Times New Roman" pitchFamily="18" charset="0"/>
                <a:cs typeface="Times New Roman" pitchFamily="18" charset="0"/>
              </a:rPr>
              <a:t>Real-time assimilation of Microwave Limb Sounder (MLS) stratospheric ozone profiles</a:t>
            </a:r>
          </a:p>
          <a:p>
            <a:pPr eaLnBrk="1" hangingPunct="1">
              <a:buFont typeface="Arial" charset="0"/>
              <a:buChar char="•"/>
            </a:pPr>
            <a:r>
              <a:rPr lang="en-US" altLang="en-US" sz="1600" b="1" dirty="0">
                <a:latin typeface="Times New Roman" pitchFamily="18" charset="0"/>
                <a:cs typeface="Times New Roman" pitchFamily="18" charset="0"/>
              </a:rPr>
              <a:t>Real-time assimilation of Ozone Monitoring Instrument (OMI) total ozone column</a:t>
            </a:r>
          </a:p>
          <a:p>
            <a:pPr eaLnBrk="1" hangingPunct="1">
              <a:buFont typeface="Arial" charset="0"/>
              <a:buChar char="•"/>
            </a:pPr>
            <a:r>
              <a:rPr lang="en-US" altLang="en-US" sz="1600" b="1" dirty="0">
                <a:latin typeface="Times New Roman" pitchFamily="18" charset="0"/>
                <a:cs typeface="Times New Roman" pitchFamily="18" charset="0"/>
              </a:rPr>
              <a:t>Real-time incorporation of Moderate Resolution Imaging </a:t>
            </a:r>
            <a:r>
              <a:rPr lang="en-US" altLang="en-US" sz="1600" b="1" dirty="0" err="1">
                <a:latin typeface="Times New Roman" pitchFamily="18" charset="0"/>
                <a:cs typeface="Times New Roman" pitchFamily="18" charset="0"/>
              </a:rPr>
              <a:t>Spectroradiometer</a:t>
            </a:r>
            <a:r>
              <a:rPr lang="en-US" altLang="en-US" sz="1600" b="1" dirty="0">
                <a:latin typeface="Times New Roman" pitchFamily="18" charset="0"/>
                <a:cs typeface="Times New Roman" pitchFamily="18" charset="0"/>
              </a:rPr>
              <a:t> (MODIS) fire </a:t>
            </a:r>
            <a:r>
              <a:rPr lang="en-US" altLang="en-US" sz="1600" b="1" dirty="0" smtClean="0">
                <a:latin typeface="Times New Roman" pitchFamily="18" charset="0"/>
                <a:cs typeface="Times New Roman" pitchFamily="18" charset="0"/>
              </a:rPr>
              <a:t>detection</a:t>
            </a:r>
            <a:endParaRPr lang="en-US" altLang="en-US" sz="1600" b="1" dirty="0">
              <a:latin typeface="Times New Roman" pitchFamily="18" charset="0"/>
              <a:cs typeface="Times New Roman" pitchFamily="18" charset="0"/>
            </a:endParaRPr>
          </a:p>
        </p:txBody>
      </p:sp>
      <p:sp>
        <p:nvSpPr>
          <p:cNvPr id="5125" name="Text Box 5"/>
          <p:cNvSpPr txBox="1">
            <a:spLocks noChangeArrowheads="1"/>
          </p:cNvSpPr>
          <p:nvPr/>
        </p:nvSpPr>
        <p:spPr bwMode="auto">
          <a:xfrm>
            <a:off x="3332163" y="5029200"/>
            <a:ext cx="2590800" cy="314325"/>
          </a:xfrm>
          <a:prstGeom prst="rect">
            <a:avLst/>
          </a:prstGeom>
          <a:solidFill>
            <a:srgbClr val="FFFF00"/>
          </a:solidFill>
          <a:ln w="9525">
            <a:solidFill>
              <a:schemeClr val="accent2"/>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400" b="1">
                <a:solidFill>
                  <a:schemeClr val="accent2"/>
                </a:solidFill>
                <a:latin typeface="Times New Roman" pitchFamily="18" charset="0"/>
              </a:rPr>
              <a:t>OMI cloud cleared O3 column</a:t>
            </a:r>
          </a:p>
        </p:txBody>
      </p:sp>
    </p:spTree>
    <p:extLst>
      <p:ext uri="{BB962C8B-B14F-4D97-AF65-F5344CB8AC3E}">
        <p14:creationId xmlns:p14="http://schemas.microsoft.com/office/powerpoint/2010/main" val="1994581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beans\users$\bpierce\Data\Documents\FY15_Travel\Transboundary_ozone_Yosemite\Talk\rdf_regional_2015032218__5-day_conus.anal.dat.iox.3km-AGL.conus.an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eans\users$\bpierce\Data\Documents\FY15_Travel\Transboundary_ozone_Yosemite\Talk\rdf_regional_2015032218__5-day_conus.anal.dat.ipbl.3km-AGL.conus.a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4561"/>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beans\users$\bpierce\Data\Documents\FY15_Travel\Transboundary_ozone_Yosemite\Talk\rdf_regional_2015032218__5-day_conus.anal.dat.ico.3km-AGL.conus.an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beans\users$\bpierce\Data\Documents\FY15_Travel\Transboundary_ozone_Yosemite\Talk\rdf_regional_2015032218__5-day_conus.anal.dat.ioxprod.3km-AGL.conus.an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24652" y="48217"/>
            <a:ext cx="1694695" cy="1200329"/>
          </a:xfrm>
          <a:prstGeom prst="rect">
            <a:avLst/>
          </a:prstGeom>
          <a:noFill/>
        </p:spPr>
        <p:txBody>
          <a:bodyPr wrap="none" rtlCol="0">
            <a:spAutoFit/>
          </a:bodyPr>
          <a:lstStyle/>
          <a:p>
            <a:pPr algn="ctr"/>
            <a:r>
              <a:rPr lang="en-US" dirty="0" smtClean="0">
                <a:solidFill>
                  <a:schemeClr val="bg1"/>
                </a:solidFill>
              </a:rPr>
              <a:t>3km AGL</a:t>
            </a:r>
          </a:p>
          <a:p>
            <a:pPr algn="ctr"/>
            <a:r>
              <a:rPr lang="en-US" dirty="0" smtClean="0">
                <a:solidFill>
                  <a:schemeClr val="bg1"/>
                </a:solidFill>
              </a:rPr>
              <a:t>5 Day</a:t>
            </a:r>
          </a:p>
          <a:p>
            <a:pPr algn="ctr"/>
            <a:r>
              <a:rPr lang="en-US" dirty="0" smtClean="0">
                <a:solidFill>
                  <a:schemeClr val="bg1"/>
                </a:solidFill>
              </a:rPr>
              <a:t>RDF Analysis</a:t>
            </a:r>
          </a:p>
          <a:p>
            <a:pPr algn="ctr"/>
            <a:r>
              <a:rPr lang="en-US" dirty="0" smtClean="0">
                <a:solidFill>
                  <a:schemeClr val="bg1"/>
                </a:solidFill>
              </a:rPr>
              <a:t>18Z 03/22/2015</a:t>
            </a:r>
            <a:endParaRPr lang="en-US" dirty="0">
              <a:solidFill>
                <a:schemeClr val="bg1"/>
              </a:solidFill>
            </a:endParaRPr>
          </a:p>
        </p:txBody>
      </p:sp>
      <p:sp>
        <p:nvSpPr>
          <p:cNvPr id="3" name="TextBox 2"/>
          <p:cNvSpPr txBox="1"/>
          <p:nvPr/>
        </p:nvSpPr>
        <p:spPr>
          <a:xfrm>
            <a:off x="914400" y="20735"/>
            <a:ext cx="2743199" cy="307777"/>
          </a:xfrm>
          <a:prstGeom prst="rect">
            <a:avLst/>
          </a:prstGeom>
          <a:solidFill>
            <a:schemeClr val="tx1"/>
          </a:solidFill>
        </p:spPr>
        <p:txBody>
          <a:bodyPr wrap="square" rtlCol="0">
            <a:spAutoFit/>
          </a:bodyPr>
          <a:lstStyle/>
          <a:p>
            <a:pPr algn="ctr"/>
            <a:r>
              <a:rPr lang="en-US" sz="1400" b="1" dirty="0" err="1" smtClean="0">
                <a:solidFill>
                  <a:schemeClr val="bg1"/>
                </a:solidFill>
              </a:rPr>
              <a:t>Lagrangian</a:t>
            </a:r>
            <a:r>
              <a:rPr lang="en-US" sz="1400" b="1" dirty="0" smtClean="0">
                <a:solidFill>
                  <a:schemeClr val="bg1"/>
                </a:solidFill>
              </a:rPr>
              <a:t> Averaged O3</a:t>
            </a:r>
            <a:endParaRPr lang="en-US" sz="1400" b="1" dirty="0">
              <a:solidFill>
                <a:schemeClr val="bg1"/>
              </a:solidFill>
            </a:endParaRPr>
          </a:p>
        </p:txBody>
      </p:sp>
      <p:sp>
        <p:nvSpPr>
          <p:cNvPr id="8" name="TextBox 7"/>
          <p:cNvSpPr txBox="1"/>
          <p:nvPr/>
        </p:nvSpPr>
        <p:spPr>
          <a:xfrm>
            <a:off x="939282" y="3446756"/>
            <a:ext cx="2743199" cy="307777"/>
          </a:xfrm>
          <a:prstGeom prst="rect">
            <a:avLst/>
          </a:prstGeom>
          <a:solidFill>
            <a:schemeClr val="tx1"/>
          </a:solidFill>
        </p:spPr>
        <p:txBody>
          <a:bodyPr wrap="square" rtlCol="0">
            <a:spAutoFit/>
          </a:bodyPr>
          <a:lstStyle/>
          <a:p>
            <a:pPr algn="ctr"/>
            <a:r>
              <a:rPr lang="en-US" sz="1400" b="1" dirty="0" err="1" smtClean="0">
                <a:solidFill>
                  <a:schemeClr val="bg1"/>
                </a:solidFill>
              </a:rPr>
              <a:t>Lagrangian</a:t>
            </a:r>
            <a:r>
              <a:rPr lang="en-US" sz="1400" b="1" dirty="0" smtClean="0">
                <a:solidFill>
                  <a:schemeClr val="bg1"/>
                </a:solidFill>
              </a:rPr>
              <a:t> Averaged O3 P-L </a:t>
            </a:r>
            <a:endParaRPr lang="en-US" sz="1400" b="1" dirty="0">
              <a:solidFill>
                <a:schemeClr val="bg1"/>
              </a:solidFill>
            </a:endParaRPr>
          </a:p>
        </p:txBody>
      </p:sp>
      <p:sp>
        <p:nvSpPr>
          <p:cNvPr id="9" name="TextBox 8"/>
          <p:cNvSpPr txBox="1"/>
          <p:nvPr/>
        </p:nvSpPr>
        <p:spPr>
          <a:xfrm>
            <a:off x="5257800" y="3450456"/>
            <a:ext cx="3276600" cy="307777"/>
          </a:xfrm>
          <a:prstGeom prst="rect">
            <a:avLst/>
          </a:prstGeom>
          <a:solidFill>
            <a:schemeClr val="tx1"/>
          </a:solidFill>
        </p:spPr>
        <p:txBody>
          <a:bodyPr wrap="square" rtlCol="0">
            <a:spAutoFit/>
          </a:bodyPr>
          <a:lstStyle/>
          <a:p>
            <a:pPr algn="ctr"/>
            <a:r>
              <a:rPr lang="en-US" sz="1400" b="1" dirty="0" smtClean="0">
                <a:solidFill>
                  <a:schemeClr val="bg1"/>
                </a:solidFill>
              </a:rPr>
              <a:t>East Asian PBL Exposure</a:t>
            </a:r>
            <a:endParaRPr lang="en-US" sz="1400" b="1" dirty="0">
              <a:solidFill>
                <a:schemeClr val="bg1"/>
              </a:solidFill>
            </a:endParaRPr>
          </a:p>
        </p:txBody>
      </p:sp>
      <p:sp>
        <p:nvSpPr>
          <p:cNvPr id="10" name="TextBox 9"/>
          <p:cNvSpPr txBox="1"/>
          <p:nvPr/>
        </p:nvSpPr>
        <p:spPr>
          <a:xfrm>
            <a:off x="5486400" y="21583"/>
            <a:ext cx="2743199" cy="307777"/>
          </a:xfrm>
          <a:prstGeom prst="rect">
            <a:avLst/>
          </a:prstGeom>
          <a:solidFill>
            <a:schemeClr val="tx1"/>
          </a:solidFill>
        </p:spPr>
        <p:txBody>
          <a:bodyPr wrap="square" rtlCol="0">
            <a:spAutoFit/>
          </a:bodyPr>
          <a:lstStyle/>
          <a:p>
            <a:pPr algn="ctr"/>
            <a:r>
              <a:rPr lang="en-US" sz="1400" b="1" dirty="0" err="1" smtClean="0">
                <a:solidFill>
                  <a:schemeClr val="bg1"/>
                </a:solidFill>
              </a:rPr>
              <a:t>Lagrangian</a:t>
            </a:r>
            <a:r>
              <a:rPr lang="en-US" sz="1400" b="1" dirty="0" smtClean="0">
                <a:solidFill>
                  <a:schemeClr val="bg1"/>
                </a:solidFill>
              </a:rPr>
              <a:t> Averaged CO</a:t>
            </a:r>
            <a:endParaRPr lang="en-US" sz="1400" b="1" dirty="0">
              <a:solidFill>
                <a:schemeClr val="bg1"/>
              </a:solidFill>
            </a:endParaRPr>
          </a:p>
        </p:txBody>
      </p:sp>
      <p:sp>
        <p:nvSpPr>
          <p:cNvPr id="5" name="Rectangle 4"/>
          <p:cNvSpPr/>
          <p:nvPr/>
        </p:nvSpPr>
        <p:spPr>
          <a:xfrm>
            <a:off x="5486400" y="4876800"/>
            <a:ext cx="533400" cy="8382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86400" y="4876800"/>
            <a:ext cx="533400" cy="8382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486400" y="1447800"/>
            <a:ext cx="533400" cy="8382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37332" y="4876800"/>
            <a:ext cx="533400" cy="8382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939282" y="1452239"/>
            <a:ext cx="533400" cy="838200"/>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5461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beans\users$\bpierce\Data\Documents\FY15_Travel\Transboundary_ozone_Yosemite\Talk\rdf_regional_2015032318__5-day_conus.anal.dat.iox.3km-AGL.conus.an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eans\users$\bpierce\Data\Documents\FY15_Travel\Transboundary_ozone_Yosemite\Talk\rdf_regional_2015032318__5-day_conus.anal.dat.ipbl.3km-AGL.conus.a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123" y="3428261"/>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beans\users$\bpierce\Data\Documents\FY15_Travel\Transboundary_ozone_Yosemite\Talk\rdf_regional_2015032318__5-day_conus.anal.dat.ico.3km-AGL.conus.an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4220" y="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beans\users$\bpierce\Data\Documents\FY15_Travel\Transboundary_ozone_Yosemite\Talk\rdf_regional_2015032318__5-day_conus.anal.dat.ioxprod.3km-AGL.conus.an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8" y="3426781"/>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724652" y="48217"/>
            <a:ext cx="1694695" cy="1200329"/>
          </a:xfrm>
          <a:prstGeom prst="rect">
            <a:avLst/>
          </a:prstGeom>
          <a:noFill/>
        </p:spPr>
        <p:txBody>
          <a:bodyPr wrap="none" rtlCol="0">
            <a:spAutoFit/>
          </a:bodyPr>
          <a:lstStyle/>
          <a:p>
            <a:pPr algn="ctr"/>
            <a:r>
              <a:rPr lang="en-US" dirty="0" smtClean="0">
                <a:solidFill>
                  <a:schemeClr val="bg1"/>
                </a:solidFill>
              </a:rPr>
              <a:t>3km AGL</a:t>
            </a:r>
          </a:p>
          <a:p>
            <a:pPr algn="ctr"/>
            <a:r>
              <a:rPr lang="en-US" dirty="0" smtClean="0">
                <a:solidFill>
                  <a:schemeClr val="bg1"/>
                </a:solidFill>
              </a:rPr>
              <a:t>5 Day</a:t>
            </a:r>
          </a:p>
          <a:p>
            <a:pPr algn="ctr"/>
            <a:r>
              <a:rPr lang="en-US" dirty="0" smtClean="0">
                <a:solidFill>
                  <a:schemeClr val="bg1"/>
                </a:solidFill>
              </a:rPr>
              <a:t>RDF Analysis</a:t>
            </a:r>
          </a:p>
          <a:p>
            <a:pPr algn="ctr"/>
            <a:r>
              <a:rPr lang="en-US" dirty="0" smtClean="0">
                <a:solidFill>
                  <a:schemeClr val="bg1"/>
                </a:solidFill>
              </a:rPr>
              <a:t>18Z 03/23/2015</a:t>
            </a:r>
            <a:endParaRPr lang="en-US" dirty="0">
              <a:solidFill>
                <a:schemeClr val="bg1"/>
              </a:solidFill>
            </a:endParaRPr>
          </a:p>
        </p:txBody>
      </p:sp>
      <p:sp>
        <p:nvSpPr>
          <p:cNvPr id="12" name="TextBox 11"/>
          <p:cNvSpPr txBox="1"/>
          <p:nvPr/>
        </p:nvSpPr>
        <p:spPr>
          <a:xfrm>
            <a:off x="914400" y="20735"/>
            <a:ext cx="2743199" cy="307777"/>
          </a:xfrm>
          <a:prstGeom prst="rect">
            <a:avLst/>
          </a:prstGeom>
          <a:solidFill>
            <a:schemeClr val="tx1"/>
          </a:solidFill>
        </p:spPr>
        <p:txBody>
          <a:bodyPr wrap="square" rtlCol="0">
            <a:spAutoFit/>
          </a:bodyPr>
          <a:lstStyle/>
          <a:p>
            <a:pPr algn="ctr"/>
            <a:r>
              <a:rPr lang="en-US" sz="1400" b="1" dirty="0" err="1" smtClean="0">
                <a:solidFill>
                  <a:schemeClr val="bg1"/>
                </a:solidFill>
              </a:rPr>
              <a:t>Lagrangian</a:t>
            </a:r>
            <a:r>
              <a:rPr lang="en-US" sz="1400" b="1" dirty="0" smtClean="0">
                <a:solidFill>
                  <a:schemeClr val="bg1"/>
                </a:solidFill>
              </a:rPr>
              <a:t> Averaged O3</a:t>
            </a:r>
            <a:endParaRPr lang="en-US" sz="1400" b="1" dirty="0">
              <a:solidFill>
                <a:schemeClr val="bg1"/>
              </a:solidFill>
            </a:endParaRPr>
          </a:p>
        </p:txBody>
      </p:sp>
      <p:sp>
        <p:nvSpPr>
          <p:cNvPr id="13" name="TextBox 12"/>
          <p:cNvSpPr txBox="1"/>
          <p:nvPr/>
        </p:nvSpPr>
        <p:spPr>
          <a:xfrm>
            <a:off x="939282" y="3446756"/>
            <a:ext cx="2743199" cy="307777"/>
          </a:xfrm>
          <a:prstGeom prst="rect">
            <a:avLst/>
          </a:prstGeom>
          <a:solidFill>
            <a:schemeClr val="tx1"/>
          </a:solidFill>
        </p:spPr>
        <p:txBody>
          <a:bodyPr wrap="square" rtlCol="0">
            <a:spAutoFit/>
          </a:bodyPr>
          <a:lstStyle/>
          <a:p>
            <a:pPr algn="ctr"/>
            <a:r>
              <a:rPr lang="en-US" sz="1400" b="1" dirty="0" err="1" smtClean="0">
                <a:solidFill>
                  <a:schemeClr val="bg1"/>
                </a:solidFill>
              </a:rPr>
              <a:t>Lagrangian</a:t>
            </a:r>
            <a:r>
              <a:rPr lang="en-US" sz="1400" b="1" dirty="0" smtClean="0">
                <a:solidFill>
                  <a:schemeClr val="bg1"/>
                </a:solidFill>
              </a:rPr>
              <a:t> Averaged O3 P-L </a:t>
            </a:r>
            <a:endParaRPr lang="en-US" sz="1400" b="1" dirty="0">
              <a:solidFill>
                <a:schemeClr val="bg1"/>
              </a:solidFill>
            </a:endParaRPr>
          </a:p>
        </p:txBody>
      </p:sp>
      <p:sp>
        <p:nvSpPr>
          <p:cNvPr id="14" name="TextBox 13"/>
          <p:cNvSpPr txBox="1"/>
          <p:nvPr/>
        </p:nvSpPr>
        <p:spPr>
          <a:xfrm>
            <a:off x="5257800" y="3450456"/>
            <a:ext cx="3276600" cy="307777"/>
          </a:xfrm>
          <a:prstGeom prst="rect">
            <a:avLst/>
          </a:prstGeom>
          <a:solidFill>
            <a:schemeClr val="tx1"/>
          </a:solidFill>
        </p:spPr>
        <p:txBody>
          <a:bodyPr wrap="square" rtlCol="0">
            <a:spAutoFit/>
          </a:bodyPr>
          <a:lstStyle/>
          <a:p>
            <a:pPr algn="ctr"/>
            <a:r>
              <a:rPr lang="en-US" sz="1400" b="1" dirty="0" smtClean="0">
                <a:solidFill>
                  <a:schemeClr val="bg1"/>
                </a:solidFill>
              </a:rPr>
              <a:t>East Asian PBL Exposure</a:t>
            </a:r>
            <a:endParaRPr lang="en-US" sz="1400" b="1" dirty="0">
              <a:solidFill>
                <a:schemeClr val="bg1"/>
              </a:solidFill>
            </a:endParaRPr>
          </a:p>
        </p:txBody>
      </p:sp>
      <p:sp>
        <p:nvSpPr>
          <p:cNvPr id="15" name="TextBox 14"/>
          <p:cNvSpPr txBox="1"/>
          <p:nvPr/>
        </p:nvSpPr>
        <p:spPr>
          <a:xfrm>
            <a:off x="5486400" y="21583"/>
            <a:ext cx="2743199" cy="307777"/>
          </a:xfrm>
          <a:prstGeom prst="rect">
            <a:avLst/>
          </a:prstGeom>
          <a:solidFill>
            <a:schemeClr val="tx1"/>
          </a:solidFill>
        </p:spPr>
        <p:txBody>
          <a:bodyPr wrap="square" rtlCol="0">
            <a:spAutoFit/>
          </a:bodyPr>
          <a:lstStyle/>
          <a:p>
            <a:pPr algn="ctr"/>
            <a:r>
              <a:rPr lang="en-US" sz="1400" b="1" dirty="0" err="1" smtClean="0">
                <a:solidFill>
                  <a:schemeClr val="bg1"/>
                </a:solidFill>
              </a:rPr>
              <a:t>Lagrangian</a:t>
            </a:r>
            <a:r>
              <a:rPr lang="en-US" sz="1400" b="1" dirty="0" smtClean="0">
                <a:solidFill>
                  <a:schemeClr val="bg1"/>
                </a:solidFill>
              </a:rPr>
              <a:t> Averaged CO</a:t>
            </a:r>
            <a:endParaRPr lang="en-US" sz="1400" b="1" dirty="0">
              <a:solidFill>
                <a:schemeClr val="bg1"/>
              </a:solidFill>
            </a:endParaRPr>
          </a:p>
        </p:txBody>
      </p:sp>
      <p:sp>
        <p:nvSpPr>
          <p:cNvPr id="16" name="Rectangle 15"/>
          <p:cNvSpPr/>
          <p:nvPr/>
        </p:nvSpPr>
        <p:spPr>
          <a:xfrm>
            <a:off x="5764566" y="4724400"/>
            <a:ext cx="1905000" cy="108973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82322" y="1295400"/>
            <a:ext cx="1905000" cy="108973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192567" y="4724400"/>
            <a:ext cx="1905000" cy="108973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192567" y="1295400"/>
            <a:ext cx="1905000" cy="108973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5619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beans\users$\bpierce\Data\Documents\FY15_Travel\Transboundary_ozone_Yosemite\Talk\rdf_regional_2015032418__5-day_conus.anal.dat.iox.3km-AGL.conus.an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beans\users$\bpierce\Data\Documents\FY15_Travel\Transboundary_ozone_Yosemite\Talk\rdf_regional_2015032418__5-day_conus.anal.dat.ipbl.3km-AGL.conus.a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78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beans\users$\bpierce\Data\Documents\FY15_Travel\Transboundary_ozone_Yosemite\Talk\rdf_regional_2015032418__5-day_conus.anal.dat.ico.3km-AGL.conus.an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4220" y="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beans\users$\bpierce\Data\Documents\FY15_Travel\Transboundary_ozone_Yosemite\Talk\rdf_regional_2015032418__5-day_conus.anal.dat.ioxprod.3km-AGL.conus.an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24652" y="48217"/>
            <a:ext cx="1694695" cy="1200329"/>
          </a:xfrm>
          <a:prstGeom prst="rect">
            <a:avLst/>
          </a:prstGeom>
          <a:noFill/>
        </p:spPr>
        <p:txBody>
          <a:bodyPr wrap="none" rtlCol="0">
            <a:spAutoFit/>
          </a:bodyPr>
          <a:lstStyle/>
          <a:p>
            <a:pPr algn="ctr"/>
            <a:r>
              <a:rPr lang="en-US" dirty="0" smtClean="0">
                <a:solidFill>
                  <a:schemeClr val="bg1"/>
                </a:solidFill>
              </a:rPr>
              <a:t>3km AGL</a:t>
            </a:r>
          </a:p>
          <a:p>
            <a:pPr algn="ctr"/>
            <a:r>
              <a:rPr lang="en-US" dirty="0" smtClean="0">
                <a:solidFill>
                  <a:schemeClr val="bg1"/>
                </a:solidFill>
              </a:rPr>
              <a:t>5 Day</a:t>
            </a:r>
          </a:p>
          <a:p>
            <a:pPr algn="ctr"/>
            <a:r>
              <a:rPr lang="en-US" dirty="0" smtClean="0">
                <a:solidFill>
                  <a:schemeClr val="bg1"/>
                </a:solidFill>
              </a:rPr>
              <a:t>RDF Analysis</a:t>
            </a:r>
          </a:p>
          <a:p>
            <a:pPr algn="ctr"/>
            <a:r>
              <a:rPr lang="en-US" dirty="0" smtClean="0">
                <a:solidFill>
                  <a:schemeClr val="bg1"/>
                </a:solidFill>
              </a:rPr>
              <a:t>18Z 03/24/2015</a:t>
            </a:r>
            <a:endParaRPr lang="en-US" dirty="0">
              <a:solidFill>
                <a:schemeClr val="bg1"/>
              </a:solidFill>
            </a:endParaRPr>
          </a:p>
        </p:txBody>
      </p:sp>
      <p:sp>
        <p:nvSpPr>
          <p:cNvPr id="8" name="TextBox 7"/>
          <p:cNvSpPr txBox="1"/>
          <p:nvPr/>
        </p:nvSpPr>
        <p:spPr>
          <a:xfrm>
            <a:off x="914400" y="20735"/>
            <a:ext cx="2743199" cy="307777"/>
          </a:xfrm>
          <a:prstGeom prst="rect">
            <a:avLst/>
          </a:prstGeom>
          <a:solidFill>
            <a:schemeClr val="tx1"/>
          </a:solidFill>
        </p:spPr>
        <p:txBody>
          <a:bodyPr wrap="square" rtlCol="0">
            <a:spAutoFit/>
          </a:bodyPr>
          <a:lstStyle/>
          <a:p>
            <a:pPr algn="ctr"/>
            <a:r>
              <a:rPr lang="en-US" sz="1400" b="1" dirty="0" err="1" smtClean="0">
                <a:solidFill>
                  <a:schemeClr val="bg1"/>
                </a:solidFill>
              </a:rPr>
              <a:t>Lagrangian</a:t>
            </a:r>
            <a:r>
              <a:rPr lang="en-US" sz="1400" b="1" dirty="0" smtClean="0">
                <a:solidFill>
                  <a:schemeClr val="bg1"/>
                </a:solidFill>
              </a:rPr>
              <a:t> Averaged O3</a:t>
            </a:r>
            <a:endParaRPr lang="en-US" sz="1400" b="1" dirty="0">
              <a:solidFill>
                <a:schemeClr val="bg1"/>
              </a:solidFill>
            </a:endParaRPr>
          </a:p>
        </p:txBody>
      </p:sp>
      <p:sp>
        <p:nvSpPr>
          <p:cNvPr id="9" name="TextBox 8"/>
          <p:cNvSpPr txBox="1"/>
          <p:nvPr/>
        </p:nvSpPr>
        <p:spPr>
          <a:xfrm>
            <a:off x="939282" y="3446756"/>
            <a:ext cx="2743199" cy="307777"/>
          </a:xfrm>
          <a:prstGeom prst="rect">
            <a:avLst/>
          </a:prstGeom>
          <a:solidFill>
            <a:schemeClr val="tx1"/>
          </a:solidFill>
        </p:spPr>
        <p:txBody>
          <a:bodyPr wrap="square" rtlCol="0">
            <a:spAutoFit/>
          </a:bodyPr>
          <a:lstStyle/>
          <a:p>
            <a:pPr algn="ctr"/>
            <a:r>
              <a:rPr lang="en-US" sz="1400" b="1" dirty="0" err="1" smtClean="0">
                <a:solidFill>
                  <a:schemeClr val="bg1"/>
                </a:solidFill>
              </a:rPr>
              <a:t>Lagrangian</a:t>
            </a:r>
            <a:r>
              <a:rPr lang="en-US" sz="1400" b="1" dirty="0" smtClean="0">
                <a:solidFill>
                  <a:schemeClr val="bg1"/>
                </a:solidFill>
              </a:rPr>
              <a:t> Averaged O3 P-L </a:t>
            </a:r>
            <a:endParaRPr lang="en-US" sz="1400" b="1" dirty="0">
              <a:solidFill>
                <a:schemeClr val="bg1"/>
              </a:solidFill>
            </a:endParaRPr>
          </a:p>
        </p:txBody>
      </p:sp>
      <p:sp>
        <p:nvSpPr>
          <p:cNvPr id="10" name="TextBox 9"/>
          <p:cNvSpPr txBox="1"/>
          <p:nvPr/>
        </p:nvSpPr>
        <p:spPr>
          <a:xfrm>
            <a:off x="5257800" y="3450456"/>
            <a:ext cx="3276600" cy="307777"/>
          </a:xfrm>
          <a:prstGeom prst="rect">
            <a:avLst/>
          </a:prstGeom>
          <a:solidFill>
            <a:schemeClr val="tx1"/>
          </a:solidFill>
        </p:spPr>
        <p:txBody>
          <a:bodyPr wrap="square" rtlCol="0">
            <a:spAutoFit/>
          </a:bodyPr>
          <a:lstStyle/>
          <a:p>
            <a:pPr algn="ctr"/>
            <a:r>
              <a:rPr lang="en-US" sz="1400" b="1" dirty="0" smtClean="0">
                <a:solidFill>
                  <a:schemeClr val="bg1"/>
                </a:solidFill>
              </a:rPr>
              <a:t>East Asian PBL Exposure</a:t>
            </a:r>
            <a:endParaRPr lang="en-US" sz="1400" b="1" dirty="0">
              <a:solidFill>
                <a:schemeClr val="bg1"/>
              </a:solidFill>
            </a:endParaRPr>
          </a:p>
        </p:txBody>
      </p:sp>
      <p:sp>
        <p:nvSpPr>
          <p:cNvPr id="11" name="TextBox 10"/>
          <p:cNvSpPr txBox="1"/>
          <p:nvPr/>
        </p:nvSpPr>
        <p:spPr>
          <a:xfrm>
            <a:off x="5486400" y="21583"/>
            <a:ext cx="2743199" cy="307777"/>
          </a:xfrm>
          <a:prstGeom prst="rect">
            <a:avLst/>
          </a:prstGeom>
          <a:solidFill>
            <a:schemeClr val="tx1"/>
          </a:solidFill>
        </p:spPr>
        <p:txBody>
          <a:bodyPr wrap="square" rtlCol="0">
            <a:spAutoFit/>
          </a:bodyPr>
          <a:lstStyle/>
          <a:p>
            <a:pPr algn="ctr"/>
            <a:r>
              <a:rPr lang="en-US" sz="1400" b="1" dirty="0" err="1" smtClean="0">
                <a:solidFill>
                  <a:schemeClr val="bg1"/>
                </a:solidFill>
              </a:rPr>
              <a:t>Lagrangian</a:t>
            </a:r>
            <a:r>
              <a:rPr lang="en-US" sz="1400" b="1" dirty="0" smtClean="0">
                <a:solidFill>
                  <a:schemeClr val="bg1"/>
                </a:solidFill>
              </a:rPr>
              <a:t> Averaged CO</a:t>
            </a:r>
            <a:endParaRPr lang="en-US" sz="1400" b="1" dirty="0">
              <a:solidFill>
                <a:schemeClr val="bg1"/>
              </a:solidFill>
            </a:endParaRPr>
          </a:p>
        </p:txBody>
      </p:sp>
    </p:spTree>
    <p:extLst>
      <p:ext uri="{BB962C8B-B14F-4D97-AF65-F5344CB8AC3E}">
        <p14:creationId xmlns:p14="http://schemas.microsoft.com/office/powerpoint/2010/main" val="27971370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3124200"/>
            <a:ext cx="1251433" cy="369332"/>
          </a:xfrm>
          <a:prstGeom prst="rect">
            <a:avLst/>
          </a:prstGeom>
          <a:noFill/>
        </p:spPr>
        <p:txBody>
          <a:bodyPr wrap="none" rtlCol="0">
            <a:spAutoFit/>
          </a:bodyPr>
          <a:lstStyle/>
          <a:p>
            <a:r>
              <a:rPr lang="en-US" dirty="0" smtClean="0"/>
              <a:t>Extra Slides</a:t>
            </a:r>
            <a:endParaRPr lang="en-US" dirty="0"/>
          </a:p>
        </p:txBody>
      </p:sp>
    </p:spTree>
    <p:extLst>
      <p:ext uri="{BB962C8B-B14F-4D97-AF65-F5344CB8AC3E}">
        <p14:creationId xmlns:p14="http://schemas.microsoft.com/office/powerpoint/2010/main" val="2378852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13317" y="0"/>
            <a:ext cx="7772400" cy="1143000"/>
          </a:xfrm>
        </p:spPr>
        <p:txBody>
          <a:bodyPr>
            <a:normAutofit/>
          </a:bodyPr>
          <a:lstStyle/>
          <a:p>
            <a:pPr algn="l"/>
            <a:r>
              <a:rPr lang="en-US" sz="3200" dirty="0">
                <a:latin typeface="Times New Roman" pitchFamily="18" charset="0"/>
                <a:cs typeface="Times New Roman" pitchFamily="18" charset="0"/>
              </a:rPr>
              <a:t>Alpha Jet Atmospheric </a:t>
            </a:r>
            <a:r>
              <a:rPr lang="en-US" sz="3200" dirty="0" err="1" smtClean="0">
                <a:latin typeface="Times New Roman" pitchFamily="18" charset="0"/>
                <a:cs typeface="Times New Roman" pitchFamily="18" charset="0"/>
              </a:rPr>
              <a:t>eXperiment</a:t>
            </a:r>
            <a:r>
              <a:rPr lang="en-US" sz="3200" dirty="0" smtClean="0">
                <a:latin typeface="Times New Roman" pitchFamily="18" charset="0"/>
                <a:cs typeface="Times New Roman" pitchFamily="18" charset="0"/>
              </a:rPr>
              <a:t> (AJAX) </a:t>
            </a:r>
            <a:br>
              <a:rPr lang="en-US" sz="3200" dirty="0" smtClean="0">
                <a:latin typeface="Times New Roman" pitchFamily="18" charset="0"/>
                <a:cs typeface="Times New Roman" pitchFamily="18" charset="0"/>
              </a:rPr>
            </a:br>
            <a:r>
              <a:rPr lang="en-US" sz="3200" dirty="0">
                <a:latin typeface="Times New Roman" pitchFamily="18" charset="0"/>
                <a:cs typeface="Times New Roman" pitchFamily="18" charset="0"/>
              </a:rPr>
              <a:t>(Emma Yates and Laura </a:t>
            </a:r>
            <a:r>
              <a:rPr lang="en-US" sz="3200" dirty="0" err="1">
                <a:latin typeface="Times New Roman" pitchFamily="18" charset="0"/>
                <a:cs typeface="Times New Roman" pitchFamily="18" charset="0"/>
              </a:rPr>
              <a:t>Iraci</a:t>
            </a:r>
            <a:r>
              <a:rPr lang="en-US" sz="3200" dirty="0">
                <a:latin typeface="Times New Roman" pitchFamily="18" charset="0"/>
                <a:cs typeface="Times New Roman" pitchFamily="18" charset="0"/>
              </a:rPr>
              <a:t>, NASA Ames</a:t>
            </a:r>
            <a:r>
              <a:rPr lang="en-US" sz="3200" dirty="0" smtClean="0">
                <a:latin typeface="Times New Roman" pitchFamily="18" charset="0"/>
                <a:cs typeface="Times New Roman" pitchFamily="18" charset="0"/>
              </a:rPr>
              <a:t>)</a:t>
            </a:r>
          </a:p>
        </p:txBody>
      </p:sp>
      <p:sp>
        <p:nvSpPr>
          <p:cNvPr id="3" name="Rectangle 2"/>
          <p:cNvSpPr/>
          <p:nvPr/>
        </p:nvSpPr>
        <p:spPr>
          <a:xfrm>
            <a:off x="76200" y="1219200"/>
            <a:ext cx="4800600" cy="1926681"/>
          </a:xfrm>
          <a:prstGeom prst="rect">
            <a:avLst/>
          </a:prstGeom>
          <a:solidFill>
            <a:schemeClr val="accent1"/>
          </a:solidFill>
        </p:spPr>
        <p:txBody>
          <a:bodyPr wrap="square">
            <a:spAutoFit/>
          </a:bodyPr>
          <a:lstStyle/>
          <a:p>
            <a:pPr marL="190500" lvl="0" indent="-190500" fontAlgn="base">
              <a:lnSpc>
                <a:spcPct val="90000"/>
              </a:lnSpc>
              <a:spcBef>
                <a:spcPct val="20000"/>
              </a:spcBef>
              <a:spcAft>
                <a:spcPct val="0"/>
              </a:spcAft>
              <a:defRPr/>
            </a:pPr>
            <a:r>
              <a:rPr lang="en-US" sz="2000" b="1" kern="0" dirty="0">
                <a:solidFill>
                  <a:srgbClr val="FFFF00"/>
                </a:solidFill>
                <a:latin typeface="Times New Roman" pitchFamily="18" charset="0"/>
                <a:cs typeface="Times New Roman" pitchFamily="18" charset="0"/>
              </a:rPr>
              <a:t>Description:</a:t>
            </a:r>
          </a:p>
          <a:p>
            <a:pPr marL="190500" lvl="0" indent="-190500" fontAlgn="base">
              <a:lnSpc>
                <a:spcPct val="90000"/>
              </a:lnSpc>
              <a:spcBef>
                <a:spcPct val="20000"/>
              </a:spcBef>
              <a:spcAft>
                <a:spcPct val="0"/>
              </a:spcAft>
              <a:buFont typeface="Arial" charset="0"/>
              <a:buChar char="•"/>
              <a:defRPr/>
            </a:pPr>
            <a:r>
              <a:rPr lang="en-US" kern="0" dirty="0" smtClean="0">
                <a:solidFill>
                  <a:srgbClr val="FFFF00"/>
                </a:solidFill>
                <a:latin typeface="Times New Roman" pitchFamily="18" charset="0"/>
                <a:cs typeface="Times New Roman" pitchFamily="18" charset="0"/>
              </a:rPr>
              <a:t>Based </a:t>
            </a:r>
            <a:r>
              <a:rPr lang="en-US" kern="0" dirty="0">
                <a:solidFill>
                  <a:srgbClr val="FFFF00"/>
                </a:solidFill>
                <a:latin typeface="Times New Roman" pitchFamily="18" charset="0"/>
                <a:cs typeface="Times New Roman" pitchFamily="18" charset="0"/>
              </a:rPr>
              <a:t>at and operated from Moffett Field, CA</a:t>
            </a:r>
          </a:p>
          <a:p>
            <a:pPr marL="190500" lvl="0" indent="-190500" fontAlgn="base">
              <a:lnSpc>
                <a:spcPct val="90000"/>
              </a:lnSpc>
              <a:spcBef>
                <a:spcPct val="20000"/>
              </a:spcBef>
              <a:spcAft>
                <a:spcPct val="0"/>
              </a:spcAft>
              <a:defRPr/>
            </a:pPr>
            <a:r>
              <a:rPr lang="en-US" sz="2000" b="1" kern="0" dirty="0" smtClean="0">
                <a:solidFill>
                  <a:srgbClr val="FFFF00"/>
                </a:solidFill>
                <a:latin typeface="Times New Roman" pitchFamily="18" charset="0"/>
                <a:cs typeface="Times New Roman" pitchFamily="18" charset="0"/>
              </a:rPr>
              <a:t>Flight </a:t>
            </a:r>
            <a:r>
              <a:rPr lang="en-US" sz="2000" b="1" kern="0" dirty="0">
                <a:solidFill>
                  <a:srgbClr val="FFFF00"/>
                </a:solidFill>
                <a:latin typeface="Times New Roman" pitchFamily="18" charset="0"/>
                <a:cs typeface="Times New Roman" pitchFamily="18" charset="0"/>
              </a:rPr>
              <a:t>duration:</a:t>
            </a:r>
            <a:r>
              <a:rPr lang="en-US" sz="2000" kern="0" dirty="0">
                <a:solidFill>
                  <a:srgbClr val="FFFF00"/>
                </a:solidFill>
                <a:latin typeface="Times New Roman" pitchFamily="18" charset="0"/>
                <a:cs typeface="Times New Roman" pitchFamily="18" charset="0"/>
              </a:rPr>
              <a:t> </a:t>
            </a:r>
          </a:p>
          <a:p>
            <a:pPr marL="190500" lvl="0" indent="-190500" fontAlgn="base">
              <a:lnSpc>
                <a:spcPct val="90000"/>
              </a:lnSpc>
              <a:spcBef>
                <a:spcPct val="20000"/>
              </a:spcBef>
              <a:spcAft>
                <a:spcPct val="0"/>
              </a:spcAft>
              <a:buFont typeface="Times" charset="0"/>
              <a:buChar char="•"/>
              <a:defRPr/>
            </a:pPr>
            <a:r>
              <a:rPr lang="en-US" kern="0" dirty="0">
                <a:solidFill>
                  <a:srgbClr val="FFFF00"/>
                </a:solidFill>
                <a:latin typeface="Times New Roman" pitchFamily="18" charset="0"/>
                <a:cs typeface="Times New Roman" pitchFamily="18" charset="0"/>
              </a:rPr>
              <a:t>Approximately 2.5 </a:t>
            </a:r>
            <a:r>
              <a:rPr lang="en-US" kern="0" dirty="0" err="1" smtClean="0">
                <a:solidFill>
                  <a:srgbClr val="FFFF00"/>
                </a:solidFill>
                <a:latin typeface="Times New Roman" pitchFamily="18" charset="0"/>
                <a:cs typeface="Times New Roman" pitchFamily="18" charset="0"/>
              </a:rPr>
              <a:t>hrs</a:t>
            </a:r>
            <a:endParaRPr lang="en-US" kern="0" dirty="0" smtClean="0">
              <a:solidFill>
                <a:srgbClr val="FFFF00"/>
              </a:solidFill>
              <a:latin typeface="Times New Roman" pitchFamily="18" charset="0"/>
              <a:cs typeface="Times New Roman" pitchFamily="18" charset="0"/>
            </a:endParaRPr>
          </a:p>
          <a:p>
            <a:pPr lvl="0" fontAlgn="base">
              <a:lnSpc>
                <a:spcPct val="90000"/>
              </a:lnSpc>
              <a:spcBef>
                <a:spcPct val="20000"/>
              </a:spcBef>
              <a:spcAft>
                <a:spcPct val="0"/>
              </a:spcAft>
              <a:defRPr/>
            </a:pPr>
            <a:r>
              <a:rPr lang="en-US" b="1" kern="0" dirty="0" smtClean="0">
                <a:solidFill>
                  <a:srgbClr val="FFFF00"/>
                </a:solidFill>
                <a:latin typeface="Times New Roman" pitchFamily="18" charset="0"/>
                <a:cs typeface="Times New Roman" pitchFamily="18" charset="0"/>
              </a:rPr>
              <a:t>Measurements:</a:t>
            </a:r>
          </a:p>
          <a:p>
            <a:pPr marL="190500" lvl="0" indent="-190500" fontAlgn="base">
              <a:lnSpc>
                <a:spcPct val="90000"/>
              </a:lnSpc>
              <a:spcBef>
                <a:spcPct val="20000"/>
              </a:spcBef>
              <a:spcAft>
                <a:spcPct val="0"/>
              </a:spcAft>
              <a:buFont typeface="Times" charset="0"/>
              <a:buChar char="•"/>
              <a:defRPr/>
            </a:pPr>
            <a:r>
              <a:rPr lang="en-US" kern="0" dirty="0" smtClean="0">
                <a:solidFill>
                  <a:srgbClr val="FFFF00"/>
                </a:solidFill>
                <a:latin typeface="Times New Roman" pitchFamily="18" charset="0"/>
                <a:cs typeface="Times New Roman" pitchFamily="18" charset="0"/>
              </a:rPr>
              <a:t>O3, CH4, CO2, water vapor</a:t>
            </a:r>
            <a:endParaRPr lang="en-US" kern="0" dirty="0">
              <a:solidFill>
                <a:srgbClr val="FFFF00"/>
              </a:solidFill>
              <a:latin typeface="Times New Roman" pitchFamily="18" charset="0"/>
              <a:cs typeface="Times New Roman" pitchFamily="18" charset="0"/>
            </a:endParaRPr>
          </a:p>
        </p:txBody>
      </p:sp>
      <p:sp>
        <p:nvSpPr>
          <p:cNvPr id="7" name="Rectangle 2"/>
          <p:cNvSpPr txBox="1">
            <a:spLocks noChangeArrowheads="1"/>
          </p:cNvSpPr>
          <p:nvPr/>
        </p:nvSpPr>
        <p:spPr>
          <a:xfrm>
            <a:off x="4876800" y="2604117"/>
            <a:ext cx="42672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Mission</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San Joaquin Valley/Off Shore</a:t>
            </a:r>
          </a:p>
        </p:txBody>
      </p:sp>
      <p:pic>
        <p:nvPicPr>
          <p:cNvPr id="9" name="Picture 8" descr="Flt035_2012Mar05_O3FltTrk.jpg"/>
          <p:cNvPicPr>
            <a:picLocks noChangeAspect="1"/>
          </p:cNvPicPr>
          <p:nvPr/>
        </p:nvPicPr>
        <p:blipFill>
          <a:blip r:embed="rId3" cstate="print"/>
          <a:srcRect/>
          <a:stretch>
            <a:fillRect/>
          </a:stretch>
        </p:blipFill>
        <p:spPr bwMode="auto">
          <a:xfrm>
            <a:off x="4876800" y="3429000"/>
            <a:ext cx="4191000" cy="3244850"/>
          </a:xfrm>
          <a:prstGeom prst="rect">
            <a:avLst/>
          </a:prstGeom>
          <a:noFill/>
          <a:ln w="9525">
            <a:noFill/>
            <a:miter lim="800000"/>
            <a:headEnd/>
            <a:tailEnd/>
          </a:ln>
          <a:effectLst/>
        </p:spPr>
      </p:pic>
      <p:pic>
        <p:nvPicPr>
          <p:cNvPr id="13" name="Picture 2" descr="AJAX Projec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1062" y="0"/>
            <a:ext cx="1812938" cy="133553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143000" y="3715765"/>
            <a:ext cx="2895600" cy="2895600"/>
            <a:chOff x="3009900" y="2057400"/>
            <a:chExt cx="2895600" cy="2895600"/>
          </a:xfrm>
        </p:grpSpPr>
        <p:pic>
          <p:nvPicPr>
            <p:cNvPr id="15" name="Picture 2"/>
            <p:cNvPicPr>
              <a:picLocks noChangeAspect="1" noChangeArrowheads="1"/>
            </p:cNvPicPr>
            <p:nvPr/>
          </p:nvPicPr>
          <p:blipFill>
            <a:blip r:embed="rId5" cstate="print"/>
            <a:srcRect/>
            <a:stretch>
              <a:fillRect/>
            </a:stretch>
          </p:blipFill>
          <p:spPr bwMode="auto">
            <a:xfrm>
              <a:off x="3086100" y="2209800"/>
              <a:ext cx="2743200" cy="2743200"/>
            </a:xfrm>
            <a:prstGeom prst="rect">
              <a:avLst/>
            </a:prstGeom>
            <a:noFill/>
            <a:ln w="9525">
              <a:noFill/>
              <a:miter lim="800000"/>
              <a:headEnd/>
              <a:tailEnd/>
            </a:ln>
          </p:spPr>
        </p:pic>
        <p:sp>
          <p:nvSpPr>
            <p:cNvPr id="16" name="Text Box 7"/>
            <p:cNvSpPr txBox="1">
              <a:spLocks noChangeArrowheads="1"/>
            </p:cNvSpPr>
            <p:nvPr/>
          </p:nvSpPr>
          <p:spPr bwMode="auto">
            <a:xfrm>
              <a:off x="3009900" y="2057400"/>
              <a:ext cx="2895600" cy="276999"/>
            </a:xfrm>
            <a:prstGeom prst="rect">
              <a:avLst/>
            </a:prstGeom>
            <a:noFill/>
            <a:ln w="9525">
              <a:noFill/>
              <a:miter lim="800000"/>
              <a:headEnd/>
              <a:tailEnd/>
            </a:ln>
            <a:effectLst/>
          </p:spPr>
          <p:txBody>
            <a:bodyPr>
              <a:spAutoFit/>
            </a:bodyPr>
            <a:lstStyle/>
            <a:p>
              <a:pPr algn="ctr">
                <a:spcBef>
                  <a:spcPct val="50000"/>
                </a:spcBef>
              </a:pPr>
              <a:r>
                <a:rPr lang="en-US" sz="1200" b="1" dirty="0" smtClean="0">
                  <a:latin typeface="Times New Roman" pitchFamily="18" charset="0"/>
                  <a:cs typeface="Times New Roman" pitchFamily="18" charset="0"/>
                </a:rPr>
                <a:t>5 June 2012</a:t>
              </a:r>
              <a:endParaRPr lang="en-US" sz="1200"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5775768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6223575"/>
            <a:ext cx="8305800" cy="584775"/>
          </a:xfrm>
          <a:prstGeom prst="rect">
            <a:avLst/>
          </a:prstGeom>
          <a:solidFill>
            <a:schemeClr val="accent1"/>
          </a:solidFill>
        </p:spPr>
        <p:txBody>
          <a:bodyPr wrap="square">
            <a:spAutoFit/>
          </a:bodyPr>
          <a:lstStyle/>
          <a:p>
            <a:r>
              <a:rPr lang="en-US" sz="1600" b="1" dirty="0" smtClean="0">
                <a:solidFill>
                  <a:srgbClr val="FFFF00"/>
                </a:solidFill>
                <a:latin typeface="Times New Roman" pitchFamily="18" charset="0"/>
                <a:cs typeface="Times New Roman" pitchFamily="18" charset="0"/>
              </a:rPr>
              <a:t>Back-trajectory analysis shows that the origin of </a:t>
            </a:r>
            <a:r>
              <a:rPr lang="en-US" sz="1600" b="1" dirty="0">
                <a:solidFill>
                  <a:srgbClr val="FFFF00"/>
                </a:solidFill>
                <a:latin typeface="Times New Roman" pitchFamily="18" charset="0"/>
                <a:cs typeface="Times New Roman" pitchFamily="18" charset="0"/>
              </a:rPr>
              <a:t>the </a:t>
            </a:r>
            <a:r>
              <a:rPr lang="en-US" sz="1600" b="1" dirty="0" smtClean="0">
                <a:solidFill>
                  <a:srgbClr val="FFFF00"/>
                </a:solidFill>
                <a:latin typeface="Times New Roman" pitchFamily="18" charset="0"/>
                <a:cs typeface="Times New Roman" pitchFamily="18" charset="0"/>
              </a:rPr>
              <a:t>SI event </a:t>
            </a:r>
            <a:r>
              <a:rPr lang="en-US" sz="1600" b="1" dirty="0">
                <a:solidFill>
                  <a:srgbClr val="FFFF00"/>
                </a:solidFill>
                <a:latin typeface="Times New Roman" pitchFamily="18" charset="0"/>
                <a:cs typeface="Times New Roman" pitchFamily="18" charset="0"/>
              </a:rPr>
              <a:t>was </a:t>
            </a:r>
            <a:r>
              <a:rPr lang="en-US" sz="1600" b="1" dirty="0" smtClean="0">
                <a:solidFill>
                  <a:srgbClr val="FFFF00"/>
                </a:solidFill>
                <a:latin typeface="Times New Roman" pitchFamily="18" charset="0"/>
                <a:cs typeface="Times New Roman" pitchFamily="18" charset="0"/>
              </a:rPr>
              <a:t>within a region of high total column ozone over </a:t>
            </a:r>
            <a:r>
              <a:rPr lang="en-US" sz="1600" b="1" dirty="0">
                <a:solidFill>
                  <a:srgbClr val="FFFF00"/>
                </a:solidFill>
                <a:latin typeface="Times New Roman" pitchFamily="18" charset="0"/>
                <a:cs typeface="Times New Roman" pitchFamily="18" charset="0"/>
              </a:rPr>
              <a:t>the Gulf of </a:t>
            </a:r>
            <a:r>
              <a:rPr lang="en-US" sz="1600" b="1" dirty="0" smtClean="0">
                <a:solidFill>
                  <a:srgbClr val="FFFF00"/>
                </a:solidFill>
                <a:latin typeface="Times New Roman" pitchFamily="18" charset="0"/>
                <a:cs typeface="Times New Roman" pitchFamily="18" charset="0"/>
              </a:rPr>
              <a:t>Alaska</a:t>
            </a:r>
          </a:p>
        </p:txBody>
      </p:sp>
      <p:sp>
        <p:nvSpPr>
          <p:cNvPr id="2" name="Rectangle 1"/>
          <p:cNvSpPr/>
          <p:nvPr/>
        </p:nvSpPr>
        <p:spPr>
          <a:xfrm>
            <a:off x="762000" y="-1349"/>
            <a:ext cx="81534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Origin </a:t>
            </a:r>
            <a:r>
              <a:rPr lang="en-US" sz="2400" b="1" dirty="0">
                <a:latin typeface="Times New Roman" pitchFamily="18" charset="0"/>
                <a:cs typeface="Times New Roman" pitchFamily="18" charset="0"/>
              </a:rPr>
              <a:t>of the tropospheric fold and subsequent </a:t>
            </a:r>
            <a:r>
              <a:rPr lang="en-US" sz="2400" b="1" dirty="0" smtClean="0">
                <a:latin typeface="Times New Roman" pitchFamily="18" charset="0"/>
                <a:cs typeface="Times New Roman" pitchFamily="18" charset="0"/>
              </a:rPr>
              <a:t>Stratospheric Intrusion (SI) </a:t>
            </a:r>
            <a:endParaRPr lang="en-US" sz="2400" b="1" dirty="0">
              <a:latin typeface="Times New Roman" pitchFamily="18" charset="0"/>
              <a:cs typeface="Times New Roman" pitchFamily="18" charset="0"/>
            </a:endParaRPr>
          </a:p>
        </p:txBody>
      </p:sp>
      <p:pic>
        <p:nvPicPr>
          <p:cNvPr id="4" name="Picture 4" descr="http://deq.state.wy.us/aqd/Exceptional%20Events/June_6_2012ThunderBasin/Figures/Fi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624" y="914400"/>
            <a:ext cx="5043421" cy="49291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752600"/>
            <a:ext cx="4191000" cy="3693319"/>
          </a:xfrm>
          <a:prstGeom prst="rect">
            <a:avLst/>
          </a:prstGeom>
        </p:spPr>
        <p:txBody>
          <a:bodyPr wrap="square">
            <a:spAutoFit/>
          </a:bodyPr>
          <a:lstStyle/>
          <a:p>
            <a:r>
              <a:rPr lang="en-US" b="1" dirty="0">
                <a:latin typeface="Times New Roman" pitchFamily="18" charset="0"/>
                <a:cs typeface="Times New Roman" pitchFamily="18" charset="0"/>
              </a:rPr>
              <a:t>B</a:t>
            </a:r>
            <a:r>
              <a:rPr lang="en-US" b="1" dirty="0" smtClean="0">
                <a:latin typeface="Times New Roman" pitchFamily="18" charset="0"/>
                <a:cs typeface="Times New Roman" pitchFamily="18" charset="0"/>
              </a:rPr>
              <a:t>ackward </a:t>
            </a:r>
            <a:r>
              <a:rPr lang="en-US" b="1" dirty="0">
                <a:latin typeface="Times New Roman" pitchFamily="18" charset="0"/>
                <a:cs typeface="Times New Roman" pitchFamily="18" charset="0"/>
              </a:rPr>
              <a:t>trajectories  (white) beginning </a:t>
            </a:r>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at </a:t>
            </a:r>
            <a:r>
              <a:rPr lang="en-US" b="1" dirty="0">
                <a:latin typeface="Times New Roman" pitchFamily="18" charset="0"/>
                <a:cs typeface="Times New Roman" pitchFamily="18" charset="0"/>
              </a:rPr>
              <a:t>the AJAX Flight 47 path, and ending on </a:t>
            </a:r>
            <a:r>
              <a:rPr lang="en-US" b="1" dirty="0" smtClean="0">
                <a:latin typeface="Times New Roman" pitchFamily="18" charset="0"/>
                <a:cs typeface="Times New Roman" pitchFamily="18" charset="0"/>
              </a:rPr>
              <a:t>May </a:t>
            </a:r>
            <a:r>
              <a:rPr lang="en-US" b="1" dirty="0">
                <a:latin typeface="Times New Roman" pitchFamily="18" charset="0"/>
                <a:cs typeface="Times New Roman" pitchFamily="18" charset="0"/>
              </a:rPr>
              <a:t>30, 2012 (blue)</a:t>
            </a: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endParaRPr lang="en-US" b="1" dirty="0">
              <a:latin typeface="Times New Roman" pitchFamily="18" charset="0"/>
              <a:cs typeface="Times New Roman" pitchFamily="18" charset="0"/>
            </a:endParaRPr>
          </a:p>
          <a:p>
            <a:r>
              <a:rPr lang="en-US" b="1" dirty="0" smtClean="0">
                <a:latin typeface="Times New Roman" pitchFamily="18" charset="0"/>
                <a:cs typeface="Times New Roman" pitchFamily="18" charset="0"/>
              </a:rPr>
              <a:t>RAQMS </a:t>
            </a:r>
            <a:r>
              <a:rPr lang="en-US" b="1" dirty="0">
                <a:latin typeface="Times New Roman" pitchFamily="18" charset="0"/>
                <a:cs typeface="Times New Roman" pitchFamily="18" charset="0"/>
              </a:rPr>
              <a:t>ozone analysis at 150º W at 18Z on May 30, 2012 combined with the </a:t>
            </a:r>
            <a:r>
              <a:rPr lang="en-US" b="1" dirty="0" smtClean="0">
                <a:latin typeface="Times New Roman" pitchFamily="18" charset="0"/>
                <a:cs typeface="Times New Roman" pitchFamily="18" charset="0"/>
              </a:rPr>
              <a:t>location of </a:t>
            </a:r>
            <a:r>
              <a:rPr lang="en-US" b="1" dirty="0">
                <a:latin typeface="Times New Roman" pitchFamily="18" charset="0"/>
                <a:cs typeface="Times New Roman" pitchFamily="18" charset="0"/>
              </a:rPr>
              <a:t>the SI trajectories on May 30, </a:t>
            </a:r>
            <a:r>
              <a:rPr lang="en-US" b="1" dirty="0" smtClean="0">
                <a:latin typeface="Times New Roman" pitchFamily="18" charset="0"/>
                <a:cs typeface="Times New Roman" pitchFamily="18" charset="0"/>
              </a:rPr>
              <a:t>2012 (blue)</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0903138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762000"/>
            <a:ext cx="9144000" cy="4724400"/>
            <a:chOff x="0" y="228600"/>
            <a:chExt cx="9144000" cy="4724400"/>
          </a:xfrm>
        </p:grpSpPr>
        <p:sp>
          <p:nvSpPr>
            <p:cNvPr id="2" name="Rectangle 1"/>
            <p:cNvSpPr/>
            <p:nvPr/>
          </p:nvSpPr>
          <p:spPr>
            <a:xfrm>
              <a:off x="972844" y="1339790"/>
              <a:ext cx="372122"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descr="\\beans\users$\bpierce\Data\Documents\FY14_Travel\AGU\Talk\WRFCHEM_obs_AJAX_F47_20120605_ra_curtain_ozone_nasa_12km_large_domain.10sec.png"/>
            <p:cNvPicPr>
              <a:picLocks noChangeAspect="1" noChangeArrowheads="1"/>
            </p:cNvPicPr>
            <p:nvPr/>
          </p:nvPicPr>
          <p:blipFill rotWithShape="1">
            <a:blip r:embed="rId2">
              <a:extLst>
                <a:ext uri="{28A0092B-C50C-407E-A947-70E740481C1C}">
                  <a14:useLocalDpi xmlns:a14="http://schemas.microsoft.com/office/drawing/2010/main" val="0"/>
                </a:ext>
              </a:extLst>
            </a:blip>
            <a:srcRect r="7521"/>
            <a:stretch/>
          </p:blipFill>
          <p:spPr bwMode="auto">
            <a:xfrm>
              <a:off x="4800600" y="2590800"/>
              <a:ext cx="4343400" cy="22535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beans\users$\bpierce\Data\Documents\FY14_Travel\AGU\Talk\RAQMS_obs_AJAX_F47_20120605_ra_curtain_ozone_nasa_mission.no.rdf.10sec.png"/>
            <p:cNvPicPr>
              <a:picLocks noChangeAspect="1" noChangeArrowheads="1"/>
            </p:cNvPicPr>
            <p:nvPr/>
          </p:nvPicPr>
          <p:blipFill rotWithShape="1">
            <a:blip r:embed="rId3">
              <a:extLst>
                <a:ext uri="{28A0092B-C50C-407E-A947-70E740481C1C}">
                  <a14:useLocalDpi xmlns:a14="http://schemas.microsoft.com/office/drawing/2010/main" val="0"/>
                </a:ext>
              </a:extLst>
            </a:blip>
            <a:srcRect r="9202"/>
            <a:stretch/>
          </p:blipFill>
          <p:spPr bwMode="auto">
            <a:xfrm>
              <a:off x="0" y="2634541"/>
              <a:ext cx="4191000" cy="21467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beans\users$\bpierce\Data\Documents\Attachments\jul_15\model.wrfchem_12km.201206051800.122W_O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2899" y="444057"/>
              <a:ext cx="4056301" cy="21612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48950" y="228600"/>
              <a:ext cx="1101584"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RAQMS </a:t>
              </a:r>
              <a:endParaRPr lang="en-US" b="1" dirty="0">
                <a:latin typeface="Times New Roman" pitchFamily="18" charset="0"/>
                <a:cs typeface="Times New Roman" pitchFamily="18" charset="0"/>
              </a:endParaRPr>
            </a:p>
          </p:txBody>
        </p:sp>
        <p:sp>
          <p:nvSpPr>
            <p:cNvPr id="10" name="TextBox 9"/>
            <p:cNvSpPr txBox="1"/>
            <p:nvPr/>
          </p:nvSpPr>
          <p:spPr>
            <a:xfrm>
              <a:off x="5334000" y="259391"/>
              <a:ext cx="3147015"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Nested RAQMS/WRFCHEM </a:t>
              </a:r>
              <a:endParaRPr lang="en-US" b="1" dirty="0">
                <a:latin typeface="Times New Roman" pitchFamily="18" charset="0"/>
                <a:cs typeface="Times New Roman" pitchFamily="18" charset="0"/>
              </a:endParaRPr>
            </a:p>
          </p:txBody>
        </p:sp>
        <p:pic>
          <p:nvPicPr>
            <p:cNvPr id="1026" name="Picture 2" descr="\\beans\users$\bpierce\Data\Documents\FY14_Travel\AGU\Talk\model.raqms_1x1.201206051800.122W_O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9" y="457200"/>
              <a:ext cx="4070509" cy="21688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1000" y="4800600"/>
              <a:ext cx="304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05400" y="4751034"/>
              <a:ext cx="304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97150" y="1386584"/>
              <a:ext cx="3355759" cy="386141"/>
            </a:xfrm>
            <a:custGeom>
              <a:avLst/>
              <a:gdLst>
                <a:gd name="connsiteX0" fmla="*/ 3355759 w 3355759"/>
                <a:gd name="connsiteY0" fmla="*/ 986 h 386141"/>
                <a:gd name="connsiteX1" fmla="*/ 3027285 w 3355759"/>
                <a:gd name="connsiteY1" fmla="*/ 9863 h 386141"/>
                <a:gd name="connsiteX2" fmla="*/ 2592279 w 3355759"/>
                <a:gd name="connsiteY2" fmla="*/ 72007 h 386141"/>
                <a:gd name="connsiteX3" fmla="*/ 2325949 w 3355759"/>
                <a:gd name="connsiteY3" fmla="*/ 89762 h 386141"/>
                <a:gd name="connsiteX4" fmla="*/ 1997475 w 3355759"/>
                <a:gd name="connsiteY4" fmla="*/ 151906 h 386141"/>
                <a:gd name="connsiteX5" fmla="*/ 1660124 w 3355759"/>
                <a:gd name="connsiteY5" fmla="*/ 196294 h 386141"/>
                <a:gd name="connsiteX6" fmla="*/ 1278384 w 3355759"/>
                <a:gd name="connsiteY6" fmla="*/ 258438 h 386141"/>
                <a:gd name="connsiteX7" fmla="*/ 887767 w 3355759"/>
                <a:gd name="connsiteY7" fmla="*/ 302826 h 386141"/>
                <a:gd name="connsiteX8" fmla="*/ 559293 w 3355759"/>
                <a:gd name="connsiteY8" fmla="*/ 347215 h 386141"/>
                <a:gd name="connsiteX9" fmla="*/ 106532 w 3355759"/>
                <a:gd name="connsiteY9" fmla="*/ 382725 h 386141"/>
                <a:gd name="connsiteX10" fmla="*/ 0 w 3355759"/>
                <a:gd name="connsiteY10" fmla="*/ 382725 h 38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5759" h="386141">
                  <a:moveTo>
                    <a:pt x="3355759" y="986"/>
                  </a:moveTo>
                  <a:cubicBezTo>
                    <a:pt x="3255145" y="-494"/>
                    <a:pt x="3154532" y="-1974"/>
                    <a:pt x="3027285" y="9863"/>
                  </a:cubicBezTo>
                  <a:cubicBezTo>
                    <a:pt x="2900038" y="21700"/>
                    <a:pt x="2709168" y="58691"/>
                    <a:pt x="2592279" y="72007"/>
                  </a:cubicBezTo>
                  <a:cubicBezTo>
                    <a:pt x="2475390" y="85324"/>
                    <a:pt x="2425083" y="76446"/>
                    <a:pt x="2325949" y="89762"/>
                  </a:cubicBezTo>
                  <a:cubicBezTo>
                    <a:pt x="2226815" y="103079"/>
                    <a:pt x="2108446" y="134151"/>
                    <a:pt x="1997475" y="151906"/>
                  </a:cubicBezTo>
                  <a:cubicBezTo>
                    <a:pt x="1886504" y="169661"/>
                    <a:pt x="1779972" y="178539"/>
                    <a:pt x="1660124" y="196294"/>
                  </a:cubicBezTo>
                  <a:cubicBezTo>
                    <a:pt x="1540276" y="214049"/>
                    <a:pt x="1407110" y="240683"/>
                    <a:pt x="1278384" y="258438"/>
                  </a:cubicBezTo>
                  <a:cubicBezTo>
                    <a:pt x="1149658" y="276193"/>
                    <a:pt x="1007615" y="288030"/>
                    <a:pt x="887767" y="302826"/>
                  </a:cubicBezTo>
                  <a:cubicBezTo>
                    <a:pt x="767919" y="317622"/>
                    <a:pt x="689499" y="333899"/>
                    <a:pt x="559293" y="347215"/>
                  </a:cubicBezTo>
                  <a:cubicBezTo>
                    <a:pt x="429087" y="360531"/>
                    <a:pt x="199747" y="376807"/>
                    <a:pt x="106532" y="382725"/>
                  </a:cubicBezTo>
                  <a:cubicBezTo>
                    <a:pt x="13317" y="388643"/>
                    <a:pt x="6658" y="385684"/>
                    <a:pt x="0" y="382725"/>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685627" y="1210322"/>
              <a:ext cx="1343573" cy="307777"/>
            </a:xfrm>
            <a:prstGeom prst="rect">
              <a:avLst/>
            </a:prstGeom>
            <a:noFill/>
          </p:spPr>
          <p:txBody>
            <a:bodyPr wrap="none" rtlCol="0">
              <a:spAutoFit/>
            </a:bodyPr>
            <a:lstStyle/>
            <a:p>
              <a:r>
                <a:rPr lang="en-US" sz="1400" b="1" dirty="0" smtClean="0">
                  <a:latin typeface="Times New Roman" pitchFamily="18" charset="0"/>
                  <a:cs typeface="Times New Roman" pitchFamily="18" charset="0"/>
                </a:rPr>
                <a:t>310K </a:t>
              </a:r>
              <a:r>
                <a:rPr lang="en-US" sz="1400" b="1" dirty="0" err="1" smtClean="0">
                  <a:latin typeface="Times New Roman" pitchFamily="18" charset="0"/>
                  <a:cs typeface="Times New Roman" pitchFamily="18" charset="0"/>
                </a:rPr>
                <a:t>isentrope</a:t>
              </a:r>
              <a:endParaRPr lang="en-US" sz="1400" b="1" dirty="0">
                <a:latin typeface="Times New Roman" pitchFamily="18" charset="0"/>
                <a:cs typeface="Times New Roman" pitchFamily="18" charset="0"/>
              </a:endParaRPr>
            </a:p>
          </p:txBody>
        </p:sp>
        <p:sp>
          <p:nvSpPr>
            <p:cNvPr id="17" name="Freeform 16"/>
            <p:cNvSpPr/>
            <p:nvPr/>
          </p:nvSpPr>
          <p:spPr>
            <a:xfrm>
              <a:off x="5331041" y="1366459"/>
              <a:ext cx="3355759" cy="386141"/>
            </a:xfrm>
            <a:custGeom>
              <a:avLst/>
              <a:gdLst>
                <a:gd name="connsiteX0" fmla="*/ 3355759 w 3355759"/>
                <a:gd name="connsiteY0" fmla="*/ 986 h 386141"/>
                <a:gd name="connsiteX1" fmla="*/ 3027285 w 3355759"/>
                <a:gd name="connsiteY1" fmla="*/ 9863 h 386141"/>
                <a:gd name="connsiteX2" fmla="*/ 2592279 w 3355759"/>
                <a:gd name="connsiteY2" fmla="*/ 72007 h 386141"/>
                <a:gd name="connsiteX3" fmla="*/ 2325949 w 3355759"/>
                <a:gd name="connsiteY3" fmla="*/ 89762 h 386141"/>
                <a:gd name="connsiteX4" fmla="*/ 1997475 w 3355759"/>
                <a:gd name="connsiteY4" fmla="*/ 151906 h 386141"/>
                <a:gd name="connsiteX5" fmla="*/ 1660124 w 3355759"/>
                <a:gd name="connsiteY5" fmla="*/ 196294 h 386141"/>
                <a:gd name="connsiteX6" fmla="*/ 1278384 w 3355759"/>
                <a:gd name="connsiteY6" fmla="*/ 258438 h 386141"/>
                <a:gd name="connsiteX7" fmla="*/ 887767 w 3355759"/>
                <a:gd name="connsiteY7" fmla="*/ 302826 h 386141"/>
                <a:gd name="connsiteX8" fmla="*/ 559293 w 3355759"/>
                <a:gd name="connsiteY8" fmla="*/ 347215 h 386141"/>
                <a:gd name="connsiteX9" fmla="*/ 106532 w 3355759"/>
                <a:gd name="connsiteY9" fmla="*/ 382725 h 386141"/>
                <a:gd name="connsiteX10" fmla="*/ 0 w 3355759"/>
                <a:gd name="connsiteY10" fmla="*/ 382725 h 38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5759" h="386141">
                  <a:moveTo>
                    <a:pt x="3355759" y="986"/>
                  </a:moveTo>
                  <a:cubicBezTo>
                    <a:pt x="3255145" y="-494"/>
                    <a:pt x="3154532" y="-1974"/>
                    <a:pt x="3027285" y="9863"/>
                  </a:cubicBezTo>
                  <a:cubicBezTo>
                    <a:pt x="2900038" y="21700"/>
                    <a:pt x="2709168" y="58691"/>
                    <a:pt x="2592279" y="72007"/>
                  </a:cubicBezTo>
                  <a:cubicBezTo>
                    <a:pt x="2475390" y="85324"/>
                    <a:pt x="2425083" y="76446"/>
                    <a:pt x="2325949" y="89762"/>
                  </a:cubicBezTo>
                  <a:cubicBezTo>
                    <a:pt x="2226815" y="103079"/>
                    <a:pt x="2108446" y="134151"/>
                    <a:pt x="1997475" y="151906"/>
                  </a:cubicBezTo>
                  <a:cubicBezTo>
                    <a:pt x="1886504" y="169661"/>
                    <a:pt x="1779972" y="178539"/>
                    <a:pt x="1660124" y="196294"/>
                  </a:cubicBezTo>
                  <a:cubicBezTo>
                    <a:pt x="1540276" y="214049"/>
                    <a:pt x="1407110" y="240683"/>
                    <a:pt x="1278384" y="258438"/>
                  </a:cubicBezTo>
                  <a:cubicBezTo>
                    <a:pt x="1149658" y="276193"/>
                    <a:pt x="1007615" y="288030"/>
                    <a:pt x="887767" y="302826"/>
                  </a:cubicBezTo>
                  <a:cubicBezTo>
                    <a:pt x="767919" y="317622"/>
                    <a:pt x="689499" y="333899"/>
                    <a:pt x="559293" y="347215"/>
                  </a:cubicBezTo>
                  <a:cubicBezTo>
                    <a:pt x="429087" y="360531"/>
                    <a:pt x="199747" y="376807"/>
                    <a:pt x="106532" y="382725"/>
                  </a:cubicBezTo>
                  <a:cubicBezTo>
                    <a:pt x="13317" y="388643"/>
                    <a:pt x="6658" y="385684"/>
                    <a:pt x="0" y="382725"/>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2286000" y="76200"/>
            <a:ext cx="5001369" cy="461665"/>
          </a:xfrm>
          <a:prstGeom prst="rect">
            <a:avLst/>
          </a:prstGeom>
        </p:spPr>
        <p:txBody>
          <a:bodyPr wrap="none">
            <a:spAutoFit/>
          </a:bodyPr>
          <a:lstStyle/>
          <a:p>
            <a:r>
              <a:rPr lang="en-US" sz="2400" b="1" dirty="0">
                <a:latin typeface="Times New Roman" pitchFamily="18" charset="0"/>
                <a:cs typeface="Times New Roman" pitchFamily="18" charset="0"/>
              </a:rPr>
              <a:t>NASA </a:t>
            </a:r>
            <a:r>
              <a:rPr lang="en-US" sz="2400" b="1" dirty="0" smtClean="0">
                <a:latin typeface="Times New Roman" pitchFamily="18" charset="0"/>
                <a:cs typeface="Times New Roman" pitchFamily="18" charset="0"/>
              </a:rPr>
              <a:t>AJAX </a:t>
            </a:r>
            <a:r>
              <a:rPr lang="en-US" sz="2400" b="1" dirty="0">
                <a:latin typeface="Times New Roman" pitchFamily="18" charset="0"/>
                <a:cs typeface="Times New Roman" pitchFamily="18" charset="0"/>
              </a:rPr>
              <a:t>Flight 47, June 5, 2012 </a:t>
            </a:r>
          </a:p>
        </p:txBody>
      </p:sp>
      <p:sp>
        <p:nvSpPr>
          <p:cNvPr id="19" name="TextBox 18"/>
          <p:cNvSpPr txBox="1"/>
          <p:nvPr/>
        </p:nvSpPr>
        <p:spPr>
          <a:xfrm>
            <a:off x="381000" y="5457549"/>
            <a:ext cx="8229600" cy="830997"/>
          </a:xfrm>
          <a:prstGeom prst="rect">
            <a:avLst/>
          </a:prstGeom>
          <a:solidFill>
            <a:schemeClr val="accent1"/>
          </a:solidFill>
        </p:spPr>
        <p:txBody>
          <a:bodyPr wrap="square" rtlCol="0">
            <a:spAutoFit/>
          </a:bodyPr>
          <a:lstStyle/>
          <a:p>
            <a:r>
              <a:rPr lang="en-US" sz="1600" b="1" dirty="0" smtClean="0">
                <a:solidFill>
                  <a:srgbClr val="FFFF00"/>
                </a:solidFill>
                <a:latin typeface="Times New Roman" pitchFamily="18" charset="0"/>
                <a:cs typeface="Times New Roman" pitchFamily="18" charset="0"/>
              </a:rPr>
              <a:t>Nested RAQMS/WRFCHEM simulations significantly improve the agreement with AJAX measurements during the off-shore spiral (B) but still underestimate ozone within the narrow filament sampled during the spiral over the </a:t>
            </a:r>
            <a:r>
              <a:rPr lang="es-ES" sz="1600" b="1" dirty="0">
                <a:solidFill>
                  <a:srgbClr val="FFFF00"/>
                </a:solidFill>
                <a:latin typeface="Times New Roman" pitchFamily="18" charset="0"/>
                <a:cs typeface="Times New Roman" pitchFamily="18" charset="0"/>
              </a:rPr>
              <a:t>San </a:t>
            </a:r>
            <a:r>
              <a:rPr lang="es-ES" sz="1600" b="1" dirty="0" err="1">
                <a:solidFill>
                  <a:srgbClr val="FFFF00"/>
                </a:solidFill>
                <a:latin typeface="Times New Roman" pitchFamily="18" charset="0"/>
                <a:cs typeface="Times New Roman" pitchFamily="18" charset="0"/>
              </a:rPr>
              <a:t>Joaquin</a:t>
            </a:r>
            <a:r>
              <a:rPr lang="es-ES" sz="1600" b="1" dirty="0">
                <a:solidFill>
                  <a:srgbClr val="FFFF00"/>
                </a:solidFill>
                <a:latin typeface="Times New Roman" pitchFamily="18" charset="0"/>
                <a:cs typeface="Times New Roman" pitchFamily="18" charset="0"/>
              </a:rPr>
              <a:t> Valley, CA (A) </a:t>
            </a:r>
            <a:endParaRPr lang="en-US" sz="1600" b="1" dirty="0">
              <a:solidFill>
                <a:srgbClr val="FFFF00"/>
              </a:solidFill>
              <a:latin typeface="Times New Roman" pitchFamily="18" charset="0"/>
              <a:cs typeface="Times New Roman" pitchFamily="18" charset="0"/>
            </a:endParaRPr>
          </a:p>
        </p:txBody>
      </p:sp>
      <p:sp>
        <p:nvSpPr>
          <p:cNvPr id="20" name="TextBox 19"/>
          <p:cNvSpPr txBox="1"/>
          <p:nvPr/>
        </p:nvSpPr>
        <p:spPr>
          <a:xfrm>
            <a:off x="6104016" y="3821668"/>
            <a:ext cx="458780" cy="369332"/>
          </a:xfrm>
          <a:prstGeom prst="rect">
            <a:avLst/>
          </a:prstGeom>
          <a:noFill/>
        </p:spPr>
        <p:txBody>
          <a:bodyPr wrap="none" rtlCol="0">
            <a:spAutoFit/>
          </a:bodyPr>
          <a:lstStyle/>
          <a:p>
            <a:r>
              <a:rPr lang="en-US" dirty="0" smtClean="0"/>
              <a:t>(A)</a:t>
            </a:r>
            <a:endParaRPr lang="en-US" dirty="0"/>
          </a:p>
        </p:txBody>
      </p:sp>
      <p:sp>
        <p:nvSpPr>
          <p:cNvPr id="21" name="TextBox 20"/>
          <p:cNvSpPr txBox="1"/>
          <p:nvPr/>
        </p:nvSpPr>
        <p:spPr>
          <a:xfrm>
            <a:off x="7543800" y="3821668"/>
            <a:ext cx="450764" cy="369332"/>
          </a:xfrm>
          <a:prstGeom prst="rect">
            <a:avLst/>
          </a:prstGeom>
          <a:noFill/>
        </p:spPr>
        <p:txBody>
          <a:bodyPr wrap="none" rtlCol="0">
            <a:spAutoFit/>
          </a:bodyPr>
          <a:lstStyle/>
          <a:p>
            <a:r>
              <a:rPr lang="en-US" dirty="0" smtClean="0"/>
              <a:t>(B)</a:t>
            </a:r>
            <a:endParaRPr lang="en-US" dirty="0"/>
          </a:p>
        </p:txBody>
      </p:sp>
      <p:sp>
        <p:nvSpPr>
          <p:cNvPr id="22" name="TextBox 21"/>
          <p:cNvSpPr txBox="1"/>
          <p:nvPr/>
        </p:nvSpPr>
        <p:spPr>
          <a:xfrm>
            <a:off x="1233652" y="3810000"/>
            <a:ext cx="458780" cy="369332"/>
          </a:xfrm>
          <a:prstGeom prst="rect">
            <a:avLst/>
          </a:prstGeom>
          <a:noFill/>
        </p:spPr>
        <p:txBody>
          <a:bodyPr wrap="none" rtlCol="0">
            <a:spAutoFit/>
          </a:bodyPr>
          <a:lstStyle/>
          <a:p>
            <a:r>
              <a:rPr lang="en-US" dirty="0" smtClean="0"/>
              <a:t>(A)</a:t>
            </a:r>
            <a:endParaRPr lang="en-US" dirty="0"/>
          </a:p>
        </p:txBody>
      </p:sp>
      <p:sp>
        <p:nvSpPr>
          <p:cNvPr id="23" name="TextBox 22"/>
          <p:cNvSpPr txBox="1"/>
          <p:nvPr/>
        </p:nvSpPr>
        <p:spPr>
          <a:xfrm>
            <a:off x="2673436" y="3810000"/>
            <a:ext cx="450764" cy="369332"/>
          </a:xfrm>
          <a:prstGeom prst="rect">
            <a:avLst/>
          </a:prstGeom>
          <a:noFill/>
        </p:spPr>
        <p:txBody>
          <a:bodyPr wrap="none" rtlCol="0">
            <a:spAutoFit/>
          </a:bodyPr>
          <a:lstStyle/>
          <a:p>
            <a:r>
              <a:rPr lang="en-US" dirty="0" smtClean="0"/>
              <a:t>(B)</a:t>
            </a:r>
            <a:endParaRPr lang="en-US" dirty="0"/>
          </a:p>
        </p:txBody>
      </p:sp>
      <p:sp>
        <p:nvSpPr>
          <p:cNvPr id="8" name="Rectangle 7"/>
          <p:cNvSpPr/>
          <p:nvPr/>
        </p:nvSpPr>
        <p:spPr>
          <a:xfrm>
            <a:off x="497150" y="3276600"/>
            <a:ext cx="18865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204532" y="3276600"/>
            <a:ext cx="18865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527553" y="3480298"/>
            <a:ext cx="881973" cy="400110"/>
          </a:xfrm>
          <a:prstGeom prst="rect">
            <a:avLst/>
          </a:prstGeom>
          <a:noFill/>
        </p:spPr>
        <p:txBody>
          <a:bodyPr wrap="none" rtlCol="0">
            <a:spAutoFit/>
          </a:bodyPr>
          <a:lstStyle/>
          <a:p>
            <a:r>
              <a:rPr lang="en-US" sz="1000" b="1" dirty="0" smtClean="0">
                <a:solidFill>
                  <a:srgbClr val="FF0000"/>
                </a:solidFill>
              </a:rPr>
              <a:t>RAQMS (red)</a:t>
            </a:r>
          </a:p>
          <a:p>
            <a:r>
              <a:rPr lang="en-US" sz="1000" b="1" dirty="0" smtClean="0"/>
              <a:t>AJAX (black)</a:t>
            </a:r>
            <a:endParaRPr lang="en-US" sz="1000" b="1" dirty="0"/>
          </a:p>
        </p:txBody>
      </p:sp>
      <p:sp>
        <p:nvSpPr>
          <p:cNvPr id="26" name="TextBox 25"/>
          <p:cNvSpPr txBox="1"/>
          <p:nvPr/>
        </p:nvSpPr>
        <p:spPr>
          <a:xfrm>
            <a:off x="7391400" y="3487444"/>
            <a:ext cx="1042273" cy="400110"/>
          </a:xfrm>
          <a:prstGeom prst="rect">
            <a:avLst/>
          </a:prstGeom>
          <a:noFill/>
        </p:spPr>
        <p:txBody>
          <a:bodyPr wrap="none" rtlCol="0">
            <a:spAutoFit/>
          </a:bodyPr>
          <a:lstStyle/>
          <a:p>
            <a:r>
              <a:rPr lang="en-US" sz="1000" b="1" dirty="0" smtClean="0">
                <a:solidFill>
                  <a:srgbClr val="FF0000"/>
                </a:solidFill>
              </a:rPr>
              <a:t>WRFCHEM (red)</a:t>
            </a:r>
          </a:p>
          <a:p>
            <a:r>
              <a:rPr lang="en-US" sz="1000" b="1" dirty="0" smtClean="0"/>
              <a:t>AJAX (black)</a:t>
            </a:r>
            <a:endParaRPr lang="en-US" sz="1000" b="1" dirty="0"/>
          </a:p>
        </p:txBody>
      </p:sp>
    </p:spTree>
    <p:extLst>
      <p:ext uri="{BB962C8B-B14F-4D97-AF65-F5344CB8AC3E}">
        <p14:creationId xmlns:p14="http://schemas.microsoft.com/office/powerpoint/2010/main" val="4230443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2133600"/>
            <a:ext cx="4403257" cy="369332"/>
          </a:xfrm>
          <a:prstGeom prst="rect">
            <a:avLst/>
          </a:prstGeom>
          <a:noFill/>
        </p:spPr>
        <p:txBody>
          <a:bodyPr wrap="none" rtlCol="0">
            <a:spAutoFit/>
          </a:bodyPr>
          <a:lstStyle/>
          <a:p>
            <a:r>
              <a:rPr lang="en-US" dirty="0" smtClean="0"/>
              <a:t>Satellite Data Used in RAQMS Ozone Analysis</a:t>
            </a:r>
            <a:endParaRPr lang="en-US" dirty="0"/>
          </a:p>
        </p:txBody>
      </p:sp>
    </p:spTree>
    <p:extLst>
      <p:ext uri="{BB962C8B-B14F-4D97-AF65-F5344CB8AC3E}">
        <p14:creationId xmlns:p14="http://schemas.microsoft.com/office/powerpoint/2010/main" val="30280394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5276" t="16438" r="25615" b="6074"/>
          <a:stretch/>
        </p:blipFill>
        <p:spPr bwMode="auto">
          <a:xfrm>
            <a:off x="304799" y="2444967"/>
            <a:ext cx="4021773" cy="3966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www.knmi.nl/omi/incldstyle/images/ozone_monitoring_instrument_inzet_globalNO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3" y="0"/>
            <a:ext cx="9178705" cy="9592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3677258"/>
            <a:ext cx="2727978" cy="2745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1366476"/>
            <a:ext cx="2995354" cy="2033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051937" y="1089477"/>
            <a:ext cx="3104889" cy="276999"/>
          </a:xfrm>
          <a:prstGeom prst="rect">
            <a:avLst/>
          </a:prstGeom>
        </p:spPr>
        <p:txBody>
          <a:bodyPr wrap="none">
            <a:spAutoFit/>
          </a:bodyPr>
          <a:lstStyle/>
          <a:p>
            <a:r>
              <a:rPr lang="en-US" sz="1200" b="1" i="1" dirty="0"/>
              <a:t>O3 Absorption Spectrum at OMI Wavelengths</a:t>
            </a:r>
            <a:endParaRPr lang="en-US" sz="1200" b="1" dirty="0"/>
          </a:p>
        </p:txBody>
      </p:sp>
      <p:sp>
        <p:nvSpPr>
          <p:cNvPr id="4" name="Rectangle 3"/>
          <p:cNvSpPr/>
          <p:nvPr/>
        </p:nvSpPr>
        <p:spPr>
          <a:xfrm>
            <a:off x="152400" y="1143000"/>
            <a:ext cx="5638800" cy="1200329"/>
          </a:xfrm>
          <a:prstGeom prst="rect">
            <a:avLst/>
          </a:prstGeom>
        </p:spPr>
        <p:txBody>
          <a:bodyPr wrap="square">
            <a:spAutoFit/>
          </a:bodyPr>
          <a:lstStyle/>
          <a:p>
            <a:r>
              <a:rPr lang="en-US" dirty="0"/>
              <a:t>The </a:t>
            </a:r>
            <a:r>
              <a:rPr lang="en-US" dirty="0" smtClean="0"/>
              <a:t>Ozone Monitoring Instrument (OMI) measures </a:t>
            </a:r>
            <a:r>
              <a:rPr lang="en-US" dirty="0"/>
              <a:t>the radiation backscattered by the Earth’s atmosphere </a:t>
            </a:r>
            <a:r>
              <a:rPr lang="en-US" dirty="0" smtClean="0"/>
              <a:t>and surface </a:t>
            </a:r>
            <a:r>
              <a:rPr lang="en-US" dirty="0"/>
              <a:t>in the wavelength range 270-500 nm</a:t>
            </a:r>
            <a:r>
              <a:rPr lang="en-US" dirty="0" smtClean="0"/>
              <a:t>. Total column O3 error is generally less than 2%. Pixel size is 13x24km. </a:t>
            </a:r>
            <a:endParaRPr lang="en-US" dirty="0"/>
          </a:p>
        </p:txBody>
      </p:sp>
      <p:sp>
        <p:nvSpPr>
          <p:cNvPr id="5" name="Rectangle 4"/>
          <p:cNvSpPr/>
          <p:nvPr/>
        </p:nvSpPr>
        <p:spPr>
          <a:xfrm>
            <a:off x="6553200" y="3459619"/>
            <a:ext cx="2264531" cy="276999"/>
          </a:xfrm>
          <a:prstGeom prst="rect">
            <a:avLst/>
          </a:prstGeom>
        </p:spPr>
        <p:txBody>
          <a:bodyPr wrap="none">
            <a:spAutoFit/>
          </a:bodyPr>
          <a:lstStyle/>
          <a:p>
            <a:r>
              <a:rPr lang="en-US" sz="1200" b="1" i="1" dirty="0"/>
              <a:t>Radiance Contribution Functions</a:t>
            </a:r>
            <a:endParaRPr lang="en-US" sz="1200" b="1" dirty="0"/>
          </a:p>
        </p:txBody>
      </p:sp>
      <p:sp>
        <p:nvSpPr>
          <p:cNvPr id="7" name="Rectangle 6"/>
          <p:cNvSpPr/>
          <p:nvPr/>
        </p:nvSpPr>
        <p:spPr>
          <a:xfrm>
            <a:off x="-21422" y="6427693"/>
            <a:ext cx="9135862"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err="1"/>
              <a:t>Balis</a:t>
            </a:r>
            <a:r>
              <a:rPr lang="en-US" sz="1200" b="1" dirty="0"/>
              <a:t>, D., </a:t>
            </a:r>
            <a:r>
              <a:rPr lang="en-US" sz="1200" b="1" dirty="0" smtClean="0"/>
              <a:t>et al. (2007</a:t>
            </a:r>
            <a:r>
              <a:rPr lang="en-US" sz="1200" b="1" dirty="0"/>
              <a:t>), </a:t>
            </a:r>
            <a:r>
              <a:rPr lang="en-US" sz="1200" dirty="0"/>
              <a:t>Validation </a:t>
            </a:r>
            <a:r>
              <a:rPr lang="en-US" sz="1200" dirty="0" smtClean="0"/>
              <a:t>of Ozone </a:t>
            </a:r>
            <a:r>
              <a:rPr lang="en-US" sz="1200" dirty="0"/>
              <a:t>Monitoring Instrument total ozone column measurements using Brewer and Dobson spectrophotometer </a:t>
            </a:r>
            <a:r>
              <a:rPr lang="en-US" sz="1200" dirty="0" smtClean="0"/>
              <a:t>ground-based observations, J</a:t>
            </a:r>
            <a:r>
              <a:rPr lang="en-US" sz="1200" dirty="0"/>
              <a:t>. </a:t>
            </a:r>
            <a:r>
              <a:rPr lang="en-US" sz="1200" dirty="0" err="1"/>
              <a:t>Geophys</a:t>
            </a:r>
            <a:r>
              <a:rPr lang="en-US" sz="1200" dirty="0"/>
              <a:t>. Res</a:t>
            </a:r>
            <a:r>
              <a:rPr lang="en-US" sz="1200" dirty="0" smtClean="0"/>
              <a:t>.,</a:t>
            </a:r>
            <a:r>
              <a:rPr lang="en-US" sz="1200" dirty="0"/>
              <a:t> </a:t>
            </a:r>
            <a:r>
              <a:rPr lang="en-US" sz="1200" dirty="0" smtClean="0"/>
              <a:t>112, </a:t>
            </a:r>
            <a:r>
              <a:rPr lang="en-US" sz="1200" dirty="0"/>
              <a:t>D24S46, doi:10.1029/2007JD008796.</a:t>
            </a:r>
          </a:p>
        </p:txBody>
      </p:sp>
    </p:spTree>
    <p:extLst>
      <p:ext uri="{BB962C8B-B14F-4D97-AF65-F5344CB8AC3E}">
        <p14:creationId xmlns:p14="http://schemas.microsoft.com/office/powerpoint/2010/main" val="19866342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90933" y="76200"/>
            <a:ext cx="5330825" cy="1477328"/>
          </a:xfrm>
          <a:prstGeom prst="rect">
            <a:avLst/>
          </a:prstGeom>
        </p:spPr>
        <p:txBody>
          <a:bodyPr wrap="square">
            <a:spAutoFit/>
          </a:bodyPr>
          <a:lstStyle/>
          <a:p>
            <a:r>
              <a:rPr lang="en-US" dirty="0"/>
              <a:t>The Microwave Limb Sounder (MLS) MLS measures millimeter and </a:t>
            </a:r>
            <a:r>
              <a:rPr lang="en-US" dirty="0" smtClean="0"/>
              <a:t>sub-millimeter emission by </a:t>
            </a:r>
            <a:r>
              <a:rPr lang="en-US" dirty="0"/>
              <a:t>scanning the Earth’s atmospheric </a:t>
            </a:r>
            <a:r>
              <a:rPr lang="en-US" dirty="0" smtClean="0"/>
              <a:t>limb</a:t>
            </a:r>
            <a:r>
              <a:rPr lang="en-US" dirty="0"/>
              <a:t>. </a:t>
            </a:r>
            <a:r>
              <a:rPr lang="en-US" dirty="0" smtClean="0"/>
              <a:t>Accuracy </a:t>
            </a:r>
            <a:r>
              <a:rPr lang="en-US" dirty="0"/>
              <a:t>of MLS ozone </a:t>
            </a:r>
            <a:r>
              <a:rPr lang="en-US" dirty="0" smtClean="0"/>
              <a:t>profile is </a:t>
            </a:r>
            <a:r>
              <a:rPr lang="en-US" dirty="0"/>
              <a:t>about 8% or </a:t>
            </a:r>
            <a:r>
              <a:rPr lang="en-US" dirty="0" smtClean="0"/>
              <a:t>better. Provides profile retrievals every 165km along </a:t>
            </a:r>
            <a:r>
              <a:rPr lang="en-US" dirty="0"/>
              <a:t>the suborbital track. </a:t>
            </a:r>
          </a:p>
        </p:txBody>
      </p:sp>
      <p:sp>
        <p:nvSpPr>
          <p:cNvPr id="7" name="Rectangle 6"/>
          <p:cNvSpPr/>
          <p:nvPr/>
        </p:nvSpPr>
        <p:spPr>
          <a:xfrm>
            <a:off x="-21422" y="6427693"/>
            <a:ext cx="9135862"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sz="1200" b="1" dirty="0" err="1"/>
              <a:t>Froidevaux</a:t>
            </a:r>
            <a:r>
              <a:rPr lang="en-US" sz="1200" b="1" dirty="0"/>
              <a:t>, L., et al. (2008), </a:t>
            </a:r>
            <a:r>
              <a:rPr lang="en-US" sz="1200" dirty="0"/>
              <a:t>Validation of Aura Microwave Limb Sounder stratospheric ozone </a:t>
            </a:r>
            <a:r>
              <a:rPr lang="en-US" sz="1200" dirty="0" smtClean="0"/>
              <a:t>measurements, J</a:t>
            </a:r>
            <a:r>
              <a:rPr lang="en-US" sz="1200" dirty="0"/>
              <a:t>. </a:t>
            </a:r>
            <a:r>
              <a:rPr lang="en-US" sz="1200" dirty="0" err="1"/>
              <a:t>Geophys</a:t>
            </a:r>
            <a:r>
              <a:rPr lang="en-US" sz="1200" dirty="0"/>
              <a:t>. Res., 113, D15S20, doi:10.1029/2007JD008771</a:t>
            </a:r>
            <a:r>
              <a:rPr lang="en-US" sz="1200" dirty="0" smtClean="0"/>
              <a:t>. </a:t>
            </a:r>
            <a:endParaRPr lang="en-US" sz="1200"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522" t="26070" r="50722" b="27038"/>
          <a:stretch/>
        </p:blipFill>
        <p:spPr bwMode="auto">
          <a:xfrm>
            <a:off x="6019801" y="4038600"/>
            <a:ext cx="2941622" cy="2411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840" t="20512" r="10623" b="28251"/>
          <a:stretch/>
        </p:blipFill>
        <p:spPr bwMode="auto">
          <a:xfrm>
            <a:off x="5565478" y="1904999"/>
            <a:ext cx="3509829" cy="1856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230933" y="1653282"/>
            <a:ext cx="2670283" cy="276999"/>
          </a:xfrm>
          <a:prstGeom prst="rect">
            <a:avLst/>
          </a:prstGeom>
        </p:spPr>
        <p:txBody>
          <a:bodyPr wrap="none">
            <a:spAutoFit/>
          </a:bodyPr>
          <a:lstStyle/>
          <a:p>
            <a:r>
              <a:rPr lang="en-US" sz="1200" b="1" dirty="0" smtClean="0"/>
              <a:t>Band 7 (240 GHz) radiances vs altitude </a:t>
            </a:r>
            <a:endParaRPr lang="en-US" sz="1200" b="1" dirty="0"/>
          </a:p>
        </p:txBody>
      </p:sp>
      <p:sp>
        <p:nvSpPr>
          <p:cNvPr id="8" name="Rectangle 7"/>
          <p:cNvSpPr/>
          <p:nvPr/>
        </p:nvSpPr>
        <p:spPr>
          <a:xfrm>
            <a:off x="7097830" y="2245905"/>
            <a:ext cx="1822935" cy="246221"/>
          </a:xfrm>
          <a:prstGeom prst="rect">
            <a:avLst/>
          </a:prstGeom>
        </p:spPr>
        <p:txBody>
          <a:bodyPr wrap="none">
            <a:spAutoFit/>
          </a:bodyPr>
          <a:lstStyle/>
          <a:p>
            <a:r>
              <a:rPr lang="en-US" sz="1000" b="1" dirty="0" smtClean="0"/>
              <a:t>A=primary </a:t>
            </a:r>
            <a:r>
              <a:rPr lang="en-US" sz="1000" b="1" dirty="0"/>
              <a:t>ozone emission line</a:t>
            </a:r>
          </a:p>
        </p:txBody>
      </p:sp>
      <p:sp>
        <p:nvSpPr>
          <p:cNvPr id="9" name="TextBox 8"/>
          <p:cNvSpPr txBox="1"/>
          <p:nvPr/>
        </p:nvSpPr>
        <p:spPr>
          <a:xfrm>
            <a:off x="6749248" y="3761601"/>
            <a:ext cx="1633652" cy="276999"/>
          </a:xfrm>
          <a:prstGeom prst="rect">
            <a:avLst/>
          </a:prstGeom>
          <a:noFill/>
        </p:spPr>
        <p:txBody>
          <a:bodyPr wrap="none" rtlCol="0">
            <a:spAutoFit/>
          </a:bodyPr>
          <a:lstStyle/>
          <a:p>
            <a:r>
              <a:rPr lang="en-US" sz="1200" b="1" dirty="0" smtClean="0"/>
              <a:t>MLS Averaging Kernels</a:t>
            </a:r>
            <a:endParaRPr lang="en-US" sz="1200" b="1" dirty="0"/>
          </a:p>
        </p:txBody>
      </p:sp>
      <p:pic>
        <p:nvPicPr>
          <p:cNvPr id="30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2631" t="23627" r="21811" b="7123"/>
          <a:stretch/>
        </p:blipFill>
        <p:spPr bwMode="auto">
          <a:xfrm>
            <a:off x="46118" y="1905000"/>
            <a:ext cx="4348394" cy="3387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775" t="18014" r="15247" b="6670"/>
          <a:stretch/>
        </p:blipFill>
        <p:spPr bwMode="auto">
          <a:xfrm>
            <a:off x="2963560" y="3902796"/>
            <a:ext cx="2294240" cy="22509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80" name="Picture 8" descr="MLS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024957" cy="1791781"/>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986" t="66423" r="30410" b="27129"/>
          <a:stretch/>
        </p:blipFill>
        <p:spPr bwMode="auto">
          <a:xfrm>
            <a:off x="3048000" y="6206945"/>
            <a:ext cx="1905000" cy="19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8818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6221" y="2514600"/>
            <a:ext cx="6774675" cy="646331"/>
          </a:xfrm>
          <a:prstGeom prst="rect">
            <a:avLst/>
          </a:prstGeom>
          <a:noFill/>
        </p:spPr>
        <p:txBody>
          <a:bodyPr wrap="none" rtlCol="0">
            <a:spAutoFit/>
          </a:bodyPr>
          <a:lstStyle/>
          <a:p>
            <a:pPr algn="ctr"/>
            <a:r>
              <a:rPr lang="en-US" dirty="0" smtClean="0"/>
              <a:t>Contribution of Asian Wildfires to Intercontinental Pollution Transport </a:t>
            </a:r>
            <a:endParaRPr lang="en-US" dirty="0"/>
          </a:p>
          <a:p>
            <a:pPr algn="ctr"/>
            <a:r>
              <a:rPr lang="en-US" dirty="0" smtClean="0"/>
              <a:t>(April 2008 ARCPAC/ARCTAS Campaigns)</a:t>
            </a:r>
            <a:endParaRPr lang="en-US" dirty="0"/>
          </a:p>
        </p:txBody>
      </p:sp>
    </p:spTree>
    <p:extLst>
      <p:ext uri="{BB962C8B-B14F-4D97-AF65-F5344CB8AC3E}">
        <p14:creationId xmlns:p14="http://schemas.microsoft.com/office/powerpoint/2010/main" val="4149058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Documents and Settings\Brad Pierce\My Documents\Attachments\oct_20\Validation\RAQMS_ARCPAC_April_MLS50_OMI_MODIS_100ppmv_h2o_v7ems_pfix_vs_IONS_O3_rms_var_2008.png"/>
          <p:cNvPicPr>
            <a:picLocks noChangeAspect="1" noChangeArrowheads="1"/>
          </p:cNvPicPr>
          <p:nvPr/>
        </p:nvPicPr>
        <p:blipFill rotWithShape="1">
          <a:blip r:embed="rId2">
            <a:extLst>
              <a:ext uri="{28A0092B-C50C-407E-A947-70E740481C1C}">
                <a14:useLocalDpi xmlns:a14="http://schemas.microsoft.com/office/drawing/2010/main" val="0"/>
              </a:ext>
            </a:extLst>
          </a:blip>
          <a:srcRect l="-1" t="-1" r="157" b="676"/>
          <a:stretch/>
        </p:blipFill>
        <p:spPr bwMode="auto">
          <a:xfrm>
            <a:off x="5112613" y="258192"/>
            <a:ext cx="4031387" cy="400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descr="april_2008_o3"/>
          <p:cNvPicPr>
            <a:picLocks noChangeAspect="1" noChangeArrowheads="1"/>
          </p:cNvPicPr>
          <p:nvPr/>
        </p:nvPicPr>
        <p:blipFill>
          <a:blip r:embed="rId3">
            <a:extLst>
              <a:ext uri="{28A0092B-C50C-407E-A947-70E740481C1C}">
                <a14:useLocalDpi xmlns:a14="http://schemas.microsoft.com/office/drawing/2010/main" val="0"/>
              </a:ext>
            </a:extLst>
          </a:blip>
          <a:srcRect l="17526" t="13008" r="17526"/>
          <a:stretch>
            <a:fillRect/>
          </a:stretch>
        </p:blipFill>
        <p:spPr bwMode="auto">
          <a:xfrm>
            <a:off x="0" y="3429000"/>
            <a:ext cx="4800600" cy="3429000"/>
          </a:xfrm>
          <a:prstGeom prst="rect">
            <a:avLst/>
          </a:prstGeom>
          <a:noFill/>
          <a:extLst>
            <a:ext uri="{909E8E84-426E-40DD-AFC4-6F175D3DCCD1}">
              <a14:hiddenFill xmlns:a14="http://schemas.microsoft.com/office/drawing/2010/main">
                <a:solidFill>
                  <a:srgbClr val="FFFFFF"/>
                </a:solidFill>
              </a14:hiddenFill>
            </a:ext>
          </a:extLst>
        </p:spPr>
      </p:pic>
      <p:sp>
        <p:nvSpPr>
          <p:cNvPr id="72708" name="Text Box 4"/>
          <p:cNvSpPr txBox="1">
            <a:spLocks noChangeArrowheads="1"/>
          </p:cNvSpPr>
          <p:nvPr/>
        </p:nvSpPr>
        <p:spPr bwMode="auto">
          <a:xfrm>
            <a:off x="5934868" y="0"/>
            <a:ext cx="286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000" b="1" dirty="0">
                <a:latin typeface="Arial" charset="0"/>
              </a:rPr>
              <a:t>April 2008 RAQMS vs ARCIONS </a:t>
            </a:r>
            <a:r>
              <a:rPr lang="en-US" altLang="en-US" sz="1000" b="1" dirty="0" err="1">
                <a:latin typeface="Arial" charset="0"/>
              </a:rPr>
              <a:t>ozonesonde</a:t>
            </a:r>
            <a:endParaRPr lang="en-US" altLang="en-US" sz="1000" b="1" dirty="0">
              <a:latin typeface="Arial" charset="0"/>
            </a:endParaRPr>
          </a:p>
          <a:p>
            <a:pPr algn="ctr"/>
            <a:r>
              <a:rPr lang="en-US" altLang="en-US" sz="1000" b="1" dirty="0">
                <a:latin typeface="Arial" charset="0"/>
              </a:rPr>
              <a:t>(182 North American </a:t>
            </a:r>
            <a:r>
              <a:rPr lang="en-US" altLang="en-US" sz="1000" b="1" dirty="0" err="1">
                <a:latin typeface="Arial" charset="0"/>
              </a:rPr>
              <a:t>sondes</a:t>
            </a:r>
            <a:r>
              <a:rPr lang="en-US" altLang="en-US" sz="1000" b="1" dirty="0">
                <a:latin typeface="Arial" charset="0"/>
              </a:rPr>
              <a:t>)</a:t>
            </a:r>
          </a:p>
        </p:txBody>
      </p:sp>
      <p:pic>
        <p:nvPicPr>
          <p:cNvPr id="727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633913"/>
            <a:ext cx="2819400" cy="222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12" name="Rectangle 8"/>
          <p:cNvSpPr>
            <a:spLocks noChangeArrowheads="1"/>
          </p:cNvSpPr>
          <p:nvPr/>
        </p:nvSpPr>
        <p:spPr bwMode="auto">
          <a:xfrm>
            <a:off x="-376238" y="-1282700"/>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en-US">
                <a:latin typeface="Arial" charset="0"/>
              </a:rPr>
              <a:t/>
            </a:r>
            <a:br>
              <a:rPr lang="en-US" altLang="en-US">
                <a:latin typeface="Arial" charset="0"/>
              </a:rPr>
            </a:br>
            <a:endParaRPr lang="en-US" altLang="en-US">
              <a:latin typeface="Arial" charset="0"/>
            </a:endParaRPr>
          </a:p>
        </p:txBody>
      </p:sp>
      <p:sp>
        <p:nvSpPr>
          <p:cNvPr id="72713" name="Rectangle 9"/>
          <p:cNvSpPr>
            <a:spLocks noChangeArrowheads="1"/>
          </p:cNvSpPr>
          <p:nvPr/>
        </p:nvSpPr>
        <p:spPr bwMode="auto">
          <a:xfrm>
            <a:off x="-376238" y="-641350"/>
            <a:ext cx="9144001" cy="158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72714"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4267200"/>
            <a:ext cx="16002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15" name="Text Box 11"/>
          <p:cNvSpPr txBox="1">
            <a:spLocks noChangeArrowheads="1"/>
          </p:cNvSpPr>
          <p:nvPr/>
        </p:nvSpPr>
        <p:spPr bwMode="auto">
          <a:xfrm>
            <a:off x="585483" y="304800"/>
            <a:ext cx="380585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b="1" dirty="0" smtClean="0">
                <a:latin typeface="Times New Roman" pitchFamily="18" charset="0"/>
              </a:rPr>
              <a:t>RAQMS OMI+MLS</a:t>
            </a:r>
            <a:endParaRPr lang="en-US" altLang="en-US" sz="3200" b="1" dirty="0">
              <a:latin typeface="Times New Roman" pitchFamily="18" charset="0"/>
            </a:endParaRPr>
          </a:p>
          <a:p>
            <a:pPr algn="ctr"/>
            <a:r>
              <a:rPr lang="en-US" altLang="en-US" sz="3200" b="1" dirty="0" err="1">
                <a:latin typeface="Times New Roman" pitchFamily="18" charset="0"/>
              </a:rPr>
              <a:t>Ozonesonde</a:t>
            </a:r>
            <a:r>
              <a:rPr lang="en-US" altLang="en-US" sz="3200" b="1" dirty="0">
                <a:latin typeface="Times New Roman" pitchFamily="18" charset="0"/>
              </a:rPr>
              <a:t> </a:t>
            </a:r>
          </a:p>
          <a:p>
            <a:pPr algn="ctr"/>
            <a:r>
              <a:rPr lang="en-US" altLang="en-US" sz="3200" b="1" dirty="0">
                <a:latin typeface="Times New Roman" pitchFamily="18" charset="0"/>
              </a:rPr>
              <a:t>Validation</a:t>
            </a:r>
          </a:p>
          <a:p>
            <a:pPr algn="ctr"/>
            <a:r>
              <a:rPr lang="en-US" altLang="en-US" sz="3200" b="1" dirty="0">
                <a:latin typeface="Times New Roman" pitchFamily="18" charset="0"/>
              </a:rPr>
              <a:t>April 2008</a:t>
            </a:r>
          </a:p>
        </p:txBody>
      </p:sp>
      <p:cxnSp>
        <p:nvCxnSpPr>
          <p:cNvPr id="3" name="Straight Connector 2"/>
          <p:cNvCxnSpPr/>
          <p:nvPr/>
        </p:nvCxnSpPr>
        <p:spPr>
          <a:xfrm flipV="1">
            <a:off x="6154444" y="2411766"/>
            <a:ext cx="0" cy="1600201"/>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418556" y="2411766"/>
            <a:ext cx="0" cy="1600201"/>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588263" y="2514600"/>
            <a:ext cx="566181" cy="246221"/>
          </a:xfrm>
          <a:prstGeom prst="rect">
            <a:avLst/>
          </a:prstGeom>
          <a:noFill/>
        </p:spPr>
        <p:txBody>
          <a:bodyPr wrap="none" rtlCol="0">
            <a:spAutoFit/>
          </a:bodyPr>
          <a:lstStyle/>
          <a:p>
            <a:r>
              <a:rPr lang="en-US" sz="1000" b="1" dirty="0" smtClean="0">
                <a:solidFill>
                  <a:srgbClr val="FF0000"/>
                </a:solidFill>
              </a:rPr>
              <a:t>+/-20%</a:t>
            </a:r>
            <a:endParaRPr lang="en-US" sz="1000" b="1" dirty="0">
              <a:solidFill>
                <a:srgbClr val="FF0000"/>
              </a:solidFill>
            </a:endParaRPr>
          </a:p>
        </p:txBody>
      </p:sp>
    </p:spTree>
    <p:extLst>
      <p:ext uri="{BB962C8B-B14F-4D97-AF65-F5344CB8AC3E}">
        <p14:creationId xmlns:p14="http://schemas.microsoft.com/office/powerpoint/2010/main" val="25601330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descr="raqms_aeronet_Trinidad_Head"/>
          <p:cNvPicPr>
            <a:picLocks noChangeAspect="1" noChangeArrowheads="1"/>
          </p:cNvPicPr>
          <p:nvPr/>
        </p:nvPicPr>
        <p:blipFill>
          <a:blip r:embed="rId2">
            <a:extLst>
              <a:ext uri="{28A0092B-C50C-407E-A947-70E740481C1C}">
                <a14:useLocalDpi xmlns:a14="http://schemas.microsoft.com/office/drawing/2010/main" val="0"/>
              </a:ext>
            </a:extLst>
          </a:blip>
          <a:srcRect l="5556" t="12500" r="8888" b="12500"/>
          <a:stretch>
            <a:fillRect/>
          </a:stretch>
        </p:blipFill>
        <p:spPr bwMode="auto">
          <a:xfrm>
            <a:off x="1371600" y="457200"/>
            <a:ext cx="6553200" cy="4595813"/>
          </a:xfrm>
          <a:prstGeom prst="rect">
            <a:avLst/>
          </a:prstGeom>
          <a:noFill/>
          <a:extLst>
            <a:ext uri="{909E8E84-426E-40DD-AFC4-6F175D3DCCD1}">
              <a14:hiddenFill xmlns:a14="http://schemas.microsoft.com/office/drawing/2010/main">
                <a:solidFill>
                  <a:srgbClr val="FFFFFF"/>
                </a:solidFill>
              </a14:hiddenFill>
            </a:ext>
          </a:extLst>
        </p:spPr>
      </p:pic>
      <p:sp>
        <p:nvSpPr>
          <p:cNvPr id="89093" name="Line 5"/>
          <p:cNvSpPr>
            <a:spLocks noChangeShapeType="1"/>
          </p:cNvSpPr>
          <p:nvPr/>
        </p:nvSpPr>
        <p:spPr bwMode="auto">
          <a:xfrm>
            <a:off x="4362450" y="1981200"/>
            <a:ext cx="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094" name="Text Box 6"/>
          <p:cNvSpPr txBox="1">
            <a:spLocks noChangeArrowheads="1"/>
          </p:cNvSpPr>
          <p:nvPr/>
        </p:nvSpPr>
        <p:spPr bwMode="auto">
          <a:xfrm>
            <a:off x="4251325" y="1676400"/>
            <a:ext cx="161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Times New Roman" pitchFamily="18" charset="0"/>
              </a:rPr>
              <a:t>April 22</a:t>
            </a:r>
            <a:r>
              <a:rPr lang="en-US" altLang="en-US" baseline="30000">
                <a:latin typeface="Times New Roman" pitchFamily="18" charset="0"/>
              </a:rPr>
              <a:t>nd</a:t>
            </a:r>
            <a:r>
              <a:rPr lang="en-US" altLang="en-US">
                <a:latin typeface="Times New Roman" pitchFamily="18" charset="0"/>
              </a:rPr>
              <a:t>,2008</a:t>
            </a:r>
          </a:p>
        </p:txBody>
      </p:sp>
      <p:sp>
        <p:nvSpPr>
          <p:cNvPr id="89095" name="TextBox 6"/>
          <p:cNvSpPr txBox="1">
            <a:spLocks noChangeArrowheads="1"/>
          </p:cNvSpPr>
          <p:nvPr/>
        </p:nvSpPr>
        <p:spPr bwMode="auto">
          <a:xfrm>
            <a:off x="19050" y="0"/>
            <a:ext cx="9124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b="1">
                <a:latin typeface="Times New Roman" pitchFamily="18" charset="0"/>
                <a:cs typeface="Times New Roman" pitchFamily="18" charset="0"/>
              </a:rPr>
              <a:t>Trinidad Aeronet vs RAQMS AOD: April 2008</a:t>
            </a:r>
          </a:p>
        </p:txBody>
      </p:sp>
      <p:sp>
        <p:nvSpPr>
          <p:cNvPr id="89096" name="Text Box 8"/>
          <p:cNvSpPr txBox="1">
            <a:spLocks noChangeArrowheads="1"/>
          </p:cNvSpPr>
          <p:nvPr/>
        </p:nvSpPr>
        <p:spPr bwMode="auto">
          <a:xfrm>
            <a:off x="152400" y="5029200"/>
            <a:ext cx="8534400" cy="122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latin typeface="Times New Roman" pitchFamily="18" charset="0"/>
              </a:rPr>
              <a:t>Biomass burning aerosols observed at Trinidad Head on April 22, 2008</a:t>
            </a:r>
          </a:p>
          <a:p>
            <a:endParaRPr lang="en-US" altLang="en-US" b="1">
              <a:latin typeface="Times New Roman" pitchFamily="18" charset="0"/>
            </a:endParaRPr>
          </a:p>
          <a:p>
            <a:r>
              <a:rPr lang="en-US" altLang="en-US" b="1">
                <a:latin typeface="Times New Roman" pitchFamily="18" charset="0"/>
              </a:rPr>
              <a:t>RAQMS analysis overestimates AOD associated with biomass burning plume relative to Aeronet</a:t>
            </a:r>
          </a:p>
        </p:txBody>
      </p:sp>
    </p:spTree>
    <p:extLst>
      <p:ext uri="{BB962C8B-B14F-4D97-AF65-F5344CB8AC3E}">
        <p14:creationId xmlns:p14="http://schemas.microsoft.com/office/powerpoint/2010/main" val="26687339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1554</TotalTime>
  <Words>1503</Words>
  <Application>Microsoft Office PowerPoint</Application>
  <PresentationFormat>On-screen Show (4:3)</PresentationFormat>
  <Paragraphs>203</Paragraphs>
  <Slides>36</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Alpha Jet Atmospheric eXperiment (AJAX)  (Emma Yates and Laura Iraci, NASA Ames)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50</cp:revision>
  <dcterms:created xsi:type="dcterms:W3CDTF">2006-08-16T00:00:00Z</dcterms:created>
  <dcterms:modified xsi:type="dcterms:W3CDTF">2015-03-27T20:48:42Z</dcterms:modified>
</cp:coreProperties>
</file>