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74" r:id="rId2"/>
    <p:sldId id="282" r:id="rId3"/>
    <p:sldId id="283" r:id="rId4"/>
    <p:sldId id="281" r:id="rId5"/>
    <p:sldId id="278" r:id="rId6"/>
    <p:sldId id="280" r:id="rId7"/>
    <p:sldId id="293" r:id="rId8"/>
    <p:sldId id="279" r:id="rId9"/>
    <p:sldId id="313" r:id="rId10"/>
    <p:sldId id="314" r:id="rId11"/>
    <p:sldId id="276" r:id="rId12"/>
    <p:sldId id="277" r:id="rId13"/>
    <p:sldId id="292" r:id="rId14"/>
    <p:sldId id="289" r:id="rId15"/>
    <p:sldId id="291" r:id="rId16"/>
    <p:sldId id="290" r:id="rId17"/>
    <p:sldId id="288" r:id="rId18"/>
    <p:sldId id="260" r:id="rId19"/>
    <p:sldId id="261" r:id="rId20"/>
    <p:sldId id="311" r:id="rId21"/>
    <p:sldId id="310" r:id="rId22"/>
    <p:sldId id="316" r:id="rId23"/>
    <p:sldId id="317" r:id="rId24"/>
    <p:sldId id="315" r:id="rId25"/>
    <p:sldId id="318" r:id="rId26"/>
    <p:sldId id="312" r:id="rId27"/>
    <p:sldId id="298" r:id="rId28"/>
    <p:sldId id="296" r:id="rId29"/>
    <p:sldId id="284" r:id="rId30"/>
    <p:sldId id="285" r:id="rId31"/>
    <p:sldId id="286" r:id="rId32"/>
    <p:sldId id="302" r:id="rId33"/>
    <p:sldId id="259" r:id="rId34"/>
    <p:sldId id="299" r:id="rId35"/>
    <p:sldId id="267" r:id="rId36"/>
    <p:sldId id="269" r:id="rId37"/>
    <p:sldId id="303" r:id="rId38"/>
    <p:sldId id="273" r:id="rId39"/>
    <p:sldId id="319" r:id="rId40"/>
    <p:sldId id="32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A5A087-68EF-42C2-BAEB-69485FF8DCB5}" type="datetimeFigureOut">
              <a:rPr lang="en-US" smtClean="0"/>
              <a:t>11/24/2014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233BB3-ECF1-416A-A337-0E2EF4CAED56}" type="slidenum">
              <a:rPr lang="en-US" smtClean="0"/>
              <a:t>‹#›</a:t>
            </a:fld>
            <a:endParaRPr lang="en-US"/>
          </a:p>
        </p:txBody>
      </p:sp>
    </p:spTree>
    <p:extLst>
      <p:ext uri="{BB962C8B-B14F-4D97-AF65-F5344CB8AC3E}">
        <p14:creationId xmlns:p14="http://schemas.microsoft.com/office/powerpoint/2010/main" val="335325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Symbol" pitchFamily="18" charset="2"/>
              </a:defRPr>
            </a:lvl1pPr>
            <a:lvl2pPr marL="730766" indent="-281064" defTabSz="915018">
              <a:defRPr>
                <a:solidFill>
                  <a:schemeClr val="tx1"/>
                </a:solidFill>
                <a:latin typeface="Symbol" pitchFamily="18" charset="2"/>
              </a:defRPr>
            </a:lvl2pPr>
            <a:lvl3pPr marL="1124255" indent="-224851" defTabSz="915018">
              <a:defRPr>
                <a:solidFill>
                  <a:schemeClr val="tx1"/>
                </a:solidFill>
                <a:latin typeface="Symbol" pitchFamily="18" charset="2"/>
              </a:defRPr>
            </a:lvl3pPr>
            <a:lvl4pPr marL="1573957" indent="-224851" defTabSz="915018">
              <a:defRPr>
                <a:solidFill>
                  <a:schemeClr val="tx1"/>
                </a:solidFill>
                <a:latin typeface="Symbol" pitchFamily="18" charset="2"/>
              </a:defRPr>
            </a:lvl4pPr>
            <a:lvl5pPr marL="2023659" indent="-224851" defTabSz="915018">
              <a:defRPr>
                <a:solidFill>
                  <a:schemeClr val="tx1"/>
                </a:solidFill>
                <a:latin typeface="Symbol" pitchFamily="18" charset="2"/>
              </a:defRPr>
            </a:lvl5pPr>
            <a:lvl6pPr marL="2473361" indent="-224851" defTabSz="915018" eaLnBrk="0" fontAlgn="base" hangingPunct="0">
              <a:spcBef>
                <a:spcPct val="0"/>
              </a:spcBef>
              <a:spcAft>
                <a:spcPct val="0"/>
              </a:spcAft>
              <a:defRPr>
                <a:solidFill>
                  <a:schemeClr val="tx1"/>
                </a:solidFill>
                <a:latin typeface="Symbol" pitchFamily="18" charset="2"/>
              </a:defRPr>
            </a:lvl6pPr>
            <a:lvl7pPr marL="2923062" indent="-224851" defTabSz="915018" eaLnBrk="0" fontAlgn="base" hangingPunct="0">
              <a:spcBef>
                <a:spcPct val="0"/>
              </a:spcBef>
              <a:spcAft>
                <a:spcPct val="0"/>
              </a:spcAft>
              <a:defRPr>
                <a:solidFill>
                  <a:schemeClr val="tx1"/>
                </a:solidFill>
                <a:latin typeface="Symbol" pitchFamily="18" charset="2"/>
              </a:defRPr>
            </a:lvl7pPr>
            <a:lvl8pPr marL="3372764" indent="-224851" defTabSz="915018" eaLnBrk="0" fontAlgn="base" hangingPunct="0">
              <a:spcBef>
                <a:spcPct val="0"/>
              </a:spcBef>
              <a:spcAft>
                <a:spcPct val="0"/>
              </a:spcAft>
              <a:defRPr>
                <a:solidFill>
                  <a:schemeClr val="tx1"/>
                </a:solidFill>
                <a:latin typeface="Symbol" pitchFamily="18" charset="2"/>
              </a:defRPr>
            </a:lvl8pPr>
            <a:lvl9pPr marL="3822466" indent="-224851" defTabSz="915018" eaLnBrk="0" fontAlgn="base" hangingPunct="0">
              <a:spcBef>
                <a:spcPct val="0"/>
              </a:spcBef>
              <a:spcAft>
                <a:spcPct val="0"/>
              </a:spcAft>
              <a:defRPr>
                <a:solidFill>
                  <a:schemeClr val="tx1"/>
                </a:solidFill>
                <a:latin typeface="Symbol" pitchFamily="18" charset="2"/>
              </a:defRPr>
            </a:lvl9pPr>
          </a:lstStyle>
          <a:p>
            <a:fld id="{70EE0283-7F75-47F6-A47A-39A8DF979E98}" type="slidenum">
              <a:rPr lang="en-US" smtClean="0">
                <a:latin typeface="Arial" charset="0"/>
              </a:rPr>
              <a:pPr/>
              <a:t>3</a:t>
            </a:fld>
            <a:endParaRPr lang="en-US" smtClean="0">
              <a:latin typeface="Arial" charset="0"/>
            </a:endParaRPr>
          </a:p>
        </p:txBody>
      </p:sp>
      <p:sp>
        <p:nvSpPr>
          <p:cNvPr id="41987" name="Slide Image Placeholder 1"/>
          <p:cNvSpPr>
            <a:spLocks noGrp="1" noRot="1" noChangeAspect="1" noTextEdit="1"/>
          </p:cNvSpPr>
          <p:nvPr>
            <p:ph type="sldImg"/>
          </p:nvPr>
        </p:nvSpPr>
        <p:spPr>
          <a:ln/>
        </p:spPr>
      </p:sp>
      <p:sp>
        <p:nvSpPr>
          <p:cNvPr id="4198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198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Symbol" pitchFamily="18" charset="2"/>
              </a:defRPr>
            </a:lvl1pPr>
            <a:lvl2pPr marL="742950" indent="-285750" defTabSz="930275">
              <a:defRPr>
                <a:solidFill>
                  <a:schemeClr val="tx1"/>
                </a:solidFill>
                <a:latin typeface="Symbol" pitchFamily="18" charset="2"/>
              </a:defRPr>
            </a:lvl2pPr>
            <a:lvl3pPr marL="1143000" indent="-228600" defTabSz="930275">
              <a:defRPr>
                <a:solidFill>
                  <a:schemeClr val="tx1"/>
                </a:solidFill>
                <a:latin typeface="Symbol" pitchFamily="18" charset="2"/>
              </a:defRPr>
            </a:lvl3pPr>
            <a:lvl4pPr marL="1600200" indent="-228600" defTabSz="930275">
              <a:defRPr>
                <a:solidFill>
                  <a:schemeClr val="tx1"/>
                </a:solidFill>
                <a:latin typeface="Symbol" pitchFamily="18" charset="2"/>
              </a:defRPr>
            </a:lvl4pPr>
            <a:lvl5pPr marL="2057400" indent="-228600" defTabSz="930275">
              <a:defRPr>
                <a:solidFill>
                  <a:schemeClr val="tx1"/>
                </a:solidFill>
                <a:latin typeface="Symbol" pitchFamily="18" charset="2"/>
              </a:defRPr>
            </a:lvl5pPr>
            <a:lvl6pPr marL="2514600" indent="-228600" defTabSz="930275" eaLnBrk="0" fontAlgn="base" hangingPunct="0">
              <a:spcBef>
                <a:spcPct val="0"/>
              </a:spcBef>
              <a:spcAft>
                <a:spcPct val="0"/>
              </a:spcAft>
              <a:defRPr>
                <a:solidFill>
                  <a:schemeClr val="tx1"/>
                </a:solidFill>
                <a:latin typeface="Symbol" pitchFamily="18" charset="2"/>
              </a:defRPr>
            </a:lvl6pPr>
            <a:lvl7pPr marL="2971800" indent="-228600" defTabSz="930275" eaLnBrk="0" fontAlgn="base" hangingPunct="0">
              <a:spcBef>
                <a:spcPct val="0"/>
              </a:spcBef>
              <a:spcAft>
                <a:spcPct val="0"/>
              </a:spcAft>
              <a:defRPr>
                <a:solidFill>
                  <a:schemeClr val="tx1"/>
                </a:solidFill>
                <a:latin typeface="Symbol" pitchFamily="18" charset="2"/>
              </a:defRPr>
            </a:lvl7pPr>
            <a:lvl8pPr marL="3429000" indent="-228600" defTabSz="930275" eaLnBrk="0" fontAlgn="base" hangingPunct="0">
              <a:spcBef>
                <a:spcPct val="0"/>
              </a:spcBef>
              <a:spcAft>
                <a:spcPct val="0"/>
              </a:spcAft>
              <a:defRPr>
                <a:solidFill>
                  <a:schemeClr val="tx1"/>
                </a:solidFill>
                <a:latin typeface="Symbol" pitchFamily="18" charset="2"/>
              </a:defRPr>
            </a:lvl8pPr>
            <a:lvl9pPr marL="3886200" indent="-228600" defTabSz="930275" eaLnBrk="0" fontAlgn="base" hangingPunct="0">
              <a:spcBef>
                <a:spcPct val="0"/>
              </a:spcBef>
              <a:spcAft>
                <a:spcPct val="0"/>
              </a:spcAft>
              <a:defRPr>
                <a:solidFill>
                  <a:schemeClr val="tx1"/>
                </a:solidFill>
                <a:latin typeface="Symbol" pitchFamily="18" charset="2"/>
              </a:defRPr>
            </a:lvl9pPr>
          </a:lstStyle>
          <a:p>
            <a:pPr algn="r" eaLnBrk="1" hangingPunct="1"/>
            <a:fld id="{083E36C1-A285-44EA-B44A-8E90E1ABFC60}" type="slidenum">
              <a:rPr lang="en-US" sz="1200">
                <a:latin typeface="Arial" charset="0"/>
              </a:rPr>
              <a:pPr algn="r" eaLnBrk="1" hangingPunct="1"/>
              <a:t>3</a:t>
            </a:fld>
            <a:endParaRPr lang="en-US" sz="12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358179DE-7652-48EC-B571-A03E6D41216B}" type="slidenum">
              <a:rPr lang="zh-TW" altLang="en-US" smtClean="0"/>
              <a:pPr eaLnBrk="1" hangingPunct="1"/>
              <a:t>7</a:t>
            </a:fld>
            <a:endParaRPr lang="en-US" altLang="zh-TW"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a:solidFill>
                  <a:schemeClr val="tx1"/>
                </a:solidFill>
                <a:latin typeface="Arial" charset="0"/>
              </a:defRPr>
            </a:lvl1pPr>
            <a:lvl2pPr marL="742950" indent="-285750" defTabSz="923925" eaLnBrk="0" hangingPunct="0">
              <a:defRPr>
                <a:solidFill>
                  <a:schemeClr val="tx1"/>
                </a:solidFill>
                <a:latin typeface="Arial" charset="0"/>
              </a:defRPr>
            </a:lvl2pPr>
            <a:lvl3pPr marL="1143000" indent="-228600" defTabSz="923925" eaLnBrk="0" hangingPunct="0">
              <a:defRPr>
                <a:solidFill>
                  <a:schemeClr val="tx1"/>
                </a:solidFill>
                <a:latin typeface="Arial" charset="0"/>
              </a:defRPr>
            </a:lvl3pPr>
            <a:lvl4pPr marL="1600200" indent="-228600" defTabSz="923925" eaLnBrk="0" hangingPunct="0">
              <a:defRPr>
                <a:solidFill>
                  <a:schemeClr val="tx1"/>
                </a:solidFill>
                <a:latin typeface="Arial" charset="0"/>
              </a:defRPr>
            </a:lvl4pPr>
            <a:lvl5pPr marL="2057400" indent="-228600" defTabSz="923925" eaLnBrk="0" hangingPunct="0">
              <a:defRPr>
                <a:solidFill>
                  <a:schemeClr val="tx1"/>
                </a:solidFill>
                <a:latin typeface="Arial" charset="0"/>
              </a:defRPr>
            </a:lvl5pPr>
            <a:lvl6pPr marL="2514600" indent="-228600" defTabSz="923925" eaLnBrk="0" fontAlgn="base" hangingPunct="0">
              <a:spcBef>
                <a:spcPct val="0"/>
              </a:spcBef>
              <a:spcAft>
                <a:spcPct val="0"/>
              </a:spcAft>
              <a:defRPr>
                <a:solidFill>
                  <a:schemeClr val="tx1"/>
                </a:solidFill>
                <a:latin typeface="Arial" charset="0"/>
              </a:defRPr>
            </a:lvl6pPr>
            <a:lvl7pPr marL="2971800" indent="-228600" defTabSz="923925" eaLnBrk="0" fontAlgn="base" hangingPunct="0">
              <a:spcBef>
                <a:spcPct val="0"/>
              </a:spcBef>
              <a:spcAft>
                <a:spcPct val="0"/>
              </a:spcAft>
              <a:defRPr>
                <a:solidFill>
                  <a:schemeClr val="tx1"/>
                </a:solidFill>
                <a:latin typeface="Arial" charset="0"/>
              </a:defRPr>
            </a:lvl7pPr>
            <a:lvl8pPr marL="3429000" indent="-228600" defTabSz="923925" eaLnBrk="0" fontAlgn="base" hangingPunct="0">
              <a:spcBef>
                <a:spcPct val="0"/>
              </a:spcBef>
              <a:spcAft>
                <a:spcPct val="0"/>
              </a:spcAft>
              <a:defRPr>
                <a:solidFill>
                  <a:schemeClr val="tx1"/>
                </a:solidFill>
                <a:latin typeface="Arial" charset="0"/>
              </a:defRPr>
            </a:lvl8pPr>
            <a:lvl9pPr marL="3886200" indent="-228600" defTabSz="923925" eaLnBrk="0" fontAlgn="base" hangingPunct="0">
              <a:spcBef>
                <a:spcPct val="0"/>
              </a:spcBef>
              <a:spcAft>
                <a:spcPct val="0"/>
              </a:spcAft>
              <a:defRPr>
                <a:solidFill>
                  <a:schemeClr val="tx1"/>
                </a:solidFill>
                <a:latin typeface="Arial" charset="0"/>
              </a:defRPr>
            </a:lvl9pPr>
          </a:lstStyle>
          <a:p>
            <a:pPr eaLnBrk="1" hangingPunct="1"/>
            <a:fld id="{805293D9-E255-47C4-84BB-2E344BD05DE2}" type="slidenum">
              <a:rPr lang="en-US" altLang="zh-TW" smtClean="0"/>
              <a:pPr eaLnBrk="1" hangingPunct="1"/>
              <a:t>8</a:t>
            </a:fld>
            <a:endParaRPr lang="en-US" altLang="zh-TW" smtClean="0"/>
          </a:p>
        </p:txBody>
      </p:sp>
      <p:sp>
        <p:nvSpPr>
          <p:cNvPr id="31747" name="Rectangle 2"/>
          <p:cNvSpPr>
            <a:spLocks noGrp="1" noRot="1" noChangeAspect="1" noChangeArrowheads="1" noTextEdit="1"/>
          </p:cNvSpPr>
          <p:nvPr>
            <p:ph type="sldImg"/>
          </p:nvPr>
        </p:nvSpPr>
        <p:spPr>
          <a:xfrm>
            <a:off x="1147763" y="687388"/>
            <a:ext cx="4562475" cy="3422650"/>
          </a:xfrm>
          <a:ln/>
        </p:spPr>
      </p:sp>
      <p:sp>
        <p:nvSpPr>
          <p:cNvPr id="31748" name="Rectangle 3"/>
          <p:cNvSpPr>
            <a:spLocks noGrp="1" noChangeArrowheads="1"/>
          </p:cNvSpPr>
          <p:nvPr>
            <p:ph type="body" idx="1"/>
          </p:nvPr>
        </p:nvSpPr>
        <p:spPr>
          <a:xfrm>
            <a:off x="685093" y="4341726"/>
            <a:ext cx="5487815" cy="41177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5" tIns="46783" rIns="93565" bIns="46783"/>
          <a:lstStyle/>
          <a:p>
            <a:endParaRPr lang="en-US" altLang="zh-TW" smtClean="0"/>
          </a:p>
          <a:p>
            <a:r>
              <a:rPr lang="en-US" altLang="zh-TW"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CAA8F70B-51B2-4E89-9F89-FCB20599840D}" type="slidenum">
              <a:rPr lang="en-US" smtClean="0">
                <a:latin typeface="Arial" charset="0"/>
              </a:rPr>
              <a:pPr/>
              <a:t>11</a:t>
            </a:fld>
            <a:endParaRPr lang="en-US" smtClean="0">
              <a:latin typeface="Arial" charset="0"/>
            </a:endParaRPr>
          </a:p>
        </p:txBody>
      </p:sp>
      <p:sp>
        <p:nvSpPr>
          <p:cNvPr id="972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eaLnBrk="1" hangingPunct="1"/>
            <a:fld id="{7DB33482-677C-4CA9-86B7-F9D2A7EA5F4D}" type="slidenum">
              <a:rPr lang="en-US" sz="1200"/>
              <a:pPr algn="r" eaLnBrk="1" hangingPunct="1"/>
              <a:t>11</a:t>
            </a:fld>
            <a:endParaRPr lang="en-US" sz="1200"/>
          </a:p>
        </p:txBody>
      </p:sp>
      <p:sp>
        <p:nvSpPr>
          <p:cNvPr id="97284" name="Slide Image Placeholder 1"/>
          <p:cNvSpPr>
            <a:spLocks noGrp="1" noRot="1" noChangeAspect="1" noTextEdit="1"/>
          </p:cNvSpPr>
          <p:nvPr>
            <p:ph type="sldImg"/>
          </p:nvPr>
        </p:nvSpPr>
        <p:spPr>
          <a:ln/>
        </p:spPr>
      </p:sp>
      <p:sp>
        <p:nvSpPr>
          <p:cNvPr id="97285" name="Notes Placeholder 2"/>
          <p:cNvSpPr>
            <a:spLocks noGrp="1"/>
          </p:cNvSpPr>
          <p:nvPr>
            <p:ph type="body" idx="1"/>
          </p:nvPr>
        </p:nvSpPr>
        <p:spPr>
          <a:noFill/>
          <a:ln/>
        </p:spPr>
        <p:txBody>
          <a:bodyPr lIns="91433" tIns="45717" rIns="91433" bIns="45717"/>
          <a:lstStyle/>
          <a:p>
            <a:pPr eaLnBrk="1" hangingPunct="1">
              <a:spcBef>
                <a:spcPct val="0"/>
              </a:spcBef>
            </a:pPr>
            <a:endParaRPr lang="en-US" smtClean="0">
              <a:latin typeface="Arial" charset="0"/>
            </a:endParaRPr>
          </a:p>
        </p:txBody>
      </p:sp>
      <p:sp>
        <p:nvSpPr>
          <p:cNvPr id="9728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33" tIns="45717" rIns="91433" bIns="45717" anchor="b"/>
          <a:lstStyle/>
          <a:p>
            <a:pPr algn="r" eaLnBrk="1" hangingPunct="1"/>
            <a:fld id="{3D1713DD-08B1-4626-9251-9D3BAC23EB18}" type="slidenum">
              <a:rPr lang="en-US" sz="1200">
                <a:latin typeface="Calibri" pitchFamily="34" charset="0"/>
              </a:rPr>
              <a:pPr algn="r" eaLnBrk="1" hangingPunct="1"/>
              <a:t>11</a:t>
            </a:fld>
            <a:endParaRPr lang="en-US"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4.wmf"/><Relationship Id="rId5" Type="http://schemas.openxmlformats.org/officeDocument/2006/relationships/oleObject" Target="../embeddings/oleObject3.bin"/><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asd-www.larc.nasa.gov/people_html/crawford.html" TargetMode="External"/><Relationship Id="rId3" Type="http://schemas.openxmlformats.org/officeDocument/2006/relationships/image" Target="../media/image5.jpeg"/><Relationship Id="rId7" Type="http://schemas.openxmlformats.org/officeDocument/2006/relationships/hyperlink" Target="https://staff.ucar.edu/users/ffl"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staff.ucar.edu/users/pfister" TargetMode="External"/><Relationship Id="rId5" Type="http://schemas.openxmlformats.org/officeDocument/2006/relationships/hyperlink" Target="http://www.nasa.gov/mission_pages/discover-aq/index.html" TargetMode="External"/><Relationship Id="rId4" Type="http://schemas.openxmlformats.org/officeDocument/2006/relationships/hyperlink" Target="https://www2.acd.ucar.edu/frappe/field-catalo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raqms-ops.ssec.wisc.edu/index.php" TargetMode="External"/><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emf"/><Relationship Id="rId4" Type="http://schemas.openxmlformats.org/officeDocument/2006/relationships/image" Target="../media/image2.jpeg"/><Relationship Id="rId9" Type="http://schemas.openxmlformats.org/officeDocument/2006/relationships/hyperlink" Target="http://raqms.ssec.wisc.edu/index.php"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ruc.noaa.gov/wrf/WG11_RT/" TargetMode="External"/><Relationship Id="rId1" Type="http://schemas.openxmlformats.org/officeDocument/2006/relationships/slideLayout" Target="../slideLayouts/slideLayout2.xml"/><Relationship Id="rId4" Type="http://schemas.openxmlformats.org/officeDocument/2006/relationships/hyperlink" Target="http://raqms-ops.ssec.wisc.ed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45610"/>
            <a:ext cx="9067800" cy="2492990"/>
          </a:xfrm>
          <a:prstGeom prst="rect">
            <a:avLst/>
          </a:prstGeom>
        </p:spPr>
        <p:txBody>
          <a:bodyPr wrap="square">
            <a:spAutoFit/>
          </a:bodyPr>
          <a:lstStyle/>
          <a:p>
            <a:pPr algn="ctr"/>
            <a:r>
              <a:rPr lang="en-US" sz="3200" b="1" dirty="0" smtClean="0">
                <a:latin typeface="Times New Roman" pitchFamily="18" charset="0"/>
                <a:cs typeface="Times New Roman" pitchFamily="18" charset="0"/>
              </a:rPr>
              <a:t>Real-time aerosol data assimilation experiments during the 2014 FRAPPE/DISCOVER-AQ field mission</a:t>
            </a:r>
          </a:p>
          <a:p>
            <a:pPr algn="ctr"/>
            <a:endParaRPr lang="en-US" sz="3200" b="1" dirty="0" smtClean="0">
              <a:latin typeface="Times New Roman" pitchFamily="18" charset="0"/>
              <a:cs typeface="Times New Roman" pitchFamily="18" charset="0"/>
            </a:endParaRPr>
          </a:p>
          <a:p>
            <a:pPr algn="ctr"/>
            <a:r>
              <a:rPr lang="en-US" sz="2800" b="1" dirty="0" smtClean="0">
                <a:latin typeface="Times New Roman" pitchFamily="18" charset="0"/>
                <a:cs typeface="Times New Roman" pitchFamily="18" charset="0"/>
              </a:rPr>
              <a:t>Brad Pierce (NOAA/NESDIS/STAR/CIMSS)</a:t>
            </a:r>
            <a:endParaRPr lang="en-US" sz="2800" b="1" dirty="0">
              <a:latin typeface="Times New Roman" pitchFamily="18" charset="0"/>
              <a:cs typeface="Times New Roman" pitchFamily="18" charset="0"/>
            </a:endParaRPr>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031" name="Photo Editor Photo" r:id="rId5" imgW="1371429" imgH="1371429" progId="">
                  <p:embed/>
                </p:oleObj>
              </mc:Choice>
              <mc:Fallback>
                <p:oleObj name="Photo Editor Photo" r:id="rId5" imgW="1371429" imgH="1371429"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29" descr="https://encrypted-tbn1.gstatic.com/images?q=tbn:ANd9GcSLoZzonrFQzzSIZ_HZ5qCo8LGdhKYh76yR2li6uK5pQJL5MLV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5100" y="4422290"/>
            <a:ext cx="262890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COVER-AQ Banner"/>
          <p:cNvPicPr>
            <a:picLocks noChangeAspect="1" noChangeArrowheads="1"/>
          </p:cNvPicPr>
          <p:nvPr/>
        </p:nvPicPr>
        <p:blipFill>
          <a:blip r:embed="rId8" cstate="print"/>
          <a:srcRect/>
          <a:stretch>
            <a:fillRect/>
          </a:stretch>
        </p:blipFill>
        <p:spPr bwMode="auto">
          <a:xfrm>
            <a:off x="-1" y="4419600"/>
            <a:ext cx="6629401" cy="2105810"/>
          </a:xfrm>
          <a:prstGeom prst="rect">
            <a:avLst/>
          </a:prstGeom>
          <a:noFill/>
        </p:spPr>
      </p:pic>
      <p:sp>
        <p:nvSpPr>
          <p:cNvPr id="13" name="Rectangle 12"/>
          <p:cNvSpPr/>
          <p:nvPr/>
        </p:nvSpPr>
        <p:spPr>
          <a:xfrm>
            <a:off x="0" y="6488668"/>
            <a:ext cx="9144000" cy="369332"/>
          </a:xfrm>
          <a:prstGeom prst="rect">
            <a:avLst/>
          </a:prstGeom>
        </p:spPr>
        <p:txBody>
          <a:bodyPr wrap="square">
            <a:spAutoFit/>
          </a:bodyPr>
          <a:lstStyle/>
          <a:p>
            <a:pPr algn="ctr"/>
            <a:r>
              <a:rPr lang="en-US" b="1" dirty="0" smtClean="0">
                <a:latin typeface="Times New Roman" pitchFamily="18" charset="0"/>
                <a:cs typeface="Times New Roman" pitchFamily="18" charset="0"/>
              </a:rPr>
              <a:t>AOS Colloquium, Monday, November 24, 3:30pm Room 811</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500992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143000"/>
          </a:xfrm>
        </p:spPr>
        <p:txBody>
          <a:bodyPr/>
          <a:lstStyle/>
          <a:p>
            <a:r>
              <a:rPr lang="en-US" sz="3200" b="1" dirty="0" err="1" smtClean="0">
                <a:latin typeface="Times New Roman" pitchFamily="18" charset="0"/>
                <a:cs typeface="Times New Roman" pitchFamily="18" charset="0"/>
              </a:rPr>
              <a:t>Precip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Obs</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vs</a:t>
            </a:r>
            <a:r>
              <a:rPr lang="en-US" sz="3200" b="1" dirty="0" smtClean="0">
                <a:latin typeface="Times New Roman" pitchFamily="18" charset="0"/>
                <a:cs typeface="Times New Roman" pitchFamily="18" charset="0"/>
              </a:rPr>
              <a:t> WRF &amp; WRF-</a:t>
            </a:r>
            <a:r>
              <a:rPr lang="en-US" sz="3200" b="1" dirty="0" err="1" smtClean="0">
                <a:latin typeface="Times New Roman" pitchFamily="18" charset="0"/>
                <a:cs typeface="Times New Roman" pitchFamily="18" charset="0"/>
              </a:rPr>
              <a:t>Chem</a:t>
            </a:r>
            <a:endParaRPr lang="en-US" sz="32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648200" y="1600200"/>
            <a:ext cx="4038600" cy="4525963"/>
          </a:xfrm>
        </p:spPr>
        <p:txBody>
          <a:bodyPr>
            <a:normAutofit/>
          </a:bodyPr>
          <a:lstStyle/>
          <a:p>
            <a:pPr>
              <a:defRPr/>
            </a:pPr>
            <a:r>
              <a:rPr lang="en-US" sz="2400" dirty="0" smtClean="0">
                <a:latin typeface="Times New Roman" pitchFamily="18" charset="0"/>
                <a:cs typeface="Times New Roman" pitchFamily="18" charset="0"/>
              </a:rPr>
              <a:t>Simulations with and without aerosol effects yield very different precipitation fields</a:t>
            </a:r>
          </a:p>
          <a:p>
            <a:pPr>
              <a:defRPr/>
            </a:pPr>
            <a:r>
              <a:rPr lang="en-US" sz="2400" dirty="0" smtClean="0">
                <a:latin typeface="Times New Roman" pitchFamily="18" charset="0"/>
                <a:cs typeface="Times New Roman" pitchFamily="18" charset="0"/>
              </a:rPr>
              <a:t>Skill to represent observation is reduced for the larger </a:t>
            </a:r>
            <a:r>
              <a:rPr lang="en-US" sz="2400" dirty="0" err="1" smtClean="0">
                <a:latin typeface="Times New Roman" pitchFamily="18" charset="0"/>
                <a:cs typeface="Times New Roman" pitchFamily="18" charset="0"/>
              </a:rPr>
              <a:t>precip</a:t>
            </a:r>
            <a:r>
              <a:rPr lang="en-US" sz="2400" dirty="0" smtClean="0">
                <a:latin typeface="Times New Roman" pitchFamily="18" charset="0"/>
                <a:cs typeface="Times New Roman" pitchFamily="18" charset="0"/>
              </a:rPr>
              <a:t>. values</a:t>
            </a:r>
          </a:p>
          <a:p>
            <a:pPr>
              <a:defRPr/>
            </a:pPr>
            <a:r>
              <a:rPr lang="en-US" sz="2400" dirty="0" smtClean="0">
                <a:latin typeface="Times New Roman" pitchFamily="18" charset="0"/>
                <a:cs typeface="Times New Roman" pitchFamily="18" charset="0"/>
              </a:rPr>
              <a:t>There is improved skill when considering aerosol effects</a:t>
            </a:r>
            <a:endParaRPr lang="en-US" sz="2400" dirty="0">
              <a:latin typeface="Times New Roman" pitchFamily="18" charset="0"/>
              <a:cs typeface="Times New Roman" pitchFamily="18" charset="0"/>
            </a:endParaRPr>
          </a:p>
        </p:txBody>
      </p:sp>
      <p:pic>
        <p:nvPicPr>
          <p:cNvPr id="71684" name="Picture 3"/>
          <p:cNvPicPr>
            <a:picLocks noChangeAspect="1" noChangeArrowheads="1"/>
          </p:cNvPicPr>
          <p:nvPr/>
        </p:nvPicPr>
        <p:blipFill>
          <a:blip r:embed="rId2"/>
          <a:srcRect/>
          <a:stretch>
            <a:fillRect/>
          </a:stretch>
        </p:blipFill>
        <p:spPr bwMode="auto">
          <a:xfrm>
            <a:off x="0" y="1371600"/>
            <a:ext cx="4343400" cy="2438400"/>
          </a:xfrm>
          <a:prstGeom prst="rect">
            <a:avLst/>
          </a:prstGeom>
          <a:noFill/>
          <a:ln w="9525">
            <a:noFill/>
            <a:miter lim="800000"/>
            <a:headEnd/>
            <a:tailEnd/>
          </a:ln>
        </p:spPr>
      </p:pic>
      <p:sp>
        <p:nvSpPr>
          <p:cNvPr id="71685" name="TextBox 4"/>
          <p:cNvSpPr txBox="1">
            <a:spLocks noChangeArrowheads="1"/>
          </p:cNvSpPr>
          <p:nvPr/>
        </p:nvSpPr>
        <p:spPr bwMode="auto">
          <a:xfrm>
            <a:off x="533400" y="2209800"/>
            <a:ext cx="1600200" cy="523220"/>
          </a:xfrm>
          <a:prstGeom prst="rect">
            <a:avLst/>
          </a:prstGeom>
          <a:noFill/>
          <a:ln w="9525">
            <a:noFill/>
            <a:miter lim="800000"/>
            <a:headEnd/>
            <a:tailEnd/>
          </a:ln>
        </p:spPr>
        <p:txBody>
          <a:bodyPr>
            <a:spAutoFit/>
          </a:bodyPr>
          <a:lstStyle/>
          <a:p>
            <a:r>
              <a:rPr lang="en-US" sz="1400" b="1" dirty="0">
                <a:solidFill>
                  <a:srgbClr val="0070C0"/>
                </a:solidFill>
                <a:latin typeface="Times New Roman" pitchFamily="18" charset="0"/>
                <a:cs typeface="Times New Roman" pitchFamily="18" charset="0"/>
              </a:rPr>
              <a:t>OBS </a:t>
            </a:r>
            <a:r>
              <a:rPr lang="en-US" sz="1400" b="1" dirty="0" err="1">
                <a:solidFill>
                  <a:srgbClr val="0070C0"/>
                </a:solidFill>
                <a:latin typeface="Times New Roman" pitchFamily="18" charset="0"/>
                <a:cs typeface="Times New Roman" pitchFamily="18" charset="0"/>
              </a:rPr>
              <a:t>vs</a:t>
            </a:r>
            <a:r>
              <a:rPr lang="en-US" sz="1400" b="1" dirty="0">
                <a:solidFill>
                  <a:srgbClr val="0070C0"/>
                </a:solidFill>
                <a:latin typeface="Times New Roman" pitchFamily="18" charset="0"/>
                <a:cs typeface="Times New Roman" pitchFamily="18" charset="0"/>
              </a:rPr>
              <a:t> WRF-</a:t>
            </a:r>
            <a:r>
              <a:rPr lang="en-US" sz="1400" b="1" dirty="0" err="1">
                <a:solidFill>
                  <a:srgbClr val="0070C0"/>
                </a:solidFill>
                <a:latin typeface="Times New Roman" pitchFamily="18" charset="0"/>
                <a:cs typeface="Times New Roman" pitchFamily="18" charset="0"/>
              </a:rPr>
              <a:t>Chem</a:t>
            </a:r>
            <a:r>
              <a:rPr lang="en-US" sz="1400" b="1" dirty="0">
                <a:solidFill>
                  <a:srgbClr val="0070C0"/>
                </a:solidFill>
                <a:latin typeface="Times New Roman" pitchFamily="18" charset="0"/>
                <a:cs typeface="Times New Roman" pitchFamily="18" charset="0"/>
              </a:rPr>
              <a:t> RAQMS</a:t>
            </a:r>
          </a:p>
        </p:txBody>
      </p:sp>
      <p:sp>
        <p:nvSpPr>
          <p:cNvPr id="71686" name="TextBox 5"/>
          <p:cNvSpPr txBox="1">
            <a:spLocks noChangeArrowheads="1"/>
          </p:cNvSpPr>
          <p:nvPr/>
        </p:nvSpPr>
        <p:spPr bwMode="auto">
          <a:xfrm>
            <a:off x="3048000" y="2209800"/>
            <a:ext cx="1295400" cy="523220"/>
          </a:xfrm>
          <a:prstGeom prst="rect">
            <a:avLst/>
          </a:prstGeom>
          <a:noFill/>
          <a:ln w="9525">
            <a:noFill/>
            <a:miter lim="800000"/>
            <a:headEnd/>
            <a:tailEnd/>
          </a:ln>
        </p:spPr>
        <p:txBody>
          <a:bodyPr>
            <a:spAutoFit/>
          </a:bodyPr>
          <a:lstStyle/>
          <a:p>
            <a:r>
              <a:rPr lang="en-US" sz="1400" b="1" dirty="0">
                <a:solidFill>
                  <a:srgbClr val="FF0000"/>
                </a:solidFill>
                <a:latin typeface="Times New Roman" pitchFamily="18" charset="0"/>
                <a:cs typeface="Times New Roman" pitchFamily="18" charset="0"/>
              </a:rPr>
              <a:t>WRF-</a:t>
            </a:r>
            <a:r>
              <a:rPr lang="en-US" sz="1400" b="1" dirty="0" err="1">
                <a:solidFill>
                  <a:srgbClr val="FF0000"/>
                </a:solidFill>
                <a:latin typeface="Times New Roman" pitchFamily="18" charset="0"/>
                <a:cs typeface="Times New Roman" pitchFamily="18" charset="0"/>
              </a:rPr>
              <a:t>Chem</a:t>
            </a:r>
            <a:r>
              <a:rPr lang="en-US" sz="1400" b="1" dirty="0">
                <a:solidFill>
                  <a:srgbClr val="FF0000"/>
                </a:solidFill>
                <a:latin typeface="Times New Roman" pitchFamily="18" charset="0"/>
                <a:cs typeface="Times New Roman" pitchFamily="18" charset="0"/>
              </a:rPr>
              <a:t> </a:t>
            </a:r>
            <a:r>
              <a:rPr lang="en-US" sz="1400" b="1" dirty="0" err="1">
                <a:solidFill>
                  <a:srgbClr val="FF0000"/>
                </a:solidFill>
                <a:latin typeface="Times New Roman" pitchFamily="18" charset="0"/>
                <a:cs typeface="Times New Roman" pitchFamily="18" charset="0"/>
              </a:rPr>
              <a:t>vs</a:t>
            </a:r>
            <a:r>
              <a:rPr lang="en-US" sz="1400" b="1" dirty="0">
                <a:solidFill>
                  <a:srgbClr val="FF0000"/>
                </a:solidFill>
                <a:latin typeface="Times New Roman" pitchFamily="18" charset="0"/>
                <a:cs typeface="Times New Roman" pitchFamily="18" charset="0"/>
              </a:rPr>
              <a:t> WRF</a:t>
            </a:r>
          </a:p>
        </p:txBody>
      </p:sp>
      <p:sp>
        <p:nvSpPr>
          <p:cNvPr id="71687" name="TextBox 6"/>
          <p:cNvSpPr txBox="1">
            <a:spLocks noChangeArrowheads="1"/>
          </p:cNvSpPr>
          <p:nvPr/>
        </p:nvSpPr>
        <p:spPr bwMode="auto">
          <a:xfrm>
            <a:off x="533400" y="2895600"/>
            <a:ext cx="1447800" cy="523220"/>
          </a:xfrm>
          <a:prstGeom prst="rect">
            <a:avLst/>
          </a:prstGeom>
          <a:noFill/>
          <a:ln w="9525">
            <a:noFill/>
            <a:miter lim="800000"/>
            <a:headEnd/>
            <a:tailEnd/>
          </a:ln>
        </p:spPr>
        <p:txBody>
          <a:bodyPr>
            <a:spAutoFit/>
          </a:bodyPr>
          <a:lstStyle/>
          <a:p>
            <a:r>
              <a:rPr lang="en-US" sz="1400" b="1" dirty="0">
                <a:solidFill>
                  <a:srgbClr val="00B050"/>
                </a:solidFill>
                <a:latin typeface="Times New Roman" pitchFamily="18" charset="0"/>
                <a:cs typeface="Times New Roman" pitchFamily="18" charset="0"/>
              </a:rPr>
              <a:t>OBS </a:t>
            </a:r>
            <a:r>
              <a:rPr lang="en-US" sz="1400" b="1" dirty="0" err="1">
                <a:solidFill>
                  <a:srgbClr val="00B050"/>
                </a:solidFill>
                <a:latin typeface="Times New Roman" pitchFamily="18" charset="0"/>
                <a:cs typeface="Times New Roman" pitchFamily="18" charset="0"/>
              </a:rPr>
              <a:t>vs</a:t>
            </a:r>
            <a:r>
              <a:rPr lang="en-US" sz="1400" b="1" dirty="0">
                <a:solidFill>
                  <a:srgbClr val="00B050"/>
                </a:solidFill>
                <a:latin typeface="Times New Roman" pitchFamily="18" charset="0"/>
                <a:cs typeface="Times New Roman" pitchFamily="18" charset="0"/>
              </a:rPr>
              <a:t> WRF NO-CHEM</a:t>
            </a:r>
          </a:p>
        </p:txBody>
      </p:sp>
      <p:sp>
        <p:nvSpPr>
          <p:cNvPr id="71688" name="TextBox 8"/>
          <p:cNvSpPr txBox="1">
            <a:spLocks noChangeArrowheads="1"/>
          </p:cNvSpPr>
          <p:nvPr/>
        </p:nvSpPr>
        <p:spPr bwMode="auto">
          <a:xfrm>
            <a:off x="0" y="838200"/>
            <a:ext cx="5716630"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different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thresholds</a:t>
            </a:r>
          </a:p>
        </p:txBody>
      </p:sp>
      <p:pic>
        <p:nvPicPr>
          <p:cNvPr id="71689" name="Picture 9"/>
          <p:cNvPicPr>
            <a:picLocks noChangeAspect="1" noChangeArrowheads="1"/>
          </p:cNvPicPr>
          <p:nvPr/>
        </p:nvPicPr>
        <p:blipFill>
          <a:blip r:embed="rId3"/>
          <a:srcRect/>
          <a:stretch>
            <a:fillRect/>
          </a:stretch>
        </p:blipFill>
        <p:spPr bwMode="auto">
          <a:xfrm>
            <a:off x="0" y="4419600"/>
            <a:ext cx="4343400" cy="2438400"/>
          </a:xfrm>
          <a:prstGeom prst="rect">
            <a:avLst/>
          </a:prstGeom>
          <a:noFill/>
          <a:ln w="9525">
            <a:noFill/>
            <a:miter lim="800000"/>
            <a:headEnd/>
            <a:tailEnd/>
          </a:ln>
        </p:spPr>
      </p:pic>
      <p:sp>
        <p:nvSpPr>
          <p:cNvPr id="71690" name="TextBox 10"/>
          <p:cNvSpPr txBox="1">
            <a:spLocks noChangeArrowheads="1"/>
          </p:cNvSpPr>
          <p:nvPr/>
        </p:nvSpPr>
        <p:spPr bwMode="auto">
          <a:xfrm>
            <a:off x="276225" y="3925888"/>
            <a:ext cx="3942426" cy="369332"/>
          </a:xfrm>
          <a:prstGeom prst="rect">
            <a:avLst/>
          </a:prstGeom>
          <a:noFill/>
          <a:ln w="9525">
            <a:noFill/>
            <a:miter lim="800000"/>
            <a:headEnd/>
            <a:tailEnd/>
          </a:ln>
        </p:spPr>
        <p:txBody>
          <a:bodyPr wrap="none">
            <a:spAutoFit/>
          </a:bodyPr>
          <a:lstStyle/>
          <a:p>
            <a:pPr algn="ctr"/>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over </a:t>
            </a:r>
            <a:r>
              <a:rPr lang="en-US" b="1" dirty="0" smtClean="0">
                <a:latin typeface="Times New Roman" pitchFamily="18" charset="0"/>
                <a:cs typeface="Times New Roman" pitchFamily="18" charset="0"/>
              </a:rPr>
              <a:t>10mm</a:t>
            </a:r>
            <a:endParaRPr lang="en-US" b="1" dirty="0">
              <a:latin typeface="Times New Roman" pitchFamily="18" charset="0"/>
              <a:cs typeface="Times New Roman" pitchFamily="18" charset="0"/>
            </a:endParaRPr>
          </a:p>
        </p:txBody>
      </p:sp>
      <p:cxnSp>
        <p:nvCxnSpPr>
          <p:cNvPr id="12" name="Straight Connector 11"/>
          <p:cNvCxnSpPr/>
          <p:nvPr/>
        </p:nvCxnSpPr>
        <p:spPr>
          <a:xfrm>
            <a:off x="3048000" y="4495800"/>
            <a:ext cx="0" cy="2057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1692" name="TextBox 12"/>
          <p:cNvSpPr txBox="1">
            <a:spLocks noChangeArrowheads="1"/>
          </p:cNvSpPr>
          <p:nvPr/>
        </p:nvSpPr>
        <p:spPr bwMode="auto">
          <a:xfrm>
            <a:off x="1828800" y="6096000"/>
            <a:ext cx="617538" cy="369888"/>
          </a:xfrm>
          <a:prstGeom prst="rect">
            <a:avLst/>
          </a:prstGeom>
          <a:noFill/>
          <a:ln w="9525">
            <a:noFill/>
            <a:miter lim="800000"/>
            <a:headEnd/>
            <a:tailEnd/>
          </a:ln>
        </p:spPr>
        <p:txBody>
          <a:bodyPr wrap="none">
            <a:spAutoFit/>
          </a:bodyPr>
          <a:lstStyle/>
          <a:p>
            <a:r>
              <a:rPr lang="en-US"/>
              <a:t>27th</a:t>
            </a:r>
          </a:p>
        </p:txBody>
      </p:sp>
      <p:sp>
        <p:nvSpPr>
          <p:cNvPr id="71693" name="TextBox 13"/>
          <p:cNvSpPr txBox="1">
            <a:spLocks noChangeArrowheads="1"/>
          </p:cNvSpPr>
          <p:nvPr/>
        </p:nvSpPr>
        <p:spPr bwMode="auto">
          <a:xfrm>
            <a:off x="3124200" y="6096000"/>
            <a:ext cx="617538" cy="369888"/>
          </a:xfrm>
          <a:prstGeom prst="rect">
            <a:avLst/>
          </a:prstGeom>
          <a:noFill/>
          <a:ln w="9525">
            <a:noFill/>
            <a:miter lim="800000"/>
            <a:headEnd/>
            <a:tailEnd/>
          </a:ln>
        </p:spPr>
        <p:txBody>
          <a:bodyPr wrap="none">
            <a:spAutoFit/>
          </a:bodyPr>
          <a:lstStyle/>
          <a:p>
            <a:r>
              <a:rPr lang="en-US"/>
              <a:t>28th</a:t>
            </a:r>
          </a:p>
        </p:txBody>
      </p:sp>
      <p:sp>
        <p:nvSpPr>
          <p:cNvPr id="71694" name="TextBox 15"/>
          <p:cNvSpPr txBox="1">
            <a:spLocks noChangeArrowheads="1"/>
          </p:cNvSpPr>
          <p:nvPr/>
        </p:nvSpPr>
        <p:spPr bwMode="auto">
          <a:xfrm>
            <a:off x="1905000" y="6642100"/>
            <a:ext cx="398463" cy="246063"/>
          </a:xfrm>
          <a:prstGeom prst="rect">
            <a:avLst/>
          </a:prstGeom>
          <a:noFill/>
          <a:ln w="9525">
            <a:noFill/>
            <a:miter lim="800000"/>
            <a:headEnd/>
            <a:tailEnd/>
          </a:ln>
        </p:spPr>
        <p:txBody>
          <a:bodyPr wrap="none">
            <a:spAutoFit/>
          </a:bodyPr>
          <a:lstStyle/>
          <a:p>
            <a:r>
              <a:rPr lang="en-US" sz="1000"/>
              <a:t>UTC</a:t>
            </a:r>
          </a:p>
        </p:txBody>
      </p:sp>
    </p:spTree>
    <p:extLst>
      <p:ext uri="{BB962C8B-B14F-4D97-AF65-F5344CB8AC3E}">
        <p14:creationId xmlns:p14="http://schemas.microsoft.com/office/powerpoint/2010/main" val="501064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3"/>
          <p:cNvPicPr>
            <a:picLocks noChangeAspect="1" noChangeArrowheads="1"/>
          </p:cNvPicPr>
          <p:nvPr/>
        </p:nvPicPr>
        <p:blipFill>
          <a:blip r:embed="rId4" cstate="print"/>
          <a:srcRect l="8075" t="7533" r="8115"/>
          <a:stretch>
            <a:fillRect/>
          </a:stretch>
        </p:blipFill>
        <p:spPr bwMode="auto">
          <a:xfrm>
            <a:off x="1215398" y="631794"/>
            <a:ext cx="6560803" cy="4524501"/>
          </a:xfrm>
          <a:prstGeom prst="rect">
            <a:avLst/>
          </a:prstGeom>
          <a:noFill/>
          <a:ln w="19050">
            <a:noFill/>
            <a:miter lim="800000"/>
            <a:headEnd/>
            <a:tailEnd/>
          </a:ln>
        </p:spPr>
      </p:pic>
      <p:sp>
        <p:nvSpPr>
          <p:cNvPr id="30723" name="TextBox 9"/>
          <p:cNvSpPr txBox="1">
            <a:spLocks noChangeArrowheads="1"/>
          </p:cNvSpPr>
          <p:nvPr/>
        </p:nvSpPr>
        <p:spPr bwMode="auto">
          <a:xfrm>
            <a:off x="0" y="0"/>
            <a:ext cx="9144000" cy="707886"/>
          </a:xfrm>
          <a:prstGeom prst="rect">
            <a:avLst/>
          </a:prstGeom>
          <a:solidFill>
            <a:srgbClr val="00FFFF"/>
          </a:solidFill>
          <a:ln w="9525">
            <a:solidFill>
              <a:schemeClr val="tx1"/>
            </a:solidFill>
            <a:miter lim="800000"/>
            <a:headEnd/>
            <a:tailEnd/>
          </a:ln>
        </p:spPr>
        <p:txBody>
          <a:bodyPr>
            <a:spAutoFit/>
          </a:bodyPr>
          <a:lstStyle/>
          <a:p>
            <a:pPr algn="ctr" eaLnBrk="1" hangingPunct="1"/>
            <a:r>
              <a:rPr lang="en-US" sz="2000" b="1" dirty="0" smtClean="0">
                <a:latin typeface="Times New Roman" pitchFamily="18" charset="0"/>
                <a:cs typeface="Times New Roman" pitchFamily="18" charset="0"/>
              </a:rPr>
              <a:t>Real-time Air Quality Modeling System (RAQMS) </a:t>
            </a:r>
          </a:p>
          <a:p>
            <a:pPr algn="ctr" eaLnBrk="1" hangingPunct="1"/>
            <a:r>
              <a:rPr lang="en-US" sz="2000" b="1" dirty="0" smtClean="0">
                <a:latin typeface="Times New Roman" pitchFamily="18" charset="0"/>
                <a:cs typeface="Times New Roman" pitchFamily="18" charset="0"/>
              </a:rPr>
              <a:t>Aerosol Optical Depth (AOD) </a:t>
            </a:r>
            <a:r>
              <a:rPr lang="en-US" sz="2000" b="1" dirty="0">
                <a:latin typeface="Times New Roman" pitchFamily="18" charset="0"/>
                <a:cs typeface="Times New Roman" pitchFamily="18" charset="0"/>
              </a:rPr>
              <a:t>Assimilation Procedure </a:t>
            </a:r>
          </a:p>
        </p:txBody>
      </p:sp>
      <p:graphicFrame>
        <p:nvGraphicFramePr>
          <p:cNvPr id="5" name="Object 4"/>
          <p:cNvGraphicFramePr>
            <a:graphicFrameLocks noChangeAspect="1"/>
          </p:cNvGraphicFramePr>
          <p:nvPr>
            <p:extLst>
              <p:ext uri="{D42A27DB-BD31-4B8C-83A1-F6EECF244321}">
                <p14:modId xmlns:p14="http://schemas.microsoft.com/office/powerpoint/2010/main" val="2700060435"/>
              </p:ext>
            </p:extLst>
          </p:nvPr>
        </p:nvGraphicFramePr>
        <p:xfrm>
          <a:off x="2819400" y="5181600"/>
          <a:ext cx="3505200" cy="858838"/>
        </p:xfrm>
        <a:graphic>
          <a:graphicData uri="http://schemas.openxmlformats.org/presentationml/2006/ole">
            <mc:AlternateContent xmlns:mc="http://schemas.openxmlformats.org/markup-compatibility/2006">
              <mc:Choice xmlns:v="urn:schemas-microsoft-com:vml" Requires="v">
                <p:oleObj spid="_x0000_s2055" name="Equation" r:id="rId5" imgW="1396394" imgH="342751" progId="Equation.3">
                  <p:embed/>
                </p:oleObj>
              </mc:Choice>
              <mc:Fallback>
                <p:oleObj name="Equation" r:id="rId5" imgW="1396394" imgH="342751"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5181600"/>
                        <a:ext cx="3505200"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6"/>
          <p:cNvSpPr>
            <a:spLocks noChangeArrowheads="1"/>
          </p:cNvSpPr>
          <p:nvPr/>
        </p:nvSpPr>
        <p:spPr bwMode="auto">
          <a:xfrm>
            <a:off x="609600" y="5942013"/>
            <a:ext cx="7772400" cy="915987"/>
          </a:xfrm>
          <a:prstGeom prst="rect">
            <a:avLst/>
          </a:prstGeom>
          <a:noFill/>
          <a:ln w="9525">
            <a:noFill/>
            <a:miter lim="800000"/>
            <a:headEnd/>
            <a:tailEnd/>
          </a:ln>
        </p:spPr>
        <p:txBody>
          <a:bodyPr anchor="ctr">
            <a:spAutoFit/>
          </a:bodyPr>
          <a:lstStyle/>
          <a:p>
            <a:r>
              <a:rPr lang="en-US">
                <a:latin typeface="Times New Roman" pitchFamily="18" charset="0"/>
                <a:cs typeface="Times New Roman" pitchFamily="18" charset="0"/>
              </a:rPr>
              <a:t>where </a:t>
            </a:r>
            <a:r>
              <a:rPr lang="en-US" i="1">
                <a:latin typeface="Times New Roman" pitchFamily="18" charset="0"/>
                <a:cs typeface="Times New Roman" pitchFamily="18" charset="0"/>
              </a:rPr>
              <a:t>q</a:t>
            </a:r>
            <a:r>
              <a:rPr lang="en-US" i="1" baseline="-30000">
                <a:latin typeface="Times New Roman" pitchFamily="18" charset="0"/>
                <a:cs typeface="Times New Roman" pitchFamily="18" charset="0"/>
              </a:rPr>
              <a:t>ik</a:t>
            </a:r>
            <a:r>
              <a:rPr lang="en-US" i="1">
                <a:latin typeface="Times New Roman" pitchFamily="18" charset="0"/>
                <a:cs typeface="Times New Roman" pitchFamily="18" charset="0"/>
              </a:rPr>
              <a:t> </a:t>
            </a:r>
            <a:r>
              <a:rPr lang="en-US">
                <a:latin typeface="Times New Roman" pitchFamily="18" charset="0"/>
                <a:cs typeface="Times New Roman" pitchFamily="18" charset="0"/>
              </a:rPr>
              <a:t>is the mass mixing ratio and </a:t>
            </a:r>
            <a:r>
              <a:rPr lang="en-US" i="1">
                <a:latin typeface="Times New Roman" pitchFamily="18" charset="0"/>
                <a:cs typeface="Times New Roman" pitchFamily="18" charset="0"/>
                <a:sym typeface="Symbol" pitchFamily="18" charset="2"/>
              </a:rPr>
              <a:t></a:t>
            </a:r>
            <a:r>
              <a:rPr lang="en-US" i="1" baseline="-30000">
                <a:latin typeface="Times New Roman" pitchFamily="18" charset="0"/>
                <a:cs typeface="Times New Roman" pitchFamily="18" charset="0"/>
              </a:rPr>
              <a:t>ik</a:t>
            </a:r>
            <a:r>
              <a:rPr lang="en-US">
                <a:latin typeface="Times New Roman" pitchFamily="18" charset="0"/>
                <a:cs typeface="Times New Roman" pitchFamily="18" charset="0"/>
                <a:sym typeface="Symbol" pitchFamily="18" charset="2"/>
              </a:rPr>
              <a:t> is the mass specific extinction of aerosol species </a:t>
            </a:r>
            <a:r>
              <a:rPr lang="en-US" i="1">
                <a:latin typeface="Times New Roman" pitchFamily="18" charset="0"/>
                <a:cs typeface="Times New Roman" pitchFamily="18" charset="0"/>
                <a:sym typeface="Symbol" pitchFamily="18" charset="2"/>
              </a:rPr>
              <a:t>i </a:t>
            </a:r>
            <a:r>
              <a:rPr lang="en-US">
                <a:latin typeface="Times New Roman" pitchFamily="18" charset="0"/>
                <a:cs typeface="Times New Roman" pitchFamily="18" charset="0"/>
                <a:sym typeface="Symbol" pitchFamily="18" charset="2"/>
              </a:rPr>
              <a:t>at the vertical level </a:t>
            </a:r>
            <a:r>
              <a:rPr lang="en-US" i="1">
                <a:latin typeface="Times New Roman" pitchFamily="18" charset="0"/>
                <a:cs typeface="Times New Roman" pitchFamily="18" charset="0"/>
                <a:sym typeface="Symbol" pitchFamily="18" charset="2"/>
              </a:rPr>
              <a:t>k</a:t>
            </a:r>
            <a:r>
              <a:rPr lang="en-US">
                <a:latin typeface="Times New Roman" pitchFamily="18" charset="0"/>
                <a:cs typeface="Times New Roman" pitchFamily="18" charset="0"/>
                <a:sym typeface="Symbol" pitchFamily="18" charset="2"/>
              </a:rPr>
              <a:t>. </a:t>
            </a:r>
            <a:r>
              <a:rPr lang="en-US" i="1">
                <a:latin typeface="Times New Roman" pitchFamily="18" charset="0"/>
                <a:cs typeface="Times New Roman" pitchFamily="18" charset="0"/>
                <a:sym typeface="Symbol" pitchFamily="18" charset="2"/>
              </a:rPr>
              <a:t>dz</a:t>
            </a:r>
            <a:r>
              <a:rPr lang="en-US">
                <a:latin typeface="Times New Roman" pitchFamily="18" charset="0"/>
                <a:cs typeface="Times New Roman" pitchFamily="18" charset="0"/>
                <a:sym typeface="Symbol" pitchFamily="18" charset="2"/>
              </a:rPr>
              <a:t> is the thickness of the layer. The mass specific extinction is a function of the local relative humidity. </a:t>
            </a:r>
            <a:endParaRPr lang="en-US" i="1">
              <a:latin typeface="Times New Roman" pitchFamily="18" charset="0"/>
              <a:cs typeface="Times New Roman" pitchFamily="18" charset="0"/>
              <a:sym typeface="Symbol" pitchFamily="18" charset="2"/>
            </a:endParaRPr>
          </a:p>
        </p:txBody>
      </p:sp>
      <p:sp>
        <p:nvSpPr>
          <p:cNvPr id="7" name="Text Box 7"/>
          <p:cNvSpPr txBox="1">
            <a:spLocks noChangeArrowheads="1"/>
          </p:cNvSpPr>
          <p:nvPr/>
        </p:nvSpPr>
        <p:spPr bwMode="auto">
          <a:xfrm>
            <a:off x="228600" y="5257800"/>
            <a:ext cx="2147888"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Forward model:</a:t>
            </a:r>
          </a:p>
        </p:txBody>
      </p:sp>
    </p:spTree>
    <p:extLst>
      <p:ext uri="{BB962C8B-B14F-4D97-AF65-F5344CB8AC3E}">
        <p14:creationId xmlns:p14="http://schemas.microsoft.com/office/powerpoint/2010/main" val="3552242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emc.ncep.noaa.gov/gmb/STATS_vsdb/allmodel/daily/cor/cor_day5_HGT_P500_G2NHX.png"/>
          <p:cNvPicPr>
            <a:picLocks noChangeAspect="1" noChangeArrowheads="1"/>
          </p:cNvPicPr>
          <p:nvPr/>
        </p:nvPicPr>
        <p:blipFill>
          <a:blip r:embed="rId2" cstate="print"/>
          <a:srcRect b="48000"/>
          <a:stretch>
            <a:fillRect/>
          </a:stretch>
        </p:blipFill>
        <p:spPr bwMode="auto">
          <a:xfrm>
            <a:off x="990600" y="2985854"/>
            <a:ext cx="6400800" cy="3526536"/>
          </a:xfrm>
          <a:prstGeom prst="rect">
            <a:avLst/>
          </a:prstGeom>
          <a:noFill/>
        </p:spPr>
      </p:pic>
      <p:sp>
        <p:nvSpPr>
          <p:cNvPr id="39938" name="Text Box 2"/>
          <p:cNvSpPr txBox="1">
            <a:spLocks noChangeArrowheads="1"/>
          </p:cNvSpPr>
          <p:nvPr/>
        </p:nvSpPr>
        <p:spPr bwMode="auto">
          <a:xfrm>
            <a:off x="762000" y="76200"/>
            <a:ext cx="7583488" cy="3046988"/>
          </a:xfrm>
          <a:prstGeom prst="rect">
            <a:avLst/>
          </a:prstGeom>
          <a:noFill/>
          <a:ln w="9525">
            <a:noFill/>
            <a:miter lim="800000"/>
            <a:headEnd/>
            <a:tailEnd/>
          </a:ln>
        </p:spPr>
        <p:txBody>
          <a:bodyPr>
            <a:spAutoFit/>
          </a:bodyPr>
          <a:lstStyle/>
          <a:p>
            <a:pPr algn="ctr"/>
            <a:r>
              <a:rPr lang="en-US" sz="2800" b="1" dirty="0">
                <a:latin typeface="Times New Roman" pitchFamily="18" charset="0"/>
              </a:rPr>
              <a:t>Assessment of Global 850mb </a:t>
            </a:r>
            <a:r>
              <a:rPr lang="en-US" sz="2800" b="1" dirty="0" smtClean="0">
                <a:latin typeface="Times New Roman" pitchFamily="18" charset="0"/>
              </a:rPr>
              <a:t>Aerosol </a:t>
            </a:r>
            <a:r>
              <a:rPr lang="en-US" sz="2800" b="1" dirty="0">
                <a:latin typeface="Times New Roman" pitchFamily="18" charset="0"/>
              </a:rPr>
              <a:t>Extinction Forecast </a:t>
            </a:r>
            <a:r>
              <a:rPr lang="en-US" sz="2800" b="1" dirty="0" smtClean="0">
                <a:latin typeface="Times New Roman" pitchFamily="18" charset="0"/>
              </a:rPr>
              <a:t>Skill –July-August 2014</a:t>
            </a:r>
            <a:endParaRPr lang="en-US" sz="2800" b="1" dirty="0">
              <a:latin typeface="Times New Roman" pitchFamily="18" charset="0"/>
            </a:endParaRPr>
          </a:p>
          <a:p>
            <a:endParaRPr lang="en-US" sz="2800" dirty="0">
              <a:latin typeface="Times New Roman" pitchFamily="18" charset="0"/>
            </a:endParaRPr>
          </a:p>
          <a:p>
            <a:pPr lvl="1">
              <a:buFontTx/>
              <a:buChar char="•"/>
            </a:pPr>
            <a:r>
              <a:rPr lang="en-US" sz="2800" dirty="0">
                <a:latin typeface="Times New Roman" pitchFamily="18" charset="0"/>
              </a:rPr>
              <a:t>Anomaly Correlations (AC)</a:t>
            </a:r>
          </a:p>
          <a:p>
            <a:pPr lvl="2">
              <a:buFontTx/>
              <a:buChar char="•"/>
            </a:pPr>
            <a:r>
              <a:rPr lang="en-US" sz="2000" dirty="0">
                <a:latin typeface="Times New Roman" pitchFamily="18" charset="0"/>
              </a:rPr>
              <a:t>Correlation between forecast and analysis</a:t>
            </a:r>
          </a:p>
          <a:p>
            <a:pPr lvl="2">
              <a:buFontTx/>
              <a:buChar char="•"/>
            </a:pPr>
            <a:r>
              <a:rPr lang="en-US" sz="2000" dirty="0" smtClean="0">
                <a:latin typeface="Times New Roman" pitchFamily="18" charset="0"/>
              </a:rPr>
              <a:t>July-August</a:t>
            </a:r>
            <a:r>
              <a:rPr lang="en-US" sz="2000" dirty="0" smtClean="0">
                <a:latin typeface="Times New Roman" pitchFamily="18" charset="0"/>
              </a:rPr>
              <a:t> </a:t>
            </a:r>
            <a:r>
              <a:rPr lang="en-US" sz="2000" dirty="0">
                <a:latin typeface="Times New Roman" pitchFamily="18" charset="0"/>
              </a:rPr>
              <a:t>mean removed</a:t>
            </a:r>
          </a:p>
          <a:p>
            <a:pPr lvl="2">
              <a:buFontTx/>
              <a:buChar char="•"/>
            </a:pPr>
            <a:r>
              <a:rPr lang="en-US" sz="2000" dirty="0">
                <a:latin typeface="Times New Roman" pitchFamily="18" charset="0"/>
              </a:rPr>
              <a:t>Spectrally truncated to wavenumber 20</a:t>
            </a:r>
          </a:p>
          <a:p>
            <a:pPr lvl="2">
              <a:buFontTx/>
              <a:buChar char="•"/>
            </a:pPr>
            <a:r>
              <a:rPr lang="en-US" sz="2000" dirty="0">
                <a:latin typeface="Times New Roman" pitchFamily="18" charset="0"/>
              </a:rPr>
              <a:t>Averaged from 20N-80N</a:t>
            </a:r>
          </a:p>
        </p:txBody>
      </p:sp>
      <p:sp>
        <p:nvSpPr>
          <p:cNvPr id="39940" name="Line 4"/>
          <p:cNvSpPr>
            <a:spLocks noChangeShapeType="1"/>
          </p:cNvSpPr>
          <p:nvPr/>
        </p:nvSpPr>
        <p:spPr bwMode="auto">
          <a:xfrm flipV="1">
            <a:off x="1768475" y="5550527"/>
            <a:ext cx="5241925" cy="33338"/>
          </a:xfrm>
          <a:prstGeom prst="line">
            <a:avLst/>
          </a:prstGeom>
          <a:noFill/>
          <a:ln w="28575">
            <a:solidFill>
              <a:schemeClr val="tx1"/>
            </a:solidFill>
            <a:prstDash val="dash"/>
            <a:round/>
            <a:headEnd/>
            <a:tailEnd/>
          </a:ln>
        </p:spPr>
        <p:txBody>
          <a:bodyPr/>
          <a:lstStyle/>
          <a:p>
            <a:endParaRPr lang="en-US"/>
          </a:p>
        </p:txBody>
      </p:sp>
      <p:sp>
        <p:nvSpPr>
          <p:cNvPr id="39941" name="Text Box 5"/>
          <p:cNvSpPr txBox="1">
            <a:spLocks noChangeArrowheads="1"/>
          </p:cNvSpPr>
          <p:nvPr/>
        </p:nvSpPr>
        <p:spPr bwMode="auto">
          <a:xfrm>
            <a:off x="7086600" y="5398127"/>
            <a:ext cx="1270000" cy="366713"/>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39942" name="Rectangle 6"/>
          <p:cNvSpPr>
            <a:spLocks noChangeArrowheads="1"/>
          </p:cNvSpPr>
          <p:nvPr/>
        </p:nvSpPr>
        <p:spPr bwMode="auto">
          <a:xfrm>
            <a:off x="0" y="6492875"/>
            <a:ext cx="6096000" cy="366713"/>
          </a:xfrm>
          <a:prstGeom prst="rect">
            <a:avLst/>
          </a:prstGeom>
          <a:noFill/>
          <a:ln w="9525">
            <a:noFill/>
            <a:miter lim="800000"/>
            <a:headEnd/>
            <a:tailEnd/>
          </a:ln>
        </p:spPr>
        <p:txBody>
          <a:bodyPr wrap="none">
            <a:spAutoFit/>
          </a:bodyPr>
          <a:lstStyle/>
          <a:p>
            <a:r>
              <a:rPr lang="en-US" dirty="0">
                <a:latin typeface="Times New Roman" pitchFamily="18" charset="0"/>
              </a:rPr>
              <a:t>http://www.emc.ncep.noaa.gov/gmb/STATS/html/monarch.html</a:t>
            </a:r>
          </a:p>
        </p:txBody>
      </p:sp>
    </p:spTree>
    <p:extLst>
      <p:ext uri="{BB962C8B-B14F-4D97-AF65-F5344CB8AC3E}">
        <p14:creationId xmlns:p14="http://schemas.microsoft.com/office/powerpoint/2010/main" val="10606202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emc.ncep.noaa.gov/gmb/STATS_vsdb/allmodel/daily/dieoff/cordieoff_HGT_P500_G2NHX.png"/>
          <p:cNvPicPr>
            <a:picLocks noChangeAspect="1" noChangeArrowheads="1"/>
          </p:cNvPicPr>
          <p:nvPr/>
        </p:nvPicPr>
        <p:blipFill>
          <a:blip r:embed="rId2" cstate="print"/>
          <a:srcRect l="48163" b="49796"/>
          <a:stretch>
            <a:fillRect/>
          </a:stretch>
        </p:blipFill>
        <p:spPr bwMode="auto">
          <a:xfrm>
            <a:off x="1" y="1007401"/>
            <a:ext cx="6040862" cy="5850599"/>
          </a:xfrm>
          <a:prstGeom prst="rect">
            <a:avLst/>
          </a:prstGeom>
          <a:noFill/>
        </p:spPr>
      </p:pic>
      <p:sp>
        <p:nvSpPr>
          <p:cNvPr id="3" name="Rectangle 2"/>
          <p:cNvSpPr/>
          <p:nvPr/>
        </p:nvSpPr>
        <p:spPr>
          <a:xfrm>
            <a:off x="0" y="0"/>
            <a:ext cx="8839200" cy="1077218"/>
          </a:xfrm>
          <a:prstGeom prst="rect">
            <a:avLst/>
          </a:prstGeom>
        </p:spPr>
        <p:txBody>
          <a:bodyPr wrap="square">
            <a:spAutoFit/>
          </a:bodyPr>
          <a:lstStyle/>
          <a:p>
            <a:pPr algn="ctr"/>
            <a:r>
              <a:rPr lang="en-US" sz="2400" b="1" dirty="0" smtClean="0">
                <a:latin typeface="Times New Roman" pitchFamily="18" charset="0"/>
                <a:cs typeface="Times New Roman" pitchFamily="18" charset="0"/>
              </a:rPr>
              <a:t>Anomaly correlation “Die-off” Curves</a:t>
            </a:r>
          </a:p>
          <a:p>
            <a:pPr algn="ctr"/>
            <a:r>
              <a:rPr lang="en-US" sz="2000" b="1" dirty="0" smtClean="0">
                <a:latin typeface="Times New Roman" pitchFamily="18" charset="0"/>
                <a:cs typeface="Times New Roman" pitchFamily="18" charset="0"/>
              </a:rPr>
              <a:t>Time </a:t>
            </a:r>
            <a:r>
              <a:rPr lang="en-US" sz="2000" b="1" dirty="0" smtClean="0">
                <a:latin typeface="Times New Roman" pitchFamily="18" charset="0"/>
                <a:cs typeface="Times New Roman" pitchFamily="18" charset="0"/>
              </a:rPr>
              <a:t>average of anomaly correlations for forecasts of 500-hPa heights as a function of forecast day, </a:t>
            </a:r>
            <a:r>
              <a:rPr lang="en-US" sz="2000" b="1" dirty="0" smtClean="0">
                <a:latin typeface="Times New Roman" pitchFamily="18" charset="0"/>
                <a:cs typeface="Times New Roman" pitchFamily="18" charset="0"/>
              </a:rPr>
              <a:t>verifying Oct 23- Nov 22, 2014</a:t>
            </a:r>
            <a:endParaRPr lang="en-US" sz="2000" b="1" dirty="0">
              <a:latin typeface="Times New Roman" pitchFamily="18" charset="0"/>
              <a:cs typeface="Times New Roman" pitchFamily="18" charset="0"/>
            </a:endParaRPr>
          </a:p>
        </p:txBody>
      </p:sp>
      <p:sp>
        <p:nvSpPr>
          <p:cNvPr id="4" name="Line 4"/>
          <p:cNvSpPr>
            <a:spLocks noChangeShapeType="1"/>
          </p:cNvSpPr>
          <p:nvPr/>
        </p:nvSpPr>
        <p:spPr bwMode="auto">
          <a:xfrm>
            <a:off x="762001" y="2885392"/>
            <a:ext cx="4800600" cy="10207"/>
          </a:xfrm>
          <a:prstGeom prst="line">
            <a:avLst/>
          </a:prstGeom>
          <a:noFill/>
          <a:ln w="28575">
            <a:solidFill>
              <a:schemeClr val="tx1"/>
            </a:solidFill>
            <a:prstDash val="dash"/>
            <a:round/>
            <a:headEnd/>
            <a:tailEnd/>
          </a:ln>
        </p:spPr>
        <p:txBody>
          <a:bodyPr/>
          <a:lstStyle/>
          <a:p>
            <a:endParaRPr lang="en-US"/>
          </a:p>
        </p:txBody>
      </p:sp>
      <p:sp>
        <p:nvSpPr>
          <p:cNvPr id="5" name="Text Box 5"/>
          <p:cNvSpPr txBox="1">
            <a:spLocks noChangeArrowheads="1"/>
          </p:cNvSpPr>
          <p:nvPr/>
        </p:nvSpPr>
        <p:spPr bwMode="auto">
          <a:xfrm>
            <a:off x="5562600" y="2667000"/>
            <a:ext cx="1270000" cy="366713"/>
          </a:xfrm>
          <a:prstGeom prst="rect">
            <a:avLst/>
          </a:prstGeom>
          <a:noFill/>
          <a:ln w="9525">
            <a:noFill/>
            <a:miter lim="800000"/>
            <a:headEnd/>
            <a:tailEnd/>
          </a:ln>
        </p:spPr>
        <p:txBody>
          <a:bodyPr wrap="none">
            <a:spAutoFit/>
          </a:bodyPr>
          <a:lstStyle/>
          <a:p>
            <a:r>
              <a:rPr lang="en-US" b="1" dirty="0">
                <a:latin typeface="Times New Roman" pitchFamily="18" charset="0"/>
              </a:rPr>
              <a:t>useful Skill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Brad Pierce\Documents\AOS_seminar\RAQMS_850mb_AC_noassim_1x1.FRAPPE.png"/>
          <p:cNvPicPr>
            <a:picLocks noChangeAspect="1" noChangeArrowheads="1"/>
          </p:cNvPicPr>
          <p:nvPr/>
        </p:nvPicPr>
        <p:blipFill>
          <a:blip r:embed="rId2" cstate="print"/>
          <a:srcRect/>
          <a:stretch>
            <a:fillRect/>
          </a:stretch>
        </p:blipFill>
        <p:spPr bwMode="auto">
          <a:xfrm>
            <a:off x="-5443" y="628650"/>
            <a:ext cx="8143875" cy="6000750"/>
          </a:xfrm>
          <a:prstGeom prst="rect">
            <a:avLst/>
          </a:prstGeom>
          <a:noFill/>
        </p:spPr>
      </p:pic>
      <p:sp>
        <p:nvSpPr>
          <p:cNvPr id="3" name="Rectangle 8"/>
          <p:cNvSpPr>
            <a:spLocks noChangeArrowheads="1"/>
          </p:cNvSpPr>
          <p:nvPr/>
        </p:nvSpPr>
        <p:spPr bwMode="auto">
          <a:xfrm>
            <a:off x="157008" y="0"/>
            <a:ext cx="8469626" cy="707886"/>
          </a:xfrm>
          <a:prstGeom prst="rect">
            <a:avLst/>
          </a:prstGeom>
          <a:noFill/>
          <a:ln w="9525">
            <a:noFill/>
            <a:miter lim="800000"/>
            <a:headEnd/>
            <a:tailEnd/>
          </a:ln>
        </p:spPr>
        <p:txBody>
          <a:bodyPr wrap="none">
            <a:spAutoFit/>
          </a:bodyPr>
          <a:lstStyle/>
          <a:p>
            <a:pPr algn="ctr"/>
            <a:r>
              <a:rPr lang="en-US" sz="2000" b="1" dirty="0">
                <a:latin typeface="Times New Roman" pitchFamily="18" charset="0"/>
              </a:rPr>
              <a:t>Northern Hemisphere 850mb </a:t>
            </a:r>
            <a:r>
              <a:rPr lang="en-US" sz="2000" b="1" dirty="0" smtClean="0">
                <a:latin typeface="Times New Roman" pitchFamily="18" charset="0"/>
              </a:rPr>
              <a:t>July-August 2014 </a:t>
            </a:r>
            <a:r>
              <a:rPr lang="en-US" sz="2000" b="1" dirty="0">
                <a:latin typeface="Times New Roman" pitchFamily="18" charset="0"/>
              </a:rPr>
              <a:t>Anomaly Correlations (AC)</a:t>
            </a:r>
          </a:p>
          <a:p>
            <a:pPr algn="ctr"/>
            <a:r>
              <a:rPr lang="en-US" sz="2000" b="1" dirty="0">
                <a:latin typeface="Times New Roman" pitchFamily="18" charset="0"/>
              </a:rPr>
              <a:t>(No Assimilation)</a:t>
            </a:r>
          </a:p>
        </p:txBody>
      </p:sp>
      <p:sp>
        <p:nvSpPr>
          <p:cNvPr id="4"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5"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dirty="0">
                <a:latin typeface="Times New Roman" pitchFamily="18" charset="0"/>
              </a:rPr>
              <a:t>useful Skill</a:t>
            </a:r>
          </a:p>
        </p:txBody>
      </p:sp>
      <p:sp>
        <p:nvSpPr>
          <p:cNvPr id="6" name="Text Box 13"/>
          <p:cNvSpPr txBox="1">
            <a:spLocks noChangeArrowheads="1"/>
          </p:cNvSpPr>
          <p:nvPr/>
        </p:nvSpPr>
        <p:spPr bwMode="auto">
          <a:xfrm>
            <a:off x="152400" y="6019800"/>
            <a:ext cx="8812028" cy="646331"/>
          </a:xfrm>
          <a:prstGeom prst="rect">
            <a:avLst/>
          </a:prstGeom>
          <a:solidFill>
            <a:srgbClr val="00FFFF"/>
          </a:solidFill>
          <a:ln w="9525">
            <a:solidFill>
              <a:schemeClr val="tx1"/>
            </a:solidFill>
            <a:miter lim="800000"/>
            <a:headEnd/>
            <a:tailEnd/>
          </a:ln>
          <a:effectLst/>
        </p:spPr>
        <p:txBody>
          <a:bodyPr wrap="none">
            <a:spAutoFit/>
          </a:bodyPr>
          <a:lstStyle/>
          <a:p>
            <a:pPr>
              <a:buFontTx/>
              <a:buChar char="•"/>
            </a:pPr>
            <a:r>
              <a:rPr lang="en-US" dirty="0">
                <a:latin typeface="Times New Roman" pitchFamily="18" charset="0"/>
              </a:rPr>
              <a:t>850mb ozone forecasts have useful skill past 3 days (significantly better than water vapor)</a:t>
            </a:r>
          </a:p>
          <a:p>
            <a:pPr>
              <a:buFontTx/>
              <a:buChar char="•"/>
            </a:pPr>
            <a:r>
              <a:rPr lang="en-US" dirty="0">
                <a:latin typeface="Times New Roman" pitchFamily="18" charset="0"/>
              </a:rPr>
              <a:t>850mb extinction forecasts </a:t>
            </a:r>
            <a:r>
              <a:rPr lang="en-US" dirty="0" smtClean="0">
                <a:latin typeface="Times New Roman" pitchFamily="18" charset="0"/>
              </a:rPr>
              <a:t>have </a:t>
            </a:r>
            <a:r>
              <a:rPr lang="en-US" dirty="0">
                <a:latin typeface="Times New Roman" pitchFamily="18" charset="0"/>
              </a:rPr>
              <a:t>useful skill </a:t>
            </a:r>
            <a:r>
              <a:rPr lang="en-US" dirty="0" smtClean="0">
                <a:latin typeface="Times New Roman" pitchFamily="18" charset="0"/>
              </a:rPr>
              <a:t>to 2 days (significantly worse than water vapor)</a:t>
            </a:r>
            <a:endParaRPr lang="en-US" dirty="0">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Brad Pierce\Documents\AOS_seminar\RAQMS_850mb_AC_assim_1x1.FRAPPE.png"/>
          <p:cNvPicPr>
            <a:picLocks noChangeAspect="1" noChangeArrowheads="1"/>
          </p:cNvPicPr>
          <p:nvPr/>
        </p:nvPicPr>
        <p:blipFill>
          <a:blip r:embed="rId2" cstate="print"/>
          <a:srcRect/>
          <a:stretch>
            <a:fillRect/>
          </a:stretch>
        </p:blipFill>
        <p:spPr bwMode="auto">
          <a:xfrm>
            <a:off x="-5443" y="628650"/>
            <a:ext cx="8143875" cy="6000750"/>
          </a:xfrm>
          <a:prstGeom prst="rect">
            <a:avLst/>
          </a:prstGeom>
          <a:noFill/>
        </p:spPr>
      </p:pic>
      <p:sp>
        <p:nvSpPr>
          <p:cNvPr id="43011"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3012"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dirty="0">
                <a:latin typeface="Times New Roman" pitchFamily="18" charset="0"/>
              </a:rPr>
              <a:t>useful Skill</a:t>
            </a:r>
          </a:p>
        </p:txBody>
      </p:sp>
      <p:sp>
        <p:nvSpPr>
          <p:cNvPr id="7" name="Rectangle 8"/>
          <p:cNvSpPr>
            <a:spLocks noChangeArrowheads="1"/>
          </p:cNvSpPr>
          <p:nvPr/>
        </p:nvSpPr>
        <p:spPr bwMode="auto">
          <a:xfrm>
            <a:off x="157008" y="152400"/>
            <a:ext cx="8469626" cy="707886"/>
          </a:xfrm>
          <a:prstGeom prst="rect">
            <a:avLst/>
          </a:prstGeom>
          <a:noFill/>
          <a:ln w="9525">
            <a:noFill/>
            <a:miter lim="800000"/>
            <a:headEnd/>
            <a:tailEnd/>
          </a:ln>
        </p:spPr>
        <p:txBody>
          <a:bodyPr wrap="none">
            <a:spAutoFit/>
          </a:bodyPr>
          <a:lstStyle/>
          <a:p>
            <a:pPr algn="ctr"/>
            <a:r>
              <a:rPr lang="en-US" sz="2000" b="1" dirty="0">
                <a:latin typeface="Times New Roman" pitchFamily="18" charset="0"/>
              </a:rPr>
              <a:t>Northern Hemisphere 850mb </a:t>
            </a:r>
            <a:r>
              <a:rPr lang="en-US" sz="2000" b="1" dirty="0" smtClean="0">
                <a:latin typeface="Times New Roman" pitchFamily="18" charset="0"/>
              </a:rPr>
              <a:t>July-August 2014 </a:t>
            </a:r>
            <a:r>
              <a:rPr lang="en-US" sz="2000" b="1" dirty="0">
                <a:latin typeface="Times New Roman" pitchFamily="18" charset="0"/>
              </a:rPr>
              <a:t>Anomaly Correlations (AC)</a:t>
            </a:r>
          </a:p>
          <a:p>
            <a:pPr algn="ctr"/>
            <a:r>
              <a:rPr lang="en-US" sz="2000" b="1" dirty="0" smtClean="0">
                <a:latin typeface="Times New Roman" pitchFamily="18" charset="0"/>
              </a:rPr>
              <a:t>(With O3/AOD Assimilation</a:t>
            </a:r>
            <a:r>
              <a:rPr lang="en-US" sz="2000" b="1" dirty="0">
                <a:latin typeface="Times New Roman" pitchFamily="18" charset="0"/>
              </a:rPr>
              <a:t>)</a:t>
            </a:r>
          </a:p>
        </p:txBody>
      </p:sp>
      <p:sp>
        <p:nvSpPr>
          <p:cNvPr id="6" name="Text Box 8"/>
          <p:cNvSpPr txBox="1">
            <a:spLocks noChangeArrowheads="1"/>
          </p:cNvSpPr>
          <p:nvPr/>
        </p:nvSpPr>
        <p:spPr bwMode="auto">
          <a:xfrm>
            <a:off x="266700" y="5867400"/>
            <a:ext cx="8293100" cy="925513"/>
          </a:xfrm>
          <a:prstGeom prst="rect">
            <a:avLst/>
          </a:prstGeom>
          <a:solidFill>
            <a:srgbClr val="00FFFF"/>
          </a:solidFill>
          <a:ln w="9525">
            <a:solidFill>
              <a:schemeClr val="tx1"/>
            </a:solidFill>
            <a:miter lim="800000"/>
            <a:headEnd/>
            <a:tailEnd/>
          </a:ln>
          <a:effectLst/>
        </p:spPr>
        <p:txBody>
          <a:bodyPr wrap="none">
            <a:spAutoFit/>
          </a:bodyPr>
          <a:lstStyle/>
          <a:p>
            <a:pPr>
              <a:buFontTx/>
              <a:buChar char="•"/>
            </a:pPr>
            <a:r>
              <a:rPr lang="en-US" dirty="0">
                <a:latin typeface="Times New Roman" pitchFamily="18" charset="0"/>
              </a:rPr>
              <a:t>Assimilation of O3 retrievals results in slight improvements in 850mb ozone forecasts </a:t>
            </a:r>
          </a:p>
          <a:p>
            <a:pPr>
              <a:buFontTx/>
              <a:buChar char="•"/>
            </a:pPr>
            <a:r>
              <a:rPr lang="en-US" dirty="0">
                <a:latin typeface="Times New Roman" pitchFamily="18" charset="0"/>
              </a:rPr>
              <a:t>Assimilation of AOD retrievals results in significant improvement in 850mb extinction </a:t>
            </a:r>
          </a:p>
          <a:p>
            <a:r>
              <a:rPr lang="en-US" dirty="0">
                <a:latin typeface="Times New Roman" pitchFamily="18" charset="0"/>
              </a:rPr>
              <a:t> forecasts with useful skill at </a:t>
            </a:r>
            <a:r>
              <a:rPr lang="en-US" dirty="0" smtClean="0">
                <a:latin typeface="Times New Roman" pitchFamily="18" charset="0"/>
              </a:rPr>
              <a:t>~2.5 </a:t>
            </a:r>
            <a:r>
              <a:rPr lang="en-US" dirty="0">
                <a:latin typeface="Times New Roman" pitchFamily="18" charset="0"/>
              </a:rPr>
              <a:t>days</a:t>
            </a:r>
          </a:p>
        </p:txBody>
      </p:sp>
    </p:spTree>
    <p:extLst>
      <p:ext uri="{BB962C8B-B14F-4D97-AF65-F5344CB8AC3E}">
        <p14:creationId xmlns:p14="http://schemas.microsoft.com/office/powerpoint/2010/main" val="1428024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Brad Pierce\Documents\AOS_seminar\RAQMS_850mb_Ext_AC_noassim_1x1.FRAPPE.png"/>
          <p:cNvPicPr>
            <a:picLocks noChangeAspect="1" noChangeArrowheads="1"/>
          </p:cNvPicPr>
          <p:nvPr/>
        </p:nvPicPr>
        <p:blipFill>
          <a:blip r:embed="rId2" cstate="print"/>
          <a:srcRect/>
          <a:stretch>
            <a:fillRect/>
          </a:stretch>
        </p:blipFill>
        <p:spPr bwMode="auto">
          <a:xfrm>
            <a:off x="-5443" y="628650"/>
            <a:ext cx="8143875" cy="6000750"/>
          </a:xfrm>
          <a:prstGeom prst="rect">
            <a:avLst/>
          </a:prstGeom>
          <a:noFill/>
        </p:spPr>
      </p:pic>
      <p:sp>
        <p:nvSpPr>
          <p:cNvPr id="4"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5"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dirty="0">
                <a:latin typeface="Times New Roman" pitchFamily="18" charset="0"/>
              </a:rPr>
              <a:t>useful Skill</a:t>
            </a:r>
          </a:p>
        </p:txBody>
      </p:sp>
      <p:sp>
        <p:nvSpPr>
          <p:cNvPr id="6" name="Rectangle 5"/>
          <p:cNvSpPr>
            <a:spLocks noChangeArrowheads="1"/>
          </p:cNvSpPr>
          <p:nvPr/>
        </p:nvSpPr>
        <p:spPr bwMode="auto">
          <a:xfrm>
            <a:off x="157008" y="152400"/>
            <a:ext cx="8469626" cy="707886"/>
          </a:xfrm>
          <a:prstGeom prst="rect">
            <a:avLst/>
          </a:prstGeom>
          <a:noFill/>
          <a:ln w="9525">
            <a:noFill/>
            <a:miter lim="800000"/>
            <a:headEnd/>
            <a:tailEnd/>
          </a:ln>
        </p:spPr>
        <p:txBody>
          <a:bodyPr wrap="none">
            <a:spAutoFit/>
          </a:bodyPr>
          <a:lstStyle/>
          <a:p>
            <a:pPr algn="ctr"/>
            <a:r>
              <a:rPr lang="en-US" sz="2000" b="1" dirty="0">
                <a:latin typeface="Times New Roman" pitchFamily="18" charset="0"/>
              </a:rPr>
              <a:t>Northern Hemisphere 850mb </a:t>
            </a:r>
            <a:r>
              <a:rPr lang="en-US" sz="2000" b="1" dirty="0" smtClean="0">
                <a:latin typeface="Times New Roman" pitchFamily="18" charset="0"/>
              </a:rPr>
              <a:t>July-August 2014 </a:t>
            </a:r>
            <a:r>
              <a:rPr lang="en-US" sz="2000" b="1" dirty="0">
                <a:latin typeface="Times New Roman" pitchFamily="18" charset="0"/>
              </a:rPr>
              <a:t>Anomaly Correlations (AC)</a:t>
            </a:r>
          </a:p>
          <a:p>
            <a:pPr algn="ctr"/>
            <a:r>
              <a:rPr lang="en-US" sz="2000" b="1" dirty="0">
                <a:latin typeface="Times New Roman" pitchFamily="18" charset="0"/>
              </a:rPr>
              <a:t>(</a:t>
            </a:r>
            <a:r>
              <a:rPr lang="en-US" sz="2000" b="1" dirty="0" smtClean="0">
                <a:latin typeface="Times New Roman" pitchFamily="18" charset="0"/>
              </a:rPr>
              <a:t>Without </a:t>
            </a:r>
            <a:r>
              <a:rPr lang="en-US" sz="2000" b="1" dirty="0">
                <a:latin typeface="Times New Roman" pitchFamily="18" charset="0"/>
              </a:rPr>
              <a:t>MODIS Assimilation)</a:t>
            </a:r>
          </a:p>
        </p:txBody>
      </p:sp>
      <p:sp>
        <p:nvSpPr>
          <p:cNvPr id="7" name="Text Box 9"/>
          <p:cNvSpPr txBox="1">
            <a:spLocks noChangeArrowheads="1"/>
          </p:cNvSpPr>
          <p:nvPr/>
        </p:nvSpPr>
        <p:spPr bwMode="auto">
          <a:xfrm>
            <a:off x="533400" y="5932488"/>
            <a:ext cx="8332788" cy="925512"/>
          </a:xfrm>
          <a:prstGeom prst="rect">
            <a:avLst/>
          </a:prstGeom>
          <a:solidFill>
            <a:srgbClr val="00FFFF"/>
          </a:solidFill>
          <a:ln w="9525">
            <a:solidFill>
              <a:schemeClr val="tx1"/>
            </a:solidFill>
            <a:miter lim="800000"/>
            <a:headEnd/>
            <a:tailEnd/>
          </a:ln>
          <a:effectLst/>
        </p:spPr>
        <p:txBody>
          <a:bodyPr wrap="none">
            <a:spAutoFit/>
          </a:bodyPr>
          <a:lstStyle/>
          <a:p>
            <a:pPr>
              <a:buFontTx/>
              <a:buChar char="•"/>
            </a:pPr>
            <a:r>
              <a:rPr lang="en-US">
                <a:latin typeface="Times New Roman" pitchFamily="18" charset="0"/>
              </a:rPr>
              <a:t>Only 850mb SO4 extinction forecasts useful skill past 1 day</a:t>
            </a:r>
          </a:p>
          <a:p>
            <a:pPr>
              <a:buFontTx/>
              <a:buChar char="•"/>
            </a:pPr>
            <a:r>
              <a:rPr lang="en-US">
                <a:latin typeface="Times New Roman" pitchFamily="18" charset="0"/>
              </a:rPr>
              <a:t>Black and organic carbon (BC+OC) and dust extinctions are both poorly initialized and </a:t>
            </a:r>
          </a:p>
          <a:p>
            <a:r>
              <a:rPr lang="en-US">
                <a:latin typeface="Times New Roman" pitchFamily="18" charset="0"/>
              </a:rPr>
              <a:t>forecasted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5"/>
          <p:cNvSpPr>
            <a:spLocks noChangeArrowheads="1"/>
          </p:cNvSpPr>
          <p:nvPr/>
        </p:nvSpPr>
        <p:spPr bwMode="auto">
          <a:xfrm>
            <a:off x="157008" y="152400"/>
            <a:ext cx="8469626" cy="707886"/>
          </a:xfrm>
          <a:prstGeom prst="rect">
            <a:avLst/>
          </a:prstGeom>
          <a:noFill/>
          <a:ln w="9525">
            <a:noFill/>
            <a:miter lim="800000"/>
            <a:headEnd/>
            <a:tailEnd/>
          </a:ln>
        </p:spPr>
        <p:txBody>
          <a:bodyPr wrap="none">
            <a:spAutoFit/>
          </a:bodyPr>
          <a:lstStyle/>
          <a:p>
            <a:pPr algn="ctr"/>
            <a:r>
              <a:rPr lang="en-US" sz="2000" b="1" dirty="0">
                <a:latin typeface="Times New Roman" pitchFamily="18" charset="0"/>
              </a:rPr>
              <a:t>Northern Hemisphere 850mb </a:t>
            </a:r>
            <a:r>
              <a:rPr lang="en-US" sz="2000" b="1" dirty="0" smtClean="0">
                <a:latin typeface="Times New Roman" pitchFamily="18" charset="0"/>
              </a:rPr>
              <a:t>July-August 2014 </a:t>
            </a:r>
            <a:r>
              <a:rPr lang="en-US" sz="2000" b="1" dirty="0">
                <a:latin typeface="Times New Roman" pitchFamily="18" charset="0"/>
              </a:rPr>
              <a:t>Anomaly Correlations (AC)</a:t>
            </a:r>
          </a:p>
          <a:p>
            <a:pPr algn="ctr"/>
            <a:r>
              <a:rPr lang="en-US" sz="2000" b="1" dirty="0">
                <a:latin typeface="Times New Roman" pitchFamily="18" charset="0"/>
              </a:rPr>
              <a:t>(With MODIS Assimilation)</a:t>
            </a:r>
          </a:p>
        </p:txBody>
      </p:sp>
      <p:sp>
        <p:nvSpPr>
          <p:cNvPr id="44036"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p:spPr>
        <p:txBody>
          <a:bodyPr/>
          <a:lstStyle/>
          <a:p>
            <a:endParaRPr lang="en-US"/>
          </a:p>
        </p:txBody>
      </p:sp>
      <p:sp>
        <p:nvSpPr>
          <p:cNvPr id="44037" name="Text Box 7"/>
          <p:cNvSpPr txBox="1">
            <a:spLocks noChangeArrowheads="1"/>
          </p:cNvSpPr>
          <p:nvPr/>
        </p:nvSpPr>
        <p:spPr bwMode="auto">
          <a:xfrm>
            <a:off x="7391400" y="2719388"/>
            <a:ext cx="1270000" cy="366712"/>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44038" name="Text Box 8"/>
          <p:cNvSpPr txBox="1">
            <a:spLocks noChangeArrowheads="1"/>
          </p:cNvSpPr>
          <p:nvPr/>
        </p:nvSpPr>
        <p:spPr bwMode="auto">
          <a:xfrm>
            <a:off x="381000" y="5867400"/>
            <a:ext cx="8229600" cy="923330"/>
          </a:xfrm>
          <a:prstGeom prst="rect">
            <a:avLst/>
          </a:prstGeom>
          <a:solidFill>
            <a:srgbClr val="00FFFF"/>
          </a:solidFill>
          <a:ln w="9525">
            <a:solidFill>
              <a:schemeClr val="tx1"/>
            </a:solidFill>
            <a:miter lim="800000"/>
            <a:headEnd/>
            <a:tailEnd/>
          </a:ln>
        </p:spPr>
        <p:txBody>
          <a:bodyPr>
            <a:spAutoFit/>
          </a:bodyPr>
          <a:lstStyle/>
          <a:p>
            <a:r>
              <a:rPr lang="en-US" dirty="0" smtClean="0">
                <a:latin typeface="Times New Roman" pitchFamily="18" charset="0"/>
              </a:rPr>
              <a:t>MODIS </a:t>
            </a:r>
            <a:r>
              <a:rPr lang="en-US" dirty="0">
                <a:latin typeface="Times New Roman" pitchFamily="18" charset="0"/>
              </a:rPr>
              <a:t>AOD assimilation results in significant improvements in black and organic carbon (BC+OC) and dust forecast skill (dust prediction useful at </a:t>
            </a:r>
            <a:r>
              <a:rPr lang="en-US" dirty="0" smtClean="0">
                <a:latin typeface="Times New Roman" pitchFamily="18" charset="0"/>
              </a:rPr>
              <a:t>3 days, smoke prediction useful at 2 days)</a:t>
            </a:r>
            <a:endParaRPr lang="en-US" dirty="0">
              <a:latin typeface="Times New Roman" pitchFamily="18" charset="0"/>
            </a:endParaRPr>
          </a:p>
        </p:txBody>
      </p:sp>
      <p:pic>
        <p:nvPicPr>
          <p:cNvPr id="7" name="Picture 4" descr="C:\Users\Brad Pierce\Documents\AOS_seminar\RAQMS_850mb_Ext_AC_assim_1x1.FRAPPE.png"/>
          <p:cNvPicPr>
            <a:picLocks noChangeAspect="1" noChangeArrowheads="1"/>
          </p:cNvPicPr>
          <p:nvPr/>
        </p:nvPicPr>
        <p:blipFill>
          <a:blip r:embed="rId2" cstate="print"/>
          <a:srcRect/>
          <a:stretch>
            <a:fillRect/>
          </a:stretch>
        </p:blipFill>
        <p:spPr bwMode="auto">
          <a:xfrm>
            <a:off x="-5443" y="628650"/>
            <a:ext cx="8143875" cy="6000750"/>
          </a:xfrm>
          <a:prstGeom prst="rect">
            <a:avLst/>
          </a:prstGeom>
          <a:noFill/>
        </p:spPr>
      </p:pic>
    </p:spTree>
    <p:extLst>
      <p:ext uri="{BB962C8B-B14F-4D97-AF65-F5344CB8AC3E}">
        <p14:creationId xmlns:p14="http://schemas.microsoft.com/office/powerpoint/2010/main" val="13026621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Brad\Documents\Work\AOS_seminar\raqms.frappe.total.ao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86400" y="762000"/>
            <a:ext cx="3581400"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Real-time</a:t>
            </a:r>
          </a:p>
          <a:p>
            <a:r>
              <a:rPr lang="en-US" sz="2400" b="1" u="sng" dirty="0" smtClean="0">
                <a:solidFill>
                  <a:srgbClr val="FF0000"/>
                </a:solidFill>
                <a:latin typeface="Times New Roman" pitchFamily="18" charset="0"/>
                <a:cs typeface="Times New Roman" pitchFamily="18" charset="0"/>
              </a:rPr>
              <a:t>Total</a:t>
            </a:r>
            <a:r>
              <a:rPr lang="en-US" sz="2400" b="1" dirty="0" smtClean="0">
                <a:latin typeface="Times New Roman" pitchFamily="18" charset="0"/>
                <a:cs typeface="Times New Roman" pitchFamily="18" charset="0"/>
              </a:rPr>
              <a:t> AOD Analysis</a:t>
            </a:r>
          </a:p>
          <a:p>
            <a:r>
              <a:rPr lang="en-US" sz="2400" b="1" dirty="0" smtClean="0">
                <a:latin typeface="Times New Roman" pitchFamily="18" charset="0"/>
                <a:cs typeface="Times New Roman" pitchFamily="18" charset="0"/>
              </a:rPr>
              <a:t>July-August, 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566606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Users\Brad\Documents\Work\AOS_seminar\raqms.frappe.dust.aod.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0" y="762000"/>
            <a:ext cx="3581400"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Real-time</a:t>
            </a:r>
          </a:p>
          <a:p>
            <a:r>
              <a:rPr lang="en-US" sz="2400" b="1" u="sng" dirty="0" smtClean="0">
                <a:solidFill>
                  <a:srgbClr val="FF0000"/>
                </a:solidFill>
                <a:latin typeface="Times New Roman" pitchFamily="18" charset="0"/>
                <a:cs typeface="Times New Roman" pitchFamily="18" charset="0"/>
              </a:rPr>
              <a:t>Dust</a:t>
            </a:r>
            <a:r>
              <a:rPr lang="en-US" sz="2400" b="1" dirty="0" smtClean="0">
                <a:latin typeface="Times New Roman" pitchFamily="18" charset="0"/>
                <a:cs typeface="Times New Roman" pitchFamily="18" charset="0"/>
              </a:rPr>
              <a:t> AOD Analysis</a:t>
            </a:r>
          </a:p>
          <a:p>
            <a:r>
              <a:rPr lang="en-US" sz="2400" b="1" dirty="0" smtClean="0">
                <a:latin typeface="Times New Roman" pitchFamily="18" charset="0"/>
                <a:cs typeface="Times New Roman" pitchFamily="18" charset="0"/>
              </a:rPr>
              <a:t>July-August, 2014</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65214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9" descr="https://encrypted-tbn1.gstatic.com/images?q=tbn:ANd9GcSLoZzonrFQzzSIZ_HZ5qCo8LGdhKYh76yR2li6uK5pQJL5MLV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5100" y="4422290"/>
            <a:ext cx="262890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ISCOVER-AQ Banner"/>
          <p:cNvPicPr>
            <a:picLocks noChangeAspect="1" noChangeArrowheads="1"/>
          </p:cNvPicPr>
          <p:nvPr/>
        </p:nvPicPr>
        <p:blipFill>
          <a:blip r:embed="rId3" cstate="print"/>
          <a:srcRect/>
          <a:stretch>
            <a:fillRect/>
          </a:stretch>
        </p:blipFill>
        <p:spPr bwMode="auto">
          <a:xfrm>
            <a:off x="-1" y="4419600"/>
            <a:ext cx="6629401" cy="2105810"/>
          </a:xfrm>
          <a:prstGeom prst="rect">
            <a:avLst/>
          </a:prstGeom>
          <a:noFill/>
        </p:spPr>
      </p:pic>
      <p:sp>
        <p:nvSpPr>
          <p:cNvPr id="4" name="Rectangle 3"/>
          <p:cNvSpPr/>
          <p:nvPr/>
        </p:nvSpPr>
        <p:spPr>
          <a:xfrm>
            <a:off x="0" y="0"/>
            <a:ext cx="9144000" cy="4524315"/>
          </a:xfrm>
          <a:prstGeom prst="rect">
            <a:avLst/>
          </a:prstGeom>
        </p:spPr>
        <p:txBody>
          <a:bodyPr wrap="square">
            <a:spAutoFit/>
          </a:bodyPr>
          <a:lstStyle/>
          <a:p>
            <a:r>
              <a:rPr lang="en-US" b="1" dirty="0" smtClean="0">
                <a:latin typeface="Times New Roman" pitchFamily="18" charset="0"/>
                <a:cs typeface="Times New Roman" pitchFamily="18" charset="0"/>
              </a:rPr>
              <a:t>The Front Range Air Pollution and Photochemistry </a:t>
            </a:r>
            <a:r>
              <a:rPr lang="en-US" b="1" dirty="0" err="1" smtClean="0">
                <a:latin typeface="Times New Roman" pitchFamily="18" charset="0"/>
                <a:cs typeface="Times New Roman" pitchFamily="18" charset="0"/>
              </a:rPr>
              <a:t>Éxperiment</a:t>
            </a:r>
            <a:r>
              <a:rPr lang="en-US" b="1" dirty="0" smtClean="0">
                <a:latin typeface="Times New Roman" pitchFamily="18" charset="0"/>
                <a:cs typeface="Times New Roman" pitchFamily="18" charset="0"/>
              </a:rPr>
              <a:t> (FRAPPÉ) </a:t>
            </a:r>
            <a:r>
              <a:rPr lang="en-US" b="1" dirty="0" smtClean="0">
                <a:latin typeface="Times New Roman" pitchFamily="18" charset="0"/>
                <a:cs typeface="Times New Roman" pitchFamily="18" charset="0"/>
                <a:hlinkClick r:id="rId4"/>
              </a:rPr>
              <a:t>field campaign</a:t>
            </a:r>
            <a:r>
              <a:rPr lang="en-US" b="1" dirty="0" smtClean="0">
                <a:latin typeface="Times New Roman" pitchFamily="18" charset="0"/>
                <a:cs typeface="Times New Roman" pitchFamily="18" charset="0"/>
              </a:rPr>
              <a:t> took place from </a:t>
            </a:r>
            <a:r>
              <a:rPr lang="en-US" b="1" dirty="0" smtClean="0">
                <a:latin typeface="Times New Roman" pitchFamily="18" charset="0"/>
                <a:cs typeface="Times New Roman" pitchFamily="18" charset="0"/>
              </a:rPr>
              <a:t>July </a:t>
            </a:r>
            <a:r>
              <a:rPr lang="en-US" b="1" dirty="0" smtClean="0">
                <a:latin typeface="Times New Roman" pitchFamily="18" charset="0"/>
                <a:cs typeface="Times New Roman" pitchFamily="18" charset="0"/>
              </a:rPr>
              <a:t>16 </a:t>
            </a:r>
            <a:r>
              <a:rPr lang="en-US" b="1" dirty="0" smtClean="0">
                <a:latin typeface="Times New Roman" pitchFamily="18" charset="0"/>
                <a:cs typeface="Times New Roman" pitchFamily="18" charset="0"/>
              </a:rPr>
              <a:t>to </a:t>
            </a:r>
            <a:r>
              <a:rPr lang="en-US" b="1" dirty="0" smtClean="0">
                <a:latin typeface="Times New Roman" pitchFamily="18" charset="0"/>
                <a:cs typeface="Times New Roman" pitchFamily="18" charset="0"/>
              </a:rPr>
              <a:t>August </a:t>
            </a:r>
            <a:r>
              <a:rPr lang="en-US" b="1" dirty="0" smtClean="0">
                <a:latin typeface="Times New Roman" pitchFamily="18" charset="0"/>
                <a:cs typeface="Times New Roman" pitchFamily="18" charset="0"/>
              </a:rPr>
              <a:t>18, </a:t>
            </a:r>
            <a:r>
              <a:rPr lang="en-US" b="1" dirty="0" smtClean="0">
                <a:latin typeface="Times New Roman" pitchFamily="18" charset="0"/>
                <a:cs typeface="Times New Roman" pitchFamily="18" charset="0"/>
              </a:rPr>
              <a:t>2014. </a:t>
            </a:r>
          </a:p>
          <a:p>
            <a:endParaRPr lang="en-US" b="1" dirty="0" smtClean="0">
              <a:latin typeface="Times New Roman" pitchFamily="18" charset="0"/>
              <a:cs typeface="Times New Roman" pitchFamily="18" charset="0"/>
            </a:endParaRPr>
          </a:p>
          <a:p>
            <a:pPr lvl="1">
              <a:buFont typeface="Wingdings" pitchFamily="2" charset="2"/>
              <a:buChar char="§"/>
            </a:pPr>
            <a:r>
              <a:rPr lang="en-US" b="1" dirty="0" smtClean="0">
                <a:latin typeface="Times New Roman" pitchFamily="18" charset="0"/>
                <a:cs typeface="Times New Roman" pitchFamily="18" charset="0"/>
              </a:rPr>
              <a:t>FRAPPE was collaborative effort between the Colorado Department of Public Health and the Environment, the University of Colorado and Colorado State University, UC Berkeley, and other university collaborators, local projects and agencies including local school districts, NASA, NOAA, and NCAR. </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The mission was closely coordinated with the NASA </a:t>
            </a:r>
            <a:r>
              <a:rPr lang="en-US" b="1" dirty="0" smtClean="0">
                <a:latin typeface="Times New Roman" pitchFamily="18" charset="0"/>
                <a:cs typeface="Times New Roman" pitchFamily="18" charset="0"/>
                <a:hlinkClick r:id="rId5"/>
              </a:rPr>
              <a:t>DISCOVER-AQ</a:t>
            </a:r>
            <a:r>
              <a:rPr lang="en-US" b="1" dirty="0" smtClean="0">
                <a:latin typeface="Times New Roman" pitchFamily="18" charset="0"/>
                <a:cs typeface="Times New Roman" pitchFamily="18" charset="0"/>
              </a:rPr>
              <a:t> project, which agreed to conduct their final aircraft deployment in the Colorado Front Range. </a:t>
            </a:r>
          </a:p>
          <a:p>
            <a:endParaRPr lang="en-US" b="1" dirty="0" smtClean="0">
              <a:latin typeface="Times New Roman" pitchFamily="18" charset="0"/>
              <a:cs typeface="Times New Roman" pitchFamily="18" charset="0"/>
            </a:endParaRPr>
          </a:p>
          <a:p>
            <a:pPr lvl="1">
              <a:buFont typeface="Wingdings" pitchFamily="2" charset="2"/>
              <a:buChar char="§"/>
            </a:pPr>
            <a:r>
              <a:rPr lang="en-US" b="1" dirty="0" smtClean="0">
                <a:latin typeface="Times New Roman" pitchFamily="18" charset="0"/>
                <a:cs typeface="Times New Roman" pitchFamily="18" charset="0"/>
              </a:rPr>
              <a:t>DISCOVER-AQ, a NASA Earth Venture program funded mission, stands for Deriving Information on Surface Conditions from Column and Vertically Resolved Observations Relevant to Air Quality. </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Principal Investigators: </a:t>
            </a:r>
            <a:r>
              <a:rPr lang="en-US" b="1" dirty="0" smtClean="0">
                <a:latin typeface="Times New Roman" pitchFamily="18" charset="0"/>
                <a:cs typeface="Times New Roman" pitchFamily="18" charset="0"/>
                <a:hlinkClick r:id="rId6"/>
              </a:rPr>
              <a:t>Gabi </a:t>
            </a:r>
            <a:r>
              <a:rPr lang="en-US" b="1" dirty="0" err="1" smtClean="0">
                <a:latin typeface="Times New Roman" pitchFamily="18" charset="0"/>
                <a:cs typeface="Times New Roman" pitchFamily="18" charset="0"/>
                <a:hlinkClick r:id="rId6"/>
              </a:rPr>
              <a:t>Pfister</a:t>
            </a:r>
            <a:r>
              <a:rPr lang="en-US"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and</a:t>
            </a:r>
            <a:r>
              <a:rPr lang="en-US"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hlinkClick r:id="rId7"/>
              </a:rPr>
              <a:t>Frank </a:t>
            </a:r>
            <a:r>
              <a:rPr lang="en-US" b="1" dirty="0" err="1" smtClean="0">
                <a:latin typeface="Times New Roman" pitchFamily="18" charset="0"/>
                <a:cs typeface="Times New Roman" pitchFamily="18" charset="0"/>
                <a:hlinkClick r:id="rId7"/>
              </a:rPr>
              <a:t>Flocke</a:t>
            </a:r>
            <a:r>
              <a:rPr lang="en-US" b="1" dirty="0" smtClean="0">
                <a:latin typeface="Times New Roman" pitchFamily="18" charset="0"/>
                <a:cs typeface="Times New Roman" pitchFamily="18" charset="0"/>
              </a:rPr>
              <a:t> (NCAR), </a:t>
            </a:r>
            <a:r>
              <a:rPr lang="en-US" b="1" dirty="0" smtClean="0">
                <a:latin typeface="Times New Roman" pitchFamily="18" charset="0"/>
                <a:cs typeface="Times New Roman" pitchFamily="18" charset="0"/>
                <a:hlinkClick r:id="rId8"/>
              </a:rPr>
              <a:t>Jim </a:t>
            </a:r>
            <a:r>
              <a:rPr lang="en-US" b="1" dirty="0">
                <a:latin typeface="Times New Roman" pitchFamily="18" charset="0"/>
                <a:cs typeface="Times New Roman" pitchFamily="18" charset="0"/>
                <a:hlinkClick r:id="rId8"/>
              </a:rPr>
              <a:t>C</a:t>
            </a:r>
            <a:r>
              <a:rPr lang="en-US" b="1" dirty="0" smtClean="0">
                <a:latin typeface="Times New Roman" pitchFamily="18" charset="0"/>
                <a:cs typeface="Times New Roman" pitchFamily="18" charset="0"/>
                <a:hlinkClick r:id="rId8"/>
              </a:rPr>
              <a:t>rawford</a:t>
            </a:r>
            <a:r>
              <a:rPr lang="en-US" b="1" dirty="0" smtClean="0">
                <a:latin typeface="Times New Roman" pitchFamily="18" charset="0"/>
                <a:cs typeface="Times New Roman" pitchFamily="18" charset="0"/>
              </a:rPr>
              <a:t> (NASA).</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6400" y="762000"/>
            <a:ext cx="3581400"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Real-time</a:t>
            </a:r>
          </a:p>
          <a:p>
            <a:r>
              <a:rPr lang="en-US" sz="2400" b="1" u="sng" dirty="0" smtClean="0">
                <a:solidFill>
                  <a:srgbClr val="FF0000"/>
                </a:solidFill>
                <a:latin typeface="Times New Roman" pitchFamily="18" charset="0"/>
                <a:cs typeface="Times New Roman" pitchFamily="18" charset="0"/>
              </a:rPr>
              <a:t>Dust</a:t>
            </a:r>
            <a:r>
              <a:rPr lang="en-US" sz="2400" b="1" dirty="0" smtClean="0">
                <a:latin typeface="Times New Roman" pitchFamily="18" charset="0"/>
                <a:cs typeface="Times New Roman" pitchFamily="18" charset="0"/>
              </a:rPr>
              <a:t> AOD Analysis</a:t>
            </a:r>
          </a:p>
          <a:p>
            <a:r>
              <a:rPr lang="en-US" sz="2400" b="1" dirty="0" smtClean="0">
                <a:latin typeface="Times New Roman" pitchFamily="18" charset="0"/>
                <a:cs typeface="Times New Roman" pitchFamily="18" charset="0"/>
              </a:rPr>
              <a:t>12Z July 05, 2014</a:t>
            </a:r>
            <a:endParaRPr lang="en-US" sz="2400" b="1" dirty="0">
              <a:latin typeface="Times New Roman" pitchFamily="18" charset="0"/>
              <a:cs typeface="Times New Roman" pitchFamily="18" charset="0"/>
            </a:endParaRPr>
          </a:p>
        </p:txBody>
      </p:sp>
      <p:pic>
        <p:nvPicPr>
          <p:cNvPr id="2" name="Picture 2" descr="\\beans\users$\bpierce\Data\Documents\AOS_seminar\uwhyb_07_05_2014_12Z_dust___frappe___AOD__-24hr_H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rot="1262341">
            <a:off x="3589072" y="2377359"/>
            <a:ext cx="1132462" cy="246187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406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beans\users$\bpierce\Data\Documents\AOS_seminar\CALIPSO_obs_2014-07-05T01-38-45ZN_Subset_Extinction_Total_with_extinction_mission.global.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6705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39943" name="Picture 7" descr="\\beans\users$\bpierce\Data\Documents\AOS_seminar\RAQMS_obs_2014-07-05T01-38-45ZN_Subset_Extinction_Total_with_extinction_mission.global.tr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505200"/>
            <a:ext cx="6705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ans\users$\bpierce\Data\Documents\AOS_seminar\uwhyb_07_05_2014_12Z_dust___frappe___AOD__-24hr_H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2636520" cy="3295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781310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CALIPSO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RAQMS Aerosol Extinction Profile (km</a:t>
            </a:r>
            <a:r>
              <a:rPr lang="en-US" b="1" baseline="30000"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01:38Z July 05, 2014</a:t>
            </a:r>
            <a:endParaRPr lang="en-US" b="1" dirty="0">
              <a:latin typeface="Times New Roman" pitchFamily="18" charset="0"/>
              <a:cs typeface="Times New Roman" pitchFamily="18" charset="0"/>
            </a:endParaRPr>
          </a:p>
        </p:txBody>
      </p:sp>
      <p:cxnSp>
        <p:nvCxnSpPr>
          <p:cNvPr id="4" name="Straight Connector 3"/>
          <p:cNvCxnSpPr/>
          <p:nvPr/>
        </p:nvCxnSpPr>
        <p:spPr>
          <a:xfrm>
            <a:off x="1676400" y="2980678"/>
            <a:ext cx="762000" cy="152400"/>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3161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beans\users$\bpierce\Data\Documents\AOS_seminar\RAQMS_obs_2014-07-05T03-17-40ZN_Subset_Extinction_Total_with_extinction_mission.global.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56" y="3514725"/>
            <a:ext cx="66865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beans\users$\bpierce\Data\Documents\AOS_seminar\CALIPSO_obs_2014-07-05T03-17-40ZN_Subset_Extinction_Total_with_extinction_mission.global.tr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278" y="0"/>
            <a:ext cx="66865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ans\users$\bpierce\Data\Documents\AOS_seminar\uwhyb_07_05_2014_12Z_dust___frappe___AOD__-24hr_H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2636520" cy="3295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0"/>
            <a:ext cx="781310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CALIPSO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RAQMS Aerosol Extinction Profile (km</a:t>
            </a:r>
            <a:r>
              <a:rPr lang="en-US" b="1" baseline="30000"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03:17Z July 05, 2014</a:t>
            </a:r>
            <a:endParaRPr lang="en-US" b="1" dirty="0">
              <a:latin typeface="Times New Roman" pitchFamily="18" charset="0"/>
              <a:cs typeface="Times New Roman" pitchFamily="18" charset="0"/>
            </a:endParaRPr>
          </a:p>
        </p:txBody>
      </p:sp>
      <p:cxnSp>
        <p:nvCxnSpPr>
          <p:cNvPr id="10" name="Straight Connector 9"/>
          <p:cNvCxnSpPr/>
          <p:nvPr/>
        </p:nvCxnSpPr>
        <p:spPr>
          <a:xfrm>
            <a:off x="1591322" y="3150834"/>
            <a:ext cx="762000" cy="347802"/>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6943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beans\users$\bpierce\Data\Documents\AOS_seminar\RAQMS_obs_2014-07-05T04-56-35ZN_Subset_Extinction_Total_with_extinction_mission.global.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294" y="3522956"/>
            <a:ext cx="66865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39942" name="Picture 6" descr="\\beans\users$\bpierce\Data\Documents\AOS_seminar\CALIPSO_obs_2014-07-05T04-56-35ZN_Subset_Extinction_Total_with_extinction_mission.global.tr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278" y="0"/>
            <a:ext cx="66865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ans\users$\bpierce\Data\Documents\AOS_seminar\uwhyb_07_05_2014_12Z_dust___frappe___AOD__-24hr_H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2636520" cy="32956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600200" y="3248025"/>
            <a:ext cx="457200" cy="696619"/>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0"/>
            <a:ext cx="781310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CALIPSO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RAQMS Aerosol Extinction Profile (km</a:t>
            </a:r>
            <a:r>
              <a:rPr lang="en-US" b="1" baseline="30000"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04:56Z July 05, 2014</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29689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762000"/>
            <a:ext cx="3581400"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Real-time</a:t>
            </a:r>
          </a:p>
          <a:p>
            <a:r>
              <a:rPr lang="en-US" sz="2400" b="1" u="sng" dirty="0" smtClean="0">
                <a:solidFill>
                  <a:srgbClr val="FF0000"/>
                </a:solidFill>
                <a:latin typeface="Times New Roman" pitchFamily="18" charset="0"/>
                <a:cs typeface="Times New Roman" pitchFamily="18" charset="0"/>
              </a:rPr>
              <a:t>BCOC</a:t>
            </a:r>
            <a:r>
              <a:rPr lang="en-US" sz="2400" b="1" dirty="0" smtClean="0">
                <a:latin typeface="Times New Roman" pitchFamily="18" charset="0"/>
                <a:cs typeface="Times New Roman" pitchFamily="18" charset="0"/>
              </a:rPr>
              <a:t> AOD Analysis</a:t>
            </a:r>
          </a:p>
          <a:p>
            <a:r>
              <a:rPr lang="en-US" sz="2400" b="1" dirty="0" smtClean="0">
                <a:latin typeface="Times New Roman" pitchFamily="18" charset="0"/>
                <a:cs typeface="Times New Roman" pitchFamily="18" charset="0"/>
              </a:rPr>
              <a:t>July-August, 2014</a:t>
            </a:r>
            <a:endParaRPr lang="en-US" sz="2400" b="1" dirty="0">
              <a:latin typeface="Times New Roman" pitchFamily="18" charset="0"/>
              <a:cs typeface="Times New Roman" pitchFamily="18" charset="0"/>
            </a:endParaRPr>
          </a:p>
        </p:txBody>
      </p:sp>
      <p:pic>
        <p:nvPicPr>
          <p:cNvPr id="39938" name="Picture 2" descr="\\beans\users$\bpierce\Data\Documents\AOS_seminar\raqms.frappe.bcoc.ao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735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400" y="762000"/>
            <a:ext cx="3581400" cy="1200329"/>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RAQMS Real-time</a:t>
            </a:r>
          </a:p>
          <a:p>
            <a:r>
              <a:rPr lang="en-US" sz="2400" b="1" u="sng" dirty="0" smtClean="0">
                <a:solidFill>
                  <a:srgbClr val="FF0000"/>
                </a:solidFill>
                <a:latin typeface="Times New Roman" pitchFamily="18" charset="0"/>
                <a:cs typeface="Times New Roman" pitchFamily="18" charset="0"/>
              </a:rPr>
              <a:t>BCOC</a:t>
            </a:r>
            <a:r>
              <a:rPr lang="en-US" sz="2400" b="1" dirty="0" smtClean="0">
                <a:latin typeface="Times New Roman" pitchFamily="18" charset="0"/>
                <a:cs typeface="Times New Roman" pitchFamily="18" charset="0"/>
              </a:rPr>
              <a:t> AOD Analysis</a:t>
            </a:r>
          </a:p>
          <a:p>
            <a:r>
              <a:rPr lang="en-US" sz="2400" b="1" dirty="0" smtClean="0">
                <a:latin typeface="Times New Roman" pitchFamily="18" charset="0"/>
                <a:cs typeface="Times New Roman" pitchFamily="18" charset="0"/>
              </a:rPr>
              <a:t>12Z July 19, 2014</a:t>
            </a:r>
            <a:endParaRPr lang="en-US" sz="2400" b="1" dirty="0">
              <a:latin typeface="Times New Roman" pitchFamily="18" charset="0"/>
              <a:cs typeface="Times New Roman" pitchFamily="18" charset="0"/>
            </a:endParaRPr>
          </a:p>
        </p:txBody>
      </p:sp>
      <p:pic>
        <p:nvPicPr>
          <p:cNvPr id="41986" name="Picture 2" descr="\\beans\users$\bpierce\Data\Documents\AOS_seminar\uwhyb_07_19_2014_12Z_bcoc___frappe___AOD__-24hr_H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rot="1262341">
            <a:off x="2386713" y="3559745"/>
            <a:ext cx="908181" cy="9683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767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OS_seminar\uwhyb_07_19_2014_12Z_bcoc___frappe___AOD__-24hr_H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2636520" cy="3295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0"/>
            <a:ext cx="781310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CALIPSO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RAQMS Aerosol Extinction Profile (km</a:t>
            </a:r>
            <a:r>
              <a:rPr lang="en-US" b="1" baseline="30000" dirty="0" smtClean="0">
                <a:latin typeface="Times New Roman" pitchFamily="18" charset="0"/>
                <a:cs typeface="Times New Roman" pitchFamily="18" charset="0"/>
              </a:rPr>
              <a:t>-1</a:t>
            </a:r>
            <a:r>
              <a:rPr lang="en-US" b="1" dirty="0" smtClean="0">
                <a:latin typeface="Times New Roman" pitchFamily="18" charset="0"/>
                <a:cs typeface="Times New Roman" pitchFamily="18" charset="0"/>
              </a:rPr>
              <a:t>) 08:25Z July 19, 2014</a:t>
            </a:r>
            <a:endParaRPr lang="en-US" b="1" dirty="0">
              <a:latin typeface="Times New Roman" pitchFamily="18" charset="0"/>
              <a:cs typeface="Times New Roman" pitchFamily="18" charset="0"/>
            </a:endParaRPr>
          </a:p>
        </p:txBody>
      </p:sp>
      <p:pic>
        <p:nvPicPr>
          <p:cNvPr id="43010" name="Picture 2" descr="\\beans\users$\bpierce\Data\Documents\AOS_seminar\RAQMS_obs_2014-07-19T08-25-55ZN_Subset_Extinction_Total_with_extinction_mission.global.tr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3514725"/>
            <a:ext cx="6686550" cy="3343275"/>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beans\users$\bpierce\Data\Documents\AOS_seminar\CALIPSO_obs_2014-07-19T08-25-55ZN_Subset_Extinction_Total_with_extinction_mission.global.tr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156" y="0"/>
            <a:ext cx="6686550" cy="33432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1151878" y="3343275"/>
            <a:ext cx="224161" cy="847725"/>
          </a:xfrm>
          <a:prstGeom prst="line">
            <a:avLst/>
          </a:prstGeom>
          <a:ln w="25400">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621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Brad Pierce\Documents\FRAPPE\Pictures\BAO\DSC_0912.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55300" name="Picture 4" descr="http://www.ssec.wisc.edu/news/media/2014/07/sparc_frappe_bao.jpg"/>
          <p:cNvPicPr>
            <a:picLocks noChangeAspect="1" noChangeArrowheads="1"/>
          </p:cNvPicPr>
          <p:nvPr/>
        </p:nvPicPr>
        <p:blipFill>
          <a:blip r:embed="rId3" cstate="print"/>
          <a:srcRect/>
          <a:stretch>
            <a:fillRect/>
          </a:stretch>
        </p:blipFill>
        <p:spPr bwMode="auto">
          <a:xfrm>
            <a:off x="0" y="3810000"/>
            <a:ext cx="4572000" cy="3048000"/>
          </a:xfrm>
          <a:prstGeom prst="rect">
            <a:avLst/>
          </a:prstGeom>
          <a:noFill/>
        </p:spPr>
      </p:pic>
      <p:pic>
        <p:nvPicPr>
          <p:cNvPr id="4" name="Picture 3" descr="\\beans\users$\bpierce\Data\Documents\Attachments\sep_25\Aura_Science_Team_2014_pierce_Page_12.png"/>
          <p:cNvPicPr>
            <a:picLocks noChangeAspect="1" noChangeArrowheads="1"/>
          </p:cNvPicPr>
          <p:nvPr/>
        </p:nvPicPr>
        <p:blipFill>
          <a:blip r:embed="rId4" cstate="print">
            <a:extLst>
              <a:ext uri="{28A0092B-C50C-407E-A947-70E740481C1C}">
                <a14:useLocalDpi xmlns:a14="http://schemas.microsoft.com/office/drawing/2010/main" val="0"/>
              </a:ext>
            </a:extLst>
          </a:blip>
          <a:srcRect l="70012" t="42110" b="8891"/>
          <a:stretch>
            <a:fillRect/>
          </a:stretch>
        </p:blipFill>
        <p:spPr bwMode="auto">
          <a:xfrm>
            <a:off x="533400" y="0"/>
            <a:ext cx="3124200" cy="38284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3810000"/>
            <a:ext cx="3433761" cy="369332"/>
          </a:xfrm>
          <a:prstGeom prst="rect">
            <a:avLst/>
          </a:prstGeom>
        </p:spPr>
        <p:txBody>
          <a:bodyPr wrap="none">
            <a:spAutoFit/>
          </a:bodyPr>
          <a:lstStyle/>
          <a:p>
            <a:r>
              <a:rPr lang="en-US" b="1" dirty="0" smtClean="0"/>
              <a:t>Photo credits: John </a:t>
            </a:r>
            <a:r>
              <a:rPr lang="en-US" b="1" dirty="0" err="1" smtClean="0"/>
              <a:t>Lalande</a:t>
            </a:r>
            <a:r>
              <a:rPr lang="en-US" b="1" dirty="0" smtClean="0"/>
              <a:t>, </a:t>
            </a:r>
            <a:r>
              <a:rPr lang="en-US" b="1" dirty="0" smtClean="0"/>
              <a:t>SSEC</a:t>
            </a:r>
            <a:endParaRPr lang="en-US" dirty="0"/>
          </a:p>
        </p:txBody>
      </p:sp>
      <p:sp>
        <p:nvSpPr>
          <p:cNvPr id="2" name="TextBox 1"/>
          <p:cNvSpPr txBox="1"/>
          <p:nvPr/>
        </p:nvSpPr>
        <p:spPr>
          <a:xfrm>
            <a:off x="4597650" y="160006"/>
            <a:ext cx="4317749" cy="1200329"/>
          </a:xfrm>
          <a:prstGeom prst="rect">
            <a:avLst/>
          </a:prstGeom>
          <a:noFill/>
        </p:spPr>
        <p:txBody>
          <a:bodyPr wrap="square" rtlCol="0">
            <a:spAutoFit/>
          </a:bodyPr>
          <a:lstStyle/>
          <a:p>
            <a:r>
              <a:rPr lang="en-US" b="1" dirty="0" smtClean="0">
                <a:solidFill>
                  <a:schemeClr val="bg1"/>
                </a:solidFill>
                <a:latin typeface="Times New Roman" pitchFamily="18" charset="0"/>
                <a:cs typeface="Times New Roman" pitchFamily="18" charset="0"/>
              </a:rPr>
              <a:t>Under support from the State of Colorado UW-Madison/SSEC deployed HSRL Lidar and AERI instruments at BAO during FRAPPE/DISCOVER-AQ</a:t>
            </a:r>
            <a:endParaRPr lang="en-US"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C:\Users\Brad Pierce\Documents\AOS_seminar\raqms_july-august_2014_bcoc_BAO.png"/>
          <p:cNvPicPr>
            <a:picLocks noChangeAspect="1" noChangeArrowheads="1"/>
          </p:cNvPicPr>
          <p:nvPr/>
        </p:nvPicPr>
        <p:blipFill>
          <a:blip r:embed="rId2" cstate="print"/>
          <a:srcRect/>
          <a:stretch>
            <a:fillRect/>
          </a:stretch>
        </p:blipFill>
        <p:spPr bwMode="auto">
          <a:xfrm>
            <a:off x="0" y="1143000"/>
            <a:ext cx="9144000" cy="4572000"/>
          </a:xfrm>
          <a:prstGeom prst="rect">
            <a:avLst/>
          </a:prstGeom>
          <a:noFill/>
        </p:spPr>
      </p:pic>
      <p:sp>
        <p:nvSpPr>
          <p:cNvPr id="3" name="TextBox 2"/>
          <p:cNvSpPr txBox="1"/>
          <p:nvPr/>
        </p:nvSpPr>
        <p:spPr>
          <a:xfrm>
            <a:off x="821383" y="320141"/>
            <a:ext cx="7342716" cy="830997"/>
          </a:xfrm>
          <a:prstGeom prst="rect">
            <a:avLst/>
          </a:prstGeom>
          <a:noFill/>
        </p:spPr>
        <p:txBody>
          <a:bodyPr wrap="none" rtlCol="0">
            <a:spAutoFit/>
          </a:bodyPr>
          <a:lstStyle/>
          <a:p>
            <a:pPr algn="ctr"/>
            <a:r>
              <a:rPr lang="en-US" sz="2400" b="1" dirty="0" smtClean="0">
                <a:latin typeface="Times New Roman" pitchFamily="18" charset="0"/>
                <a:cs typeface="Times New Roman" pitchFamily="18" charset="0"/>
              </a:rPr>
              <a:t>RAQMS smoke (Black and Organic Carbon) </a:t>
            </a:r>
            <a:r>
              <a:rPr lang="en-US" sz="2400" b="1" u="sng" dirty="0" smtClean="0">
                <a:solidFill>
                  <a:srgbClr val="FF0000"/>
                </a:solidFill>
                <a:latin typeface="Times New Roman" pitchFamily="18" charset="0"/>
                <a:cs typeface="Times New Roman" pitchFamily="18" charset="0"/>
              </a:rPr>
              <a:t>Analysis</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BAO</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July-August 2014</a:t>
            </a:r>
            <a:endParaRPr lang="en-US" sz="2400" b="1" dirty="0">
              <a:latin typeface="Times New Roman" pitchFamily="18" charset="0"/>
              <a:cs typeface="Times New Roman" pitchFamily="18" charset="0"/>
            </a:endParaRPr>
          </a:p>
        </p:txBody>
      </p:sp>
      <p:sp>
        <p:nvSpPr>
          <p:cNvPr id="2" name="Rectangle 1"/>
          <p:cNvSpPr/>
          <p:nvPr/>
        </p:nvSpPr>
        <p:spPr>
          <a:xfrm>
            <a:off x="2684756" y="1605376"/>
            <a:ext cx="591844" cy="31952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29000" y="3079643"/>
            <a:ext cx="1707519" cy="369332"/>
          </a:xfrm>
          <a:prstGeom prst="rect">
            <a:avLst/>
          </a:prstGeom>
          <a:noFill/>
        </p:spPr>
        <p:txBody>
          <a:bodyPr wrap="none" rtlCol="0">
            <a:spAutoFit/>
          </a:bodyPr>
          <a:lstStyle/>
          <a:p>
            <a:r>
              <a:rPr lang="en-US" dirty="0" smtClean="0">
                <a:solidFill>
                  <a:schemeClr val="bg1"/>
                </a:solidFill>
              </a:rPr>
              <a:t>July 16-20, 2014</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3" descr="\\beans\users$\bpierce\Data\Documents\Attachments\sep_25\Aura_Science_Team_2014_pierce_Page_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89"/>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7" name="TextBox 6"/>
          <p:cNvSpPr txBox="1"/>
          <p:nvPr/>
        </p:nvSpPr>
        <p:spPr>
          <a:xfrm>
            <a:off x="1219200" y="3349823"/>
            <a:ext cx="403623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(no MODIS AOD Assimilation)</a:t>
            </a:r>
            <a:endParaRPr lang="en-US" sz="1200" b="1" dirty="0">
              <a:latin typeface="Times New Roman" pitchFamily="18" charset="0"/>
              <a:cs typeface="Times New Roman" pitchFamily="18" charset="0"/>
            </a:endParaRPr>
          </a:p>
        </p:txBody>
      </p:sp>
      <p:sp>
        <p:nvSpPr>
          <p:cNvPr id="5" name="TextBox 4"/>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NO ASSIM</a:t>
            </a:r>
          </a:p>
          <a:p>
            <a:r>
              <a:rPr lang="en-US" sz="2400" b="1" dirty="0" smtClean="0">
                <a:latin typeface="Times New Roman" pitchFamily="18" charset="0"/>
                <a:cs typeface="Times New Roman" pitchFamily="18" charset="0"/>
              </a:rPr>
              <a:t>July 16-20, 2015</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914883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38919" name="Photo Editor Photo" r:id="rId6" imgW="1371429" imgH="1371429" progId="">
                  <p:embed/>
                </p:oleObj>
              </mc:Choice>
              <mc:Fallback>
                <p:oleObj name="Photo Editor Photo" r:id="rId6" imgW="1371429" imgH="1371429" progId="">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0" y="1143000"/>
            <a:ext cx="9144000" cy="461665"/>
          </a:xfrm>
          <a:prstGeom prst="rect">
            <a:avLst/>
          </a:prstGeom>
          <a:noFill/>
        </p:spPr>
        <p:txBody>
          <a:bodyPr wrap="square">
            <a:spAutoFit/>
          </a:bodyPr>
          <a:lstStyle/>
          <a:p>
            <a:pPr marL="342900" indent="-342900" algn="ctr" eaLnBrk="1" hangingPunct="1"/>
            <a:r>
              <a:rPr lang="en-US" sz="2400" b="1" dirty="0">
                <a:latin typeface="Times New Roman" pitchFamily="18" charset="0"/>
                <a:cs typeface="Times New Roman" pitchFamily="18" charset="0"/>
              </a:rPr>
              <a:t>Online global chemical and aerosol assimilation/forecasting </a:t>
            </a:r>
            <a:r>
              <a:rPr lang="en-US" sz="2400" b="1" dirty="0" smtClean="0">
                <a:latin typeface="Times New Roman" pitchFamily="18" charset="0"/>
                <a:cs typeface="Times New Roman" pitchFamily="18" charset="0"/>
              </a:rPr>
              <a:t>system</a:t>
            </a:r>
            <a:endParaRPr lang="en-US" sz="2400" b="1" dirty="0">
              <a:latin typeface="Times New Roman" pitchFamily="18" charset="0"/>
              <a:cs typeface="Times New Roman" pitchFamily="18" charset="0"/>
            </a:endParaRPr>
          </a:p>
        </p:txBody>
      </p:sp>
      <p:sp>
        <p:nvSpPr>
          <p:cNvPr id="10" name="TextBox 14"/>
          <p:cNvSpPr txBox="1">
            <a:spLocks noChangeArrowheads="1"/>
          </p:cNvSpPr>
          <p:nvPr/>
        </p:nvSpPr>
        <p:spPr bwMode="auto">
          <a:xfrm>
            <a:off x="457200" y="1653600"/>
            <a:ext cx="8305800" cy="4832092"/>
          </a:xfrm>
          <a:prstGeom prst="rect">
            <a:avLst/>
          </a:prstGeom>
          <a:solidFill>
            <a:schemeClr val="bg1"/>
          </a:solidFill>
          <a:ln w="9525">
            <a:noFill/>
            <a:miter lim="800000"/>
            <a:headEnd/>
            <a:tailEnd/>
          </a:ln>
        </p:spPr>
        <p:txBody>
          <a:bodyPr wrap="square">
            <a:spAutoFit/>
          </a:bodyPr>
          <a:lstStyle/>
          <a:p>
            <a:pPr algn="ctr" eaLnBrk="1" hangingPunct="1"/>
            <a:r>
              <a:rPr lang="en-US" sz="1400" b="1" u="sng" dirty="0" smtClean="0">
                <a:latin typeface="Times New Roman" pitchFamily="18" charset="0"/>
                <a:cs typeface="Times New Roman" pitchFamily="18" charset="0"/>
              </a:rPr>
              <a:t>Modeling Framework (1x1 degree):</a:t>
            </a:r>
          </a:p>
          <a:p>
            <a:pPr algn="ctr" eaLnBrk="1" hangingPunct="1">
              <a:buFont typeface="Wingdings" pitchFamily="2" charset="2"/>
              <a:buChar char="§"/>
            </a:pPr>
            <a:endParaRPr lang="en-US" sz="1400" b="1" dirty="0">
              <a:latin typeface="Times New Roman" pitchFamily="18" charset="0"/>
              <a:cs typeface="Times New Roman" pitchFamily="18" charset="0"/>
            </a:endParaRPr>
          </a:p>
          <a:p>
            <a:pPr marL="285750" indent="-285750">
              <a:buFont typeface="Wingdings" pitchFamily="2" charset="2"/>
              <a:buChar char="§"/>
            </a:pPr>
            <a:r>
              <a:rPr lang="en-US" sz="1400" b="1" dirty="0">
                <a:latin typeface="Times New Roman" pitchFamily="18" charset="0"/>
              </a:rPr>
              <a:t>UW-Madison hybrid </a:t>
            </a:r>
            <a:r>
              <a:rPr lang="en-US" sz="1400" b="1" dirty="0">
                <a:latin typeface="Arial" charset="0"/>
                <a:sym typeface="Symbol" pitchFamily="18" charset="2"/>
              </a:rPr>
              <a:t></a:t>
            </a:r>
            <a:r>
              <a:rPr lang="en-US" sz="1400" dirty="0">
                <a:latin typeface="Arial" charset="0"/>
              </a:rPr>
              <a:t> </a:t>
            </a:r>
            <a:r>
              <a:rPr lang="en-US" sz="1400" b="1" dirty="0">
                <a:latin typeface="Times New Roman" pitchFamily="18" charset="0"/>
              </a:rPr>
              <a:t>coordinate model (UW-Hybrid) dynamical core</a:t>
            </a:r>
          </a:p>
          <a:p>
            <a:pPr marL="285750" indent="-285750">
              <a:buFont typeface="Wingdings" pitchFamily="2" charset="2"/>
              <a:buChar char="§"/>
            </a:pPr>
            <a:r>
              <a:rPr lang="en-US" sz="1400" b="1" dirty="0">
                <a:latin typeface="Times New Roman" pitchFamily="18" charset="0"/>
              </a:rPr>
              <a:t>Unified stratosphere/troposphere chemical prediction scheme </a:t>
            </a:r>
            <a:r>
              <a:rPr lang="en-US" sz="1400" b="1" dirty="0" smtClean="0">
                <a:latin typeface="Times New Roman" pitchFamily="18" charset="0"/>
              </a:rPr>
              <a:t>developed </a:t>
            </a:r>
            <a:r>
              <a:rPr lang="en-US" sz="1400" b="1" dirty="0">
                <a:latin typeface="Times New Roman" pitchFamily="18" charset="0"/>
              </a:rPr>
              <a:t>at NASA </a:t>
            </a:r>
            <a:r>
              <a:rPr lang="en-US" sz="1400" b="1" dirty="0" err="1">
                <a:latin typeface="Times New Roman" pitchFamily="18" charset="0"/>
              </a:rPr>
              <a:t>LaRC</a:t>
            </a:r>
            <a:endParaRPr lang="en-US" sz="1400" b="1" dirty="0">
              <a:latin typeface="Times New Roman" pitchFamily="18" charset="0"/>
            </a:endParaRPr>
          </a:p>
          <a:p>
            <a:pPr marL="285750" indent="-285750">
              <a:buFont typeface="Wingdings" pitchFamily="2" charset="2"/>
              <a:buChar char="§"/>
            </a:pPr>
            <a:r>
              <a:rPr lang="en-US" sz="1400" b="1" dirty="0">
                <a:latin typeface="Times New Roman" pitchFamily="18" charset="0"/>
              </a:rPr>
              <a:t>Aerosol prediction scheme (GOCART) developed by </a:t>
            </a:r>
            <a:r>
              <a:rPr lang="en-US" sz="1400" b="1" dirty="0" err="1">
                <a:latin typeface="Times New Roman" pitchFamily="18" charset="0"/>
              </a:rPr>
              <a:t>Mian</a:t>
            </a:r>
            <a:r>
              <a:rPr lang="en-US" sz="1400" b="1" dirty="0">
                <a:latin typeface="Times New Roman" pitchFamily="18" charset="0"/>
              </a:rPr>
              <a:t> Chin (NASA GSFC). </a:t>
            </a:r>
            <a:endParaRPr lang="en-US" sz="1400" b="1" dirty="0">
              <a:latin typeface="Times New Roman" pitchFamily="18" charset="0"/>
            </a:endParaRPr>
          </a:p>
          <a:p>
            <a:pPr marL="285750" indent="-285750">
              <a:buFont typeface="Wingdings" pitchFamily="2" charset="2"/>
              <a:buChar char="§"/>
            </a:pPr>
            <a:r>
              <a:rPr lang="en-US" sz="1400" b="1" dirty="0" smtClean="0">
                <a:latin typeface="Times New Roman" pitchFamily="18" charset="0"/>
              </a:rPr>
              <a:t>Statistical Digital Filter (SDF) aerosol and chemical data assimilation developed by Jim </a:t>
            </a:r>
            <a:r>
              <a:rPr lang="en-US" sz="1400" b="1" dirty="0" err="1" smtClean="0">
                <a:latin typeface="Times New Roman" pitchFamily="18" charset="0"/>
              </a:rPr>
              <a:t>Stobie</a:t>
            </a:r>
            <a:r>
              <a:rPr lang="en-US" sz="1400" b="1" dirty="0" smtClean="0">
                <a:latin typeface="Times New Roman" pitchFamily="18" charset="0"/>
              </a:rPr>
              <a:t> (NASA GSFC)</a:t>
            </a:r>
            <a:endParaRPr lang="en-US" sz="1400" b="1" dirty="0">
              <a:latin typeface="Times New Roman" pitchFamily="18" charset="0"/>
            </a:endParaRPr>
          </a:p>
          <a:p>
            <a:pPr algn="ctr" eaLnBrk="1" hangingPunct="1"/>
            <a:endParaRPr lang="en-US" sz="1400" b="1" dirty="0">
              <a:latin typeface="Times New Roman" pitchFamily="18" charset="0"/>
              <a:cs typeface="Times New Roman" pitchFamily="18" charset="0"/>
            </a:endParaRPr>
          </a:p>
          <a:p>
            <a:pPr algn="ctr" eaLnBrk="1" hangingPunct="1"/>
            <a:r>
              <a:rPr lang="en-US" sz="1400" b="1" u="sng" dirty="0" smtClean="0">
                <a:latin typeface="Times New Roman" pitchFamily="18" charset="0"/>
                <a:cs typeface="Times New Roman" pitchFamily="18" charset="0"/>
              </a:rPr>
              <a:t>Real-time assimilation:</a:t>
            </a:r>
          </a:p>
          <a:p>
            <a:pPr eaLnBrk="1" hangingPunct="1">
              <a:buFont typeface="Wingdings" pitchFamily="2" charset="2"/>
              <a:buChar char="§"/>
            </a:pPr>
            <a:endParaRPr lang="en-US" sz="1400" b="1" dirty="0" smtClean="0">
              <a:latin typeface="Times New Roman" pitchFamily="18" charset="0"/>
              <a:cs typeface="Times New Roman" pitchFamily="18" charset="0"/>
            </a:endParaRPr>
          </a:p>
          <a:p>
            <a:pPr marL="285750" indent="-285750" eaLnBrk="1" hangingPunct="1">
              <a:buFont typeface="Wingdings" pitchFamily="2" charset="2"/>
              <a:buChar char="§"/>
            </a:pPr>
            <a:r>
              <a:rPr lang="en-US" sz="1400" b="1" dirty="0" smtClean="0">
                <a:latin typeface="Times New Roman" pitchFamily="18" charset="0"/>
                <a:cs typeface="Times New Roman" pitchFamily="18" charset="0"/>
              </a:rPr>
              <a:t>Microwave </a:t>
            </a:r>
            <a:r>
              <a:rPr lang="en-US" sz="1400" b="1" dirty="0">
                <a:latin typeface="Times New Roman" pitchFamily="18" charset="0"/>
                <a:cs typeface="Times New Roman" pitchFamily="18" charset="0"/>
              </a:rPr>
              <a:t>Limb Sounder (MLS) stratospheric ozone </a:t>
            </a:r>
            <a:r>
              <a:rPr lang="en-US" sz="1400" b="1" dirty="0" smtClean="0">
                <a:latin typeface="Times New Roman" pitchFamily="18" charset="0"/>
                <a:cs typeface="Times New Roman" pitchFamily="18" charset="0"/>
              </a:rPr>
              <a:t>profiles (above 50mb)</a:t>
            </a:r>
            <a:endParaRPr lang="en-US" sz="1400" b="1" dirty="0">
              <a:latin typeface="Times New Roman" pitchFamily="18" charset="0"/>
              <a:cs typeface="Times New Roman" pitchFamily="18" charset="0"/>
            </a:endParaRPr>
          </a:p>
          <a:p>
            <a:pPr marL="285750" indent="-285750" eaLnBrk="1" hangingPunct="1">
              <a:buFont typeface="Wingdings" pitchFamily="2" charset="2"/>
              <a:buChar char="§"/>
            </a:pPr>
            <a:r>
              <a:rPr lang="en-US" sz="1400" b="1" dirty="0" smtClean="0">
                <a:latin typeface="Times New Roman" pitchFamily="18" charset="0"/>
                <a:cs typeface="Times New Roman" pitchFamily="18" charset="0"/>
              </a:rPr>
              <a:t>Ozone </a:t>
            </a:r>
            <a:r>
              <a:rPr lang="en-US" sz="1400" b="1" dirty="0">
                <a:latin typeface="Times New Roman" pitchFamily="18" charset="0"/>
                <a:cs typeface="Times New Roman" pitchFamily="18" charset="0"/>
              </a:rPr>
              <a:t>Monitoring Instrument (OMI) total ozone </a:t>
            </a:r>
            <a:r>
              <a:rPr lang="en-US" sz="1400" b="1" dirty="0" smtClean="0">
                <a:latin typeface="Times New Roman" pitchFamily="18" charset="0"/>
                <a:cs typeface="Times New Roman" pitchFamily="18" charset="0"/>
              </a:rPr>
              <a:t>column (cloud cleared)</a:t>
            </a:r>
          </a:p>
          <a:p>
            <a:pPr marL="285750" indent="-285750" eaLnBrk="1" hangingPunct="1">
              <a:buFont typeface="Wingdings" pitchFamily="2" charset="2"/>
              <a:buChar char="§"/>
            </a:pPr>
            <a:r>
              <a:rPr lang="en-US" sz="1400" b="1" dirty="0" smtClean="0">
                <a:latin typeface="Times New Roman" pitchFamily="18" charset="0"/>
                <a:cs typeface="Times New Roman" pitchFamily="18" charset="0"/>
              </a:rPr>
              <a:t>Moderate Resolution Imaging </a:t>
            </a:r>
            <a:r>
              <a:rPr lang="en-US" sz="1400" b="1" dirty="0" err="1" smtClean="0">
                <a:latin typeface="Times New Roman" pitchFamily="18" charset="0"/>
                <a:cs typeface="Times New Roman" pitchFamily="18" charset="0"/>
              </a:rPr>
              <a:t>Spectroradiometer</a:t>
            </a:r>
            <a:r>
              <a:rPr lang="en-US" sz="1400" b="1" dirty="0" smtClean="0">
                <a:latin typeface="Times New Roman" pitchFamily="18" charset="0"/>
                <a:cs typeface="Times New Roman" pitchFamily="18" charset="0"/>
              </a:rPr>
              <a:t> (MODIS) Aerosol Optical Depth (AOD)</a:t>
            </a:r>
            <a:endParaRPr lang="en-US" sz="1400" b="1" dirty="0">
              <a:latin typeface="Times New Roman" pitchFamily="18" charset="0"/>
              <a:cs typeface="Times New Roman" pitchFamily="18" charset="0"/>
            </a:endParaRPr>
          </a:p>
          <a:p>
            <a:pPr marL="285750" indent="-285750" eaLnBrk="1" hangingPunct="1">
              <a:buFont typeface="Wingdings" pitchFamily="2" charset="2"/>
              <a:buChar char="§"/>
            </a:pPr>
            <a:endParaRPr lang="en-US" sz="1400" b="1" dirty="0" smtClean="0">
              <a:latin typeface="Times New Roman" pitchFamily="18" charset="0"/>
              <a:cs typeface="Times New Roman" pitchFamily="18" charset="0"/>
            </a:endParaRPr>
          </a:p>
          <a:p>
            <a:pPr algn="ctr" eaLnBrk="1" hangingPunct="1"/>
            <a:r>
              <a:rPr lang="en-US" sz="1400" b="1" u="sng" dirty="0" smtClean="0">
                <a:latin typeface="Times New Roman" pitchFamily="18" charset="0"/>
                <a:cs typeface="Times New Roman" pitchFamily="18" charset="0"/>
              </a:rPr>
              <a:t>Real-time fire detection:</a:t>
            </a:r>
          </a:p>
          <a:p>
            <a:pPr eaLnBrk="1" hangingPunct="1">
              <a:buFont typeface="Wingdings" pitchFamily="2" charset="2"/>
              <a:buChar char="§"/>
            </a:pPr>
            <a:endParaRPr lang="en-US" sz="1400" b="1" dirty="0" smtClean="0">
              <a:latin typeface="Times New Roman" pitchFamily="18" charset="0"/>
              <a:cs typeface="Times New Roman" pitchFamily="18" charset="0"/>
            </a:endParaRPr>
          </a:p>
          <a:p>
            <a:pPr eaLnBrk="1" hangingPunct="1">
              <a:buFont typeface="Wingdings" pitchFamily="2" charset="2"/>
              <a:buChar char="§"/>
            </a:pPr>
            <a:r>
              <a:rPr lang="en-US" sz="1400" b="1" dirty="0" smtClean="0">
                <a:latin typeface="Times New Roman" pitchFamily="18" charset="0"/>
                <a:cs typeface="Times New Roman" pitchFamily="18" charset="0"/>
              </a:rPr>
              <a:t>     Moderate </a:t>
            </a:r>
            <a:r>
              <a:rPr lang="en-US" sz="1400" b="1" dirty="0">
                <a:latin typeface="Times New Roman" pitchFamily="18" charset="0"/>
                <a:cs typeface="Times New Roman" pitchFamily="18" charset="0"/>
              </a:rPr>
              <a:t>Resolution Imaging </a:t>
            </a:r>
            <a:r>
              <a:rPr lang="en-US" sz="1400" b="1" dirty="0" err="1">
                <a:latin typeface="Times New Roman" pitchFamily="18" charset="0"/>
                <a:cs typeface="Times New Roman" pitchFamily="18" charset="0"/>
              </a:rPr>
              <a:t>Spectroradiometer</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MODIS)</a:t>
            </a:r>
          </a:p>
          <a:p>
            <a:pPr eaLnBrk="1" hangingPunct="1"/>
            <a:endParaRPr lang="en-US" sz="1400" b="1" dirty="0" smtClean="0">
              <a:latin typeface="Times New Roman" pitchFamily="18" charset="0"/>
              <a:cs typeface="Times New Roman" pitchFamily="18" charset="0"/>
            </a:endParaRPr>
          </a:p>
          <a:p>
            <a:pPr algn="ctr" eaLnBrk="1" hangingPunct="1"/>
            <a:r>
              <a:rPr lang="en-US" sz="1400" b="1" dirty="0" smtClean="0">
                <a:latin typeface="Times New Roman" pitchFamily="18" charset="0"/>
                <a:cs typeface="Times New Roman" pitchFamily="18" charset="0"/>
              </a:rPr>
              <a:t>Developed in partnership with NASA </a:t>
            </a:r>
            <a:r>
              <a:rPr lang="en-US" sz="1400" b="1" dirty="0" err="1" smtClean="0">
                <a:latin typeface="Times New Roman" pitchFamily="18" charset="0"/>
                <a:cs typeface="Times New Roman" pitchFamily="18" charset="0"/>
              </a:rPr>
              <a:t>LaRC</a:t>
            </a:r>
            <a:r>
              <a:rPr lang="en-US" sz="1400" b="1" dirty="0" smtClean="0">
                <a:latin typeface="Times New Roman" pitchFamily="18" charset="0"/>
                <a:cs typeface="Times New Roman" pitchFamily="18" charset="0"/>
              </a:rPr>
              <a:t> and maintained at UW-Madison </a:t>
            </a:r>
            <a:endParaRPr lang="en-US" sz="1400" b="1" dirty="0" smtClean="0">
              <a:latin typeface="Times New Roman" pitchFamily="18" charset="0"/>
              <a:cs typeface="Times New Roman" pitchFamily="18" charset="0"/>
            </a:endParaRPr>
          </a:p>
          <a:p>
            <a:pPr algn="ctr" eaLnBrk="1" hangingPunct="1"/>
            <a:r>
              <a:rPr lang="en-US" sz="1400" b="1" dirty="0" smtClean="0">
                <a:latin typeface="Times New Roman" pitchFamily="18" charset="0"/>
                <a:cs typeface="Times New Roman" pitchFamily="18" charset="0"/>
              </a:rPr>
              <a:t>(Prof. Don Johnson, Allen </a:t>
            </a:r>
            <a:r>
              <a:rPr lang="en-US" sz="1400" b="1" dirty="0" err="1" smtClean="0">
                <a:latin typeface="Times New Roman" pitchFamily="18" charset="0"/>
                <a:cs typeface="Times New Roman" pitchFamily="18" charset="0"/>
              </a:rPr>
              <a:t>Lenzen</a:t>
            </a:r>
            <a:r>
              <a:rPr lang="en-US" sz="1400" b="1" dirty="0" smtClean="0">
                <a:latin typeface="Times New Roman" pitchFamily="18" charset="0"/>
                <a:cs typeface="Times New Roman" pitchFamily="18" charset="0"/>
              </a:rPr>
              <a:t>, Todd </a:t>
            </a:r>
            <a:r>
              <a:rPr lang="en-US" sz="1400" b="1" dirty="0" err="1" smtClean="0">
                <a:latin typeface="Times New Roman" pitchFamily="18" charset="0"/>
                <a:cs typeface="Times New Roman" pitchFamily="18" charset="0"/>
              </a:rPr>
              <a:t>Schaack</a:t>
            </a:r>
            <a:r>
              <a:rPr lang="en-US" sz="1400" b="1" dirty="0" smtClean="0">
                <a:latin typeface="Times New Roman" pitchFamily="18" charset="0"/>
                <a:cs typeface="Times New Roman" pitchFamily="18" charset="0"/>
              </a:rPr>
              <a:t>)</a:t>
            </a:r>
          </a:p>
          <a:p>
            <a:pPr>
              <a:buFont typeface="Wingdings" pitchFamily="2" charset="2"/>
              <a:buChar char="§"/>
            </a:pPr>
            <a:endParaRPr lang="en-US" sz="1400" b="1" dirty="0" smtClean="0">
              <a:latin typeface="Times New Roman" pitchFamily="18" charset="0"/>
              <a:cs typeface="Times New Roman" pitchFamily="18" charset="0"/>
            </a:endParaRPr>
          </a:p>
          <a:p>
            <a:pPr eaLnBrk="1" hangingPunct="1">
              <a:buFont typeface="Wingdings" pitchFamily="2" charset="2"/>
              <a:buChar char="§"/>
            </a:pPr>
            <a:endParaRPr lang="en-US" sz="1400" b="1" dirty="0">
              <a:latin typeface="Times New Roman" pitchFamily="18" charset="0"/>
              <a:cs typeface="Times New Roman" pitchFamily="18" charset="0"/>
            </a:endParaRPr>
          </a:p>
        </p:txBody>
      </p:sp>
      <p:sp>
        <p:nvSpPr>
          <p:cNvPr id="8" name="TextBox 7"/>
          <p:cNvSpPr txBox="1"/>
          <p:nvPr/>
        </p:nvSpPr>
        <p:spPr>
          <a:xfrm>
            <a:off x="992135" y="6273225"/>
            <a:ext cx="6551665" cy="584775"/>
          </a:xfrm>
          <a:prstGeom prst="rect">
            <a:avLst/>
          </a:prstGeom>
          <a:noFill/>
        </p:spPr>
        <p:txBody>
          <a:bodyPr wrap="none" rtlCol="0">
            <a:spAutoFit/>
          </a:bodyPr>
          <a:lstStyle/>
          <a:p>
            <a:r>
              <a:rPr lang="en-US" sz="1600" b="1" dirty="0" smtClean="0">
                <a:latin typeface="Times New Roman" pitchFamily="18" charset="0"/>
                <a:cs typeface="Times New Roman" pitchFamily="18" charset="0"/>
                <a:hlinkClick r:id="rId8"/>
              </a:rPr>
              <a:t>http://raqms-ops.ssec.wisc.edu/index.php</a:t>
            </a:r>
            <a:r>
              <a:rPr lang="en-US" sz="1600" b="1" dirty="0" smtClean="0">
                <a:latin typeface="Times New Roman" pitchFamily="18" charset="0"/>
                <a:cs typeface="Times New Roman" pitchFamily="18" charset="0"/>
              </a:rPr>
              <a:t> (North America/Pacific Sector)</a:t>
            </a:r>
          </a:p>
          <a:p>
            <a:r>
              <a:rPr lang="en-US" sz="1600" b="1" dirty="0" smtClean="0">
                <a:latin typeface="Times New Roman" pitchFamily="18" charset="0"/>
                <a:cs typeface="Times New Roman" pitchFamily="18" charset="0"/>
                <a:hlinkClick r:id="rId9"/>
              </a:rPr>
              <a:t>http://raqms.ssec.wisc.edu/index.php</a:t>
            </a:r>
            <a:r>
              <a:rPr lang="en-US" sz="1600" b="1" dirty="0" smtClean="0">
                <a:latin typeface="Times New Roman" pitchFamily="18" charset="0"/>
                <a:cs typeface="Times New Roman" pitchFamily="18" charset="0"/>
              </a:rPr>
              <a:t> (CONUS)</a:t>
            </a:r>
          </a:p>
        </p:txBody>
      </p:sp>
    </p:spTree>
    <p:extLst>
      <p:ext uri="{BB962C8B-B14F-4D97-AF65-F5344CB8AC3E}">
        <p14:creationId xmlns:p14="http://schemas.microsoft.com/office/powerpoint/2010/main" val="447118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eans\users$\bpierce\Data\Documents\Attachments\sep_25\Aura_Science_Team_2014_pierce_Page_1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87"/>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4" name="TextBox 3"/>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UW HSRL </a:t>
            </a:r>
          </a:p>
          <a:p>
            <a:r>
              <a:rPr lang="en-US" sz="2400" b="1" dirty="0" smtClean="0">
                <a:latin typeface="Times New Roman" pitchFamily="18" charset="0"/>
                <a:cs typeface="Times New Roman" pitchFamily="18" charset="0"/>
              </a:rPr>
              <a:t>July 16-20, 2015</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290503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beans\users$\bpierce\Data\Documents\Attachments\sep_25\Aura_Science_Team_2014_pierce_Page_1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87223"/>
            <a:ext cx="4164473" cy="276999"/>
          </a:xfrm>
          <a:prstGeom prst="rect">
            <a:avLst/>
          </a:prstGeom>
          <a:solidFill>
            <a:schemeClr val="bg1"/>
          </a:solidFill>
        </p:spPr>
        <p:txBody>
          <a:bodyPr wrap="none" rtlCol="0">
            <a:spAutoFit/>
          </a:bodyPr>
          <a:lstStyle/>
          <a:p>
            <a:r>
              <a:rPr lang="en-US" sz="1200" b="1" dirty="0" smtClean="0">
                <a:latin typeface="Times New Roman" pitchFamily="18" charset="0"/>
                <a:cs typeface="Times New Roman" pitchFamily="18" charset="0"/>
              </a:rPr>
              <a:t>RAQMS Smoke prediction (with MODIS AOD Assimilation)</a:t>
            </a:r>
            <a:endParaRPr lang="en-US" sz="1200" b="1" dirty="0">
              <a:latin typeface="Times New Roman" pitchFamily="18" charset="0"/>
              <a:cs typeface="Times New Roman" pitchFamily="18" charset="0"/>
            </a:endParaRPr>
          </a:p>
        </p:txBody>
      </p:sp>
      <p:sp>
        <p:nvSpPr>
          <p:cNvPr id="4" name="TextBox 3"/>
          <p:cNvSpPr txBox="1"/>
          <p:nvPr/>
        </p:nvSpPr>
        <p:spPr>
          <a:xfrm>
            <a:off x="6096000" y="1587"/>
            <a:ext cx="3048000" cy="1569660"/>
          </a:xfrm>
          <a:prstGeom prst="rect">
            <a:avLst/>
          </a:prstGeom>
          <a:solidFill>
            <a:schemeClr val="bg1"/>
          </a:solidFill>
        </p:spPr>
        <p:txBody>
          <a:bodyPr wrap="square" rtlCol="0">
            <a:spAutoFit/>
          </a:bodyPr>
          <a:lstStyle/>
          <a:p>
            <a:r>
              <a:rPr lang="en-US" sz="2400" b="1" dirty="0" smtClean="0">
                <a:latin typeface="Times New Roman" pitchFamily="18" charset="0"/>
                <a:cs typeface="Times New Roman" pitchFamily="18" charset="0"/>
              </a:rPr>
              <a:t>RAQMS MODIS AOD ASSIM </a:t>
            </a:r>
            <a:r>
              <a:rPr lang="en-US" sz="2400" b="1" dirty="0" err="1" smtClean="0">
                <a:latin typeface="Times New Roman" pitchFamily="18" charset="0"/>
                <a:cs typeface="Times New Roman" pitchFamily="18" charset="0"/>
              </a:rPr>
              <a:t>vs</a:t>
            </a:r>
            <a:r>
              <a:rPr lang="en-US" sz="2400" b="1"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UW HSRL </a:t>
            </a:r>
          </a:p>
          <a:p>
            <a:r>
              <a:rPr lang="en-US" sz="2400" b="1" dirty="0" smtClean="0">
                <a:latin typeface="Times New Roman" pitchFamily="18" charset="0"/>
                <a:cs typeface="Times New Roman" pitchFamily="18" charset="0"/>
              </a:rPr>
              <a:t>July 16-20, 2015</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999028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omposite"/>
          <p:cNvPicPr>
            <a:picLocks noChangeAspect="1" noChangeArrowheads="1" noCrop="1"/>
          </p:cNvPicPr>
          <p:nvPr/>
        </p:nvPicPr>
        <p:blipFill>
          <a:blip r:embed="rId2" cstate="print"/>
          <a:srcRect/>
          <a:stretch>
            <a:fillRect/>
          </a:stretch>
        </p:blipFill>
        <p:spPr bwMode="auto">
          <a:xfrm>
            <a:off x="1066800" y="685800"/>
            <a:ext cx="6858000" cy="5486400"/>
          </a:xfrm>
          <a:prstGeom prst="rect">
            <a:avLst/>
          </a:prstGeom>
          <a:noFill/>
        </p:spPr>
      </p:pic>
      <p:sp>
        <p:nvSpPr>
          <p:cNvPr id="3" name="Rectangle 2"/>
          <p:cNvSpPr/>
          <p:nvPr/>
        </p:nvSpPr>
        <p:spPr>
          <a:xfrm>
            <a:off x="0" y="6211669"/>
            <a:ext cx="9144000" cy="646331"/>
          </a:xfrm>
          <a:prstGeom prst="rect">
            <a:avLst/>
          </a:prstGeom>
        </p:spPr>
        <p:txBody>
          <a:bodyPr wrap="square">
            <a:spAutoFit/>
          </a:bodyPr>
          <a:lstStyle/>
          <a:p>
            <a:r>
              <a:rPr lang="en-US" b="1" dirty="0" smtClean="0">
                <a:latin typeface="Times New Roman" pitchFamily="18" charset="0"/>
                <a:cs typeface="Times New Roman" pitchFamily="18" charset="0"/>
              </a:rPr>
              <a:t>Infusion Satellite Data into Environmental Applications </a:t>
            </a:r>
          </a:p>
          <a:p>
            <a:r>
              <a:rPr lang="en-US" b="1" dirty="0" smtClean="0">
                <a:latin typeface="Times New Roman" pitchFamily="18" charset="0"/>
                <a:cs typeface="Times New Roman" pitchFamily="18" charset="0"/>
              </a:rPr>
              <a:t>(IDEA, http://www.star.nesdis.noaa.gov/smcd/spb/aq/</a:t>
            </a:r>
            <a:endParaRPr lang="en-US" b="1" dirty="0">
              <a:latin typeface="Times New Roman" pitchFamily="18" charset="0"/>
              <a:cs typeface="Times New Roman" pitchFamily="18" charset="0"/>
            </a:endParaRPr>
          </a:p>
        </p:txBody>
      </p:sp>
      <p:sp>
        <p:nvSpPr>
          <p:cNvPr id="5" name="TextBox 4"/>
          <p:cNvSpPr txBox="1"/>
          <p:nvPr/>
        </p:nvSpPr>
        <p:spPr>
          <a:xfrm>
            <a:off x="381000" y="152400"/>
            <a:ext cx="8080610"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IDEA wildfire, </a:t>
            </a:r>
            <a:r>
              <a:rPr lang="en-US" sz="2400" b="1" dirty="0" err="1" smtClean="0">
                <a:latin typeface="Times New Roman" pitchFamily="18" charset="0"/>
                <a:cs typeface="Times New Roman" pitchFamily="18" charset="0"/>
              </a:rPr>
              <a:t>AirNow</a:t>
            </a:r>
            <a:r>
              <a:rPr lang="en-US" sz="2400" b="1" dirty="0" smtClean="0">
                <a:latin typeface="Times New Roman" pitchFamily="18" charset="0"/>
                <a:cs typeface="Times New Roman" pitchFamily="18" charset="0"/>
              </a:rPr>
              <a:t>, MODIS Composite July 18-21, 2014</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rad\Documents\Work\AOS_seminar\raqm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descr="C:\Users\Brad Pierce\Documents\AOS_seminar\AIRNOW_vs_RAQMS_July_16-20_2014.by.counts.fixed.scale.png"/>
          <p:cNvPicPr>
            <a:picLocks noChangeAspect="1" noChangeArrowheads="1"/>
          </p:cNvPicPr>
          <p:nvPr/>
        </p:nvPicPr>
        <p:blipFill>
          <a:blip r:embed="rId3" cstate="print"/>
          <a:srcRect r="13690"/>
          <a:stretch>
            <a:fillRect/>
          </a:stretch>
        </p:blipFill>
        <p:spPr bwMode="auto">
          <a:xfrm>
            <a:off x="4650381" y="17418"/>
            <a:ext cx="4419600" cy="4096512"/>
          </a:xfrm>
          <a:prstGeom prst="rect">
            <a:avLst/>
          </a:prstGeom>
          <a:noFill/>
        </p:spPr>
      </p:pic>
      <p:sp>
        <p:nvSpPr>
          <p:cNvPr id="5" name="TextBox 4"/>
          <p:cNvSpPr txBox="1"/>
          <p:nvPr/>
        </p:nvSpPr>
        <p:spPr>
          <a:xfrm>
            <a:off x="5486400" y="4038600"/>
            <a:ext cx="3429000" cy="2031325"/>
          </a:xfrm>
          <a:prstGeom prst="rect">
            <a:avLst/>
          </a:prstGeom>
          <a:noFill/>
        </p:spPr>
        <p:txBody>
          <a:bodyPr wrap="square" rtlCol="0">
            <a:spAutoFit/>
          </a:bodyPr>
          <a:lstStyle/>
          <a:p>
            <a:r>
              <a:rPr lang="en-US" dirty="0" smtClean="0">
                <a:latin typeface="Times New Roman" pitchFamily="18" charset="0"/>
                <a:cs typeface="Times New Roman" pitchFamily="18" charset="0"/>
              </a:rPr>
              <a:t>RAQMS PM2.5 slows relatively low bias (0.95ug/m</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but large RMS </a:t>
            </a:r>
            <a:r>
              <a:rPr lang="en-US" dirty="0" smtClean="0">
                <a:latin typeface="Times New Roman" pitchFamily="18" charset="0"/>
                <a:cs typeface="Times New Roman" pitchFamily="18" charset="0"/>
              </a:rPr>
              <a:t>errors </a:t>
            </a:r>
            <a:r>
              <a:rPr lang="en-US"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48</a:t>
            </a:r>
            <a:r>
              <a:rPr lang="en-US" dirty="0" smtClean="0">
                <a:latin typeface="Times New Roman" pitchFamily="18" charset="0"/>
                <a:cs typeface="Times New Roman" pitchFamily="18" charset="0"/>
              </a:rPr>
              <a:t>.99 </a:t>
            </a:r>
            <a:r>
              <a:rPr lang="en-US" dirty="0" err="1" smtClean="0">
                <a:latin typeface="Times New Roman" pitchFamily="18" charset="0"/>
                <a:cs typeface="Times New Roman" pitchFamily="18" charset="0"/>
              </a:rPr>
              <a:t>ug</a:t>
            </a:r>
            <a:r>
              <a:rPr lang="en-US" dirty="0" smtClean="0">
                <a:latin typeface="Times New Roman" pitchFamily="18" charset="0"/>
                <a:cs typeface="Times New Roman" pitchFamily="18" charset="0"/>
              </a:rPr>
              <a:t>/m</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over Western US fire region</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Log(PM2.5) correlation =  </a:t>
            </a:r>
            <a:r>
              <a:rPr lang="en-US" dirty="0" smtClean="0">
                <a:latin typeface="Times New Roman" pitchFamily="18" charset="0"/>
                <a:cs typeface="Times New Roman" pitchFamily="18" charset="0"/>
              </a:rPr>
              <a:t>0.06</a:t>
            </a:r>
            <a:endParaRPr lang="en-US" dirty="0" smtClean="0">
              <a:latin typeface="Times New Roman" pitchFamily="18" charset="0"/>
              <a:cs typeface="Times New Roman" pitchFamily="18" charset="0"/>
            </a:endParaRPr>
          </a:p>
          <a:p>
            <a:endParaRPr lang="en-US" dirty="0"/>
          </a:p>
        </p:txBody>
      </p:sp>
      <p:sp>
        <p:nvSpPr>
          <p:cNvPr id="2" name="Rectangle 1"/>
          <p:cNvSpPr/>
          <p:nvPr/>
        </p:nvSpPr>
        <p:spPr>
          <a:xfrm>
            <a:off x="0" y="0"/>
            <a:ext cx="9144000" cy="523220"/>
          </a:xfrm>
          <a:prstGeom prst="rect">
            <a:avLst/>
          </a:prstGeom>
        </p:spPr>
        <p:txBody>
          <a:bodyPr wrap="square">
            <a:spAutoFit/>
          </a:bodyPr>
          <a:lstStyle/>
          <a:p>
            <a:r>
              <a:rPr lang="en-US" sz="2800" b="1" dirty="0" smtClean="0">
                <a:latin typeface="Times New Roman" pitchFamily="18" charset="0"/>
                <a:cs typeface="Times New Roman" pitchFamily="18" charset="0"/>
              </a:rPr>
              <a:t>Western US RAQMS </a:t>
            </a:r>
            <a:r>
              <a:rPr lang="en-US" sz="2800" b="1" dirty="0" err="1" smtClean="0">
                <a:latin typeface="Times New Roman" pitchFamily="18" charset="0"/>
                <a:cs typeface="Times New Roman" pitchFamily="18" charset="0"/>
              </a:rPr>
              <a:t>vs</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AIRNow</a:t>
            </a:r>
            <a:r>
              <a:rPr lang="en-US" sz="2800" b="1" dirty="0" smtClean="0">
                <a:latin typeface="Times New Roman" pitchFamily="18" charset="0"/>
                <a:cs typeface="Times New Roman" pitchFamily="18" charset="0"/>
              </a:rPr>
              <a:t> PM2.5 July </a:t>
            </a:r>
            <a:r>
              <a:rPr lang="en-US" sz="2800" b="1" dirty="0">
                <a:latin typeface="Times New Roman" pitchFamily="18" charset="0"/>
                <a:cs typeface="Times New Roman" pitchFamily="18" charset="0"/>
              </a:rPr>
              <a:t>16-20, 2015</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714538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04800"/>
            <a:ext cx="8915400" cy="954107"/>
          </a:xfrm>
          <a:prstGeom prst="rect">
            <a:avLst/>
          </a:prstGeom>
        </p:spPr>
        <p:txBody>
          <a:bodyPr wrap="square">
            <a:spAutoFit/>
          </a:bodyPr>
          <a:lstStyle/>
          <a:p>
            <a:pPr algn="ctr"/>
            <a:r>
              <a:rPr lang="en-US" sz="2800" b="1" dirty="0" smtClean="0">
                <a:latin typeface="Times New Roman" pitchFamily="18" charset="0"/>
                <a:cs typeface="Times New Roman" pitchFamily="18" charset="0"/>
              </a:rPr>
              <a:t>Rapid </a:t>
            </a:r>
            <a:r>
              <a:rPr lang="en-US" sz="2800" b="1" dirty="0" smtClean="0">
                <a:latin typeface="Times New Roman" pitchFamily="18" charset="0"/>
                <a:cs typeface="Times New Roman" pitchFamily="18" charset="0"/>
              </a:rPr>
              <a:t>Refresh with Chemistry</a:t>
            </a:r>
          </a:p>
          <a:p>
            <a:pPr algn="ctr"/>
            <a:r>
              <a:rPr lang="en-US" sz="2800" b="1" dirty="0" smtClean="0">
                <a:latin typeface="Times New Roman" pitchFamily="18" charset="0"/>
                <a:cs typeface="Times New Roman" pitchFamily="18" charset="0"/>
              </a:rPr>
              <a:t>Real time forecasts predicting weather and air </a:t>
            </a:r>
            <a:r>
              <a:rPr lang="en-US" sz="2800" b="1" dirty="0" smtClean="0">
                <a:latin typeface="Times New Roman" pitchFamily="18" charset="0"/>
                <a:cs typeface="Times New Roman" pitchFamily="18" charset="0"/>
              </a:rPr>
              <a:t>quality</a:t>
            </a:r>
            <a:endParaRPr lang="en-US" sz="2800" b="1" dirty="0" smtClean="0">
              <a:latin typeface="Times New Roman" pitchFamily="18" charset="0"/>
              <a:cs typeface="Times New Roman" pitchFamily="18" charset="0"/>
            </a:endParaRPr>
          </a:p>
        </p:txBody>
      </p:sp>
      <p:sp>
        <p:nvSpPr>
          <p:cNvPr id="5" name="Rectangle 4"/>
          <p:cNvSpPr/>
          <p:nvPr/>
        </p:nvSpPr>
        <p:spPr>
          <a:xfrm>
            <a:off x="0" y="6488668"/>
            <a:ext cx="8038419" cy="369332"/>
          </a:xfrm>
          <a:prstGeom prst="rect">
            <a:avLst/>
          </a:prstGeom>
        </p:spPr>
        <p:txBody>
          <a:bodyPr wrap="none">
            <a:spAutoFit/>
          </a:bodyPr>
          <a:lstStyle/>
          <a:p>
            <a:r>
              <a:rPr lang="en-US" dirty="0" smtClean="0">
                <a:latin typeface="Times New Roman" pitchFamily="18" charset="0"/>
                <a:cs typeface="Times New Roman" pitchFamily="18" charset="0"/>
                <a:hlinkClick r:id="rId2"/>
              </a:rPr>
              <a:t>http://ruc.noaa.gov/wrf/WG11_RT/</a:t>
            </a:r>
            <a:r>
              <a:rPr lang="en-US" dirty="0" smtClean="0">
                <a:latin typeface="Times New Roman" pitchFamily="18" charset="0"/>
                <a:cs typeface="Times New Roman" pitchFamily="18" charset="0"/>
              </a:rPr>
              <a:t> (Georg </a:t>
            </a:r>
            <a:r>
              <a:rPr lang="en-US" dirty="0" err="1" smtClean="0">
                <a:latin typeface="Times New Roman" pitchFamily="18" charset="0"/>
                <a:cs typeface="Times New Roman" pitchFamily="18" charset="0"/>
              </a:rPr>
              <a:t>Grell</a:t>
            </a:r>
            <a:r>
              <a:rPr lang="en-US" dirty="0" smtClean="0">
                <a:latin typeface="Times New Roman" pitchFamily="18" charset="0"/>
                <a:cs typeface="Times New Roman" pitchFamily="18" charset="0"/>
              </a:rPr>
              <a:t> and Steve </a:t>
            </a:r>
            <a:r>
              <a:rPr lang="en-US" dirty="0" err="1" smtClean="0">
                <a:latin typeface="Times New Roman" pitchFamily="18" charset="0"/>
                <a:cs typeface="Times New Roman" pitchFamily="18" charset="0"/>
              </a:rPr>
              <a:t>Peckham</a:t>
            </a:r>
            <a:r>
              <a:rPr lang="en-US" dirty="0" smtClean="0">
                <a:latin typeface="Times New Roman" pitchFamily="18" charset="0"/>
                <a:cs typeface="Times New Roman" pitchFamily="18" charset="0"/>
              </a:rPr>
              <a:t>, NOAA/ESRL)</a:t>
            </a:r>
            <a:endParaRPr lang="en-US" dirty="0">
              <a:latin typeface="Times New Roman" pitchFamily="18" charset="0"/>
              <a:cs typeface="Times New Roman" pitchFamily="18" charset="0"/>
            </a:endParaRPr>
          </a:p>
        </p:txBody>
      </p:sp>
      <p:pic>
        <p:nvPicPr>
          <p:cNvPr id="6" name="Picture 2" descr="\\beans\users$\bpierce\Data\Documents\Attachments\sep_23\AIRNOW_RR-Chem_13km_surface_pm25_2014-07-18_12%3A00%3A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396424"/>
            <a:ext cx="4267200"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1524000"/>
            <a:ext cx="4572000" cy="3416320"/>
          </a:xfrm>
          <a:prstGeom prst="rect">
            <a:avLst/>
          </a:prstGeom>
        </p:spPr>
        <p:txBody>
          <a:bodyPr>
            <a:spAutoFit/>
          </a:bodyPr>
          <a:lstStyle/>
          <a:p>
            <a:r>
              <a:rPr lang="en-US" dirty="0" smtClean="0">
                <a:latin typeface="Times New Roman" pitchFamily="18" charset="0"/>
                <a:cs typeface="Times New Roman" pitchFamily="18" charset="0"/>
              </a:rPr>
              <a:t>NOAA/ESRL forecast </a:t>
            </a:r>
            <a:r>
              <a:rPr lang="en-US" dirty="0">
                <a:latin typeface="Times New Roman" pitchFamily="18" charset="0"/>
                <a:cs typeface="Times New Roman" pitchFamily="18" charset="0"/>
              </a:rPr>
              <a:t>model based on a 13km Weather Research and Forecasting (WRF) coupled with chemistry via the RACM chemical mechanism including MOSAIC/VBS for better prediction of secondary </a:t>
            </a:r>
            <a:r>
              <a:rPr lang="en-US" dirty="0" err="1">
                <a:latin typeface="Times New Roman" pitchFamily="18" charset="0"/>
                <a:cs typeface="Times New Roman" pitchFamily="18" charset="0"/>
              </a:rPr>
              <a:t>orangic</a:t>
            </a:r>
            <a:r>
              <a:rPr lang="en-US" dirty="0">
                <a:latin typeface="Times New Roman" pitchFamily="18" charset="0"/>
                <a:cs typeface="Times New Roman" pitchFamily="18" charset="0"/>
              </a:rPr>
              <a:t> aerosols (SOA). </a:t>
            </a:r>
          </a:p>
          <a:p>
            <a:endParaRPr lang="en-US" dirty="0">
              <a:latin typeface="Times New Roman" pitchFamily="18" charset="0"/>
              <a:cs typeface="Times New Roman" pitchFamily="18" charset="0"/>
            </a:endParaRPr>
          </a:p>
          <a:p>
            <a:pPr marL="285750" indent="-285750">
              <a:buFont typeface="Wingdings" pitchFamily="2" charset="2"/>
              <a:buChar char="§"/>
            </a:pPr>
            <a:r>
              <a:rPr lang="en-US" dirty="0">
                <a:latin typeface="Times New Roman" pitchFamily="18" charset="0"/>
                <a:cs typeface="Times New Roman" pitchFamily="18" charset="0"/>
              </a:rPr>
              <a:t>Chemical/Aerosol transport performed online with the meteorology.</a:t>
            </a:r>
          </a:p>
          <a:p>
            <a:pPr marL="285750" indent="-285750">
              <a:buFont typeface="Wingdings" pitchFamily="2" charset="2"/>
              <a:buChar char="§"/>
            </a:pPr>
            <a:r>
              <a:rPr lang="en-US" dirty="0">
                <a:latin typeface="Times New Roman" pitchFamily="18" charset="0"/>
                <a:cs typeface="Times New Roman" pitchFamily="18" charset="0"/>
              </a:rPr>
              <a:t>Lateral chemical boundary conditions obtained from </a:t>
            </a:r>
            <a:r>
              <a:rPr lang="en-US" dirty="0">
                <a:latin typeface="Times New Roman" pitchFamily="18" charset="0"/>
                <a:cs typeface="Times New Roman" pitchFamily="18" charset="0"/>
                <a:hlinkClick r:id="rId4"/>
              </a:rPr>
              <a:t>RAQMS model</a:t>
            </a:r>
            <a:r>
              <a:rPr lang="en-US" dirty="0">
                <a:latin typeface="Times New Roman" pitchFamily="18" charset="0"/>
                <a:cs typeface="Times New Roman" pitchFamily="18" charset="0"/>
              </a:rPr>
              <a:t> real time forecasts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ans\users$\bpierce\Data\Documents\Attachments\sep_23\RR-Chem.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eans\users$\bpierce\Data\Documents\Attachments\sep_23\AIRNOW_vs_RR-Chem_July_16-20_2014.by.counts.fixed.scal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436"/>
          <a:stretch/>
        </p:blipFill>
        <p:spPr bwMode="auto">
          <a:xfrm>
            <a:off x="4648201" y="8877"/>
            <a:ext cx="4495800" cy="41074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523220"/>
          </a:xfrm>
          <a:prstGeom prst="rect">
            <a:avLst/>
          </a:prstGeom>
        </p:spPr>
        <p:txBody>
          <a:bodyPr wrap="square">
            <a:spAutoFit/>
          </a:bodyPr>
          <a:lstStyle/>
          <a:p>
            <a:r>
              <a:rPr lang="en-US" sz="2800" b="1" dirty="0" smtClean="0">
                <a:latin typeface="Times New Roman" pitchFamily="18" charset="0"/>
                <a:cs typeface="Times New Roman" pitchFamily="18" charset="0"/>
              </a:rPr>
              <a:t>Western US RR-</a:t>
            </a:r>
            <a:r>
              <a:rPr lang="en-US" sz="2800" b="1" dirty="0" err="1" smtClean="0">
                <a:latin typeface="Times New Roman" pitchFamily="18" charset="0"/>
                <a:cs typeface="Times New Roman" pitchFamily="18" charset="0"/>
              </a:rPr>
              <a:t>Chem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vs</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AIRNow</a:t>
            </a:r>
            <a:r>
              <a:rPr lang="en-US" sz="2800" b="1" dirty="0" smtClean="0">
                <a:latin typeface="Times New Roman" pitchFamily="18" charset="0"/>
                <a:cs typeface="Times New Roman" pitchFamily="18" charset="0"/>
              </a:rPr>
              <a:t> PM2.5 July </a:t>
            </a:r>
            <a:r>
              <a:rPr lang="en-US" sz="2800" b="1" dirty="0">
                <a:latin typeface="Times New Roman" pitchFamily="18" charset="0"/>
                <a:cs typeface="Times New Roman" pitchFamily="18" charset="0"/>
              </a:rPr>
              <a:t>16-20, 2015</a:t>
            </a:r>
            <a:endParaRPr lang="en-US" sz="2800" b="1" dirty="0">
              <a:latin typeface="Times New Roman" pitchFamily="18" charset="0"/>
              <a:cs typeface="Times New Roman" pitchFamily="18" charset="0"/>
            </a:endParaRPr>
          </a:p>
        </p:txBody>
      </p:sp>
      <p:sp>
        <p:nvSpPr>
          <p:cNvPr id="7" name="TextBox 6"/>
          <p:cNvSpPr txBox="1"/>
          <p:nvPr/>
        </p:nvSpPr>
        <p:spPr>
          <a:xfrm>
            <a:off x="5486400" y="4038600"/>
            <a:ext cx="3429000" cy="2031325"/>
          </a:xfrm>
          <a:prstGeom prst="rect">
            <a:avLst/>
          </a:prstGeom>
          <a:noFill/>
        </p:spPr>
        <p:txBody>
          <a:bodyPr wrap="square" rtlCol="0">
            <a:spAutoFit/>
          </a:bodyPr>
          <a:lstStyle/>
          <a:p>
            <a:r>
              <a:rPr lang="en-US" dirty="0" smtClean="0">
                <a:latin typeface="Times New Roman" pitchFamily="18" charset="0"/>
                <a:cs typeface="Times New Roman" pitchFamily="18" charset="0"/>
              </a:rPr>
              <a:t>RR-</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PM2.5 slows relatively low bias (-0.71 </a:t>
            </a:r>
            <a:r>
              <a:rPr lang="en-US" dirty="0" err="1" smtClean="0">
                <a:latin typeface="Times New Roman" pitchFamily="18" charset="0"/>
                <a:cs typeface="Times New Roman" pitchFamily="18" charset="0"/>
              </a:rPr>
              <a:t>ug</a:t>
            </a:r>
            <a:r>
              <a:rPr lang="en-US" dirty="0" smtClean="0">
                <a:latin typeface="Times New Roman" pitchFamily="18" charset="0"/>
                <a:cs typeface="Times New Roman" pitchFamily="18" charset="0"/>
              </a:rPr>
              <a:t>/m</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but still has large RMS </a:t>
            </a:r>
            <a:r>
              <a:rPr lang="en-US" dirty="0" smtClean="0">
                <a:latin typeface="Times New Roman" pitchFamily="18" charset="0"/>
                <a:cs typeface="Times New Roman" pitchFamily="18" charset="0"/>
              </a:rPr>
              <a:t>errors </a:t>
            </a:r>
            <a:r>
              <a:rPr lang="en-US" dirty="0" smtClean="0">
                <a:latin typeface="Times New Roman" pitchFamily="18" charset="0"/>
                <a:cs typeface="Times New Roman" pitchFamily="18" charset="0"/>
              </a:rPr>
              <a:t>(50.49 </a:t>
            </a:r>
            <a:r>
              <a:rPr lang="en-US" dirty="0" err="1" smtClean="0">
                <a:latin typeface="Times New Roman" pitchFamily="18" charset="0"/>
                <a:cs typeface="Times New Roman" pitchFamily="18" charset="0"/>
              </a:rPr>
              <a:t>ug</a:t>
            </a:r>
            <a:r>
              <a:rPr lang="en-US" dirty="0" smtClean="0">
                <a:latin typeface="Times New Roman" pitchFamily="18" charset="0"/>
                <a:cs typeface="Times New Roman" pitchFamily="18" charset="0"/>
              </a:rPr>
              <a:t>/m</a:t>
            </a:r>
            <a:r>
              <a:rPr lang="en-US" baseline="30000" dirty="0" smtClean="0">
                <a:latin typeface="Times New Roman" pitchFamily="18" charset="0"/>
                <a:cs typeface="Times New Roman" pitchFamily="18" charset="0"/>
              </a:rPr>
              <a:t>3</a:t>
            </a:r>
            <a:r>
              <a:rPr lang="en-US" dirty="0" smtClean="0">
                <a:latin typeface="Times New Roman" pitchFamily="18" charset="0"/>
                <a:cs typeface="Times New Roman" pitchFamily="18" charset="0"/>
              </a:rPr>
              <a:t>) over Western US fire region</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dirty="0" smtClean="0">
                <a:latin typeface="Times New Roman" pitchFamily="18" charset="0"/>
                <a:cs typeface="Times New Roman" pitchFamily="18" charset="0"/>
              </a:rPr>
              <a:t>Log(PM2.5) correlation =  </a:t>
            </a:r>
            <a:r>
              <a:rPr lang="en-US" dirty="0" smtClean="0">
                <a:latin typeface="Times New Roman" pitchFamily="18" charset="0"/>
                <a:cs typeface="Times New Roman" pitchFamily="18" charset="0"/>
              </a:rPr>
              <a:t>0.37</a:t>
            </a:r>
            <a:endParaRPr lang="en-US"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130667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Brad Pierce\Documents\AOS_seminar\AIRNOW\AIRNOW_vs_RAQMS_July_16-20_2014.30049002.MT.png"/>
          <p:cNvPicPr>
            <a:picLocks noChangeAspect="1" noChangeArrowheads="1"/>
          </p:cNvPicPr>
          <p:nvPr/>
        </p:nvPicPr>
        <p:blipFill>
          <a:blip r:embed="rId2" cstate="print"/>
          <a:srcRect/>
          <a:stretch>
            <a:fillRect/>
          </a:stretch>
        </p:blipFill>
        <p:spPr bwMode="auto">
          <a:xfrm>
            <a:off x="0" y="0"/>
            <a:ext cx="8572500" cy="6858000"/>
          </a:xfrm>
          <a:prstGeom prst="rect">
            <a:avLst/>
          </a:prstGeom>
          <a:noFill/>
        </p:spPr>
      </p:pic>
    </p:spTree>
    <p:extLst>
      <p:ext uri="{BB962C8B-B14F-4D97-AF65-F5344CB8AC3E}">
        <p14:creationId xmlns:p14="http://schemas.microsoft.com/office/powerpoint/2010/main" val="4066857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Brad Pierce\Documents\AOS_seminar\AIRNOW\AIRNOW_vs_RR-Chem_July_16-20_2014.30049002.MT.timeseries.png"/>
          <p:cNvPicPr>
            <a:picLocks noChangeAspect="1" noChangeArrowheads="1"/>
          </p:cNvPicPr>
          <p:nvPr/>
        </p:nvPicPr>
        <p:blipFill>
          <a:blip r:embed="rId2" cstate="print"/>
          <a:srcRect/>
          <a:stretch>
            <a:fillRect/>
          </a:stretch>
        </p:blipFill>
        <p:spPr bwMode="auto">
          <a:xfrm>
            <a:off x="0" y="0"/>
            <a:ext cx="8572500" cy="6858000"/>
          </a:xfrm>
          <a:prstGeom prst="rect">
            <a:avLst/>
          </a:prstGeom>
          <a:noFill/>
        </p:spPr>
      </p:pic>
    </p:spTree>
    <p:extLst>
      <p:ext uri="{BB962C8B-B14F-4D97-AF65-F5344CB8AC3E}">
        <p14:creationId xmlns:p14="http://schemas.microsoft.com/office/powerpoint/2010/main" val="4066857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38200"/>
            <a:ext cx="9144000" cy="6186309"/>
          </a:xfrm>
          <a:prstGeom prst="rect">
            <a:avLst/>
          </a:prstGeom>
        </p:spPr>
        <p:txBody>
          <a:bodyPr wrap="square">
            <a:spAutoFit/>
          </a:bodyPr>
          <a:lstStyle/>
          <a:p>
            <a:pPr marL="285750" indent="-285750">
              <a:buFont typeface="Wingdings" pitchFamily="2" charset="2"/>
              <a:buChar char="§"/>
            </a:pPr>
            <a:r>
              <a:rPr lang="en-US" dirty="0" smtClean="0">
                <a:latin typeface="Times New Roman" pitchFamily="18" charset="0"/>
                <a:cs typeface="Times New Roman" pitchFamily="18" charset="0"/>
              </a:rPr>
              <a:t>Real-time </a:t>
            </a:r>
            <a:r>
              <a:rPr lang="en-US" dirty="0">
                <a:latin typeface="Times New Roman" pitchFamily="18" charset="0"/>
                <a:cs typeface="Times New Roman" pitchFamily="18" charset="0"/>
              </a:rPr>
              <a:t>assimilation of Aerosol Optical Depth (AOD) retrievals from the MODIS instrument on </a:t>
            </a:r>
            <a:r>
              <a:rPr lang="en-US" dirty="0" smtClean="0">
                <a:latin typeface="Times New Roman" pitchFamily="18" charset="0"/>
                <a:cs typeface="Times New Roman" pitchFamily="18" charset="0"/>
              </a:rPr>
              <a:t>NASA Terra </a:t>
            </a:r>
            <a:r>
              <a:rPr lang="en-US" dirty="0">
                <a:latin typeface="Times New Roman" pitchFamily="18" charset="0"/>
                <a:cs typeface="Times New Roman" pitchFamily="18" charset="0"/>
              </a:rPr>
              <a:t>and Aqua satellites within the Real-time Air Quality Modeling System (RAQMS) </a:t>
            </a:r>
            <a:r>
              <a:rPr lang="en-US" dirty="0" smtClean="0">
                <a:latin typeface="Times New Roman" pitchFamily="18" charset="0"/>
                <a:cs typeface="Times New Roman" pitchFamily="18" charset="0"/>
              </a:rPr>
              <a:t>results in significant improvements in global dust and smoke forecasts.</a:t>
            </a:r>
          </a:p>
          <a:p>
            <a:pPr marL="285750" indent="-285750">
              <a:buFont typeface="Wingdings" pitchFamily="2" charset="2"/>
              <a:buChar char="§"/>
            </a:pPr>
            <a:endParaRPr lang="en-US" dirty="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These </a:t>
            </a:r>
            <a:r>
              <a:rPr lang="en-US" dirty="0" smtClean="0">
                <a:latin typeface="Times New Roman" pitchFamily="18" charset="0"/>
                <a:cs typeface="Times New Roman" pitchFamily="18" charset="0"/>
              </a:rPr>
              <a:t>assimilation experiments help to guide the development of future operational aerosol forecasting systems within the NOAA Environmental Modeling System (NEMS</a:t>
            </a:r>
            <a:r>
              <a:rPr lang="en-US" dirty="0" smtClean="0">
                <a:latin typeface="Times New Roman" pitchFamily="18" charset="0"/>
                <a:cs typeface="Times New Roman" pitchFamily="18" charset="0"/>
              </a:rPr>
              <a:t>).</a:t>
            </a:r>
          </a:p>
          <a:p>
            <a:pPr marL="285750"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r>
              <a:rPr lang="en-US" dirty="0" smtClean="0">
                <a:latin typeface="Times New Roman" pitchFamily="18" charset="0"/>
                <a:cs typeface="Times New Roman" pitchFamily="18" charset="0"/>
              </a:rPr>
              <a:t>However, global scale aerosol analyses </a:t>
            </a:r>
            <a:r>
              <a:rPr lang="en-US" dirty="0" smtClean="0">
                <a:latin typeface="Times New Roman" pitchFamily="18" charset="0"/>
                <a:cs typeface="Times New Roman" pitchFamily="18" charset="0"/>
              </a:rPr>
              <a:t>do not show skill in estimating </a:t>
            </a:r>
            <a:r>
              <a:rPr lang="en-US" dirty="0" smtClean="0">
                <a:latin typeface="Times New Roman" pitchFamily="18" charset="0"/>
                <a:cs typeface="Times New Roman" pitchFamily="18" charset="0"/>
              </a:rPr>
              <a:t>surface PM2.5 concentrations associated with wildfires in the western US during FRAPPE/DISCOVER-AQ (July-August, 2014) due to the coarse resolution of the analyses</a:t>
            </a:r>
          </a:p>
          <a:p>
            <a:pPr marL="285750" indent="-285750">
              <a:buFont typeface="Wingdings" pitchFamily="2" charset="2"/>
              <a:buChar char="§"/>
            </a:pPr>
            <a:endParaRPr lang="en-US" dirty="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Nested real-time aerosol predictions using RAQMS and 13km RR-</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show improved skill in estimating surface PM2.5 during this </a:t>
            </a:r>
            <a:r>
              <a:rPr lang="en-US" dirty="0" err="1" smtClean="0">
                <a:latin typeface="Times New Roman" pitchFamily="18" charset="0"/>
                <a:cs typeface="Times New Roman" pitchFamily="18" charset="0"/>
              </a:rPr>
              <a:t>timeperiod</a:t>
            </a:r>
            <a:r>
              <a:rPr lang="en-US" dirty="0" smtClean="0">
                <a:latin typeface="Times New Roman" pitchFamily="18" charset="0"/>
                <a:cs typeface="Times New Roman" pitchFamily="18" charset="0"/>
              </a:rPr>
              <a:t>, but still have large </a:t>
            </a:r>
            <a:r>
              <a:rPr lang="en-US" dirty="0" err="1" smtClean="0">
                <a:latin typeface="Times New Roman" pitchFamily="18" charset="0"/>
                <a:cs typeface="Times New Roman" pitchFamily="18" charset="0"/>
              </a:rPr>
              <a:t>rms</a:t>
            </a:r>
            <a:r>
              <a:rPr lang="en-US" dirty="0" smtClean="0">
                <a:latin typeface="Times New Roman" pitchFamily="18" charset="0"/>
                <a:cs typeface="Times New Roman" pitchFamily="18" charset="0"/>
              </a:rPr>
              <a:t> errors</a:t>
            </a:r>
          </a:p>
          <a:p>
            <a:pPr marL="742950" lvl="1" indent="-285750">
              <a:buFont typeface="Wingdings" pitchFamily="2" charset="2"/>
              <a:buChar char="§"/>
            </a:pPr>
            <a:endParaRPr lang="en-US" dirty="0" smtClean="0">
              <a:latin typeface="Times New Roman" pitchFamily="18" charset="0"/>
              <a:cs typeface="Times New Roman" pitchFamily="18" charset="0"/>
            </a:endParaRPr>
          </a:p>
          <a:p>
            <a:pPr marL="742950" lvl="1" indent="-285750">
              <a:buFont typeface="Wingdings" pitchFamily="2" charset="2"/>
              <a:buChar char="§"/>
            </a:pPr>
            <a:r>
              <a:rPr lang="en-US" dirty="0" smtClean="0">
                <a:latin typeface="Times New Roman" pitchFamily="18" charset="0"/>
                <a:cs typeface="Times New Roman" pitchFamily="18" charset="0"/>
              </a:rPr>
              <a:t>These errors are likely due to uncertainties in wildfire emissions and errors in smoke transport within complex topography</a:t>
            </a:r>
          </a:p>
          <a:p>
            <a:pPr marL="742950" lvl="1" indent="-285750">
              <a:buFont typeface="Wingdings" pitchFamily="2" charset="2"/>
              <a:buChar char="§"/>
            </a:pPr>
            <a:endParaRPr lang="en-US" dirty="0">
              <a:latin typeface="Times New Roman" pitchFamily="18" charset="0"/>
              <a:cs typeface="Times New Roman" pitchFamily="18" charset="0"/>
            </a:endParaRPr>
          </a:p>
          <a:p>
            <a:pPr marL="285750" indent="-285750">
              <a:buFont typeface="Wingdings" pitchFamily="2" charset="2"/>
              <a:buChar char="§"/>
            </a:pPr>
            <a:r>
              <a:rPr lang="en-US" dirty="0" smtClean="0">
                <a:latin typeface="Times New Roman" pitchFamily="18" charset="0"/>
                <a:cs typeface="Times New Roman" pitchFamily="18" charset="0"/>
              </a:rPr>
              <a:t>NOAA/ESRL is currently conducting 3km High Resolution Rapid Refresh (HRRR) smoke forecasts over the western US to try to improve smoke predictions during wildfire events </a:t>
            </a:r>
            <a:endParaRPr lang="en-US" dirty="0" smtClean="0">
              <a:latin typeface="Times New Roman" pitchFamily="18" charset="0"/>
              <a:cs typeface="Times New Roman" pitchFamily="18" charset="0"/>
            </a:endParaRPr>
          </a:p>
          <a:p>
            <a:endParaRPr lang="en-US" dirty="0" smtClean="0"/>
          </a:p>
          <a:p>
            <a:r>
              <a:rPr lang="en-US" dirty="0" smtClean="0"/>
              <a:t/>
            </a:r>
            <a:br>
              <a:rPr lang="en-US" dirty="0" smtClean="0"/>
            </a:br>
            <a:endParaRPr lang="en-US" dirty="0"/>
          </a:p>
        </p:txBody>
      </p:sp>
      <p:sp>
        <p:nvSpPr>
          <p:cNvPr id="2" name="TextBox 1"/>
          <p:cNvSpPr txBox="1"/>
          <p:nvPr/>
        </p:nvSpPr>
        <p:spPr>
          <a:xfrm>
            <a:off x="3505198" y="76200"/>
            <a:ext cx="2305439"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Conclusions</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rapidrefresh.noaa.gov/HRRR/for_web/hrrr_chem_zeus/2014112412/full/pm25_lev0_f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392307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6503723"/>
            <a:ext cx="7924800" cy="369332"/>
          </a:xfrm>
          <a:prstGeom prst="rect">
            <a:avLst/>
          </a:prstGeom>
        </p:spPr>
        <p:txBody>
          <a:bodyPr wrap="square">
            <a:spAutoFit/>
          </a:bodyPr>
          <a:lstStyle/>
          <a:p>
            <a:r>
              <a:rPr lang="en-US" b="1" dirty="0">
                <a:latin typeface="Times New Roman" pitchFamily="18" charset="0"/>
                <a:cs typeface="Times New Roman" pitchFamily="18" charset="0"/>
              </a:rPr>
              <a:t>http://rapidrefresh.noaa.gov/HRRR/Welcome.cgi?dsKey=hrrr_chem_zeus</a:t>
            </a:r>
          </a:p>
        </p:txBody>
      </p:sp>
      <p:sp>
        <p:nvSpPr>
          <p:cNvPr id="5" name="TextBox 4"/>
          <p:cNvSpPr txBox="1"/>
          <p:nvPr/>
        </p:nvSpPr>
        <p:spPr>
          <a:xfrm>
            <a:off x="1447800" y="0"/>
            <a:ext cx="6948558"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HRRR-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Smoke forecast November 24, 2014</a:t>
            </a:r>
            <a:endParaRPr lang="en-US" sz="2400" b="1" dirty="0">
              <a:latin typeface="Times New Roman" pitchFamily="18" charset="0"/>
              <a:cs typeface="Times New Roman" pitchFamily="18" charset="0"/>
            </a:endParaRPr>
          </a:p>
        </p:txBody>
      </p:sp>
      <p:pic>
        <p:nvPicPr>
          <p:cNvPr id="44036" name="Picture 4" descr="http://www.ospo.noaa.gov/data/land/fire/currenth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28" y="1524000"/>
            <a:ext cx="4949508"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1841" y="1061168"/>
            <a:ext cx="500015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NOAA NESDIS Hazard Mapping System (HMS)</a:t>
            </a:r>
            <a:endParaRPr lang="en-US" b="1" dirty="0">
              <a:latin typeface="Times New Roman" pitchFamily="18" charset="0"/>
              <a:cs typeface="Times New Roman" pitchFamily="18" charset="0"/>
            </a:endParaRPr>
          </a:p>
        </p:txBody>
      </p:sp>
      <p:sp>
        <p:nvSpPr>
          <p:cNvPr id="7" name="Oval 6"/>
          <p:cNvSpPr/>
          <p:nvPr/>
        </p:nvSpPr>
        <p:spPr>
          <a:xfrm>
            <a:off x="6248400" y="3733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2"/>
          </p:cNvCxnSpPr>
          <p:nvPr/>
        </p:nvCxnSpPr>
        <p:spPr>
          <a:xfrm flipH="1" flipV="1">
            <a:off x="2743200" y="3581400"/>
            <a:ext cx="3505200" cy="4191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13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811634-DE97-46A2-8AF8-3467FF47BA70}" type="slidenum">
              <a:rPr lang="en-US" altLang="zh-TW" smtClean="0">
                <a:latin typeface="Arial Black" pitchFamily="34" charset="0"/>
              </a:rPr>
              <a:pPr eaLnBrk="1" hangingPunct="1"/>
              <a:t>4</a:t>
            </a:fld>
            <a:endParaRPr lang="en-US" altLang="zh-TW" smtClean="0">
              <a:latin typeface="Arial Black" pitchFamily="34" charset="0"/>
            </a:endParaRPr>
          </a:p>
        </p:txBody>
      </p:sp>
      <p:pic>
        <p:nvPicPr>
          <p:cNvPr id="33793" name="Picture 1"/>
          <p:cNvPicPr>
            <a:picLocks noChangeAspect="1" noChangeArrowheads="1"/>
          </p:cNvPicPr>
          <p:nvPr/>
        </p:nvPicPr>
        <p:blipFill>
          <a:blip r:embed="rId2" cstate="print"/>
          <a:srcRect l="18750" t="12000" r="10000" b="7000"/>
          <a:stretch>
            <a:fillRect/>
          </a:stretch>
        </p:blipFill>
        <p:spPr bwMode="auto">
          <a:xfrm>
            <a:off x="228600" y="609600"/>
            <a:ext cx="8686800" cy="6172200"/>
          </a:xfrm>
          <a:prstGeom prst="rect">
            <a:avLst/>
          </a:prstGeom>
          <a:noFill/>
          <a:ln w="9525">
            <a:noFill/>
            <a:miter lim="800000"/>
            <a:headEnd/>
            <a:tailEnd/>
          </a:ln>
        </p:spPr>
      </p:pic>
      <p:sp>
        <p:nvSpPr>
          <p:cNvPr id="9" name="Rectangle 8"/>
          <p:cNvSpPr/>
          <p:nvPr/>
        </p:nvSpPr>
        <p:spPr>
          <a:xfrm>
            <a:off x="2514600" y="152400"/>
            <a:ext cx="2797176" cy="369332"/>
          </a:xfrm>
          <a:prstGeom prst="rect">
            <a:avLst/>
          </a:prstGeom>
        </p:spPr>
        <p:txBody>
          <a:bodyPr wrap="none">
            <a:spAutoFit/>
          </a:bodyPr>
          <a:lstStyle/>
          <a:p>
            <a:r>
              <a:rPr lang="en-US" b="1" dirty="0" smtClean="0">
                <a:latin typeface="Times New Roman" pitchFamily="18" charset="0"/>
              </a:rPr>
              <a:t>GOCART Aerosol Module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rapidrefresh.noaa.gov/HRRR/for_web/hrrr_chem_zeus/2014112412/full/pm25_lev0_f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392307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6503723"/>
            <a:ext cx="7924800" cy="369332"/>
          </a:xfrm>
          <a:prstGeom prst="rect">
            <a:avLst/>
          </a:prstGeom>
        </p:spPr>
        <p:txBody>
          <a:bodyPr wrap="square">
            <a:spAutoFit/>
          </a:bodyPr>
          <a:lstStyle/>
          <a:p>
            <a:r>
              <a:rPr lang="en-US" b="1" dirty="0">
                <a:latin typeface="Times New Roman" pitchFamily="18" charset="0"/>
                <a:cs typeface="Times New Roman" pitchFamily="18" charset="0"/>
              </a:rPr>
              <a:t>http://rapidrefresh.noaa.gov/HRRR/Welcome.cgi?dsKey=hrrr_chem_zeus</a:t>
            </a:r>
          </a:p>
        </p:txBody>
      </p:sp>
      <p:sp>
        <p:nvSpPr>
          <p:cNvPr id="5" name="TextBox 4"/>
          <p:cNvSpPr txBox="1"/>
          <p:nvPr/>
        </p:nvSpPr>
        <p:spPr>
          <a:xfrm>
            <a:off x="1447800" y="0"/>
            <a:ext cx="6948558"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HRRR-</a:t>
            </a:r>
            <a:r>
              <a:rPr lang="en-US" sz="2400" b="1" dirty="0" err="1" smtClean="0">
                <a:latin typeface="Times New Roman" pitchFamily="18" charset="0"/>
                <a:cs typeface="Times New Roman" pitchFamily="18" charset="0"/>
              </a:rPr>
              <a:t>Chem</a:t>
            </a:r>
            <a:r>
              <a:rPr lang="en-US" sz="2400" b="1" dirty="0" smtClean="0">
                <a:latin typeface="Times New Roman" pitchFamily="18" charset="0"/>
                <a:cs typeface="Times New Roman" pitchFamily="18" charset="0"/>
              </a:rPr>
              <a:t> Smoke forecast November 24, 2014</a:t>
            </a:r>
            <a:endParaRPr lang="en-US" sz="2400" b="1" dirty="0">
              <a:latin typeface="Times New Roman" pitchFamily="18" charset="0"/>
              <a:cs typeface="Times New Roman" pitchFamily="18" charset="0"/>
            </a:endParaRPr>
          </a:p>
        </p:txBody>
      </p:sp>
      <p:pic>
        <p:nvPicPr>
          <p:cNvPr id="44036" name="Picture 4" descr="http://www.ospo.noaa.gov/data/land/fire/currenth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28" y="1524000"/>
            <a:ext cx="4949508"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11841" y="1061168"/>
            <a:ext cx="500015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NOAA NESDIS Hazard Mapping System (HMS)</a:t>
            </a:r>
            <a:endParaRPr lang="en-US" b="1" dirty="0">
              <a:latin typeface="Times New Roman" pitchFamily="18" charset="0"/>
              <a:cs typeface="Times New Roman" pitchFamily="18" charset="0"/>
            </a:endParaRPr>
          </a:p>
        </p:txBody>
      </p:sp>
      <p:sp>
        <p:nvSpPr>
          <p:cNvPr id="7" name="Oval 6"/>
          <p:cNvSpPr/>
          <p:nvPr/>
        </p:nvSpPr>
        <p:spPr>
          <a:xfrm>
            <a:off x="6248400" y="3733800"/>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2"/>
          </p:cNvCxnSpPr>
          <p:nvPr/>
        </p:nvCxnSpPr>
        <p:spPr>
          <a:xfrm flipH="1" flipV="1">
            <a:off x="2743200" y="3581400"/>
            <a:ext cx="3505200" cy="4191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323563" y="2533471"/>
            <a:ext cx="4288353" cy="1200329"/>
          </a:xfrm>
          <a:prstGeom prst="rect">
            <a:avLst/>
          </a:prstGeom>
          <a:solidFill>
            <a:schemeClr val="bg1"/>
          </a:solidFill>
          <a:ln w="25400">
            <a:solidFill>
              <a:srgbClr val="FF0000"/>
            </a:solidFill>
          </a:ln>
        </p:spPr>
        <p:txBody>
          <a:bodyPr wrap="none" rtlCol="0">
            <a:spAutoFit/>
          </a:bodyPr>
          <a:lstStyle/>
          <a:p>
            <a:r>
              <a:rPr lang="en-US" sz="7200" dirty="0" smtClean="0">
                <a:latin typeface="Times New Roman" pitchFamily="18" charset="0"/>
                <a:cs typeface="Times New Roman" pitchFamily="18" charset="0"/>
              </a:rPr>
              <a:t>Questions?</a:t>
            </a:r>
            <a:endParaRPr lang="en-US" sz="7200" dirty="0">
              <a:latin typeface="Times New Roman" pitchFamily="18" charset="0"/>
              <a:cs typeface="Times New Roman" pitchFamily="18" charset="0"/>
            </a:endParaRPr>
          </a:p>
        </p:txBody>
      </p:sp>
    </p:spTree>
    <p:extLst>
      <p:ext uri="{BB962C8B-B14F-4D97-AF65-F5344CB8AC3E}">
        <p14:creationId xmlns:p14="http://schemas.microsoft.com/office/powerpoint/2010/main" val="256496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488668"/>
            <a:ext cx="9144000" cy="369332"/>
          </a:xfrm>
          <a:prstGeom prst="rect">
            <a:avLst/>
          </a:prstGeom>
        </p:spPr>
        <p:txBody>
          <a:bodyPr wrap="square">
            <a:spAutoFit/>
          </a:bodyPr>
          <a:lstStyle/>
          <a:p>
            <a:pPr algn="ctr"/>
            <a:r>
              <a:rPr lang="en-US" altLang="zh-TW" dirty="0" smtClean="0">
                <a:latin typeface="Times New Roman" pitchFamily="18" charset="0"/>
                <a:ea typeface="PMingLiU" pitchFamily="18" charset="-120"/>
                <a:cs typeface="Times New Roman" pitchFamily="18" charset="0"/>
              </a:rPr>
              <a:t>From Sarah Lu (NCEP) NEMS/GFS Modeling Summer School</a:t>
            </a:r>
          </a:p>
        </p:txBody>
      </p:sp>
      <p:sp>
        <p:nvSpPr>
          <p:cNvPr id="8195" name="Rectangle 2"/>
          <p:cNvSpPr>
            <a:spLocks noGrp="1" noChangeArrowheads="1"/>
          </p:cNvSpPr>
          <p:nvPr>
            <p:ph type="body" idx="4294967295"/>
          </p:nvPr>
        </p:nvSpPr>
        <p:spPr>
          <a:xfrm>
            <a:off x="565150" y="1219200"/>
            <a:ext cx="8305800" cy="4953000"/>
          </a:xfrm>
        </p:spPr>
        <p:txBody>
          <a:bodyPr/>
          <a:lstStyle/>
          <a:p>
            <a:pPr indent="-284163">
              <a:lnSpc>
                <a:spcPct val="80000"/>
              </a:lnSpc>
              <a:buFontTx/>
              <a:buNone/>
            </a:pPr>
            <a:endParaRPr lang="zh-TW" altLang="en-US" sz="1600" dirty="0" smtClean="0">
              <a:ea typeface="PMingLiU" pitchFamily="18" charset="-12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Radiation: </a:t>
            </a:r>
            <a:r>
              <a:rPr lang="en-US" altLang="zh-TW" sz="1800" dirty="0" smtClean="0">
                <a:latin typeface="Times New Roman" pitchFamily="18" charset="0"/>
                <a:ea typeface="PMingLiU" pitchFamily="18" charset="-120"/>
                <a:cs typeface="Times New Roman" pitchFamily="18" charset="0"/>
              </a:rPr>
              <a:t>Aerosols affect radiation both directly (via scattering and absorption) and indirectly (through cloud-radiation interaction) </a:t>
            </a:r>
          </a:p>
          <a:p>
            <a:pPr indent="-284163">
              <a:lnSpc>
                <a:spcPct val="80000"/>
              </a:lnSpc>
            </a:pPr>
            <a:endParaRPr lang="en-US" altLang="zh-TW" sz="1800" dirty="0" smtClean="0">
              <a:latin typeface="Times New Roman" pitchFamily="18" charset="0"/>
              <a:ea typeface="PMingLiU" pitchFamily="18" charset="-120"/>
              <a:cs typeface="Times New Roman" pitchFamily="18" charset="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Hurricane forecasts</a:t>
            </a:r>
            <a:r>
              <a:rPr lang="en-US" altLang="zh-TW" sz="1800" dirty="0" smtClean="0">
                <a:latin typeface="Times New Roman" pitchFamily="18" charset="0"/>
                <a:ea typeface="PMingLiU" pitchFamily="18" charset="-120"/>
                <a:cs typeface="Times New Roman" pitchFamily="18" charset="0"/>
              </a:rPr>
              <a:t>: Dust-laden Saharan air layer reduces occurrence of deep convection and suppresses tropical cyclone activities</a:t>
            </a:r>
          </a:p>
          <a:p>
            <a:pPr indent="-284163">
              <a:lnSpc>
                <a:spcPct val="80000"/>
              </a:lnSpc>
            </a:pPr>
            <a:endParaRPr lang="en-US" altLang="zh-TW" sz="1800" dirty="0" smtClean="0">
              <a:latin typeface="Times New Roman" pitchFamily="18" charset="0"/>
              <a:ea typeface="PMingLiU" pitchFamily="18" charset="-120"/>
              <a:cs typeface="Times New Roman" pitchFamily="18" charset="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Data Assimilation: </a:t>
            </a:r>
            <a:r>
              <a:rPr lang="en-US" altLang="zh-TW" sz="1800" dirty="0" smtClean="0">
                <a:latin typeface="Times New Roman" pitchFamily="18" charset="0"/>
                <a:ea typeface="PMingLiU" pitchFamily="18" charset="-120"/>
                <a:cs typeface="Times New Roman" pitchFamily="18" charset="0"/>
              </a:rPr>
              <a:t>Aerosols are one of key sources of errors in SST retrievals and an important component for accurate radiance data assimilation</a:t>
            </a:r>
          </a:p>
          <a:p>
            <a:pPr indent="-284163">
              <a:lnSpc>
                <a:spcPct val="80000"/>
              </a:lnSpc>
              <a:buFontTx/>
              <a:buNone/>
            </a:pPr>
            <a:endParaRPr lang="en-US" altLang="zh-TW" sz="1800" dirty="0" smtClean="0">
              <a:latin typeface="Times New Roman" pitchFamily="18" charset="0"/>
              <a:ea typeface="PMingLiU" pitchFamily="18" charset="-120"/>
              <a:cs typeface="Times New Roman" pitchFamily="18" charset="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Regional air quality</a:t>
            </a:r>
            <a:r>
              <a:rPr lang="en-US" altLang="zh-TW" sz="1800" dirty="0" smtClean="0">
                <a:latin typeface="Times New Roman" pitchFamily="18" charset="0"/>
                <a:ea typeface="PMingLiU" pitchFamily="18" charset="-120"/>
                <a:cs typeface="Times New Roman" pitchFamily="18" charset="0"/>
              </a:rPr>
              <a:t>: Aerosol (lateral an upper) boundary conditions are needed for regional air quality predictions</a:t>
            </a:r>
          </a:p>
          <a:p>
            <a:pPr indent="-284163">
              <a:lnSpc>
                <a:spcPct val="80000"/>
              </a:lnSpc>
              <a:buFontTx/>
              <a:buNone/>
            </a:pPr>
            <a:endParaRPr lang="en-US" altLang="zh-TW" sz="1800" dirty="0" smtClean="0">
              <a:latin typeface="Times New Roman" pitchFamily="18" charset="0"/>
              <a:ea typeface="PMingLiU" pitchFamily="18" charset="-120"/>
              <a:cs typeface="Times New Roman" pitchFamily="18" charset="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Aviation and visibility</a:t>
            </a:r>
            <a:r>
              <a:rPr lang="en-US" altLang="zh-TW" sz="1800" dirty="0" smtClean="0">
                <a:latin typeface="Times New Roman" pitchFamily="18" charset="0"/>
                <a:ea typeface="PMingLiU" pitchFamily="18" charset="-120"/>
                <a:cs typeface="Times New Roman" pitchFamily="18" charset="0"/>
              </a:rPr>
              <a:t>: Emissions from large wild fires and volcanic eruption affect aviation route planning and visibility forecasts</a:t>
            </a:r>
          </a:p>
          <a:p>
            <a:pPr indent="-284163">
              <a:lnSpc>
                <a:spcPct val="80000"/>
              </a:lnSpc>
              <a:buFontTx/>
              <a:buNone/>
            </a:pPr>
            <a:endParaRPr lang="en-US" altLang="zh-TW" sz="1800" dirty="0" smtClean="0">
              <a:latin typeface="Times New Roman" pitchFamily="18" charset="0"/>
              <a:ea typeface="PMingLiU" pitchFamily="18" charset="-120"/>
              <a:cs typeface="Times New Roman" pitchFamily="18" charset="0"/>
            </a:endParaRPr>
          </a:p>
          <a:p>
            <a:pPr indent="-284163">
              <a:lnSpc>
                <a:spcPct val="80000"/>
              </a:lnSpc>
            </a:pPr>
            <a:r>
              <a:rPr lang="en-US" altLang="zh-TW" sz="1800" dirty="0" smtClean="0">
                <a:solidFill>
                  <a:srgbClr val="C00000"/>
                </a:solidFill>
                <a:latin typeface="Times New Roman" pitchFamily="18" charset="0"/>
                <a:ea typeface="PMingLiU" pitchFamily="18" charset="-120"/>
                <a:cs typeface="Times New Roman" pitchFamily="18" charset="0"/>
              </a:rPr>
              <a:t>Public Health: </a:t>
            </a:r>
            <a:r>
              <a:rPr lang="en-US" altLang="zh-TW" sz="1800" dirty="0" smtClean="0">
                <a:latin typeface="Times New Roman" pitchFamily="18" charset="0"/>
                <a:ea typeface="PMingLiU" pitchFamily="18" charset="-120"/>
                <a:cs typeface="Times New Roman" pitchFamily="18" charset="0"/>
              </a:rPr>
              <a:t>Fine particulate matter (PM2.5) is the leading contributor to premature deaths from poor air quality </a:t>
            </a:r>
          </a:p>
          <a:p>
            <a:pPr indent="-284163">
              <a:lnSpc>
                <a:spcPct val="80000"/>
              </a:lnSpc>
            </a:pPr>
            <a:endParaRPr lang="en-US" altLang="zh-TW" sz="1800" b="1" dirty="0" smtClean="0">
              <a:ea typeface="PMingLiU" pitchFamily="18" charset="-120"/>
            </a:endParaRPr>
          </a:p>
          <a:p>
            <a:pPr marL="747713" lvl="1">
              <a:lnSpc>
                <a:spcPct val="80000"/>
              </a:lnSpc>
            </a:pPr>
            <a:endParaRPr lang="en-US" altLang="zh-TW" sz="1600" dirty="0" smtClean="0">
              <a:solidFill>
                <a:schemeClr val="accent2"/>
              </a:solidFill>
              <a:ea typeface="PMingLiU" pitchFamily="18" charset="-120"/>
            </a:endParaRPr>
          </a:p>
        </p:txBody>
      </p:sp>
      <p:sp>
        <p:nvSpPr>
          <p:cNvPr id="8196" name="Rectangle 3"/>
          <p:cNvSpPr>
            <a:spLocks noGrp="1" noChangeArrowheads="1"/>
          </p:cNvSpPr>
          <p:nvPr>
            <p:ph type="title" idx="4294967295"/>
          </p:nvPr>
        </p:nvSpPr>
        <p:spPr>
          <a:xfrm>
            <a:off x="381000" y="457200"/>
            <a:ext cx="7924800" cy="685800"/>
          </a:xfrm>
        </p:spPr>
        <p:txBody>
          <a:bodyPr/>
          <a:lstStyle/>
          <a:p>
            <a:r>
              <a:rPr lang="en-US" altLang="zh-TW" sz="2800" b="1" dirty="0" smtClean="0">
                <a:latin typeface="Times New Roman" pitchFamily="18" charset="0"/>
                <a:ea typeface="PMingLiU" pitchFamily="18" charset="-120"/>
                <a:cs typeface="Times New Roman" pitchFamily="18" charset="0"/>
              </a:rPr>
              <a:t>Why Include Aerosols in the Predictive Systems?</a:t>
            </a:r>
          </a:p>
        </p:txBody>
      </p:sp>
      <p:sp>
        <p:nvSpPr>
          <p:cNvPr id="8197" name="Text Box 4"/>
          <p:cNvSpPr txBox="1">
            <a:spLocks noChangeArrowheads="1"/>
          </p:cNvSpPr>
          <p:nvPr/>
        </p:nvSpPr>
        <p:spPr bwMode="auto">
          <a:xfrm>
            <a:off x="381000" y="5638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zh-TW" altLang="en-US">
              <a:ea typeface="PMingLiU" pitchFamily="18" charset="-120"/>
            </a:endParaRPr>
          </a:p>
        </p:txBody>
      </p:sp>
      <p:sp>
        <p:nvSpPr>
          <p:cNvPr id="8198" name="Text Box 5"/>
          <p:cNvSpPr txBox="1">
            <a:spLocks noChangeArrowheads="1"/>
          </p:cNvSpPr>
          <p:nvPr/>
        </p:nvSpPr>
        <p:spPr bwMode="auto">
          <a:xfrm>
            <a:off x="304800" y="54102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zh-TW" altLang="en-US">
              <a:ea typeface="PMingLiU" pitchFamily="18"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a:xfrm>
            <a:off x="609600" y="152400"/>
            <a:ext cx="7239000" cy="990600"/>
          </a:xfrm>
        </p:spPr>
        <p:txBody>
          <a:bodyPr>
            <a:normAutofit fontScale="90000"/>
          </a:bodyPr>
          <a:lstStyle/>
          <a:p>
            <a:pPr>
              <a:defRPr/>
            </a:pPr>
            <a:r>
              <a:rPr lang="en-US" altLang="zh-TW" sz="3000" b="1" dirty="0" smtClean="0">
                <a:latin typeface="Times New Roman" pitchFamily="18" charset="0"/>
                <a:cs typeface="Times New Roman" pitchFamily="18" charset="0"/>
              </a:rPr>
              <a:t>Development of NEMS GFS Interactive Atmosphere-Aerosol Forecast System</a:t>
            </a:r>
            <a:endParaRPr lang="en-US" altLang="zh-TW" sz="3000" b="1" dirty="0">
              <a:latin typeface="Times New Roman" pitchFamily="18" charset="0"/>
              <a:cs typeface="Times New Roman" pitchFamily="18" charset="0"/>
            </a:endParaRPr>
          </a:p>
        </p:txBody>
      </p:sp>
      <p:sp>
        <p:nvSpPr>
          <p:cNvPr id="13315" name="Rectangle 3"/>
          <p:cNvSpPr>
            <a:spLocks noGrp="1" noChangeArrowheads="1"/>
          </p:cNvSpPr>
          <p:nvPr>
            <p:ph type="body" idx="1"/>
          </p:nvPr>
        </p:nvSpPr>
        <p:spPr>
          <a:xfrm>
            <a:off x="457200" y="1676400"/>
            <a:ext cx="8153400" cy="4419600"/>
          </a:xfrm>
        </p:spPr>
        <p:txBody>
          <a:bodyPr/>
          <a:lstStyle/>
          <a:p>
            <a:pPr>
              <a:lnSpc>
                <a:spcPct val="90000"/>
              </a:lnSpc>
              <a:spcBef>
                <a:spcPct val="25000"/>
              </a:spcBef>
              <a:spcAft>
                <a:spcPct val="5000"/>
              </a:spcAft>
            </a:pPr>
            <a:r>
              <a:rPr lang="en-US" altLang="zh-TW" sz="1600" b="1" dirty="0" smtClean="0">
                <a:latin typeface="Times New Roman" pitchFamily="18" charset="0"/>
                <a:ea typeface="PMingLiU" pitchFamily="18" charset="-120"/>
                <a:cs typeface="Times New Roman" pitchFamily="18" charset="0"/>
              </a:rPr>
              <a:t>In-line chemistry advantage</a:t>
            </a:r>
          </a:p>
          <a:p>
            <a:pPr lvl="1">
              <a:lnSpc>
                <a:spcPct val="90000"/>
              </a:lnSpc>
              <a:spcBef>
                <a:spcPct val="25000"/>
              </a:spcBef>
              <a:spcAft>
                <a:spcPct val="5000"/>
              </a:spcAft>
            </a:pPr>
            <a:r>
              <a:rPr lang="en-US" altLang="zh-TW" sz="1600" dirty="0" smtClean="0">
                <a:solidFill>
                  <a:srgbClr val="C00000"/>
                </a:solidFill>
                <a:latin typeface="Times New Roman" pitchFamily="18" charset="0"/>
                <a:ea typeface="PMingLiU" pitchFamily="18" charset="-120"/>
                <a:cs typeface="Times New Roman" pitchFamily="18" charset="0"/>
              </a:rPr>
              <a:t>Consistency</a:t>
            </a:r>
            <a:r>
              <a:rPr lang="en-US" altLang="zh-TW" sz="1600" dirty="0" smtClean="0">
                <a:latin typeface="Times New Roman" pitchFamily="18" charset="0"/>
                <a:ea typeface="PMingLiU" pitchFamily="18" charset="-120"/>
                <a:cs typeface="Times New Roman" pitchFamily="18" charset="0"/>
              </a:rPr>
              <a:t>: no spatial-temporal interpolation, same physics parameterization</a:t>
            </a:r>
          </a:p>
          <a:p>
            <a:pPr lvl="1">
              <a:lnSpc>
                <a:spcPct val="90000"/>
              </a:lnSpc>
              <a:spcBef>
                <a:spcPct val="25000"/>
              </a:spcBef>
              <a:spcAft>
                <a:spcPct val="5000"/>
              </a:spcAft>
            </a:pPr>
            <a:r>
              <a:rPr lang="en-US" altLang="zh-TW" sz="1600" dirty="0" smtClean="0">
                <a:solidFill>
                  <a:srgbClr val="C00000"/>
                </a:solidFill>
                <a:latin typeface="Times New Roman" pitchFamily="18" charset="0"/>
                <a:ea typeface="PMingLiU" pitchFamily="18" charset="-120"/>
                <a:cs typeface="Times New Roman" pitchFamily="18" charset="0"/>
              </a:rPr>
              <a:t>Efficiency</a:t>
            </a:r>
            <a:r>
              <a:rPr lang="en-US" altLang="zh-TW" sz="1600" dirty="0" smtClean="0">
                <a:latin typeface="Times New Roman" pitchFamily="18" charset="0"/>
                <a:ea typeface="PMingLiU" pitchFamily="18" charset="-120"/>
                <a:cs typeface="Times New Roman" pitchFamily="18" charset="0"/>
              </a:rPr>
              <a:t>: lower overall CPU costs and easier data management</a:t>
            </a:r>
          </a:p>
          <a:p>
            <a:pPr lvl="1">
              <a:lnSpc>
                <a:spcPct val="90000"/>
              </a:lnSpc>
              <a:spcBef>
                <a:spcPct val="25000"/>
              </a:spcBef>
              <a:spcAft>
                <a:spcPct val="5000"/>
              </a:spcAft>
            </a:pPr>
            <a:r>
              <a:rPr lang="en-US" altLang="zh-TW" sz="1600" dirty="0" smtClean="0">
                <a:solidFill>
                  <a:srgbClr val="C00000"/>
                </a:solidFill>
                <a:latin typeface="Times New Roman" pitchFamily="18" charset="0"/>
                <a:ea typeface="PMingLiU" pitchFamily="18" charset="-120"/>
                <a:cs typeface="Times New Roman" pitchFamily="18" charset="0"/>
              </a:rPr>
              <a:t>Interaction</a:t>
            </a:r>
            <a:r>
              <a:rPr lang="en-US" altLang="zh-TW" sz="1600" dirty="0" smtClean="0">
                <a:latin typeface="Times New Roman" pitchFamily="18" charset="0"/>
                <a:ea typeface="PMingLiU" pitchFamily="18" charset="-120"/>
                <a:cs typeface="Times New Roman" pitchFamily="18" charset="0"/>
              </a:rPr>
              <a:t>: Allows for aerosol </a:t>
            </a:r>
            <a:r>
              <a:rPr lang="en-US" altLang="zh-TW" sz="1600" dirty="0" smtClean="0">
                <a:solidFill>
                  <a:srgbClr val="C00000"/>
                </a:solidFill>
                <a:latin typeface="Times New Roman" pitchFamily="18" charset="0"/>
                <a:ea typeface="PMingLiU" pitchFamily="18" charset="-120"/>
                <a:cs typeface="Times New Roman" pitchFamily="18" charset="0"/>
              </a:rPr>
              <a:t>feedback to meteorology</a:t>
            </a:r>
            <a:endParaRPr lang="en-US" altLang="zh-TW" sz="1600" dirty="0" smtClean="0">
              <a:latin typeface="Times New Roman" pitchFamily="18" charset="0"/>
              <a:ea typeface="PMingLiU" pitchFamily="18" charset="-120"/>
              <a:cs typeface="Times New Roman" pitchFamily="18" charset="0"/>
            </a:endParaRPr>
          </a:p>
          <a:p>
            <a:pPr>
              <a:lnSpc>
                <a:spcPct val="90000"/>
              </a:lnSpc>
              <a:spcBef>
                <a:spcPct val="25000"/>
              </a:spcBef>
              <a:spcAft>
                <a:spcPct val="5000"/>
              </a:spcAft>
            </a:pPr>
            <a:r>
              <a:rPr lang="en-US" altLang="zh-TW" sz="1600" b="1" dirty="0" smtClean="0">
                <a:latin typeface="Times New Roman" pitchFamily="18" charset="0"/>
                <a:ea typeface="PMingLiU" pitchFamily="18" charset="-120"/>
                <a:cs typeface="Times New Roman" pitchFamily="18" charset="0"/>
              </a:rPr>
              <a:t>NEMS GFS Aerosol Component</a:t>
            </a:r>
          </a:p>
          <a:p>
            <a:pPr lvl="1">
              <a:lnSpc>
                <a:spcPct val="90000"/>
              </a:lnSpc>
              <a:spcBef>
                <a:spcPct val="25000"/>
              </a:spcBef>
              <a:spcAft>
                <a:spcPct val="5000"/>
              </a:spcAft>
            </a:pPr>
            <a:r>
              <a:rPr lang="en-US" altLang="zh-TW" sz="1600" dirty="0" smtClean="0">
                <a:latin typeface="Times New Roman" pitchFamily="18" charset="0"/>
                <a:ea typeface="PMingLiU" pitchFamily="18" charset="-120"/>
                <a:cs typeface="Times New Roman" pitchFamily="18" charset="0"/>
              </a:rPr>
              <a:t>Model Configuration:</a:t>
            </a:r>
          </a:p>
          <a:p>
            <a:pPr lvl="2" eaLnBrk="1" hangingPunct="1">
              <a:buFont typeface="Wingdings" pitchFamily="2" charset="2"/>
              <a:buChar char="§"/>
            </a:pPr>
            <a:r>
              <a:rPr lang="en-US" altLang="zh-TW" sz="1600" dirty="0" smtClean="0">
                <a:latin typeface="Times New Roman" pitchFamily="18" charset="0"/>
                <a:ea typeface="PMingLiU" pitchFamily="18" charset="-120"/>
                <a:cs typeface="Times New Roman" pitchFamily="18" charset="0"/>
              </a:rPr>
              <a:t>Forecast model: Global Forecast System (GFS) based on NOAA Environmental Modeling System (NEMS), </a:t>
            </a:r>
            <a:r>
              <a:rPr lang="en-US" altLang="zh-TW" sz="1600" dirty="0" smtClean="0">
                <a:solidFill>
                  <a:srgbClr val="C00000"/>
                </a:solidFill>
                <a:latin typeface="Times New Roman" pitchFamily="18" charset="0"/>
                <a:ea typeface="PMingLiU" pitchFamily="18" charset="-120"/>
                <a:cs typeface="Times New Roman" pitchFamily="18" charset="0"/>
              </a:rPr>
              <a:t>NEMS-GFS</a:t>
            </a:r>
          </a:p>
          <a:p>
            <a:pPr lvl="2" eaLnBrk="1" hangingPunct="1">
              <a:buFont typeface="Wingdings" pitchFamily="2" charset="2"/>
              <a:buChar char="§"/>
            </a:pPr>
            <a:r>
              <a:rPr lang="en-US" altLang="zh-TW" sz="1600" dirty="0" smtClean="0">
                <a:latin typeface="Times New Roman" pitchFamily="18" charset="0"/>
                <a:ea typeface="PMingLiU" pitchFamily="18" charset="-120"/>
                <a:cs typeface="Times New Roman" pitchFamily="18" charset="0"/>
              </a:rPr>
              <a:t>Aerosol model: NASA Goddard Chemistry Aerosol Radiation and Transport Model, </a:t>
            </a:r>
            <a:r>
              <a:rPr lang="en-US" altLang="zh-TW" sz="1600" dirty="0" smtClean="0">
                <a:solidFill>
                  <a:srgbClr val="C00000"/>
                </a:solidFill>
                <a:latin typeface="Times New Roman" pitchFamily="18" charset="0"/>
                <a:ea typeface="PMingLiU" pitchFamily="18" charset="-120"/>
                <a:cs typeface="Times New Roman" pitchFamily="18" charset="0"/>
              </a:rPr>
              <a:t>GOCART</a:t>
            </a:r>
            <a:endParaRPr lang="en-US" altLang="zh-TW" sz="1600" b="1" dirty="0" smtClean="0">
              <a:latin typeface="Times New Roman" pitchFamily="18" charset="0"/>
              <a:ea typeface="PMingLiU" pitchFamily="18" charset="-120"/>
              <a:cs typeface="Times New Roman" pitchFamily="18" charset="0"/>
            </a:endParaRPr>
          </a:p>
          <a:p>
            <a:pPr lvl="1">
              <a:lnSpc>
                <a:spcPct val="90000"/>
              </a:lnSpc>
              <a:spcBef>
                <a:spcPct val="25000"/>
              </a:spcBef>
              <a:spcAft>
                <a:spcPct val="5000"/>
              </a:spcAft>
            </a:pPr>
            <a:r>
              <a:rPr lang="en-US" altLang="zh-TW" sz="1600" dirty="0" smtClean="0">
                <a:latin typeface="Times New Roman" pitchFamily="18" charset="0"/>
                <a:ea typeface="PMingLiU" pitchFamily="18" charset="-120"/>
                <a:cs typeface="Times New Roman" pitchFamily="18" charset="0"/>
              </a:rPr>
              <a:t>NEMS GFS and GOCART are </a:t>
            </a:r>
            <a:r>
              <a:rPr lang="en-US" altLang="zh-TW" sz="1600" dirty="0" smtClean="0">
                <a:solidFill>
                  <a:srgbClr val="C00000"/>
                </a:solidFill>
                <a:latin typeface="Times New Roman" pitchFamily="18" charset="0"/>
                <a:ea typeface="PMingLiU" pitchFamily="18" charset="-120"/>
                <a:cs typeface="Times New Roman" pitchFamily="18" charset="0"/>
              </a:rPr>
              <a:t>interactively</a:t>
            </a:r>
            <a:r>
              <a:rPr lang="en-US" altLang="zh-TW" sz="1600" dirty="0" smtClean="0">
                <a:latin typeface="Times New Roman" pitchFamily="18" charset="0"/>
                <a:ea typeface="PMingLiU" pitchFamily="18" charset="-120"/>
                <a:cs typeface="Times New Roman" pitchFamily="18" charset="0"/>
              </a:rPr>
              <a:t> connected using </a:t>
            </a:r>
            <a:r>
              <a:rPr lang="en-US" altLang="zh-TW" sz="1600" dirty="0" smtClean="0">
                <a:solidFill>
                  <a:srgbClr val="C00000"/>
                </a:solidFill>
                <a:latin typeface="Times New Roman" pitchFamily="18" charset="0"/>
                <a:ea typeface="PMingLiU" pitchFamily="18" charset="-120"/>
                <a:cs typeface="Times New Roman" pitchFamily="18" charset="0"/>
              </a:rPr>
              <a:t>ESMF coupler components</a:t>
            </a:r>
          </a:p>
          <a:p>
            <a:pPr lvl="1">
              <a:lnSpc>
                <a:spcPct val="90000"/>
              </a:lnSpc>
              <a:spcBef>
                <a:spcPct val="25000"/>
              </a:spcBef>
              <a:spcAft>
                <a:spcPct val="5000"/>
              </a:spcAft>
            </a:pPr>
            <a:r>
              <a:rPr lang="en-US" sz="1600" dirty="0" smtClean="0">
                <a:latin typeface="Times New Roman" pitchFamily="18" charset="0"/>
                <a:cs typeface="Times New Roman" pitchFamily="18" charset="0"/>
              </a:rPr>
              <a:t>Despite the ESMF flavor in how GOCART is implemented, GOCART is incorporated into NEMS GFS as </a:t>
            </a:r>
            <a:r>
              <a:rPr lang="en-US" sz="1600" dirty="0" smtClean="0">
                <a:solidFill>
                  <a:srgbClr val="C00000"/>
                </a:solidFill>
                <a:latin typeface="Times New Roman" pitchFamily="18" charset="0"/>
                <a:cs typeface="Times New Roman" pitchFamily="18" charset="0"/>
              </a:rPr>
              <a:t>a column </a:t>
            </a:r>
            <a:r>
              <a:rPr lang="en-US" sz="1600" dirty="0" smtClean="0">
                <a:solidFill>
                  <a:srgbClr val="C00000"/>
                </a:solidFill>
                <a:latin typeface="Times New Roman" pitchFamily="18" charset="0"/>
                <a:cs typeface="Times New Roman" pitchFamily="18" charset="0"/>
              </a:rPr>
              <a:t>process</a:t>
            </a:r>
            <a:endParaRPr lang="en-US" altLang="zh-TW" sz="2000" dirty="0" smtClean="0">
              <a:solidFill>
                <a:srgbClr val="000066"/>
              </a:solidFill>
              <a:latin typeface="Comic Sans MS" pitchFamily="66" charset="0"/>
              <a:ea typeface="PMingLiU" pitchFamily="18" charset="-120"/>
            </a:endParaRPr>
          </a:p>
          <a:p>
            <a:pPr lvl="1">
              <a:lnSpc>
                <a:spcPct val="90000"/>
              </a:lnSpc>
            </a:pPr>
            <a:endParaRPr lang="en-US" altLang="zh-TW" sz="2000" dirty="0" smtClean="0">
              <a:solidFill>
                <a:schemeClr val="bg2"/>
              </a:solidFill>
              <a:latin typeface="Comic Sans MS" pitchFamily="66" charset="0"/>
              <a:ea typeface="PMingLiU" pitchFamily="18" charset="-120"/>
            </a:endParaRPr>
          </a:p>
        </p:txBody>
      </p:sp>
      <p:sp>
        <p:nvSpPr>
          <p:cNvPr id="6" name="Rectangle 5"/>
          <p:cNvSpPr/>
          <p:nvPr/>
        </p:nvSpPr>
        <p:spPr>
          <a:xfrm>
            <a:off x="0" y="6488668"/>
            <a:ext cx="9144000" cy="369332"/>
          </a:xfrm>
          <a:prstGeom prst="rect">
            <a:avLst/>
          </a:prstGeom>
        </p:spPr>
        <p:txBody>
          <a:bodyPr wrap="square">
            <a:spAutoFit/>
          </a:bodyPr>
          <a:lstStyle/>
          <a:p>
            <a:pPr algn="ctr"/>
            <a:r>
              <a:rPr lang="en-US" altLang="zh-TW" dirty="0" smtClean="0">
                <a:latin typeface="Times New Roman" pitchFamily="18" charset="0"/>
                <a:ea typeface="PMingLiU" pitchFamily="18" charset="-120"/>
                <a:cs typeface="Times New Roman" pitchFamily="18" charset="0"/>
              </a:rPr>
              <a:t>From Sarah Lu (NCEP) NEMS/GFS Modeling Summer School</a:t>
            </a:r>
          </a:p>
        </p:txBody>
      </p:sp>
      <p:sp>
        <p:nvSpPr>
          <p:cNvPr id="7" name="Rectangle 6"/>
          <p:cNvSpPr/>
          <p:nvPr/>
        </p:nvSpPr>
        <p:spPr>
          <a:xfrm>
            <a:off x="0" y="5791200"/>
            <a:ext cx="9144000" cy="369332"/>
          </a:xfrm>
          <a:prstGeom prst="rect">
            <a:avLst/>
          </a:prstGeom>
        </p:spPr>
        <p:txBody>
          <a:bodyPr wrap="square">
            <a:spAutoFit/>
          </a:bodyPr>
          <a:lstStyle/>
          <a:p>
            <a:pPr algn="ctr"/>
            <a:r>
              <a:rPr lang="en-US" b="1" dirty="0" smtClean="0">
                <a:latin typeface="Times New Roman" pitchFamily="18" charset="0"/>
                <a:cs typeface="Times New Roman" pitchFamily="18" charset="0"/>
              </a:rPr>
              <a:t>http://www.emc.ncep.noaa.gov/gmb/sarah/NGAC/html/realtime.fcst.glb.html</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457200" y="1676400"/>
            <a:ext cx="8229600" cy="3124200"/>
          </a:xfrm>
        </p:spPr>
        <p:txBody>
          <a:bodyPr/>
          <a:lstStyle/>
          <a:p>
            <a:pPr>
              <a:lnSpc>
                <a:spcPct val="95000"/>
              </a:lnSpc>
            </a:pPr>
            <a:r>
              <a:rPr lang="en-US" altLang="zh-TW" sz="1800" dirty="0" smtClean="0">
                <a:latin typeface="Times New Roman" pitchFamily="18" charset="0"/>
                <a:ea typeface="PMingLiU" pitchFamily="18" charset="-120"/>
                <a:cs typeface="Times New Roman" pitchFamily="18" charset="0"/>
              </a:rPr>
              <a:t>Enables future operational global short-range (e.g., 5-day) </a:t>
            </a:r>
            <a:r>
              <a:rPr lang="en-US" altLang="zh-TW" sz="1800" dirty="0" smtClean="0">
                <a:solidFill>
                  <a:srgbClr val="C00000"/>
                </a:solidFill>
                <a:latin typeface="Times New Roman" pitchFamily="18" charset="0"/>
                <a:ea typeface="PMingLiU" pitchFamily="18" charset="-120"/>
                <a:cs typeface="Times New Roman" pitchFamily="18" charset="0"/>
              </a:rPr>
              <a:t>aerosol prediction</a:t>
            </a:r>
          </a:p>
          <a:p>
            <a:pPr>
              <a:lnSpc>
                <a:spcPct val="95000"/>
              </a:lnSpc>
            </a:pPr>
            <a:r>
              <a:rPr lang="en-US" altLang="zh-TW" sz="1800" dirty="0" smtClean="0">
                <a:latin typeface="Times New Roman" pitchFamily="18" charset="0"/>
                <a:ea typeface="PMingLiU" pitchFamily="18" charset="-120"/>
                <a:cs typeface="Times New Roman" pitchFamily="18" charset="0"/>
              </a:rPr>
              <a:t>Provides a first step toward an operational </a:t>
            </a:r>
            <a:r>
              <a:rPr lang="en-US" altLang="zh-TW" sz="1800" dirty="0" smtClean="0">
                <a:solidFill>
                  <a:srgbClr val="C00000"/>
                </a:solidFill>
                <a:latin typeface="Times New Roman" pitchFamily="18" charset="0"/>
                <a:ea typeface="PMingLiU" pitchFamily="18" charset="-120"/>
                <a:cs typeface="Times New Roman" pitchFamily="18" charset="0"/>
              </a:rPr>
              <a:t>aerosol data assimilation </a:t>
            </a:r>
            <a:r>
              <a:rPr lang="en-US" altLang="zh-TW" sz="1800" dirty="0" smtClean="0">
                <a:latin typeface="Times New Roman" pitchFamily="18" charset="0"/>
                <a:ea typeface="PMingLiU" pitchFamily="18" charset="-120"/>
                <a:cs typeface="Times New Roman" pitchFamily="18" charset="0"/>
              </a:rPr>
              <a:t>capability at NOAA</a:t>
            </a:r>
            <a:endParaRPr lang="en-US" altLang="zh-TW" sz="1800" dirty="0" smtClean="0">
              <a:solidFill>
                <a:srgbClr val="C00000"/>
              </a:solidFill>
              <a:latin typeface="Times New Roman" pitchFamily="18" charset="0"/>
              <a:ea typeface="PMingLiU" pitchFamily="18" charset="-120"/>
              <a:cs typeface="Times New Roman" pitchFamily="18" charset="0"/>
            </a:endParaRPr>
          </a:p>
          <a:p>
            <a:pPr>
              <a:lnSpc>
                <a:spcPct val="95000"/>
              </a:lnSpc>
            </a:pPr>
            <a:r>
              <a:rPr lang="en-US" altLang="zh-TW" sz="1800" dirty="0" smtClean="0">
                <a:latin typeface="Times New Roman" pitchFamily="18" charset="0"/>
                <a:ea typeface="PMingLiU" pitchFamily="18" charset="-120"/>
                <a:cs typeface="Times New Roman" pitchFamily="18" charset="0"/>
              </a:rPr>
              <a:t>Allows </a:t>
            </a:r>
            <a:r>
              <a:rPr lang="en-US" altLang="zh-TW" sz="1800" dirty="0" smtClean="0">
                <a:solidFill>
                  <a:srgbClr val="C00000"/>
                </a:solidFill>
                <a:latin typeface="Times New Roman" pitchFamily="18" charset="0"/>
                <a:ea typeface="PMingLiU" pitchFamily="18" charset="-120"/>
                <a:cs typeface="Times New Roman" pitchFamily="18" charset="0"/>
              </a:rPr>
              <a:t>aerosol impacts </a:t>
            </a:r>
            <a:r>
              <a:rPr lang="en-US" altLang="zh-TW" sz="1800" dirty="0" smtClean="0">
                <a:latin typeface="Times New Roman" pitchFamily="18" charset="0"/>
                <a:ea typeface="PMingLiU" pitchFamily="18" charset="-120"/>
                <a:cs typeface="Times New Roman" pitchFamily="18" charset="0"/>
              </a:rPr>
              <a:t>on medium range weather forecasts to be considered</a:t>
            </a:r>
          </a:p>
          <a:p>
            <a:pPr>
              <a:lnSpc>
                <a:spcPct val="95000"/>
              </a:lnSpc>
            </a:pPr>
            <a:r>
              <a:rPr lang="en-US" altLang="zh-TW" sz="1800" dirty="0" smtClean="0">
                <a:latin typeface="Times New Roman" pitchFamily="18" charset="0"/>
                <a:ea typeface="PMingLiU" pitchFamily="18" charset="-120"/>
                <a:cs typeface="Times New Roman" pitchFamily="18" charset="0"/>
              </a:rPr>
              <a:t>Allows NOAA to </a:t>
            </a:r>
            <a:r>
              <a:rPr lang="en-US" altLang="zh-TW" sz="1800" dirty="0" smtClean="0">
                <a:latin typeface="Times New Roman" pitchFamily="18" charset="0"/>
                <a:ea typeface="PMingLiU" pitchFamily="18" charset="-120"/>
                <a:cs typeface="Times New Roman" pitchFamily="18" charset="0"/>
              </a:rPr>
              <a:t>explore </a:t>
            </a:r>
            <a:r>
              <a:rPr lang="en-US" altLang="zh-TW" sz="1800" dirty="0" smtClean="0">
                <a:solidFill>
                  <a:srgbClr val="C00000"/>
                </a:solidFill>
                <a:latin typeface="Times New Roman" pitchFamily="18" charset="0"/>
                <a:ea typeface="PMingLiU" pitchFamily="18" charset="-120"/>
                <a:cs typeface="Times New Roman" pitchFamily="18" charset="0"/>
              </a:rPr>
              <a:t>aerosol-chemistry-climate interaction </a:t>
            </a:r>
            <a:r>
              <a:rPr lang="en-US" altLang="zh-TW" sz="1800" dirty="0" smtClean="0">
                <a:latin typeface="Times New Roman" pitchFamily="18" charset="0"/>
                <a:ea typeface="PMingLiU" pitchFamily="18" charset="-120"/>
                <a:cs typeface="Times New Roman" pitchFamily="18" charset="0"/>
              </a:rPr>
              <a:t>in the Climate Forecast System (CFS)</a:t>
            </a:r>
          </a:p>
          <a:p>
            <a:pPr>
              <a:lnSpc>
                <a:spcPct val="95000"/>
              </a:lnSpc>
            </a:pPr>
            <a:r>
              <a:rPr lang="en-US" altLang="zh-TW" sz="1800" dirty="0" smtClean="0">
                <a:latin typeface="Times New Roman" pitchFamily="18" charset="0"/>
                <a:ea typeface="PMingLiU" pitchFamily="18" charset="-120"/>
                <a:cs typeface="Times New Roman" pitchFamily="18" charset="0"/>
              </a:rPr>
              <a:t>Provides global aerosol information required for various applications (e.g., </a:t>
            </a:r>
            <a:r>
              <a:rPr lang="en-US" altLang="zh-TW" sz="1800" dirty="0" smtClean="0">
                <a:solidFill>
                  <a:srgbClr val="C00000"/>
                </a:solidFill>
                <a:latin typeface="Times New Roman" pitchFamily="18" charset="0"/>
                <a:ea typeface="PMingLiU" pitchFamily="18" charset="-120"/>
                <a:cs typeface="Times New Roman" pitchFamily="18" charset="0"/>
              </a:rPr>
              <a:t>satellite radiance data assimilation, </a:t>
            </a:r>
            <a:r>
              <a:rPr lang="en-US" altLang="zh-TW" sz="1800" dirty="0" smtClean="0">
                <a:latin typeface="Times New Roman" pitchFamily="18" charset="0"/>
                <a:ea typeface="PMingLiU" pitchFamily="18" charset="-120"/>
                <a:cs typeface="Times New Roman" pitchFamily="18" charset="0"/>
              </a:rPr>
              <a:t>satellite retrievals, SST analysis, UV-index forecasts, solar electricity production)</a:t>
            </a:r>
          </a:p>
          <a:p>
            <a:pPr>
              <a:lnSpc>
                <a:spcPct val="95000"/>
              </a:lnSpc>
            </a:pPr>
            <a:r>
              <a:rPr lang="en-US" altLang="zh-TW" sz="1800" dirty="0" smtClean="0">
                <a:latin typeface="Times New Roman" pitchFamily="18" charset="0"/>
                <a:ea typeface="PMingLiU" pitchFamily="18" charset="-120"/>
                <a:cs typeface="Times New Roman" pitchFamily="18" charset="0"/>
              </a:rPr>
              <a:t>Provides </a:t>
            </a:r>
            <a:r>
              <a:rPr lang="en-US" altLang="zh-TW" sz="1800" dirty="0" smtClean="0">
                <a:solidFill>
                  <a:srgbClr val="C00000"/>
                </a:solidFill>
                <a:latin typeface="Times New Roman" pitchFamily="18" charset="0"/>
                <a:ea typeface="PMingLiU" pitchFamily="18" charset="-120"/>
                <a:cs typeface="Times New Roman" pitchFamily="18" charset="0"/>
              </a:rPr>
              <a:t>lateral aerosol boundary conditions </a:t>
            </a:r>
            <a:r>
              <a:rPr lang="en-US" altLang="zh-TW" sz="1800" dirty="0" smtClean="0">
                <a:latin typeface="Times New Roman" pitchFamily="18" charset="0"/>
                <a:ea typeface="PMingLiU" pitchFamily="18" charset="-120"/>
                <a:cs typeface="Times New Roman" pitchFamily="18" charset="0"/>
              </a:rPr>
              <a:t>for regional aerosol forecast system</a:t>
            </a:r>
          </a:p>
          <a:p>
            <a:pPr lvl="1">
              <a:lnSpc>
                <a:spcPct val="95000"/>
              </a:lnSpc>
            </a:pPr>
            <a:endParaRPr lang="en-US" altLang="zh-TW" sz="1800" dirty="0" smtClean="0">
              <a:ea typeface="PMingLiU" pitchFamily="18" charset="-120"/>
            </a:endParaRPr>
          </a:p>
          <a:p>
            <a:pPr>
              <a:lnSpc>
                <a:spcPct val="95000"/>
              </a:lnSpc>
            </a:pPr>
            <a:endParaRPr lang="en-US" altLang="zh-TW" sz="1800" dirty="0" smtClean="0">
              <a:ea typeface="PMingLiU" pitchFamily="18" charset="-120"/>
            </a:endParaRPr>
          </a:p>
          <a:p>
            <a:pPr lvl="1">
              <a:lnSpc>
                <a:spcPct val="95000"/>
              </a:lnSpc>
            </a:pPr>
            <a:endParaRPr lang="en-US" altLang="zh-TW" sz="1800" dirty="0" smtClean="0">
              <a:ea typeface="PMingLiU" pitchFamily="18" charset="-120"/>
            </a:endParaRPr>
          </a:p>
        </p:txBody>
      </p:sp>
      <p:sp>
        <p:nvSpPr>
          <p:cNvPr id="25605" name="Title 1"/>
          <p:cNvSpPr>
            <a:spLocks noGrp="1"/>
          </p:cNvSpPr>
          <p:nvPr>
            <p:ph type="title"/>
          </p:nvPr>
        </p:nvSpPr>
        <p:spPr>
          <a:xfrm>
            <a:off x="381000" y="228600"/>
            <a:ext cx="8015288" cy="914400"/>
          </a:xfrm>
        </p:spPr>
        <p:txBody>
          <a:bodyPr>
            <a:normAutofit fontScale="90000"/>
          </a:bodyPr>
          <a:lstStyle/>
          <a:p>
            <a:r>
              <a:rPr lang="en-US" altLang="zh-TW" sz="2800" b="1" dirty="0" smtClean="0">
                <a:latin typeface="Times New Roman" pitchFamily="18" charset="0"/>
                <a:ea typeface="PMingLiU" pitchFamily="18" charset="-120"/>
                <a:cs typeface="Times New Roman" pitchFamily="18" charset="0"/>
              </a:rPr>
              <a:t>Future Operational Benefits Associated with </a:t>
            </a:r>
            <a:br>
              <a:rPr lang="en-US" altLang="zh-TW" sz="2800" b="1" dirty="0" smtClean="0">
                <a:latin typeface="Times New Roman" pitchFamily="18" charset="0"/>
                <a:ea typeface="PMingLiU" pitchFamily="18" charset="-120"/>
                <a:cs typeface="Times New Roman" pitchFamily="18" charset="0"/>
              </a:rPr>
            </a:br>
            <a:r>
              <a:rPr lang="en-US" altLang="zh-TW" sz="2800" b="1" dirty="0" smtClean="0">
                <a:latin typeface="Times New Roman" pitchFamily="18" charset="0"/>
                <a:ea typeface="PMingLiU" pitchFamily="18" charset="-120"/>
                <a:cs typeface="Times New Roman" pitchFamily="18" charset="0"/>
              </a:rPr>
              <a:t>NEMS GFS Aerosol Component</a:t>
            </a:r>
            <a:endParaRPr lang="en-US" sz="2800" b="1" dirty="0" smtClean="0">
              <a:latin typeface="Times New Roman" pitchFamily="18" charset="0"/>
              <a:cs typeface="Times New Roman" pitchFamily="18" charset="0"/>
            </a:endParaRPr>
          </a:p>
        </p:txBody>
      </p:sp>
      <p:sp>
        <p:nvSpPr>
          <p:cNvPr id="6" name="Rectangle 5"/>
          <p:cNvSpPr/>
          <p:nvPr/>
        </p:nvSpPr>
        <p:spPr>
          <a:xfrm>
            <a:off x="0" y="6488668"/>
            <a:ext cx="9144000" cy="369332"/>
          </a:xfrm>
          <a:prstGeom prst="rect">
            <a:avLst/>
          </a:prstGeom>
        </p:spPr>
        <p:txBody>
          <a:bodyPr wrap="square">
            <a:spAutoFit/>
          </a:bodyPr>
          <a:lstStyle/>
          <a:p>
            <a:pPr algn="ctr"/>
            <a:r>
              <a:rPr lang="en-US" altLang="zh-TW" dirty="0" smtClean="0">
                <a:latin typeface="Times New Roman" pitchFamily="18" charset="0"/>
                <a:ea typeface="PMingLiU" pitchFamily="18" charset="-120"/>
                <a:cs typeface="Times New Roman" pitchFamily="18" charset="0"/>
              </a:rPr>
              <a:t>From Sarah Lu (NCEP) NEMS/GFS Modeling Summer School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 y="5667375"/>
            <a:ext cx="5830888" cy="887413"/>
          </a:xfrm>
          <a:prstGeom prst="rect">
            <a:avLst/>
          </a:prstGeom>
          <a:solidFill>
            <a:srgbClr val="CCCCFF"/>
          </a:solidFill>
          <a:ln w="9525">
            <a:solidFill>
              <a:srgbClr val="C00000"/>
            </a:solidFill>
            <a:miter lim="800000"/>
            <a:headEnd/>
            <a:tailEnd/>
          </a:ln>
        </p:spPr>
        <p:txBody>
          <a:bodyPr lIns="92075" tIns="46038" rIns="92075" bIns="46038"/>
          <a:lstStyle/>
          <a:p>
            <a:pPr marL="115888" indent="-115888" defTabSz="685800">
              <a:spcBef>
                <a:spcPct val="20000"/>
              </a:spcBef>
              <a:buSzPct val="75000"/>
              <a:buFont typeface="Wingdings" pitchFamily="2" charset="2"/>
              <a:buChar char="§"/>
            </a:pPr>
            <a:r>
              <a:rPr lang="en-US" altLang="zh-TW" sz="1400">
                <a:solidFill>
                  <a:srgbClr val="000066"/>
                </a:solidFill>
                <a:ea typeface="PMingLiU" pitchFamily="18" charset="-120"/>
              </a:rPr>
              <a:t>T126 L64 GFS/GSI</a:t>
            </a:r>
            <a:r>
              <a:rPr lang="en-US" altLang="zh-TW" sz="1400" baseline="30000">
                <a:solidFill>
                  <a:srgbClr val="000066"/>
                </a:solidFill>
                <a:ea typeface="PMingLiU" pitchFamily="18" charset="-120"/>
              </a:rPr>
              <a:t>#</a:t>
            </a:r>
            <a:r>
              <a:rPr lang="en-US" altLang="zh-TW" sz="1400">
                <a:solidFill>
                  <a:srgbClr val="000066"/>
                </a:solidFill>
                <a:ea typeface="PMingLiU" pitchFamily="18" charset="-120"/>
              </a:rPr>
              <a:t> experiments for the 2006 summer period</a:t>
            </a:r>
          </a:p>
          <a:p>
            <a:pPr marL="115888" indent="-115888" defTabSz="685800">
              <a:spcBef>
                <a:spcPct val="20000"/>
              </a:spcBef>
              <a:buSzPct val="75000"/>
              <a:buFont typeface="Wingdings" pitchFamily="2" charset="2"/>
              <a:buChar char="§"/>
            </a:pPr>
            <a:r>
              <a:rPr lang="en-US" altLang="zh-TW" sz="1400">
                <a:solidFill>
                  <a:srgbClr val="000066"/>
                </a:solidFill>
                <a:ea typeface="PMingLiU" pitchFamily="18" charset="-120"/>
              </a:rPr>
              <a:t>PRC uses the OPAC climatology (as in the operational applications)</a:t>
            </a:r>
          </a:p>
          <a:p>
            <a:pPr marL="115888" indent="-115888" defTabSz="685800">
              <a:spcBef>
                <a:spcPct val="20000"/>
              </a:spcBef>
              <a:buSzPct val="75000"/>
              <a:buFont typeface="Wingdings" pitchFamily="2" charset="2"/>
              <a:buChar char="§"/>
            </a:pPr>
            <a:r>
              <a:rPr lang="en-US" altLang="zh-TW" sz="1400">
                <a:solidFill>
                  <a:srgbClr val="000066"/>
                </a:solidFill>
                <a:ea typeface="PMingLiU" pitchFamily="18" charset="-120"/>
              </a:rPr>
              <a:t>PRG uses the in-line GEOS4-GOCART</a:t>
            </a:r>
            <a:r>
              <a:rPr lang="en-US" altLang="zh-TW" sz="1400" baseline="30000">
                <a:solidFill>
                  <a:srgbClr val="000066"/>
                </a:solidFill>
                <a:ea typeface="PMingLiU" pitchFamily="18" charset="-120"/>
              </a:rPr>
              <a:t>%</a:t>
            </a:r>
            <a:r>
              <a:rPr lang="en-US" altLang="zh-TW" sz="1400">
                <a:solidFill>
                  <a:srgbClr val="000066"/>
                </a:solidFill>
                <a:ea typeface="PMingLiU" pitchFamily="18" charset="-120"/>
              </a:rPr>
              <a:t> dataset (updated every 6 hr)</a:t>
            </a:r>
          </a:p>
        </p:txBody>
      </p:sp>
      <p:sp>
        <p:nvSpPr>
          <p:cNvPr id="23555" name="Rectangle 3"/>
          <p:cNvSpPr>
            <a:spLocks noGrp="1" noChangeArrowheads="1"/>
          </p:cNvSpPr>
          <p:nvPr>
            <p:ph type="title"/>
          </p:nvPr>
        </p:nvSpPr>
        <p:spPr>
          <a:xfrm>
            <a:off x="304800" y="304800"/>
            <a:ext cx="7924800" cy="609600"/>
          </a:xfrm>
        </p:spPr>
        <p:txBody>
          <a:bodyPr>
            <a:normAutofit fontScale="90000"/>
          </a:bodyPr>
          <a:lstStyle/>
          <a:p>
            <a:pPr>
              <a:defRPr/>
            </a:pPr>
            <a:r>
              <a:rPr lang="en-US" sz="2400" b="1" dirty="0" smtClean="0">
                <a:latin typeface="Times New Roman" pitchFamily="18" charset="0"/>
                <a:cs typeface="Times New Roman" pitchFamily="18" charset="0"/>
              </a:rPr>
              <a:t>Aerosol-Radiation Feedback: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Impact of Aerosols on Weather Forecasts</a:t>
            </a:r>
          </a:p>
        </p:txBody>
      </p:sp>
      <p:pic>
        <p:nvPicPr>
          <p:cNvPr id="9220" name="Picture 4" descr="tt"/>
          <p:cNvPicPr>
            <a:picLocks noChangeAspect="1" noChangeArrowheads="1"/>
          </p:cNvPicPr>
          <p:nvPr/>
        </p:nvPicPr>
        <p:blipFill>
          <a:blip r:embed="rId3" cstate="print">
            <a:extLst>
              <a:ext uri="{28A0092B-C50C-407E-A947-70E740481C1C}">
                <a14:useLocalDpi xmlns:a14="http://schemas.microsoft.com/office/drawing/2010/main" val="0"/>
              </a:ext>
            </a:extLst>
          </a:blip>
          <a:srcRect r="32359"/>
          <a:stretch>
            <a:fillRect/>
          </a:stretch>
        </p:blipFill>
        <p:spPr bwMode="auto">
          <a:xfrm>
            <a:off x="533400" y="1487488"/>
            <a:ext cx="293528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rmspmean_T_G2NHX_00Z"/>
          <p:cNvPicPr>
            <a:picLocks noChangeAspect="1" noChangeArrowheads="1"/>
          </p:cNvPicPr>
          <p:nvPr/>
        </p:nvPicPr>
        <p:blipFill>
          <a:blip r:embed="rId4" cstate="print">
            <a:extLst>
              <a:ext uri="{28A0092B-C50C-407E-A947-70E740481C1C}">
                <a14:useLocalDpi xmlns:a14="http://schemas.microsoft.com/office/drawing/2010/main" val="0"/>
              </a:ext>
            </a:extLst>
          </a:blip>
          <a:srcRect l="1372" t="2744" r="4114" b="23314"/>
          <a:stretch>
            <a:fillRect/>
          </a:stretch>
        </p:blipFill>
        <p:spPr bwMode="auto">
          <a:xfrm>
            <a:off x="3810000" y="1393825"/>
            <a:ext cx="434816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576638" y="4795838"/>
            <a:ext cx="5033962" cy="738187"/>
          </a:xfrm>
          <a:prstGeom prst="rect">
            <a:avLst/>
          </a:prstGeom>
          <a:noFill/>
          <a:ln>
            <a:noFill/>
          </a:ln>
          <a:effectLst/>
          <a:extLst/>
        </p:spPr>
        <p:txBody>
          <a:bodyPr>
            <a:spAutoFit/>
          </a:bodyPr>
          <a:lstStyle/>
          <a:p>
            <a:pPr>
              <a:spcBef>
                <a:spcPct val="20000"/>
              </a:spcBef>
              <a:buSzPct val="75000"/>
              <a:buFont typeface="Wingdings" pitchFamily="2" charset="2"/>
              <a:buNone/>
              <a:defRPr/>
            </a:pPr>
            <a:r>
              <a:rPr lang="en-US" sz="1400" b="1" i="1" dirty="0">
                <a:solidFill>
                  <a:srgbClr val="CC0000"/>
                </a:solidFill>
                <a:latin typeface="+mn-lt"/>
              </a:rPr>
              <a:t>Verification against analyses and observations indicates a positive impact in temperature forecasts due to realistic time-varying treatment of aerosols.</a:t>
            </a:r>
          </a:p>
        </p:txBody>
      </p:sp>
      <p:sp>
        <p:nvSpPr>
          <p:cNvPr id="23559" name="Text Box 7"/>
          <p:cNvSpPr txBox="1">
            <a:spLocks noChangeArrowheads="1"/>
          </p:cNvSpPr>
          <p:nvPr/>
        </p:nvSpPr>
        <p:spPr bwMode="auto">
          <a:xfrm>
            <a:off x="6037263" y="5667375"/>
            <a:ext cx="2971800" cy="523875"/>
          </a:xfrm>
          <a:prstGeom prst="rect">
            <a:avLst/>
          </a:prstGeom>
          <a:no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400" dirty="0">
                <a:latin typeface="+mn-lt"/>
              </a:rPr>
              <a:t>#: 2008 GFS package </a:t>
            </a:r>
          </a:p>
          <a:p>
            <a:pPr eaLnBrk="1" hangingPunct="1">
              <a:defRPr/>
            </a:pPr>
            <a:r>
              <a:rPr lang="en-US" sz="1400" dirty="0">
                <a:latin typeface="+mn-lt"/>
              </a:rPr>
              <a:t>%: In-line GEOS4-GOCART</a:t>
            </a:r>
          </a:p>
        </p:txBody>
      </p:sp>
      <p:sp>
        <p:nvSpPr>
          <p:cNvPr id="10" name="Rectangle 9"/>
          <p:cNvSpPr/>
          <p:nvPr/>
        </p:nvSpPr>
        <p:spPr>
          <a:xfrm>
            <a:off x="0" y="6488668"/>
            <a:ext cx="9144000" cy="369332"/>
          </a:xfrm>
          <a:prstGeom prst="rect">
            <a:avLst/>
          </a:prstGeom>
        </p:spPr>
        <p:txBody>
          <a:bodyPr wrap="square">
            <a:spAutoFit/>
          </a:bodyPr>
          <a:lstStyle/>
          <a:p>
            <a:pPr algn="ctr"/>
            <a:r>
              <a:rPr lang="en-US" altLang="zh-TW" dirty="0" smtClean="0">
                <a:latin typeface="Times New Roman" pitchFamily="18" charset="0"/>
                <a:ea typeface="PMingLiU" pitchFamily="18" charset="-120"/>
                <a:cs typeface="Times New Roman" pitchFamily="18" charset="0"/>
              </a:rPr>
              <a:t>From Sarah Lu (NCEP) NEMS/GFS Modeling Summer School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ean\home\bpierce\My Documents\FY12_Travel\TORERO_JCSDA\JCSDA\model.raqms_1x1.201104271200.18A_SFC_BCOC.png"/>
          <p:cNvPicPr>
            <a:picLocks noChangeAspect="1" noChangeArrowheads="1"/>
          </p:cNvPicPr>
          <p:nvPr/>
        </p:nvPicPr>
        <p:blipFill>
          <a:blip r:embed="rId2"/>
          <a:srcRect l="4575"/>
          <a:stretch>
            <a:fillRect/>
          </a:stretch>
        </p:blipFill>
        <p:spPr bwMode="auto">
          <a:xfrm>
            <a:off x="5638800" y="3184525"/>
            <a:ext cx="3505200" cy="3673475"/>
          </a:xfrm>
          <a:prstGeom prst="rect">
            <a:avLst/>
          </a:prstGeom>
          <a:noFill/>
          <a:ln w="9525">
            <a:noFill/>
            <a:miter lim="800000"/>
            <a:headEnd/>
            <a:tailEnd/>
          </a:ln>
        </p:spPr>
      </p:pic>
      <p:pic>
        <p:nvPicPr>
          <p:cNvPr id="69635" name="Picture 2"/>
          <p:cNvPicPr>
            <a:picLocks noChangeAspect="1" noChangeArrowheads="1"/>
          </p:cNvPicPr>
          <p:nvPr/>
        </p:nvPicPr>
        <p:blipFill>
          <a:blip r:embed="rId3"/>
          <a:srcRect l="24554" t="17290" r="25317" b="9839"/>
          <a:stretch>
            <a:fillRect/>
          </a:stretch>
        </p:blipFill>
        <p:spPr bwMode="auto">
          <a:xfrm>
            <a:off x="5638800" y="0"/>
            <a:ext cx="3505200" cy="3184525"/>
          </a:xfrm>
          <a:prstGeom prst="rect">
            <a:avLst/>
          </a:prstGeom>
          <a:noFill/>
          <a:ln w="9525">
            <a:noFill/>
            <a:miter lim="800000"/>
            <a:headEnd/>
            <a:tailEnd/>
          </a:ln>
        </p:spPr>
      </p:pic>
      <p:sp>
        <p:nvSpPr>
          <p:cNvPr id="69636" name="Rectangle 1"/>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69637" name="TextBox 2"/>
          <p:cNvSpPr txBox="1">
            <a:spLocks noChangeArrowheads="1"/>
          </p:cNvSpPr>
          <p:nvPr/>
        </p:nvSpPr>
        <p:spPr bwMode="auto">
          <a:xfrm>
            <a:off x="161925" y="1023938"/>
            <a:ext cx="5181600" cy="2862262"/>
          </a:xfrm>
          <a:prstGeom prst="rect">
            <a:avLst/>
          </a:prstGeom>
          <a:noFill/>
          <a:ln w="9525">
            <a:noFill/>
            <a:miter lim="800000"/>
            <a:headEnd/>
            <a:tailEnd/>
          </a:ln>
        </p:spPr>
        <p:txBody>
          <a:bodyPr>
            <a:spAutoFit/>
          </a:bodyPr>
          <a:lstStyle/>
          <a:p>
            <a:pPr marL="285750" indent="-285750">
              <a:buFont typeface="Arial" charset="0"/>
              <a:buChar char="•"/>
            </a:pPr>
            <a:r>
              <a:rPr lang="en-US" b="1">
                <a:latin typeface="Times New Roman" pitchFamily="18" charset="0"/>
                <a:cs typeface="Times New Roman" pitchFamily="18" charset="0"/>
              </a:rPr>
              <a:t>MODIS aerosol optical depth (AOD) shows significant aerosol loading over Gulf within warm sector of storm</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surface Black and Organic Carbon (BCOC) analysis shows highly elevated aerosols</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used to initialize and provide lateral boundary conditions for 4km WRF-CHEM with explicit (MOSAIC) aerosol/cloud interaction</a:t>
            </a:r>
          </a:p>
        </p:txBody>
      </p:sp>
      <p:grpSp>
        <p:nvGrpSpPr>
          <p:cNvPr id="69638" name="Group 8"/>
          <p:cNvGrpSpPr>
            <a:grpSpLocks/>
          </p:cNvGrpSpPr>
          <p:nvPr/>
        </p:nvGrpSpPr>
        <p:grpSpPr bwMode="auto">
          <a:xfrm>
            <a:off x="76200" y="3970338"/>
            <a:ext cx="4776788" cy="2895600"/>
            <a:chOff x="4267200" y="1143000"/>
            <a:chExt cx="4776787" cy="2895600"/>
          </a:xfrm>
        </p:grpSpPr>
        <p:pic>
          <p:nvPicPr>
            <p:cNvPr id="69639" name="Picture 9"/>
            <p:cNvPicPr>
              <a:picLocks noChangeAspect="1" noChangeArrowheads="1"/>
            </p:cNvPicPr>
            <p:nvPr/>
          </p:nvPicPr>
          <p:blipFill>
            <a:blip r:embed="rId4"/>
            <a:srcRect/>
            <a:stretch>
              <a:fillRect/>
            </a:stretch>
          </p:blipFill>
          <p:spPr bwMode="auto">
            <a:xfrm>
              <a:off x="4267200" y="1474513"/>
              <a:ext cx="4776787" cy="2564087"/>
            </a:xfrm>
            <a:prstGeom prst="rect">
              <a:avLst/>
            </a:prstGeom>
            <a:noFill/>
            <a:ln w="9525">
              <a:noFill/>
              <a:miter lim="800000"/>
              <a:headEnd/>
              <a:tailEnd/>
            </a:ln>
          </p:spPr>
        </p:pic>
        <p:cxnSp>
          <p:nvCxnSpPr>
            <p:cNvPr id="11" name="Straight Connector 10"/>
            <p:cNvCxnSpPr/>
            <p:nvPr/>
          </p:nvCxnSpPr>
          <p:spPr>
            <a:xfrm>
              <a:off x="58674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642" name="TextBox 12"/>
            <p:cNvSpPr txBox="1">
              <a:spLocks noChangeArrowheads="1"/>
            </p:cNvSpPr>
            <p:nvPr/>
          </p:nvSpPr>
          <p:spPr bwMode="auto">
            <a:xfrm>
              <a:off x="4953000" y="2438400"/>
              <a:ext cx="617477" cy="369332"/>
            </a:xfrm>
            <a:prstGeom prst="rect">
              <a:avLst/>
            </a:prstGeom>
            <a:noFill/>
            <a:ln w="9525">
              <a:noFill/>
              <a:miter lim="800000"/>
              <a:headEnd/>
              <a:tailEnd/>
            </a:ln>
          </p:spPr>
          <p:txBody>
            <a:bodyPr wrap="none">
              <a:spAutoFit/>
            </a:bodyPr>
            <a:lstStyle/>
            <a:p>
              <a:r>
                <a:rPr lang="en-US"/>
                <a:t>26th</a:t>
              </a:r>
            </a:p>
          </p:txBody>
        </p:sp>
        <p:sp>
          <p:nvSpPr>
            <p:cNvPr id="69643" name="TextBox 13"/>
            <p:cNvSpPr txBox="1">
              <a:spLocks noChangeArrowheads="1"/>
            </p:cNvSpPr>
            <p:nvPr/>
          </p:nvSpPr>
          <p:spPr bwMode="auto">
            <a:xfrm>
              <a:off x="5715000" y="1219200"/>
              <a:ext cx="617477" cy="369332"/>
            </a:xfrm>
            <a:prstGeom prst="rect">
              <a:avLst/>
            </a:prstGeom>
            <a:noFill/>
            <a:ln w="9525">
              <a:noFill/>
              <a:miter lim="800000"/>
              <a:headEnd/>
              <a:tailEnd/>
            </a:ln>
          </p:spPr>
          <p:txBody>
            <a:bodyPr wrap="none">
              <a:spAutoFit/>
            </a:bodyPr>
            <a:lstStyle/>
            <a:p>
              <a:r>
                <a:rPr lang="en-US"/>
                <a:t>27th</a:t>
              </a:r>
            </a:p>
          </p:txBody>
        </p:sp>
        <p:sp>
          <p:nvSpPr>
            <p:cNvPr id="69644" name="TextBox 14"/>
            <p:cNvSpPr txBox="1">
              <a:spLocks noChangeArrowheads="1"/>
            </p:cNvSpPr>
            <p:nvPr/>
          </p:nvSpPr>
          <p:spPr bwMode="auto">
            <a:xfrm>
              <a:off x="6477000" y="2667000"/>
              <a:ext cx="617477" cy="369332"/>
            </a:xfrm>
            <a:prstGeom prst="rect">
              <a:avLst/>
            </a:prstGeom>
            <a:noFill/>
            <a:ln w="9525">
              <a:noFill/>
              <a:miter lim="800000"/>
              <a:headEnd/>
              <a:tailEnd/>
            </a:ln>
          </p:spPr>
          <p:txBody>
            <a:bodyPr wrap="none">
              <a:spAutoFit/>
            </a:bodyPr>
            <a:lstStyle/>
            <a:p>
              <a:r>
                <a:rPr lang="en-US"/>
                <a:t>28th</a:t>
              </a:r>
            </a:p>
          </p:txBody>
        </p:sp>
        <p:sp>
          <p:nvSpPr>
            <p:cNvPr id="69645" name="TextBox 15"/>
            <p:cNvSpPr txBox="1">
              <a:spLocks noChangeArrowheads="1"/>
            </p:cNvSpPr>
            <p:nvPr/>
          </p:nvSpPr>
          <p:spPr bwMode="auto">
            <a:xfrm>
              <a:off x="6559755" y="1143000"/>
              <a:ext cx="2355645" cy="369332"/>
            </a:xfrm>
            <a:prstGeom prst="rect">
              <a:avLst/>
            </a:prstGeom>
            <a:noFill/>
            <a:ln w="9525">
              <a:noFill/>
              <a:miter lim="800000"/>
              <a:headEnd/>
              <a:tailEnd/>
            </a:ln>
          </p:spPr>
          <p:txBody>
            <a:bodyPr wrap="none">
              <a:spAutoFit/>
            </a:bodyPr>
            <a:lstStyle/>
            <a:p>
              <a:r>
                <a:rPr lang="en-US"/>
                <a:t>Aeronet AOD Louisiana</a:t>
              </a:r>
            </a:p>
          </p:txBody>
        </p:sp>
        <p:sp>
          <p:nvSpPr>
            <p:cNvPr id="69646" name="TextBox 16"/>
            <p:cNvSpPr txBox="1">
              <a:spLocks noChangeArrowheads="1"/>
            </p:cNvSpPr>
            <p:nvPr/>
          </p:nvSpPr>
          <p:spPr bwMode="auto">
            <a:xfrm>
              <a:off x="6934200" y="1752600"/>
              <a:ext cx="1447800" cy="646331"/>
            </a:xfrm>
            <a:prstGeom prst="rect">
              <a:avLst/>
            </a:prstGeom>
            <a:solidFill>
              <a:schemeClr val="bg1"/>
            </a:solidFill>
            <a:ln w="9525">
              <a:noFill/>
              <a:miter lim="800000"/>
              <a:headEnd/>
              <a:tailEnd/>
            </a:ln>
          </p:spPr>
          <p:txBody>
            <a:bodyPr>
              <a:spAutoFit/>
            </a:bodyPr>
            <a:lstStyle/>
            <a:p>
              <a:r>
                <a:rPr lang="en-US">
                  <a:solidFill>
                    <a:srgbClr val="C00000"/>
                  </a:solidFill>
                </a:rPr>
                <a:t>WRF-Chem</a:t>
              </a:r>
            </a:p>
            <a:p>
              <a:r>
                <a:rPr lang="en-US">
                  <a:solidFill>
                    <a:srgbClr val="0070C0"/>
                  </a:solidFill>
                </a:rPr>
                <a:t>OBS</a:t>
              </a:r>
            </a:p>
          </p:txBody>
        </p:sp>
      </p:grpSp>
    </p:spTree>
    <p:extLst>
      <p:ext uri="{BB962C8B-B14F-4D97-AF65-F5344CB8AC3E}">
        <p14:creationId xmlns:p14="http://schemas.microsoft.com/office/powerpoint/2010/main" val="13902268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TotalTime>
  <Words>1705</Words>
  <Application>Microsoft Office PowerPoint</Application>
  <PresentationFormat>On-screen Show (4:3)</PresentationFormat>
  <Paragraphs>227</Paragraphs>
  <Slides>40</Slides>
  <Notes>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Office Theme</vt:lpstr>
      <vt:lpstr>Photo Editor Photo</vt:lpstr>
      <vt:lpstr>Equation</vt:lpstr>
      <vt:lpstr>PowerPoint Presentation</vt:lpstr>
      <vt:lpstr>PowerPoint Presentation</vt:lpstr>
      <vt:lpstr>PowerPoint Presentation</vt:lpstr>
      <vt:lpstr>PowerPoint Presentation</vt:lpstr>
      <vt:lpstr>Why Include Aerosols in the Predictive Systems?</vt:lpstr>
      <vt:lpstr>Development of NEMS GFS Interactive Atmosphere-Aerosol Forecast System</vt:lpstr>
      <vt:lpstr>Future Operational Benefits Associated with  NEMS GFS Aerosol Component</vt:lpstr>
      <vt:lpstr>Aerosol-Radiation Feedback:  Impact of Aerosols on Weather Forecasts</vt:lpstr>
      <vt:lpstr>PowerPoint Presentation</vt:lpstr>
      <vt:lpstr>Precip. Obs vs WRF &amp; WRF-Chem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39</cp:revision>
  <dcterms:created xsi:type="dcterms:W3CDTF">2006-08-16T00:00:00Z</dcterms:created>
  <dcterms:modified xsi:type="dcterms:W3CDTF">2014-11-24T20:56:18Z</dcterms:modified>
</cp:coreProperties>
</file>