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8" r:id="rId2"/>
    <p:sldId id="280" r:id="rId3"/>
    <p:sldId id="282" r:id="rId4"/>
    <p:sldId id="256" r:id="rId5"/>
    <p:sldId id="262" r:id="rId6"/>
    <p:sldId id="263" r:id="rId7"/>
    <p:sldId id="264" r:id="rId8"/>
    <p:sldId id="275" r:id="rId9"/>
    <p:sldId id="267" r:id="rId10"/>
    <p:sldId id="268" r:id="rId11"/>
    <p:sldId id="269" r:id="rId12"/>
    <p:sldId id="266" r:id="rId13"/>
    <p:sldId id="276" r:id="rId14"/>
    <p:sldId id="260" r:id="rId15"/>
    <p:sldId id="270" r:id="rId16"/>
    <p:sldId id="277" r:id="rId17"/>
    <p:sldId id="273" r:id="rId18"/>
    <p:sldId id="271" r:id="rId19"/>
    <p:sldId id="279" r:id="rId20"/>
    <p:sldId id="278" r:id="rId21"/>
    <p:sldId id="274" r:id="rId22"/>
    <p:sldId id="283" r:id="rId23"/>
  </p:sldIdLst>
  <p:sldSz cx="14630400" cy="8229600"/>
  <p:notesSz cx="6858000" cy="9144000"/>
  <p:defaultText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252" y="-72"/>
      </p:cViewPr>
      <p:guideLst>
        <p:guide orient="horz" pos="2592"/>
        <p:guide pos="4608"/>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DEF7E4-0988-4F17-94F8-6A1C8584ED93}" type="datetimeFigureOut">
              <a:rPr lang="en-US" smtClean="0"/>
              <a:pPr/>
              <a:t>12/12/2016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F3F70F-560F-4DFB-95A3-7572CB79C2B8}" type="slidenum">
              <a:rPr lang="en-US" smtClean="0"/>
              <a:pPr/>
              <a:t>‹#›</a:t>
            </a:fld>
            <a:endParaRPr lang="en-US"/>
          </a:p>
        </p:txBody>
      </p:sp>
    </p:spTree>
    <p:extLst>
      <p:ext uri="{BB962C8B-B14F-4D97-AF65-F5344CB8AC3E}">
        <p14:creationId xmlns:p14="http://schemas.microsoft.com/office/powerpoint/2010/main" xmlns="" val="4164671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xmlns="" val="548791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6"/>
            <a:ext cx="3291840" cy="70218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329566"/>
            <a:ext cx="9631680" cy="70218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22" tIns="65311" rIns="130622" bIns="653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1920240"/>
            <a:ext cx="13167360" cy="5431156"/>
          </a:xfrm>
          <a:prstGeom prst="rect">
            <a:avLst/>
          </a:prstGeom>
        </p:spPr>
        <p:txBody>
          <a:bodyPr vert="horz" lIns="130622" tIns="65311" rIns="130622" bIns="653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7627621"/>
            <a:ext cx="3413760" cy="438150"/>
          </a:xfrm>
          <a:prstGeom prst="rect">
            <a:avLst/>
          </a:prstGeom>
        </p:spPr>
        <p:txBody>
          <a:bodyPr vert="horz" lIns="130622" tIns="65311" rIns="130622" bIns="65311" rtlCol="0" anchor="ctr"/>
          <a:lstStyle>
            <a:lvl1pPr algn="l">
              <a:defRPr sz="1700">
                <a:solidFill>
                  <a:schemeClr val="tx1">
                    <a:tint val="75000"/>
                  </a:schemeClr>
                </a:solidFill>
              </a:defRPr>
            </a:lvl1pPr>
          </a:lstStyle>
          <a:p>
            <a:fld id="{1D8BD707-D9CF-40AE-B4C6-C98DA3205C09}" type="datetimeFigureOut">
              <a:rPr lang="en-US" smtClean="0"/>
              <a:pPr/>
              <a:t>12/12/2016</a:t>
            </a:fld>
            <a:endParaRPr lang="en-US"/>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130622" tIns="65311" rIns="130622" bIns="65311" rtlCol="0" anchor="ctr"/>
          <a:lstStyle>
            <a:lvl1pPr algn="ctr">
              <a:defRPr sz="1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130622" tIns="65311" rIns="130622" bIns="65311" rtlCol="0" anchor="ctr"/>
          <a:lstStyle>
            <a:lvl1pPr algn="r">
              <a:defRPr sz="17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30622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130622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esrl.noaa.gov/psd/enso/rapid_response/"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2400"/>
            <a:ext cx="14630400" cy="1754326"/>
          </a:xfrm>
          <a:prstGeom prst="rect">
            <a:avLst/>
          </a:prstGeom>
        </p:spPr>
        <p:txBody>
          <a:bodyPr wrap="square">
            <a:spAutoFit/>
          </a:bodyPr>
          <a:lstStyle/>
          <a:p>
            <a:pPr algn="ctr"/>
            <a:r>
              <a:rPr lang="en-US" sz="3600" b="1" dirty="0">
                <a:latin typeface="Times New Roman" panose="02020603050405020304" pitchFamily="18" charset="0"/>
                <a:cs typeface="Times New Roman" panose="02020603050405020304" pitchFamily="18" charset="0"/>
              </a:rPr>
              <a:t>JPSS Observations of Intercontinental Pollution and Atmospheric River Transport Processes </a:t>
            </a:r>
            <a:r>
              <a:rPr lang="en-US" sz="3600" b="1" dirty="0" smtClean="0">
                <a:latin typeface="Times New Roman" panose="02020603050405020304" pitchFamily="18" charset="0"/>
                <a:cs typeface="Times New Roman" panose="02020603050405020304" pitchFamily="18" charset="0"/>
              </a:rPr>
              <a:t>during </a:t>
            </a:r>
            <a:r>
              <a:rPr lang="en-US" sz="3600" b="1" dirty="0">
                <a:latin typeface="Times New Roman" panose="02020603050405020304" pitchFamily="18" charset="0"/>
                <a:cs typeface="Times New Roman" panose="02020603050405020304" pitchFamily="18" charset="0"/>
              </a:rPr>
              <a:t>the </a:t>
            </a:r>
            <a:endParaRPr lang="en-US" sz="3600" b="1" dirty="0" smtClean="0">
              <a:latin typeface="Times New Roman" panose="02020603050405020304" pitchFamily="18" charset="0"/>
              <a:cs typeface="Times New Roman" panose="02020603050405020304" pitchFamily="18" charset="0"/>
            </a:endParaRPr>
          </a:p>
          <a:p>
            <a:pPr algn="ctr"/>
            <a:r>
              <a:rPr lang="en-US" sz="3600" b="1" dirty="0" smtClean="0">
                <a:latin typeface="Times New Roman" panose="02020603050405020304" pitchFamily="18" charset="0"/>
                <a:cs typeface="Times New Roman" panose="02020603050405020304" pitchFamily="18" charset="0"/>
              </a:rPr>
              <a:t>2016 </a:t>
            </a:r>
            <a:r>
              <a:rPr lang="en-US" sz="3600" b="1" dirty="0">
                <a:latin typeface="Times New Roman" panose="02020603050405020304" pitchFamily="18" charset="0"/>
                <a:cs typeface="Times New Roman" panose="02020603050405020304" pitchFamily="18" charset="0"/>
              </a:rPr>
              <a:t>NOAA El Niño Rapid Response </a:t>
            </a:r>
            <a:r>
              <a:rPr lang="en-US" sz="3600" b="1" dirty="0" smtClean="0">
                <a:latin typeface="Times New Roman" panose="02020603050405020304" pitchFamily="18" charset="0"/>
                <a:cs typeface="Times New Roman" panose="02020603050405020304" pitchFamily="18" charset="0"/>
              </a:rPr>
              <a:t>(ENRR) Field Campaign</a:t>
            </a:r>
            <a:endParaRPr lang="en-US" sz="3600" b="1" dirty="0">
              <a:latin typeface="Times New Roman" panose="02020603050405020304" pitchFamily="18" charset="0"/>
              <a:cs typeface="Times New Roman" panose="02020603050405020304" pitchFamily="18" charset="0"/>
            </a:endParaRPr>
          </a:p>
        </p:txBody>
      </p:sp>
      <p:sp>
        <p:nvSpPr>
          <p:cNvPr id="3" name="Rectangle 2"/>
          <p:cNvSpPr/>
          <p:nvPr/>
        </p:nvSpPr>
        <p:spPr>
          <a:xfrm>
            <a:off x="0" y="6044386"/>
            <a:ext cx="14630400" cy="2185214"/>
          </a:xfrm>
          <a:prstGeom prst="rect">
            <a:avLst/>
          </a:prstGeom>
        </p:spPr>
        <p:txBody>
          <a:bodyPr wrap="square">
            <a:spAutoFit/>
          </a:bodyPr>
          <a:lstStyle/>
          <a:p>
            <a:pPr algn="ctr"/>
            <a:r>
              <a:rPr lang="sv-SE" sz="2400" b="1" dirty="0" smtClean="0">
                <a:latin typeface="Times New Roman" panose="02020603050405020304" pitchFamily="18" charset="0"/>
                <a:cs typeface="Times New Roman" panose="02020603050405020304" pitchFamily="18" charset="0"/>
              </a:rPr>
              <a:t>R. Bradley Pierce (NOAA/NESDIS/STAR)</a:t>
            </a:r>
          </a:p>
          <a:p>
            <a:pPr algn="ctr"/>
            <a:r>
              <a:rPr lang="sv-SE" sz="2400" b="1" dirty="0" smtClean="0">
                <a:latin typeface="Times New Roman" panose="02020603050405020304" pitchFamily="18" charset="0"/>
                <a:cs typeface="Times New Roman" panose="02020603050405020304" pitchFamily="18" charset="0"/>
              </a:rPr>
              <a:t>Chris Barnet, Nadia Smith, Antonia </a:t>
            </a:r>
            <a:r>
              <a:rPr lang="sv-SE" sz="2400" b="1" dirty="0">
                <a:latin typeface="Times New Roman" panose="02020603050405020304" pitchFamily="18" charset="0"/>
                <a:cs typeface="Times New Roman" panose="02020603050405020304" pitchFamily="18" charset="0"/>
              </a:rPr>
              <a:t>Gambacorta (Science and Technology </a:t>
            </a:r>
            <a:r>
              <a:rPr lang="sv-SE" sz="2400" b="1" dirty="0" smtClean="0">
                <a:latin typeface="Times New Roman" panose="02020603050405020304" pitchFamily="18" charset="0"/>
                <a:cs typeface="Times New Roman" panose="02020603050405020304" pitchFamily="18" charset="0"/>
              </a:rPr>
              <a:t>Corporation, STC)</a:t>
            </a:r>
          </a:p>
          <a:p>
            <a:pPr algn="ctr"/>
            <a:r>
              <a:rPr lang="sv-SE" sz="2400" b="1" dirty="0" smtClean="0">
                <a:latin typeface="Times New Roman" panose="02020603050405020304" pitchFamily="18" charset="0"/>
                <a:cs typeface="Times New Roman" panose="02020603050405020304" pitchFamily="18" charset="0"/>
              </a:rPr>
              <a:t>and </a:t>
            </a:r>
          </a:p>
          <a:p>
            <a:pPr algn="ctr"/>
            <a:r>
              <a:rPr lang="sv-SE" sz="2400" b="1" dirty="0" smtClean="0">
                <a:latin typeface="Times New Roman" panose="02020603050405020304" pitchFamily="18" charset="0"/>
                <a:cs typeface="Times New Roman" panose="02020603050405020304" pitchFamily="18" charset="0"/>
              </a:rPr>
              <a:t>Ryan Spackman (STC at NOAA/ESRL)</a:t>
            </a:r>
          </a:p>
          <a:p>
            <a:pPr algn="ctr"/>
            <a:endParaRPr lang="sv-SE" sz="2000" dirty="0" smtClean="0">
              <a:latin typeface="Times New Roman" panose="02020603050405020304" pitchFamily="18" charset="0"/>
              <a:cs typeface="Times New Roman" panose="02020603050405020304" pitchFamily="18" charset="0"/>
            </a:endParaRPr>
          </a:p>
          <a:p>
            <a:pPr algn="ctr"/>
            <a:r>
              <a:rPr lang="sv-SE" sz="2000" b="1" i="1" dirty="0" smtClean="0">
                <a:latin typeface="Times New Roman" pitchFamily="18" charset="0"/>
                <a:cs typeface="Times New Roman" pitchFamily="18" charset="0"/>
              </a:rPr>
              <a:t>Thanks to ENRR Co-Leads Ryan Spackman and </a:t>
            </a:r>
            <a:r>
              <a:rPr lang="en-US" sz="2000" b="1" i="1" dirty="0" smtClean="0">
                <a:latin typeface="Times New Roman" pitchFamily="18" charset="0"/>
                <a:cs typeface="Times New Roman" pitchFamily="18" charset="0"/>
              </a:rPr>
              <a:t>Randy Dole (CIRES, NOAA/ESRL) for access to NOAA Gulfstream IV </a:t>
            </a:r>
            <a:r>
              <a:rPr lang="en-US" sz="2000" b="1" i="1" dirty="0" err="1" smtClean="0">
                <a:latin typeface="Times New Roman" pitchFamily="18" charset="0"/>
                <a:cs typeface="Times New Roman" pitchFamily="18" charset="0"/>
              </a:rPr>
              <a:t>dropsonde</a:t>
            </a:r>
            <a:r>
              <a:rPr lang="en-US" sz="2000" b="1" i="1" dirty="0" smtClean="0">
                <a:latin typeface="Times New Roman" pitchFamily="18" charset="0"/>
                <a:cs typeface="Times New Roman" pitchFamily="18" charset="0"/>
              </a:rPr>
              <a:t> data </a:t>
            </a:r>
            <a:endParaRPr lang="sv-SE" sz="2000" b="1" i="1" dirty="0" smtClean="0">
              <a:latin typeface="Times New Roman" pitchFamily="18" charset="0"/>
              <a:cs typeface="Times New Roman" pitchFamily="18" charset="0"/>
            </a:endParaRPr>
          </a:p>
        </p:txBody>
      </p:sp>
      <p:pic>
        <p:nvPicPr>
          <p:cNvPr id="6" name="Picture 4" descr="http://www.galvestonlab.sefsc.noaa.gov/stories/2013/ODD2013/images/noaa-logo.jpe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353800" y="3124200"/>
            <a:ext cx="2143125" cy="214312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JPSS_EMBLEM_300px.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19200" y="3124200"/>
            <a:ext cx="1905000" cy="1905000"/>
          </a:xfrm>
          <a:prstGeom prst="rect">
            <a:avLst/>
          </a:prstGeom>
        </p:spPr>
      </p:pic>
      <p:pic>
        <p:nvPicPr>
          <p:cNvPr id="1026" name="Picture 2" descr="C:\Users\Brad Pierce\Documents\AGU_2016\NOAA_Booth_Talk\enrr.sst.gif"/>
          <p:cNvPicPr>
            <a:picLocks noChangeAspect="1" noChangeArrowheads="1" noCrop="1"/>
          </p:cNvPicPr>
          <p:nvPr/>
        </p:nvPicPr>
        <p:blipFill>
          <a:blip r:embed="rId4" cstate="print"/>
          <a:srcRect/>
          <a:stretch>
            <a:fillRect/>
          </a:stretch>
        </p:blipFill>
        <p:spPr bwMode="auto">
          <a:xfrm>
            <a:off x="3962400" y="1911667"/>
            <a:ext cx="6324600" cy="4031933"/>
          </a:xfrm>
          <a:prstGeom prst="rect">
            <a:avLst/>
          </a:prstGeom>
          <a:noFill/>
        </p:spPr>
      </p:pic>
    </p:spTree>
    <p:extLst>
      <p:ext uri="{BB962C8B-B14F-4D97-AF65-F5344CB8AC3E}">
        <p14:creationId xmlns:p14="http://schemas.microsoft.com/office/powerpoint/2010/main" xmlns="" val="621702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eans\users$\bpierce\Data\Documents\FY17_Travel\AGU\NOAA_Booth_Talk\RAQMS_Column_TPW.2016031100.qc.eq.0l.medium.map.with.rdf.points.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 name="Straight Arrow Connector 6"/>
          <p:cNvCxnSpPr/>
          <p:nvPr/>
        </p:nvCxnSpPr>
        <p:spPr>
          <a:xfrm>
            <a:off x="6324600" y="4648200"/>
            <a:ext cx="4572000" cy="1066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descr="C:\Users\Brad\Documents\Work\AGU_2016\AGU\NOAA_Booth_Talk\NUCAPS_RAQMS_obs_rdf_D20160311_010549_ra_curtain_wv_G-IV_mission.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86900" y="3086100"/>
            <a:ext cx="5143500"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9067800" y="76200"/>
            <a:ext cx="5486400" cy="129266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err="1" smtClean="0">
                <a:latin typeface="Times New Roman" pitchFamily="18" charset="0"/>
                <a:cs typeface="Times New Roman" pitchFamily="18" charset="0"/>
              </a:rPr>
              <a:t>Lagrangian</a:t>
            </a:r>
            <a:r>
              <a:rPr lang="en-US" dirty="0" smtClean="0">
                <a:latin typeface="Times New Roman" pitchFamily="18" charset="0"/>
                <a:cs typeface="Times New Roman" pitchFamily="18" charset="0"/>
              </a:rPr>
              <a:t> averaged RAQMS and NUCAPS Water Vapor </a:t>
            </a:r>
            <a:r>
              <a:rPr lang="en-US" dirty="0" err="1" smtClean="0">
                <a:latin typeface="Times New Roman" pitchFamily="18" charset="0"/>
                <a:cs typeface="Times New Roman" pitchFamily="18" charset="0"/>
              </a:rPr>
              <a:t>Dropsonde</a:t>
            </a:r>
            <a:r>
              <a:rPr lang="en-US" dirty="0" smtClean="0">
                <a:latin typeface="Times New Roman" pitchFamily="18" charset="0"/>
                <a:cs typeface="Times New Roman" pitchFamily="18" charset="0"/>
              </a:rPr>
              <a:t> comparisons</a:t>
            </a:r>
          </a:p>
        </p:txBody>
      </p:sp>
      <p:sp>
        <p:nvSpPr>
          <p:cNvPr id="8" name="TextBox 7"/>
          <p:cNvSpPr txBox="1"/>
          <p:nvPr/>
        </p:nvSpPr>
        <p:spPr>
          <a:xfrm>
            <a:off x="0" y="7432357"/>
            <a:ext cx="14630400" cy="492443"/>
          </a:xfrm>
          <a:prstGeom prst="rect">
            <a:avLst/>
          </a:prstGeom>
          <a:noFill/>
        </p:spPr>
        <p:txBody>
          <a:bodyPr wrap="square" rtlCol="0">
            <a:spAutoFit/>
          </a:bodyPr>
          <a:lstStyle/>
          <a:p>
            <a:pPr algn="ctr"/>
            <a:r>
              <a:rPr lang="en-US" b="1" dirty="0" err="1" smtClean="0">
                <a:latin typeface="Times New Roman" pitchFamily="18" charset="0"/>
                <a:cs typeface="Times New Roman" pitchFamily="18" charset="0"/>
              </a:rPr>
              <a:t>Lagrangian</a:t>
            </a:r>
            <a:r>
              <a:rPr lang="en-US" b="1" dirty="0" smtClean="0">
                <a:latin typeface="Times New Roman" pitchFamily="18" charset="0"/>
                <a:cs typeface="Times New Roman" pitchFamily="18" charset="0"/>
              </a:rPr>
              <a:t> averaging sharpens vertical water vapor gradients due to differential shear</a:t>
            </a:r>
            <a:endParaRPr lang="en-US" b="1" dirty="0">
              <a:latin typeface="Times New Roman" pitchFamily="18" charset="0"/>
              <a:cs typeface="Times New Roman" pitchFamily="18" charset="0"/>
            </a:endParaRPr>
          </a:p>
        </p:txBody>
      </p:sp>
      <p:cxnSp>
        <p:nvCxnSpPr>
          <p:cNvPr id="9" name="Straight Connector 8"/>
          <p:cNvCxnSpPr/>
          <p:nvPr/>
        </p:nvCxnSpPr>
        <p:spPr>
          <a:xfrm>
            <a:off x="9637407" y="1615347"/>
            <a:ext cx="990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653319" y="2986947"/>
            <a:ext cx="9906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684111" y="1371600"/>
            <a:ext cx="1671676" cy="492443"/>
          </a:xfrm>
          <a:prstGeom prst="rect">
            <a:avLst/>
          </a:prstGeom>
          <a:noFill/>
        </p:spPr>
        <p:txBody>
          <a:bodyPr wrap="none" rtlCol="0">
            <a:spAutoFit/>
          </a:bodyPr>
          <a:lstStyle/>
          <a:p>
            <a:r>
              <a:rPr lang="en-US" dirty="0" err="1" smtClean="0">
                <a:latin typeface="Times New Roman" pitchFamily="18" charset="0"/>
                <a:cs typeface="Times New Roman" pitchFamily="18" charset="0"/>
              </a:rPr>
              <a:t>Dropsonde</a:t>
            </a:r>
            <a:endParaRPr lang="en-US" dirty="0">
              <a:latin typeface="Times New Roman" pitchFamily="18" charset="0"/>
              <a:cs typeface="Times New Roman" pitchFamily="18" charset="0"/>
            </a:endParaRPr>
          </a:p>
        </p:txBody>
      </p:sp>
      <p:sp>
        <p:nvSpPr>
          <p:cNvPr id="12" name="TextBox 11"/>
          <p:cNvSpPr txBox="1"/>
          <p:nvPr/>
        </p:nvSpPr>
        <p:spPr>
          <a:xfrm>
            <a:off x="10684111" y="2296048"/>
            <a:ext cx="1370888" cy="492443"/>
          </a:xfrm>
          <a:prstGeom prst="rect">
            <a:avLst/>
          </a:prstGeom>
          <a:noFill/>
        </p:spPr>
        <p:txBody>
          <a:bodyPr wrap="none" rtlCol="0">
            <a:spAutoFit/>
          </a:bodyPr>
          <a:lstStyle/>
          <a:p>
            <a:r>
              <a:rPr lang="en-US" dirty="0" smtClean="0">
                <a:solidFill>
                  <a:srgbClr val="FF0000"/>
                </a:solidFill>
                <a:latin typeface="Times New Roman" pitchFamily="18" charset="0"/>
                <a:cs typeface="Times New Roman" pitchFamily="18" charset="0"/>
              </a:rPr>
              <a:t>RAQMS</a:t>
            </a:r>
            <a:endParaRPr lang="en-US" dirty="0">
              <a:solidFill>
                <a:srgbClr val="FF0000"/>
              </a:solidFill>
              <a:latin typeface="Times New Roman" pitchFamily="18" charset="0"/>
              <a:cs typeface="Times New Roman" pitchFamily="18" charset="0"/>
            </a:endParaRPr>
          </a:p>
        </p:txBody>
      </p:sp>
      <p:cxnSp>
        <p:nvCxnSpPr>
          <p:cNvPr id="13" name="Straight Connector 12"/>
          <p:cNvCxnSpPr/>
          <p:nvPr/>
        </p:nvCxnSpPr>
        <p:spPr>
          <a:xfrm>
            <a:off x="9653319" y="2072547"/>
            <a:ext cx="99060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637407" y="2529747"/>
            <a:ext cx="990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688295" y="1818752"/>
            <a:ext cx="3942105" cy="492443"/>
          </a:xfrm>
          <a:prstGeom prst="rect">
            <a:avLst/>
          </a:prstGeom>
          <a:noFill/>
        </p:spPr>
        <p:txBody>
          <a:bodyPr wrap="none" rtlCol="0">
            <a:spAutoFit/>
          </a:bodyPr>
          <a:lstStyle/>
          <a:p>
            <a:r>
              <a:rPr lang="en-US" dirty="0" err="1" smtClean="0">
                <a:latin typeface="Times New Roman" pitchFamily="18" charset="0"/>
                <a:cs typeface="Times New Roman" pitchFamily="18" charset="0"/>
              </a:rPr>
              <a:t>Lagrangian</a:t>
            </a:r>
            <a:r>
              <a:rPr lang="en-US" dirty="0" smtClean="0">
                <a:latin typeface="Times New Roman" pitchFamily="18" charset="0"/>
                <a:cs typeface="Times New Roman" pitchFamily="18" charset="0"/>
              </a:rPr>
              <a:t> Mean NUCAPS</a:t>
            </a:r>
            <a:endParaRPr lang="en-US" dirty="0">
              <a:latin typeface="Times New Roman" pitchFamily="18" charset="0"/>
              <a:cs typeface="Times New Roman" pitchFamily="18" charset="0"/>
            </a:endParaRPr>
          </a:p>
        </p:txBody>
      </p:sp>
      <p:sp>
        <p:nvSpPr>
          <p:cNvPr id="16" name="TextBox 15"/>
          <p:cNvSpPr txBox="1"/>
          <p:nvPr/>
        </p:nvSpPr>
        <p:spPr>
          <a:xfrm>
            <a:off x="10678391" y="2733495"/>
            <a:ext cx="3812262" cy="492443"/>
          </a:xfrm>
          <a:prstGeom prst="rect">
            <a:avLst/>
          </a:prstGeom>
          <a:noFill/>
        </p:spPr>
        <p:txBody>
          <a:bodyPr wrap="none" rtlCol="0">
            <a:spAutoFit/>
          </a:bodyPr>
          <a:lstStyle/>
          <a:p>
            <a:r>
              <a:rPr lang="en-US" dirty="0" err="1" smtClean="0">
                <a:solidFill>
                  <a:srgbClr val="FF0000"/>
                </a:solidFill>
                <a:latin typeface="Times New Roman" pitchFamily="18" charset="0"/>
                <a:cs typeface="Times New Roman" pitchFamily="18" charset="0"/>
              </a:rPr>
              <a:t>Lagrangian</a:t>
            </a:r>
            <a:r>
              <a:rPr lang="en-US" dirty="0" smtClean="0">
                <a:solidFill>
                  <a:srgbClr val="FF0000"/>
                </a:solidFill>
                <a:latin typeface="Times New Roman" pitchFamily="18" charset="0"/>
                <a:cs typeface="Times New Roman" pitchFamily="18" charset="0"/>
              </a:rPr>
              <a:t> Mean RAQMS</a:t>
            </a:r>
            <a:endParaRPr lang="en-US" dirty="0">
              <a:solidFill>
                <a:srgbClr val="FF0000"/>
              </a:solidFill>
              <a:latin typeface="Times New Roman" pitchFamily="18" charset="0"/>
              <a:cs typeface="Times New Roman" pitchFamily="18" charset="0"/>
            </a:endParaRPr>
          </a:p>
        </p:txBody>
      </p:sp>
      <p:sp>
        <p:nvSpPr>
          <p:cNvPr id="17" name="Oval 16"/>
          <p:cNvSpPr/>
          <p:nvPr/>
        </p:nvSpPr>
        <p:spPr>
          <a:xfrm rot="19029083">
            <a:off x="3788319" y="3850659"/>
            <a:ext cx="4837657" cy="9566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52400" y="990600"/>
            <a:ext cx="3025187" cy="492443"/>
          </a:xfrm>
          <a:prstGeom prst="rect">
            <a:avLst/>
          </a:prstGeom>
          <a:noFill/>
          <a:ln w="25400">
            <a:solidFill>
              <a:srgbClr val="FF0000"/>
            </a:solidFill>
          </a:ln>
        </p:spPr>
        <p:txBody>
          <a:bodyPr wrap="none" rtlCol="0">
            <a:spAutoFit/>
          </a:bodyPr>
          <a:lstStyle/>
          <a:p>
            <a:r>
              <a:rPr lang="en-US" dirty="0" smtClean="0">
                <a:latin typeface="Times New Roman" pitchFamily="18" charset="0"/>
                <a:cs typeface="Times New Roman" pitchFamily="18" charset="0"/>
              </a:rPr>
              <a:t>“Atmospheric River”</a:t>
            </a:r>
            <a:endParaRPr lang="en-US" dirty="0">
              <a:latin typeface="Times New Roman" pitchFamily="18" charset="0"/>
              <a:cs typeface="Times New Roman" pitchFamily="18" charset="0"/>
            </a:endParaRPr>
          </a:p>
        </p:txBody>
      </p:sp>
      <p:cxnSp>
        <p:nvCxnSpPr>
          <p:cNvPr id="19" name="Straight Arrow Connector 18"/>
          <p:cNvCxnSpPr>
            <a:stCxn id="18" idx="2"/>
          </p:cNvCxnSpPr>
          <p:nvPr/>
        </p:nvCxnSpPr>
        <p:spPr>
          <a:xfrm>
            <a:off x="1664994" y="1483043"/>
            <a:ext cx="4354806" cy="23269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34995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eans\users$\bpierce\Data\Documents\FY17_Travel\AGU\NOAA_Booth_Talk\RAQMS_Column_TPW.2016031100.qc.eq.0l.medium.map.with.rdf.points.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1" name="Straight Arrow Connector 10"/>
          <p:cNvCxnSpPr/>
          <p:nvPr/>
        </p:nvCxnSpPr>
        <p:spPr>
          <a:xfrm>
            <a:off x="6538086" y="4358514"/>
            <a:ext cx="4358514" cy="1371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descr="C:\Users\Brad\Documents\Work\AGU_2016\AGU\NOAA_Booth_Talk\NUCAPS_RAQMS_obs_rdf_D20160311_014335_ra_curtain_wv_G-IV_mission.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86900" y="3086100"/>
            <a:ext cx="5143500"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9067800" y="76200"/>
            <a:ext cx="5486400" cy="129266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err="1" smtClean="0">
                <a:latin typeface="Times New Roman" pitchFamily="18" charset="0"/>
                <a:cs typeface="Times New Roman" pitchFamily="18" charset="0"/>
              </a:rPr>
              <a:t>Lagrangian</a:t>
            </a:r>
            <a:r>
              <a:rPr lang="en-US" dirty="0" smtClean="0">
                <a:latin typeface="Times New Roman" pitchFamily="18" charset="0"/>
                <a:cs typeface="Times New Roman" pitchFamily="18" charset="0"/>
              </a:rPr>
              <a:t> averaged RAQMS and NUCAPS Water Vapor </a:t>
            </a:r>
            <a:r>
              <a:rPr lang="en-US" dirty="0" err="1" smtClean="0">
                <a:latin typeface="Times New Roman" pitchFamily="18" charset="0"/>
                <a:cs typeface="Times New Roman" pitchFamily="18" charset="0"/>
              </a:rPr>
              <a:t>Dropsonde</a:t>
            </a:r>
            <a:r>
              <a:rPr lang="en-US" dirty="0" smtClean="0">
                <a:latin typeface="Times New Roman" pitchFamily="18" charset="0"/>
                <a:cs typeface="Times New Roman" pitchFamily="18" charset="0"/>
              </a:rPr>
              <a:t> comparisons</a:t>
            </a:r>
          </a:p>
        </p:txBody>
      </p:sp>
      <p:sp>
        <p:nvSpPr>
          <p:cNvPr id="7" name="TextBox 6"/>
          <p:cNvSpPr txBox="1"/>
          <p:nvPr/>
        </p:nvSpPr>
        <p:spPr>
          <a:xfrm>
            <a:off x="0" y="7432357"/>
            <a:ext cx="14630400" cy="492443"/>
          </a:xfrm>
          <a:prstGeom prst="rect">
            <a:avLst/>
          </a:prstGeom>
          <a:noFill/>
        </p:spPr>
        <p:txBody>
          <a:bodyPr wrap="square" rtlCol="0">
            <a:spAutoFit/>
          </a:bodyPr>
          <a:lstStyle/>
          <a:p>
            <a:pPr algn="ctr"/>
            <a:r>
              <a:rPr lang="en-US" b="1" dirty="0" err="1" smtClean="0">
                <a:latin typeface="Times New Roman" pitchFamily="18" charset="0"/>
                <a:cs typeface="Times New Roman" pitchFamily="18" charset="0"/>
              </a:rPr>
              <a:t>Lagrangian</a:t>
            </a:r>
            <a:r>
              <a:rPr lang="en-US" b="1" dirty="0" smtClean="0">
                <a:latin typeface="Times New Roman" pitchFamily="18" charset="0"/>
                <a:cs typeface="Times New Roman" pitchFamily="18" charset="0"/>
              </a:rPr>
              <a:t> averaging sharpens vertical water vapor gradients due to differential shear</a:t>
            </a:r>
            <a:endParaRPr lang="en-US" b="1" dirty="0">
              <a:latin typeface="Times New Roman" pitchFamily="18" charset="0"/>
              <a:cs typeface="Times New Roman" pitchFamily="18" charset="0"/>
            </a:endParaRPr>
          </a:p>
        </p:txBody>
      </p:sp>
      <p:cxnSp>
        <p:nvCxnSpPr>
          <p:cNvPr id="8" name="Straight Connector 7"/>
          <p:cNvCxnSpPr/>
          <p:nvPr/>
        </p:nvCxnSpPr>
        <p:spPr>
          <a:xfrm>
            <a:off x="9637407" y="1615347"/>
            <a:ext cx="990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653319" y="2986947"/>
            <a:ext cx="9906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684111" y="1371600"/>
            <a:ext cx="1671676" cy="492443"/>
          </a:xfrm>
          <a:prstGeom prst="rect">
            <a:avLst/>
          </a:prstGeom>
          <a:noFill/>
        </p:spPr>
        <p:txBody>
          <a:bodyPr wrap="none" rtlCol="0">
            <a:spAutoFit/>
          </a:bodyPr>
          <a:lstStyle/>
          <a:p>
            <a:r>
              <a:rPr lang="en-US" dirty="0" err="1" smtClean="0">
                <a:latin typeface="Times New Roman" pitchFamily="18" charset="0"/>
                <a:cs typeface="Times New Roman" pitchFamily="18" charset="0"/>
              </a:rPr>
              <a:t>Dropsonde</a:t>
            </a:r>
            <a:endParaRPr lang="en-US" dirty="0">
              <a:latin typeface="Times New Roman" pitchFamily="18" charset="0"/>
              <a:cs typeface="Times New Roman" pitchFamily="18" charset="0"/>
            </a:endParaRPr>
          </a:p>
        </p:txBody>
      </p:sp>
      <p:sp>
        <p:nvSpPr>
          <p:cNvPr id="12" name="TextBox 11"/>
          <p:cNvSpPr txBox="1"/>
          <p:nvPr/>
        </p:nvSpPr>
        <p:spPr>
          <a:xfrm>
            <a:off x="10684111" y="2296048"/>
            <a:ext cx="1370888" cy="492443"/>
          </a:xfrm>
          <a:prstGeom prst="rect">
            <a:avLst/>
          </a:prstGeom>
          <a:noFill/>
        </p:spPr>
        <p:txBody>
          <a:bodyPr wrap="none" rtlCol="0">
            <a:spAutoFit/>
          </a:bodyPr>
          <a:lstStyle/>
          <a:p>
            <a:r>
              <a:rPr lang="en-US" dirty="0" smtClean="0">
                <a:solidFill>
                  <a:srgbClr val="FF0000"/>
                </a:solidFill>
                <a:latin typeface="Times New Roman" pitchFamily="18" charset="0"/>
                <a:cs typeface="Times New Roman" pitchFamily="18" charset="0"/>
              </a:rPr>
              <a:t>RAQMS</a:t>
            </a:r>
            <a:endParaRPr lang="en-US" dirty="0">
              <a:solidFill>
                <a:srgbClr val="FF0000"/>
              </a:solidFill>
              <a:latin typeface="Times New Roman" pitchFamily="18" charset="0"/>
              <a:cs typeface="Times New Roman" pitchFamily="18" charset="0"/>
            </a:endParaRPr>
          </a:p>
        </p:txBody>
      </p:sp>
      <p:cxnSp>
        <p:nvCxnSpPr>
          <p:cNvPr id="13" name="Straight Connector 12"/>
          <p:cNvCxnSpPr/>
          <p:nvPr/>
        </p:nvCxnSpPr>
        <p:spPr>
          <a:xfrm>
            <a:off x="9653319" y="2072547"/>
            <a:ext cx="99060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637407" y="2529747"/>
            <a:ext cx="990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688295" y="1818752"/>
            <a:ext cx="3942105" cy="492443"/>
          </a:xfrm>
          <a:prstGeom prst="rect">
            <a:avLst/>
          </a:prstGeom>
          <a:noFill/>
        </p:spPr>
        <p:txBody>
          <a:bodyPr wrap="none" rtlCol="0">
            <a:spAutoFit/>
          </a:bodyPr>
          <a:lstStyle/>
          <a:p>
            <a:r>
              <a:rPr lang="en-US" dirty="0" err="1" smtClean="0">
                <a:latin typeface="Times New Roman" pitchFamily="18" charset="0"/>
                <a:cs typeface="Times New Roman" pitchFamily="18" charset="0"/>
              </a:rPr>
              <a:t>Lagrangian</a:t>
            </a:r>
            <a:r>
              <a:rPr lang="en-US" dirty="0" smtClean="0">
                <a:latin typeface="Times New Roman" pitchFamily="18" charset="0"/>
                <a:cs typeface="Times New Roman" pitchFamily="18" charset="0"/>
              </a:rPr>
              <a:t> Mean NUCAPS</a:t>
            </a:r>
            <a:endParaRPr lang="en-US" dirty="0">
              <a:latin typeface="Times New Roman" pitchFamily="18" charset="0"/>
              <a:cs typeface="Times New Roman" pitchFamily="18" charset="0"/>
            </a:endParaRPr>
          </a:p>
        </p:txBody>
      </p:sp>
      <p:sp>
        <p:nvSpPr>
          <p:cNvPr id="16" name="TextBox 15"/>
          <p:cNvSpPr txBox="1"/>
          <p:nvPr/>
        </p:nvSpPr>
        <p:spPr>
          <a:xfrm>
            <a:off x="10678391" y="2733495"/>
            <a:ext cx="3812262" cy="492443"/>
          </a:xfrm>
          <a:prstGeom prst="rect">
            <a:avLst/>
          </a:prstGeom>
          <a:noFill/>
        </p:spPr>
        <p:txBody>
          <a:bodyPr wrap="none" rtlCol="0">
            <a:spAutoFit/>
          </a:bodyPr>
          <a:lstStyle/>
          <a:p>
            <a:r>
              <a:rPr lang="en-US" dirty="0" err="1" smtClean="0">
                <a:solidFill>
                  <a:srgbClr val="FF0000"/>
                </a:solidFill>
                <a:latin typeface="Times New Roman" pitchFamily="18" charset="0"/>
                <a:cs typeface="Times New Roman" pitchFamily="18" charset="0"/>
              </a:rPr>
              <a:t>Lagrangian</a:t>
            </a:r>
            <a:r>
              <a:rPr lang="en-US" dirty="0" smtClean="0">
                <a:solidFill>
                  <a:srgbClr val="FF0000"/>
                </a:solidFill>
                <a:latin typeface="Times New Roman" pitchFamily="18" charset="0"/>
                <a:cs typeface="Times New Roman" pitchFamily="18" charset="0"/>
              </a:rPr>
              <a:t> Mean RAQMS</a:t>
            </a:r>
            <a:endParaRPr lang="en-US" dirty="0">
              <a:solidFill>
                <a:srgbClr val="FF0000"/>
              </a:solidFill>
              <a:latin typeface="Times New Roman" pitchFamily="18" charset="0"/>
              <a:cs typeface="Times New Roman" pitchFamily="18" charset="0"/>
            </a:endParaRPr>
          </a:p>
        </p:txBody>
      </p:sp>
      <p:sp>
        <p:nvSpPr>
          <p:cNvPr id="17" name="Oval 16"/>
          <p:cNvSpPr/>
          <p:nvPr/>
        </p:nvSpPr>
        <p:spPr>
          <a:xfrm rot="19029083">
            <a:off x="3788319" y="3850659"/>
            <a:ext cx="4837657" cy="9566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52400" y="990600"/>
            <a:ext cx="3025187" cy="492443"/>
          </a:xfrm>
          <a:prstGeom prst="rect">
            <a:avLst/>
          </a:prstGeom>
          <a:noFill/>
          <a:ln w="25400">
            <a:solidFill>
              <a:srgbClr val="FF0000"/>
            </a:solidFill>
          </a:ln>
        </p:spPr>
        <p:txBody>
          <a:bodyPr wrap="none" rtlCol="0">
            <a:spAutoFit/>
          </a:bodyPr>
          <a:lstStyle/>
          <a:p>
            <a:r>
              <a:rPr lang="en-US" dirty="0" smtClean="0">
                <a:latin typeface="Times New Roman" pitchFamily="18" charset="0"/>
                <a:cs typeface="Times New Roman" pitchFamily="18" charset="0"/>
              </a:rPr>
              <a:t>“Atmospheric River”</a:t>
            </a:r>
            <a:endParaRPr lang="en-US" dirty="0">
              <a:latin typeface="Times New Roman" pitchFamily="18" charset="0"/>
              <a:cs typeface="Times New Roman" pitchFamily="18" charset="0"/>
            </a:endParaRPr>
          </a:p>
        </p:txBody>
      </p:sp>
      <p:cxnSp>
        <p:nvCxnSpPr>
          <p:cNvPr id="19" name="Straight Arrow Connector 18"/>
          <p:cNvCxnSpPr>
            <a:stCxn id="18" idx="2"/>
          </p:cNvCxnSpPr>
          <p:nvPr/>
        </p:nvCxnSpPr>
        <p:spPr>
          <a:xfrm>
            <a:off x="1664994" y="1483043"/>
            <a:ext cx="4354806" cy="23269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7351564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eans\users$\bpierce\Data\Documents\FY17_Travel\AGU\NOAA_Booth_Talk\RAQMS_Column_TPW.2016031100.qc.eq.0l.medium.map.with.rdf.points.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9" name="Straight Arrow Connector 8"/>
          <p:cNvCxnSpPr/>
          <p:nvPr/>
        </p:nvCxnSpPr>
        <p:spPr>
          <a:xfrm>
            <a:off x="6629400" y="3200400"/>
            <a:ext cx="4267200" cy="2514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098" name="Picture 2" descr="C:\Users\Brad\Documents\Work\AGU_2016\AGU\NOAA_Booth_Talk\NUCAPS_RAQMS_obs_rdf_D20160311_030010_ra_curtain_wv_G-IV_mission.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86900" y="3086100"/>
            <a:ext cx="5143500"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9067800" y="76200"/>
            <a:ext cx="5486400" cy="129266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err="1" smtClean="0">
                <a:latin typeface="Times New Roman" pitchFamily="18" charset="0"/>
                <a:cs typeface="Times New Roman" pitchFamily="18" charset="0"/>
              </a:rPr>
              <a:t>Lagrangian</a:t>
            </a:r>
            <a:r>
              <a:rPr lang="en-US" dirty="0" smtClean="0">
                <a:latin typeface="Times New Roman" pitchFamily="18" charset="0"/>
                <a:cs typeface="Times New Roman" pitchFamily="18" charset="0"/>
              </a:rPr>
              <a:t> averaged RAQMS and NUCAPS Water Vapor </a:t>
            </a:r>
            <a:r>
              <a:rPr lang="en-US" dirty="0" err="1" smtClean="0">
                <a:latin typeface="Times New Roman" pitchFamily="18" charset="0"/>
                <a:cs typeface="Times New Roman" pitchFamily="18" charset="0"/>
              </a:rPr>
              <a:t>Dropsonde</a:t>
            </a:r>
            <a:r>
              <a:rPr lang="en-US" dirty="0" smtClean="0">
                <a:latin typeface="Times New Roman" pitchFamily="18" charset="0"/>
                <a:cs typeface="Times New Roman" pitchFamily="18" charset="0"/>
              </a:rPr>
              <a:t> comparisons</a:t>
            </a:r>
          </a:p>
        </p:txBody>
      </p:sp>
      <p:sp>
        <p:nvSpPr>
          <p:cNvPr id="7" name="TextBox 6"/>
          <p:cNvSpPr txBox="1"/>
          <p:nvPr/>
        </p:nvSpPr>
        <p:spPr>
          <a:xfrm>
            <a:off x="0" y="7432357"/>
            <a:ext cx="14630400" cy="492443"/>
          </a:xfrm>
          <a:prstGeom prst="rect">
            <a:avLst/>
          </a:prstGeom>
          <a:noFill/>
        </p:spPr>
        <p:txBody>
          <a:bodyPr wrap="square" rtlCol="0">
            <a:spAutoFit/>
          </a:bodyPr>
          <a:lstStyle/>
          <a:p>
            <a:pPr algn="ctr"/>
            <a:r>
              <a:rPr lang="en-US" b="1" dirty="0" err="1" smtClean="0">
                <a:latin typeface="Times New Roman" pitchFamily="18" charset="0"/>
                <a:cs typeface="Times New Roman" pitchFamily="18" charset="0"/>
              </a:rPr>
              <a:t>Lagrangian</a:t>
            </a:r>
            <a:r>
              <a:rPr lang="en-US" b="1" dirty="0" smtClean="0">
                <a:latin typeface="Times New Roman" pitchFamily="18" charset="0"/>
                <a:cs typeface="Times New Roman" pitchFamily="18" charset="0"/>
              </a:rPr>
              <a:t> averaging can introduce spurious noise due to trajectory errors</a:t>
            </a:r>
            <a:endParaRPr lang="en-US" b="1" dirty="0">
              <a:latin typeface="Times New Roman" pitchFamily="18" charset="0"/>
              <a:cs typeface="Times New Roman" pitchFamily="18" charset="0"/>
            </a:endParaRPr>
          </a:p>
        </p:txBody>
      </p:sp>
      <p:cxnSp>
        <p:nvCxnSpPr>
          <p:cNvPr id="8" name="Straight Connector 7"/>
          <p:cNvCxnSpPr/>
          <p:nvPr/>
        </p:nvCxnSpPr>
        <p:spPr>
          <a:xfrm>
            <a:off x="9637407" y="1615347"/>
            <a:ext cx="990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653319" y="2986947"/>
            <a:ext cx="9906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684111" y="1371600"/>
            <a:ext cx="1671676" cy="492443"/>
          </a:xfrm>
          <a:prstGeom prst="rect">
            <a:avLst/>
          </a:prstGeom>
          <a:noFill/>
        </p:spPr>
        <p:txBody>
          <a:bodyPr wrap="none" rtlCol="0">
            <a:spAutoFit/>
          </a:bodyPr>
          <a:lstStyle/>
          <a:p>
            <a:r>
              <a:rPr lang="en-US" dirty="0" err="1" smtClean="0">
                <a:latin typeface="Times New Roman" pitchFamily="18" charset="0"/>
                <a:cs typeface="Times New Roman" pitchFamily="18" charset="0"/>
              </a:rPr>
              <a:t>Dropsonde</a:t>
            </a:r>
            <a:endParaRPr lang="en-US" dirty="0">
              <a:latin typeface="Times New Roman" pitchFamily="18" charset="0"/>
              <a:cs typeface="Times New Roman" pitchFamily="18" charset="0"/>
            </a:endParaRPr>
          </a:p>
        </p:txBody>
      </p:sp>
      <p:sp>
        <p:nvSpPr>
          <p:cNvPr id="12" name="TextBox 11"/>
          <p:cNvSpPr txBox="1"/>
          <p:nvPr/>
        </p:nvSpPr>
        <p:spPr>
          <a:xfrm>
            <a:off x="10684111" y="2296048"/>
            <a:ext cx="1370888" cy="492443"/>
          </a:xfrm>
          <a:prstGeom prst="rect">
            <a:avLst/>
          </a:prstGeom>
          <a:noFill/>
        </p:spPr>
        <p:txBody>
          <a:bodyPr wrap="none" rtlCol="0">
            <a:spAutoFit/>
          </a:bodyPr>
          <a:lstStyle/>
          <a:p>
            <a:r>
              <a:rPr lang="en-US" dirty="0" smtClean="0">
                <a:solidFill>
                  <a:srgbClr val="FF0000"/>
                </a:solidFill>
                <a:latin typeface="Times New Roman" pitchFamily="18" charset="0"/>
                <a:cs typeface="Times New Roman" pitchFamily="18" charset="0"/>
              </a:rPr>
              <a:t>RAQMS</a:t>
            </a:r>
            <a:endParaRPr lang="en-US" dirty="0">
              <a:solidFill>
                <a:srgbClr val="FF0000"/>
              </a:solidFill>
              <a:latin typeface="Times New Roman" pitchFamily="18" charset="0"/>
              <a:cs typeface="Times New Roman" pitchFamily="18" charset="0"/>
            </a:endParaRPr>
          </a:p>
        </p:txBody>
      </p:sp>
      <p:cxnSp>
        <p:nvCxnSpPr>
          <p:cNvPr id="13" name="Straight Connector 12"/>
          <p:cNvCxnSpPr/>
          <p:nvPr/>
        </p:nvCxnSpPr>
        <p:spPr>
          <a:xfrm>
            <a:off x="9653319" y="2072547"/>
            <a:ext cx="99060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637407" y="2529747"/>
            <a:ext cx="990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688295" y="1818752"/>
            <a:ext cx="3942105" cy="492443"/>
          </a:xfrm>
          <a:prstGeom prst="rect">
            <a:avLst/>
          </a:prstGeom>
          <a:noFill/>
        </p:spPr>
        <p:txBody>
          <a:bodyPr wrap="none" rtlCol="0">
            <a:spAutoFit/>
          </a:bodyPr>
          <a:lstStyle/>
          <a:p>
            <a:r>
              <a:rPr lang="en-US" dirty="0" err="1" smtClean="0">
                <a:latin typeface="Times New Roman" pitchFamily="18" charset="0"/>
                <a:cs typeface="Times New Roman" pitchFamily="18" charset="0"/>
              </a:rPr>
              <a:t>Lagrangian</a:t>
            </a:r>
            <a:r>
              <a:rPr lang="en-US" dirty="0" smtClean="0">
                <a:latin typeface="Times New Roman" pitchFamily="18" charset="0"/>
                <a:cs typeface="Times New Roman" pitchFamily="18" charset="0"/>
              </a:rPr>
              <a:t> Mean NUCAPS</a:t>
            </a:r>
            <a:endParaRPr lang="en-US" dirty="0">
              <a:latin typeface="Times New Roman" pitchFamily="18" charset="0"/>
              <a:cs typeface="Times New Roman" pitchFamily="18" charset="0"/>
            </a:endParaRPr>
          </a:p>
        </p:txBody>
      </p:sp>
      <p:sp>
        <p:nvSpPr>
          <p:cNvPr id="16" name="TextBox 15"/>
          <p:cNvSpPr txBox="1"/>
          <p:nvPr/>
        </p:nvSpPr>
        <p:spPr>
          <a:xfrm>
            <a:off x="10678391" y="2733495"/>
            <a:ext cx="3812262" cy="492443"/>
          </a:xfrm>
          <a:prstGeom prst="rect">
            <a:avLst/>
          </a:prstGeom>
          <a:noFill/>
        </p:spPr>
        <p:txBody>
          <a:bodyPr wrap="none" rtlCol="0">
            <a:spAutoFit/>
          </a:bodyPr>
          <a:lstStyle/>
          <a:p>
            <a:r>
              <a:rPr lang="en-US" dirty="0" err="1" smtClean="0">
                <a:solidFill>
                  <a:srgbClr val="FF0000"/>
                </a:solidFill>
                <a:latin typeface="Times New Roman" pitchFamily="18" charset="0"/>
                <a:cs typeface="Times New Roman" pitchFamily="18" charset="0"/>
              </a:rPr>
              <a:t>Lagrangian</a:t>
            </a:r>
            <a:r>
              <a:rPr lang="en-US" dirty="0" smtClean="0">
                <a:solidFill>
                  <a:srgbClr val="FF0000"/>
                </a:solidFill>
                <a:latin typeface="Times New Roman" pitchFamily="18" charset="0"/>
                <a:cs typeface="Times New Roman" pitchFamily="18" charset="0"/>
              </a:rPr>
              <a:t> Mean RAQMS</a:t>
            </a:r>
            <a:endParaRPr lang="en-US" dirty="0">
              <a:solidFill>
                <a:srgbClr val="FF0000"/>
              </a:solidFill>
              <a:latin typeface="Times New Roman" pitchFamily="18" charset="0"/>
              <a:cs typeface="Times New Roman" pitchFamily="18" charset="0"/>
            </a:endParaRPr>
          </a:p>
        </p:txBody>
      </p:sp>
      <p:sp>
        <p:nvSpPr>
          <p:cNvPr id="17" name="Oval 16"/>
          <p:cNvSpPr/>
          <p:nvPr/>
        </p:nvSpPr>
        <p:spPr>
          <a:xfrm rot="19029083">
            <a:off x="3788319" y="3850659"/>
            <a:ext cx="4837657" cy="9566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52400" y="990600"/>
            <a:ext cx="3025187" cy="492443"/>
          </a:xfrm>
          <a:prstGeom prst="rect">
            <a:avLst/>
          </a:prstGeom>
          <a:noFill/>
          <a:ln w="25400">
            <a:solidFill>
              <a:srgbClr val="FF0000"/>
            </a:solidFill>
          </a:ln>
        </p:spPr>
        <p:txBody>
          <a:bodyPr wrap="none" rtlCol="0">
            <a:spAutoFit/>
          </a:bodyPr>
          <a:lstStyle/>
          <a:p>
            <a:r>
              <a:rPr lang="en-US" dirty="0" smtClean="0">
                <a:latin typeface="Times New Roman" pitchFamily="18" charset="0"/>
                <a:cs typeface="Times New Roman" pitchFamily="18" charset="0"/>
              </a:rPr>
              <a:t>“Atmospheric River”</a:t>
            </a:r>
            <a:endParaRPr lang="en-US" dirty="0">
              <a:latin typeface="Times New Roman" pitchFamily="18" charset="0"/>
              <a:cs typeface="Times New Roman" pitchFamily="18" charset="0"/>
            </a:endParaRPr>
          </a:p>
        </p:txBody>
      </p:sp>
      <p:cxnSp>
        <p:nvCxnSpPr>
          <p:cNvPr id="19" name="Straight Arrow Connector 18"/>
          <p:cNvCxnSpPr>
            <a:stCxn id="18" idx="2"/>
          </p:cNvCxnSpPr>
          <p:nvPr/>
        </p:nvCxnSpPr>
        <p:spPr>
          <a:xfrm>
            <a:off x="1664994" y="1483043"/>
            <a:ext cx="4354806" cy="23269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204246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3442" y="1920241"/>
            <a:ext cx="13045440" cy="5333322"/>
          </a:xfrm>
          <a:prstGeom prst="rect">
            <a:avLst/>
          </a:prstGeom>
          <a:noFill/>
        </p:spPr>
        <p:txBody>
          <a:bodyPr wrap="square" lIns="130622" tIns="65311" rIns="130622" bIns="65311" rtlCol="0">
            <a:spAutoFit/>
          </a:bodyPr>
          <a:lstStyle/>
          <a:p>
            <a:pPr marL="489833" indent="-489833">
              <a:buFont typeface="+mj-lt"/>
              <a:buAutoNum type="arabicParenR"/>
            </a:pPr>
            <a:r>
              <a:rPr lang="en-US" dirty="0" smtClean="0">
                <a:latin typeface="Times New Roman" pitchFamily="18" charset="0"/>
                <a:cs typeface="Times New Roman" pitchFamily="18" charset="0"/>
              </a:rPr>
              <a:t>5-Day back trajectories initialized at 18Z on March 10, 2016 on uniform 0.25 degree grid over western US Eastern Pacific domain (on native RAQMS model levels) </a:t>
            </a:r>
          </a:p>
          <a:p>
            <a:pPr marL="489833" indent="-489833">
              <a:buFont typeface="+mj-lt"/>
              <a:buAutoNum type="arabicParenR"/>
            </a:pPr>
            <a:endParaRPr lang="en-US" dirty="0">
              <a:latin typeface="Times New Roman" pitchFamily="18" charset="0"/>
              <a:cs typeface="Times New Roman" pitchFamily="18" charset="0"/>
            </a:endParaRPr>
          </a:p>
          <a:p>
            <a:pPr marL="489833" indent="-489833">
              <a:buFont typeface="+mj-lt"/>
              <a:buAutoNum type="arabicParenR"/>
            </a:pPr>
            <a:r>
              <a:rPr lang="en-US" dirty="0" smtClean="0">
                <a:latin typeface="Times New Roman" pitchFamily="18" charset="0"/>
                <a:cs typeface="Times New Roman" pitchFamily="18" charset="0"/>
              </a:rPr>
              <a:t>Sample RAQMS and NUCAPS water vapor and Full Spectral Resolution (FSR) CO retrievals during previous 5 days </a:t>
            </a:r>
          </a:p>
          <a:p>
            <a:pPr marL="1142943" lvl="1" indent="-489833">
              <a:buFont typeface="Wingdings" panose="05000000000000000000" pitchFamily="2" charset="2"/>
              <a:buChar char="q"/>
            </a:pPr>
            <a:r>
              <a:rPr lang="en-US" dirty="0" smtClean="0">
                <a:latin typeface="Times New Roman" pitchFamily="18" charset="0"/>
                <a:cs typeface="Times New Roman" pitchFamily="18" charset="0"/>
              </a:rPr>
              <a:t>nearest neighbor within 1 degree radius</a:t>
            </a:r>
          </a:p>
          <a:p>
            <a:pPr marL="1142943" lvl="1" indent="-489833">
              <a:buFont typeface="Wingdings" panose="05000000000000000000" pitchFamily="2" charset="2"/>
              <a:buChar char="q"/>
            </a:pPr>
            <a:r>
              <a:rPr lang="en-US" dirty="0" smtClean="0">
                <a:latin typeface="Times New Roman" pitchFamily="18" charset="0"/>
                <a:cs typeface="Times New Roman" pitchFamily="18" charset="0"/>
              </a:rPr>
              <a:t>every 6 hours, +/-3 hour time window</a:t>
            </a:r>
          </a:p>
          <a:p>
            <a:pPr marL="1142943" lvl="1" indent="-489833">
              <a:buFont typeface="Wingdings" panose="05000000000000000000" pitchFamily="2" charset="2"/>
              <a:buChar char="q"/>
            </a:pPr>
            <a:r>
              <a:rPr lang="en-US" dirty="0" smtClean="0">
                <a:latin typeface="Times New Roman" pitchFamily="18" charset="0"/>
                <a:cs typeface="Times New Roman" pitchFamily="18" charset="0"/>
              </a:rPr>
              <a:t>interpolate retrieval profile to trajectory pressure</a:t>
            </a:r>
          </a:p>
          <a:p>
            <a:pPr marL="489833" indent="-489833">
              <a:buFont typeface="+mj-lt"/>
              <a:buAutoNum type="arabicParenR"/>
            </a:pPr>
            <a:endParaRPr lang="en-US" dirty="0">
              <a:latin typeface="Times New Roman" pitchFamily="18" charset="0"/>
              <a:cs typeface="Times New Roman" pitchFamily="18" charset="0"/>
            </a:endParaRPr>
          </a:p>
          <a:p>
            <a:pPr marL="489833" indent="-489833">
              <a:buFont typeface="+mj-lt"/>
              <a:buAutoNum type="arabicParenR"/>
            </a:pPr>
            <a:r>
              <a:rPr lang="en-US" dirty="0" err="1" smtClean="0">
                <a:latin typeface="Times New Roman" pitchFamily="18" charset="0"/>
                <a:cs typeface="Times New Roman" pitchFamily="18" charset="0"/>
              </a:rPr>
              <a:t>Lagrangian</a:t>
            </a:r>
            <a:r>
              <a:rPr lang="en-US" dirty="0" smtClean="0">
                <a:latin typeface="Times New Roman" pitchFamily="18" charset="0"/>
                <a:cs typeface="Times New Roman" pitchFamily="18" charset="0"/>
              </a:rPr>
              <a:t> average RAQMS and NUCAPS water vapor and FSR CO along </a:t>
            </a:r>
            <a:r>
              <a:rPr lang="en-US" dirty="0" err="1" smtClean="0">
                <a:latin typeface="Times New Roman" pitchFamily="18" charset="0"/>
                <a:cs typeface="Times New Roman" pitchFamily="18" charset="0"/>
              </a:rPr>
              <a:t>backtrajectories</a:t>
            </a:r>
            <a:endParaRPr lang="en-US" dirty="0" smtClean="0">
              <a:latin typeface="Times New Roman" pitchFamily="18" charset="0"/>
              <a:cs typeface="Times New Roman" pitchFamily="18" charset="0"/>
            </a:endParaRPr>
          </a:p>
          <a:p>
            <a:pPr marL="489833" indent="-489833">
              <a:buFont typeface="+mj-lt"/>
              <a:buAutoNum type="arabicParenR"/>
            </a:pPr>
            <a:endParaRPr lang="en-US" dirty="0">
              <a:latin typeface="Times New Roman" pitchFamily="18" charset="0"/>
              <a:cs typeface="Times New Roman" pitchFamily="18" charset="0"/>
            </a:endParaRPr>
          </a:p>
          <a:p>
            <a:pPr marL="489833" indent="-489833">
              <a:buFont typeface="+mj-lt"/>
              <a:buAutoNum type="arabicParenR"/>
            </a:pPr>
            <a:r>
              <a:rPr lang="en-US" dirty="0" smtClean="0">
                <a:latin typeface="Times New Roman" pitchFamily="18" charset="0"/>
                <a:cs typeface="Times New Roman" pitchFamily="18" charset="0"/>
              </a:rPr>
              <a:t>Remap onto initial 0.25 degree grid and interpolate to constant altitudes (SFC, 1-9km)</a:t>
            </a:r>
          </a:p>
          <a:p>
            <a:endParaRPr lang="en-US" dirty="0"/>
          </a:p>
        </p:txBody>
      </p:sp>
      <p:sp>
        <p:nvSpPr>
          <p:cNvPr id="5" name="TextBox 4"/>
          <p:cNvSpPr txBox="1"/>
          <p:nvPr/>
        </p:nvSpPr>
        <p:spPr>
          <a:xfrm>
            <a:off x="1463040" y="151963"/>
            <a:ext cx="11216640" cy="1547670"/>
          </a:xfrm>
          <a:prstGeom prst="rect">
            <a:avLst/>
          </a:prstGeom>
          <a:noFill/>
        </p:spPr>
        <p:txBody>
          <a:bodyPr wrap="square" lIns="130622" tIns="65311" rIns="130622" bIns="65311" rtlCol="0">
            <a:spAutoFit/>
          </a:bodyPr>
          <a:lstStyle/>
          <a:p>
            <a:pPr algn="ctr"/>
            <a:r>
              <a:rPr lang="en-US" sz="4600" b="1" dirty="0">
                <a:latin typeface="Times New Roman" pitchFamily="18" charset="0"/>
                <a:cs typeface="Times New Roman" pitchFamily="18" charset="0"/>
              </a:rPr>
              <a:t>Reverse Domain Filling (RDF) Procedure: March 10, 2016 </a:t>
            </a:r>
            <a:r>
              <a:rPr lang="en-US" sz="4600" b="1" dirty="0" smtClean="0">
                <a:latin typeface="Times New Roman" pitchFamily="18" charset="0"/>
                <a:cs typeface="Times New Roman" pitchFamily="18" charset="0"/>
              </a:rPr>
              <a:t>Transit</a:t>
            </a:r>
            <a:endParaRPr lang="en-US" sz="46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13870176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ans\users$\bpierce\Data\Documents\Attachments\nov_03\rdf_regional_2016031018__5-day_transit.anal.nucaps.fsr.co.rmin.1.0.degree.dat.nucaps.fsr.water.vapor.2km.transit.anal.rmin.1.0.degre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9067800" y="76200"/>
            <a:ext cx="5486400" cy="16927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itchFamily="18" charset="0"/>
                <a:cs typeface="Times New Roman" pitchFamily="18" charset="0"/>
              </a:rPr>
              <a:t>NOAA-Unique Combined Atmospheric Processing System’s (NUCAPS) RDF WV analysis shows narrow plume of high water vapor at 2km</a:t>
            </a:r>
          </a:p>
        </p:txBody>
      </p:sp>
      <p:sp>
        <p:nvSpPr>
          <p:cNvPr id="4" name="TextBox 3"/>
          <p:cNvSpPr txBox="1"/>
          <p:nvPr/>
        </p:nvSpPr>
        <p:spPr>
          <a:xfrm>
            <a:off x="0" y="7432357"/>
            <a:ext cx="14630400" cy="492443"/>
          </a:xfrm>
          <a:prstGeom prst="rect">
            <a:avLst/>
          </a:prstGeom>
          <a:noFill/>
        </p:spPr>
        <p:txBody>
          <a:bodyPr wrap="square" rtlCol="0">
            <a:spAutoFit/>
          </a:bodyPr>
          <a:lstStyle/>
          <a:p>
            <a:pPr algn="ctr"/>
            <a:r>
              <a:rPr lang="en-US" b="1" dirty="0" err="1" smtClean="0">
                <a:latin typeface="Times New Roman" pitchFamily="18" charset="0"/>
                <a:cs typeface="Times New Roman" pitchFamily="18" charset="0"/>
              </a:rPr>
              <a:t>Lagrangian</a:t>
            </a:r>
            <a:r>
              <a:rPr lang="en-US" b="1" dirty="0" smtClean="0">
                <a:latin typeface="Times New Roman" pitchFamily="18" charset="0"/>
                <a:cs typeface="Times New Roman" pitchFamily="18" charset="0"/>
              </a:rPr>
              <a:t> averaging sharpens horizontal water vapor gradients due to differential advection</a:t>
            </a:r>
            <a:endParaRPr lang="en-US" b="1" dirty="0">
              <a:latin typeface="Times New Roman" pitchFamily="18" charset="0"/>
              <a:cs typeface="Times New Roman" pitchFamily="18" charset="0"/>
            </a:endParaRPr>
          </a:p>
        </p:txBody>
      </p:sp>
      <p:sp>
        <p:nvSpPr>
          <p:cNvPr id="7" name="TextBox 6"/>
          <p:cNvSpPr txBox="1"/>
          <p:nvPr/>
        </p:nvSpPr>
        <p:spPr>
          <a:xfrm>
            <a:off x="11506200" y="4267200"/>
            <a:ext cx="2819400" cy="1692771"/>
          </a:xfrm>
          <a:prstGeom prst="rect">
            <a:avLst/>
          </a:prstGeom>
          <a:noFill/>
        </p:spPr>
        <p:txBody>
          <a:bodyPr wrap="square" rtlCol="0">
            <a:spAutoFit/>
          </a:bodyPr>
          <a:lstStyle/>
          <a:p>
            <a:r>
              <a:rPr lang="en-US" dirty="0" smtClean="0">
                <a:latin typeface="Times New Roman" pitchFamily="18" charset="0"/>
                <a:cs typeface="Times New Roman" pitchFamily="18" charset="0"/>
              </a:rPr>
              <a:t>(Red region south of Aleutians has no coincidences along back trajectories)</a:t>
            </a:r>
            <a:endParaRPr lang="en-US" dirty="0">
              <a:latin typeface="Times New Roman" pitchFamily="18" charset="0"/>
              <a:cs typeface="Times New Roman" pitchFamily="18" charset="0"/>
            </a:endParaRPr>
          </a:p>
        </p:txBody>
      </p:sp>
      <p:sp>
        <p:nvSpPr>
          <p:cNvPr id="9" name="TextBox 8"/>
          <p:cNvSpPr txBox="1"/>
          <p:nvPr/>
        </p:nvSpPr>
        <p:spPr>
          <a:xfrm>
            <a:off x="152400" y="990600"/>
            <a:ext cx="3025187" cy="492443"/>
          </a:xfrm>
          <a:prstGeom prst="rect">
            <a:avLst/>
          </a:prstGeom>
          <a:solidFill>
            <a:schemeClr val="bg1"/>
          </a:solidFill>
          <a:ln w="25400">
            <a:solidFill>
              <a:srgbClr val="FF0000"/>
            </a:solidFill>
          </a:ln>
        </p:spPr>
        <p:txBody>
          <a:bodyPr wrap="none" rtlCol="0">
            <a:spAutoFit/>
          </a:bodyPr>
          <a:lstStyle/>
          <a:p>
            <a:r>
              <a:rPr lang="en-US" dirty="0" smtClean="0">
                <a:latin typeface="Times New Roman" pitchFamily="18" charset="0"/>
                <a:cs typeface="Times New Roman" pitchFamily="18" charset="0"/>
              </a:rPr>
              <a:t>“Atmospheric River”</a:t>
            </a:r>
            <a:endParaRPr lang="en-US" dirty="0">
              <a:latin typeface="Times New Roman" pitchFamily="18" charset="0"/>
              <a:cs typeface="Times New Roman" pitchFamily="18" charset="0"/>
            </a:endParaRPr>
          </a:p>
        </p:txBody>
      </p:sp>
      <p:sp>
        <p:nvSpPr>
          <p:cNvPr id="12" name="Oval 11"/>
          <p:cNvSpPr/>
          <p:nvPr/>
        </p:nvSpPr>
        <p:spPr>
          <a:xfrm rot="19029083">
            <a:off x="3788319" y="3850659"/>
            <a:ext cx="4837657" cy="9566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1664994" y="1483043"/>
            <a:ext cx="4354806" cy="23269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928308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eans\users$\bpierce\Data\Documents\Attachments\aug_25\rdf_regional_2016031018__5-day_transit.anal.dat.speed.2km.transit.anal.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9067800" y="76200"/>
            <a:ext cx="5486400" cy="16927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itchFamily="18" charset="0"/>
                <a:cs typeface="Times New Roman" pitchFamily="18" charset="0"/>
              </a:rPr>
              <a:t>RAQMS RDF wind speed analysis shows narrow region of </a:t>
            </a:r>
            <a:r>
              <a:rPr lang="en-US" b="1" i="1" dirty="0" smtClean="0">
                <a:latin typeface="Times New Roman" pitchFamily="18" charset="0"/>
                <a:cs typeface="Times New Roman" pitchFamily="18" charset="0"/>
              </a:rPr>
              <a:t>reduced</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Lagrangian</a:t>
            </a:r>
            <a:r>
              <a:rPr lang="en-US" dirty="0" smtClean="0">
                <a:latin typeface="Times New Roman" pitchFamily="18" charset="0"/>
                <a:cs typeface="Times New Roman" pitchFamily="18" charset="0"/>
              </a:rPr>
              <a:t> mean </a:t>
            </a:r>
            <a:r>
              <a:rPr lang="en-US" dirty="0" err="1" smtClean="0">
                <a:latin typeface="Times New Roman" pitchFamily="18" charset="0"/>
                <a:cs typeface="Times New Roman" pitchFamily="18" charset="0"/>
              </a:rPr>
              <a:t>windspeed</a:t>
            </a:r>
            <a:r>
              <a:rPr lang="en-US" dirty="0" smtClean="0">
                <a:latin typeface="Times New Roman" pitchFamily="18" charset="0"/>
                <a:cs typeface="Times New Roman" pitchFamily="18" charset="0"/>
              </a:rPr>
              <a:t> within the core of the water vapor plume at 2km</a:t>
            </a:r>
          </a:p>
        </p:txBody>
      </p:sp>
      <p:sp>
        <p:nvSpPr>
          <p:cNvPr id="5" name="TextBox 4"/>
          <p:cNvSpPr txBox="1"/>
          <p:nvPr/>
        </p:nvSpPr>
        <p:spPr>
          <a:xfrm>
            <a:off x="0" y="7432357"/>
            <a:ext cx="14630400" cy="492443"/>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The “atmospheric river” has </a:t>
            </a:r>
            <a:r>
              <a:rPr lang="en-US" b="1" i="1" u="sng" dirty="0" smtClean="0">
                <a:latin typeface="Times New Roman" pitchFamily="18" charset="0"/>
                <a:cs typeface="Times New Roman" pitchFamily="18" charset="0"/>
              </a:rPr>
              <a:t>lower</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Lagrangian</a:t>
            </a:r>
            <a:r>
              <a:rPr lang="en-US" b="1" dirty="0" smtClean="0">
                <a:latin typeface="Times New Roman" pitchFamily="18" charset="0"/>
                <a:cs typeface="Times New Roman" pitchFamily="18" charset="0"/>
              </a:rPr>
              <a:t> mean wind speeds then surrounding environment</a:t>
            </a:r>
            <a:endParaRPr lang="en-US" b="1" dirty="0">
              <a:latin typeface="Times New Roman" pitchFamily="18" charset="0"/>
              <a:cs typeface="Times New Roman" pitchFamily="18" charset="0"/>
            </a:endParaRPr>
          </a:p>
        </p:txBody>
      </p:sp>
      <p:sp>
        <p:nvSpPr>
          <p:cNvPr id="6" name="TextBox 5"/>
          <p:cNvSpPr txBox="1"/>
          <p:nvPr/>
        </p:nvSpPr>
        <p:spPr>
          <a:xfrm>
            <a:off x="152400" y="990600"/>
            <a:ext cx="3172663" cy="492443"/>
          </a:xfrm>
          <a:prstGeom prst="rect">
            <a:avLst/>
          </a:prstGeom>
          <a:solidFill>
            <a:schemeClr val="bg1"/>
          </a:solidFill>
          <a:ln w="25400">
            <a:solidFill>
              <a:srgbClr val="FF0000"/>
            </a:solidFill>
          </a:ln>
        </p:spPr>
        <p:txBody>
          <a:bodyPr wrap="none" rtlCol="0">
            <a:spAutoFit/>
          </a:bodyPr>
          <a:lstStyle/>
          <a:p>
            <a:r>
              <a:rPr lang="en-US" dirty="0" smtClean="0">
                <a:latin typeface="Times New Roman" pitchFamily="18" charset="0"/>
                <a:cs typeface="Times New Roman" pitchFamily="18" charset="0"/>
              </a:rPr>
              <a:t>“Atmospheric River?”</a:t>
            </a:r>
            <a:endParaRPr lang="en-US" dirty="0">
              <a:latin typeface="Times New Roman" pitchFamily="18" charset="0"/>
              <a:cs typeface="Times New Roman" pitchFamily="18" charset="0"/>
            </a:endParaRPr>
          </a:p>
        </p:txBody>
      </p:sp>
      <p:sp>
        <p:nvSpPr>
          <p:cNvPr id="10" name="Oval 9"/>
          <p:cNvSpPr/>
          <p:nvPr/>
        </p:nvSpPr>
        <p:spPr>
          <a:xfrm rot="19029083">
            <a:off x="3788319" y="3850659"/>
            <a:ext cx="4837657" cy="9566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1664994" y="1483043"/>
            <a:ext cx="4354806" cy="23269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5920869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ans\users$\bpierce\Data\Documents\Attachments\aug_25\rdf_regional_2016031018__5-day_transit.anal.dat.qdf.2km.transit.anal.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7127"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9067800" y="76200"/>
            <a:ext cx="5486400" cy="16927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itchFamily="18" charset="0"/>
                <a:cs typeface="Times New Roman" pitchFamily="18" charset="0"/>
              </a:rPr>
              <a:t>RAQMS </a:t>
            </a:r>
            <a:r>
              <a:rPr lang="en-US" dirty="0" err="1" smtClean="0">
                <a:latin typeface="Times New Roman" pitchFamily="18" charset="0"/>
                <a:cs typeface="Times New Roman" pitchFamily="18" charset="0"/>
              </a:rPr>
              <a:t>Lagrangian</a:t>
            </a:r>
            <a:r>
              <a:rPr lang="en-US" dirty="0" smtClean="0">
                <a:latin typeface="Times New Roman" pitchFamily="18" charset="0"/>
                <a:cs typeface="Times New Roman" pitchFamily="18" charset="0"/>
              </a:rPr>
              <a:t> mixing analysis shows narrow region of </a:t>
            </a:r>
            <a:r>
              <a:rPr lang="en-US" b="1" i="1" dirty="0" smtClean="0">
                <a:latin typeface="Times New Roman" pitchFamily="18" charset="0"/>
                <a:cs typeface="Times New Roman" pitchFamily="18" charset="0"/>
              </a:rPr>
              <a:t>enhanced</a:t>
            </a:r>
            <a:r>
              <a:rPr lang="en-US" dirty="0" smtClean="0">
                <a:latin typeface="Times New Roman" pitchFamily="18" charset="0"/>
                <a:cs typeface="Times New Roman" pitchFamily="18" charset="0"/>
              </a:rPr>
              <a:t> mixing in the vicinity of the water vapor plume at 2km</a:t>
            </a:r>
          </a:p>
        </p:txBody>
      </p:sp>
      <p:sp>
        <p:nvSpPr>
          <p:cNvPr id="6" name="TextBox 5"/>
          <p:cNvSpPr txBox="1"/>
          <p:nvPr/>
        </p:nvSpPr>
        <p:spPr>
          <a:xfrm>
            <a:off x="0" y="7432357"/>
            <a:ext cx="14630400" cy="492443"/>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The “atmospheric river” is characterized as region of efficient mixing (chaotic advection</a:t>
            </a:r>
            <a:r>
              <a:rPr lang="en-US" b="1" baseline="30000" dirty="0" smtClean="0">
                <a:latin typeface="Times New Roman" pitchFamily="18" charset="0"/>
                <a:cs typeface="Times New Roman" pitchFamily="18" charset="0"/>
              </a:rPr>
              <a:t>1</a:t>
            </a:r>
            <a:r>
              <a:rPr lang="en-US" b="1" dirty="0" smtClean="0">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sp>
        <p:nvSpPr>
          <p:cNvPr id="7" name="Rectangle 6"/>
          <p:cNvSpPr/>
          <p:nvPr/>
        </p:nvSpPr>
        <p:spPr>
          <a:xfrm>
            <a:off x="10820400" y="3581400"/>
            <a:ext cx="3810000" cy="1200329"/>
          </a:xfrm>
          <a:prstGeom prst="rect">
            <a:avLst/>
          </a:prstGeom>
        </p:spPr>
        <p:txBody>
          <a:bodyPr wrap="square">
            <a:spAutoFit/>
          </a:bodyPr>
          <a:lstStyle/>
          <a:p>
            <a:r>
              <a:rPr lang="en-US" sz="1800" baseline="30000" dirty="0" smtClean="0">
                <a:latin typeface="Times New Roman" pitchFamily="18" charset="0"/>
                <a:cs typeface="Times New Roman" pitchFamily="18" charset="0"/>
              </a:rPr>
              <a:t>1</a:t>
            </a:r>
            <a:r>
              <a:rPr lang="en-US" sz="1800" dirty="0" smtClean="0">
                <a:latin typeface="Times New Roman" pitchFamily="18" charset="0"/>
                <a:cs typeface="Times New Roman" pitchFamily="18" charset="0"/>
              </a:rPr>
              <a:t>Aref, H. (1984) ‘Stirring by chaotic advection’, </a:t>
            </a:r>
            <a:r>
              <a:rPr lang="en-US" sz="1800" i="1" dirty="0" smtClean="0">
                <a:latin typeface="Times New Roman" pitchFamily="18" charset="0"/>
                <a:cs typeface="Times New Roman" pitchFamily="18" charset="0"/>
              </a:rPr>
              <a:t>Journal of Fluid Mechanics</a:t>
            </a:r>
            <a:r>
              <a:rPr lang="en-US" sz="1800" dirty="0" smtClean="0">
                <a:latin typeface="Times New Roman" pitchFamily="18" charset="0"/>
                <a:cs typeface="Times New Roman" pitchFamily="18" charset="0"/>
              </a:rPr>
              <a:t>, 143, pp. 1–21. </a:t>
            </a:r>
            <a:r>
              <a:rPr lang="en-US" sz="1800" dirty="0" err="1" smtClean="0">
                <a:latin typeface="Times New Roman" pitchFamily="18" charset="0"/>
                <a:cs typeface="Times New Roman" pitchFamily="18" charset="0"/>
              </a:rPr>
              <a:t>doi</a:t>
            </a:r>
            <a:r>
              <a:rPr lang="en-US" sz="1800" dirty="0" smtClean="0">
                <a:latin typeface="Times New Roman" pitchFamily="18" charset="0"/>
                <a:cs typeface="Times New Roman" pitchFamily="18" charset="0"/>
              </a:rPr>
              <a:t>: 10.1017/S0022112084001233.</a:t>
            </a:r>
            <a:endParaRPr lang="en-US" sz="1800" dirty="0">
              <a:latin typeface="Times New Roman" pitchFamily="18" charset="0"/>
              <a:cs typeface="Times New Roman" pitchFamily="18" charset="0"/>
            </a:endParaRPr>
          </a:p>
        </p:txBody>
      </p:sp>
      <p:sp>
        <p:nvSpPr>
          <p:cNvPr id="8" name="TextBox 7"/>
          <p:cNvSpPr txBox="1"/>
          <p:nvPr/>
        </p:nvSpPr>
        <p:spPr>
          <a:xfrm>
            <a:off x="152400" y="990600"/>
            <a:ext cx="3025187" cy="492443"/>
          </a:xfrm>
          <a:prstGeom prst="rect">
            <a:avLst/>
          </a:prstGeom>
          <a:solidFill>
            <a:schemeClr val="bg1"/>
          </a:solidFill>
          <a:ln w="25400">
            <a:solidFill>
              <a:srgbClr val="FF0000"/>
            </a:solidFill>
          </a:ln>
        </p:spPr>
        <p:txBody>
          <a:bodyPr wrap="none" rtlCol="0">
            <a:spAutoFit/>
          </a:bodyPr>
          <a:lstStyle/>
          <a:p>
            <a:r>
              <a:rPr lang="en-US" dirty="0" smtClean="0">
                <a:latin typeface="Times New Roman" pitchFamily="18" charset="0"/>
                <a:cs typeface="Times New Roman" pitchFamily="18" charset="0"/>
              </a:rPr>
              <a:t>“Atmospheric River”</a:t>
            </a:r>
            <a:endParaRPr lang="en-US" dirty="0">
              <a:latin typeface="Times New Roman" pitchFamily="18" charset="0"/>
              <a:cs typeface="Times New Roman" pitchFamily="18" charset="0"/>
            </a:endParaRPr>
          </a:p>
        </p:txBody>
      </p:sp>
      <p:sp>
        <p:nvSpPr>
          <p:cNvPr id="10" name="Oval 9"/>
          <p:cNvSpPr/>
          <p:nvPr/>
        </p:nvSpPr>
        <p:spPr>
          <a:xfrm rot="19029083">
            <a:off x="3788319" y="3850659"/>
            <a:ext cx="4837657" cy="9566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1664994" y="1483043"/>
            <a:ext cx="4354806" cy="23269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088590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ans\users$\bpierce\Data\Documents\FY17_Travel\AGU\NOAA_Booth_Talk\NUCAPS_pm_Column_CO.20160310.qc.eq.0l.medium.map.no.waypoints.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9067800" y="76200"/>
            <a:ext cx="5486400" cy="249299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itchFamily="18" charset="0"/>
                <a:cs typeface="Times New Roman" pitchFamily="18" charset="0"/>
              </a:rPr>
              <a:t>NOAA-Unique Combined Atmospheric Processing System’s (NUCAPS) Full Spectral Resolution Carbon Monoxide (CO) retrievals allow us to explore long range transport of pollution during ENRR</a:t>
            </a:r>
          </a:p>
        </p:txBody>
      </p:sp>
      <p:sp>
        <p:nvSpPr>
          <p:cNvPr id="4" name="TextBox 3"/>
          <p:cNvSpPr txBox="1"/>
          <p:nvPr/>
        </p:nvSpPr>
        <p:spPr>
          <a:xfrm>
            <a:off x="0" y="7432357"/>
            <a:ext cx="14630400" cy="492443"/>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NUCAPS FSR CO retrieval shows region of high CO column to the north of Hawaii </a:t>
            </a:r>
            <a:endParaRPr lang="en-US" b="1" dirty="0">
              <a:latin typeface="Times New Roman" pitchFamily="18" charset="0"/>
              <a:cs typeface="Times New Roman" pitchFamily="18" charset="0"/>
            </a:endParaRPr>
          </a:p>
        </p:txBody>
      </p:sp>
      <p:sp>
        <p:nvSpPr>
          <p:cNvPr id="6" name="Oval 5"/>
          <p:cNvSpPr/>
          <p:nvPr/>
        </p:nvSpPr>
        <p:spPr>
          <a:xfrm rot="2322019">
            <a:off x="3048428" y="2458846"/>
            <a:ext cx="2270515" cy="2261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9029083">
            <a:off x="3788319" y="3850659"/>
            <a:ext cx="4837657" cy="9566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 y="990600"/>
            <a:ext cx="3025187" cy="492443"/>
          </a:xfrm>
          <a:prstGeom prst="rect">
            <a:avLst/>
          </a:prstGeom>
          <a:noFill/>
          <a:ln w="25400">
            <a:solidFill>
              <a:srgbClr val="FF0000"/>
            </a:solidFill>
          </a:ln>
        </p:spPr>
        <p:txBody>
          <a:bodyPr wrap="none" rtlCol="0">
            <a:spAutoFit/>
          </a:bodyPr>
          <a:lstStyle/>
          <a:p>
            <a:r>
              <a:rPr lang="en-US" dirty="0" smtClean="0">
                <a:latin typeface="Times New Roman" pitchFamily="18" charset="0"/>
                <a:cs typeface="Times New Roman" pitchFamily="18" charset="0"/>
              </a:rPr>
              <a:t>“Atmospheric River”</a:t>
            </a:r>
            <a:endParaRPr lang="en-US" dirty="0">
              <a:latin typeface="Times New Roman" pitchFamily="18" charset="0"/>
              <a:cs typeface="Times New Roman" pitchFamily="18" charset="0"/>
            </a:endParaRPr>
          </a:p>
        </p:txBody>
      </p:sp>
      <p:cxnSp>
        <p:nvCxnSpPr>
          <p:cNvPr id="9" name="Straight Arrow Connector 8"/>
          <p:cNvCxnSpPr>
            <a:stCxn id="8" idx="2"/>
          </p:cNvCxnSpPr>
          <p:nvPr/>
        </p:nvCxnSpPr>
        <p:spPr>
          <a:xfrm>
            <a:off x="1664994" y="1483043"/>
            <a:ext cx="4354806" cy="23269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 y="4917757"/>
            <a:ext cx="1409360" cy="492443"/>
          </a:xfrm>
          <a:prstGeom prst="rect">
            <a:avLst/>
          </a:prstGeom>
          <a:noFill/>
          <a:ln w="25400">
            <a:solidFill>
              <a:srgbClr val="FF0000"/>
            </a:solidFill>
          </a:ln>
        </p:spPr>
        <p:txBody>
          <a:bodyPr wrap="none" rtlCol="0">
            <a:spAutoFit/>
          </a:bodyPr>
          <a:lstStyle/>
          <a:p>
            <a:r>
              <a:rPr lang="en-US" dirty="0" smtClean="0">
                <a:latin typeface="Times New Roman" pitchFamily="18" charset="0"/>
                <a:cs typeface="Times New Roman" pitchFamily="18" charset="0"/>
              </a:rPr>
              <a:t>Pollution</a:t>
            </a:r>
            <a:endParaRPr lang="en-US" dirty="0">
              <a:latin typeface="Times New Roman" pitchFamily="18" charset="0"/>
              <a:cs typeface="Times New Roman" pitchFamily="18" charset="0"/>
            </a:endParaRPr>
          </a:p>
        </p:txBody>
      </p:sp>
      <p:cxnSp>
        <p:nvCxnSpPr>
          <p:cNvPr id="14" name="Straight Arrow Connector 13"/>
          <p:cNvCxnSpPr>
            <a:stCxn id="11" idx="0"/>
          </p:cNvCxnSpPr>
          <p:nvPr/>
        </p:nvCxnSpPr>
        <p:spPr>
          <a:xfrm flipV="1">
            <a:off x="857080" y="3886201"/>
            <a:ext cx="2190920" cy="10315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025257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beans\users$\bpierce\Data\Documents\Attachments\nov_03\rdf_regional_2016031018__5-day_transit.anal.nucaps.fsr.co.rmin.1.0.degree.dat.nucaps.fsr.CO.5km.transit.anal.rmin.1.0.degre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9067800" y="76200"/>
            <a:ext cx="5486400" cy="16927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itchFamily="18" charset="0"/>
                <a:cs typeface="Times New Roman" pitchFamily="18" charset="0"/>
              </a:rPr>
              <a:t>NOAA-Unique Combined Atmospheric Processing System’s (NUCAPS) RDF CO analysis shows region of enhanced CO at 5km</a:t>
            </a:r>
          </a:p>
        </p:txBody>
      </p:sp>
      <p:sp>
        <p:nvSpPr>
          <p:cNvPr id="5" name="TextBox 4"/>
          <p:cNvSpPr txBox="1"/>
          <p:nvPr/>
        </p:nvSpPr>
        <p:spPr>
          <a:xfrm>
            <a:off x="0" y="7432357"/>
            <a:ext cx="14630400" cy="492443"/>
          </a:xfrm>
          <a:prstGeom prst="rect">
            <a:avLst/>
          </a:prstGeom>
          <a:noFill/>
        </p:spPr>
        <p:txBody>
          <a:bodyPr wrap="square" rtlCol="0">
            <a:spAutoFit/>
          </a:bodyPr>
          <a:lstStyle/>
          <a:p>
            <a:pPr algn="ctr"/>
            <a:r>
              <a:rPr lang="en-US" b="1" dirty="0" err="1" smtClean="0">
                <a:latin typeface="Times New Roman" pitchFamily="18" charset="0"/>
                <a:cs typeface="Times New Roman" pitchFamily="18" charset="0"/>
              </a:rPr>
              <a:t>Lagrangian</a:t>
            </a:r>
            <a:r>
              <a:rPr lang="en-US" b="1" dirty="0" smtClean="0">
                <a:latin typeface="Times New Roman" pitchFamily="18" charset="0"/>
                <a:cs typeface="Times New Roman" pitchFamily="18" charset="0"/>
              </a:rPr>
              <a:t> averaging sharpens horizontal pollution gradients due to differential advection</a:t>
            </a:r>
            <a:endParaRPr lang="en-US" b="1" dirty="0">
              <a:latin typeface="Times New Roman" pitchFamily="18" charset="0"/>
              <a:cs typeface="Times New Roman" pitchFamily="18" charset="0"/>
            </a:endParaRPr>
          </a:p>
        </p:txBody>
      </p:sp>
      <p:sp>
        <p:nvSpPr>
          <p:cNvPr id="6" name="TextBox 5"/>
          <p:cNvSpPr txBox="1"/>
          <p:nvPr/>
        </p:nvSpPr>
        <p:spPr>
          <a:xfrm>
            <a:off x="11506200" y="4267200"/>
            <a:ext cx="2819400" cy="1692771"/>
          </a:xfrm>
          <a:prstGeom prst="rect">
            <a:avLst/>
          </a:prstGeom>
          <a:noFill/>
        </p:spPr>
        <p:txBody>
          <a:bodyPr wrap="square" rtlCol="0">
            <a:spAutoFit/>
          </a:bodyPr>
          <a:lstStyle/>
          <a:p>
            <a:r>
              <a:rPr lang="en-US" dirty="0" smtClean="0">
                <a:latin typeface="Times New Roman" pitchFamily="18" charset="0"/>
                <a:cs typeface="Times New Roman" pitchFamily="18" charset="0"/>
              </a:rPr>
              <a:t>(Red region south of Aleutians has no coincidences along back trajectories)</a:t>
            </a:r>
            <a:endParaRPr lang="en-US" dirty="0">
              <a:latin typeface="Times New Roman" pitchFamily="18" charset="0"/>
              <a:cs typeface="Times New Roman" pitchFamily="18" charset="0"/>
            </a:endParaRPr>
          </a:p>
        </p:txBody>
      </p:sp>
      <p:sp>
        <p:nvSpPr>
          <p:cNvPr id="9" name="Oval 8"/>
          <p:cNvSpPr/>
          <p:nvPr/>
        </p:nvSpPr>
        <p:spPr>
          <a:xfrm rot="2322019">
            <a:off x="3200828" y="2611246"/>
            <a:ext cx="2270515" cy="2261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2400" y="990600"/>
            <a:ext cx="3025187" cy="492443"/>
          </a:xfrm>
          <a:prstGeom prst="rect">
            <a:avLst/>
          </a:prstGeom>
          <a:solidFill>
            <a:schemeClr val="bg1"/>
          </a:solidFill>
          <a:ln w="25400">
            <a:solidFill>
              <a:srgbClr val="FF0000"/>
            </a:solidFill>
          </a:ln>
        </p:spPr>
        <p:txBody>
          <a:bodyPr wrap="none" rtlCol="0">
            <a:spAutoFit/>
          </a:bodyPr>
          <a:lstStyle/>
          <a:p>
            <a:r>
              <a:rPr lang="en-US" dirty="0" smtClean="0">
                <a:latin typeface="Times New Roman" pitchFamily="18" charset="0"/>
                <a:cs typeface="Times New Roman" pitchFamily="18" charset="0"/>
              </a:rPr>
              <a:t>“Atmospheric River”</a:t>
            </a:r>
            <a:endParaRPr lang="en-US" dirty="0">
              <a:latin typeface="Times New Roman" pitchFamily="18" charset="0"/>
              <a:cs typeface="Times New Roman" pitchFamily="18" charset="0"/>
            </a:endParaRPr>
          </a:p>
        </p:txBody>
      </p:sp>
      <p:sp>
        <p:nvSpPr>
          <p:cNvPr id="13" name="TextBox 12"/>
          <p:cNvSpPr txBox="1"/>
          <p:nvPr/>
        </p:nvSpPr>
        <p:spPr>
          <a:xfrm>
            <a:off x="152400" y="4917757"/>
            <a:ext cx="1409360" cy="492443"/>
          </a:xfrm>
          <a:prstGeom prst="rect">
            <a:avLst/>
          </a:prstGeom>
          <a:noFill/>
          <a:ln w="25400">
            <a:solidFill>
              <a:srgbClr val="FF0000"/>
            </a:solidFill>
          </a:ln>
        </p:spPr>
        <p:txBody>
          <a:bodyPr wrap="none" rtlCol="0">
            <a:spAutoFit/>
          </a:bodyPr>
          <a:lstStyle/>
          <a:p>
            <a:r>
              <a:rPr lang="en-US" dirty="0" smtClean="0">
                <a:latin typeface="Times New Roman" pitchFamily="18" charset="0"/>
                <a:cs typeface="Times New Roman" pitchFamily="18" charset="0"/>
              </a:rPr>
              <a:t>Pollution</a:t>
            </a:r>
            <a:endParaRPr lang="en-US" dirty="0">
              <a:latin typeface="Times New Roman" pitchFamily="18" charset="0"/>
              <a:cs typeface="Times New Roman" pitchFamily="18" charset="0"/>
            </a:endParaRPr>
          </a:p>
        </p:txBody>
      </p:sp>
      <p:cxnSp>
        <p:nvCxnSpPr>
          <p:cNvPr id="14" name="Straight Arrow Connector 13"/>
          <p:cNvCxnSpPr>
            <a:stCxn id="13" idx="0"/>
          </p:cNvCxnSpPr>
          <p:nvPr/>
        </p:nvCxnSpPr>
        <p:spPr>
          <a:xfrm flipV="1">
            <a:off x="857080" y="3886201"/>
            <a:ext cx="2190920" cy="10315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rot="19029083">
            <a:off x="3788319" y="3850659"/>
            <a:ext cx="4837657" cy="9566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1664994" y="1483043"/>
            <a:ext cx="4354806" cy="23269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90670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ans\users$\bpierce\Data\Documents\FY17_Travel\AGU\NOAA_Booth_Talk\rdf_regional_2016031018__5-day_transit.anal.dat.idust.5km.transit.anal.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9067800" y="76200"/>
            <a:ext cx="5486400" cy="169277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itchFamily="18" charset="0"/>
                <a:cs typeface="Times New Roman" pitchFamily="18" charset="0"/>
              </a:rPr>
              <a:t>RAQMS RDF dust analysis shows narrow region of elevated dust extending from the region with NUCAPS CO enhancements at 5km </a:t>
            </a:r>
          </a:p>
        </p:txBody>
      </p:sp>
      <p:sp>
        <p:nvSpPr>
          <p:cNvPr id="4" name="TextBox 3"/>
          <p:cNvSpPr txBox="1"/>
          <p:nvPr/>
        </p:nvSpPr>
        <p:spPr>
          <a:xfrm>
            <a:off x="0" y="7432357"/>
            <a:ext cx="14630400" cy="492443"/>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The “atmospheric river” includes a narrow plume of polluted dust transport to the Pacific Northwest </a:t>
            </a:r>
            <a:endParaRPr lang="en-US" b="1" dirty="0">
              <a:latin typeface="Times New Roman" pitchFamily="18" charset="0"/>
              <a:cs typeface="Times New Roman" pitchFamily="18" charset="0"/>
            </a:endParaRPr>
          </a:p>
        </p:txBody>
      </p:sp>
      <p:sp>
        <p:nvSpPr>
          <p:cNvPr id="6" name="Oval 5"/>
          <p:cNvSpPr/>
          <p:nvPr/>
        </p:nvSpPr>
        <p:spPr>
          <a:xfrm rot="2322019">
            <a:off x="3048428" y="2458846"/>
            <a:ext cx="2270515" cy="2261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 y="990600"/>
            <a:ext cx="3025187" cy="492443"/>
          </a:xfrm>
          <a:prstGeom prst="rect">
            <a:avLst/>
          </a:prstGeom>
          <a:solidFill>
            <a:schemeClr val="bg1"/>
          </a:solidFill>
          <a:ln w="25400">
            <a:solidFill>
              <a:srgbClr val="FF0000"/>
            </a:solidFill>
          </a:ln>
        </p:spPr>
        <p:txBody>
          <a:bodyPr wrap="none" rtlCol="0">
            <a:spAutoFit/>
          </a:bodyPr>
          <a:lstStyle/>
          <a:p>
            <a:r>
              <a:rPr lang="en-US" dirty="0" smtClean="0">
                <a:latin typeface="Times New Roman" pitchFamily="18" charset="0"/>
                <a:cs typeface="Times New Roman" pitchFamily="18" charset="0"/>
              </a:rPr>
              <a:t>“Atmospheric River”</a:t>
            </a:r>
            <a:endParaRPr lang="en-US" dirty="0">
              <a:latin typeface="Times New Roman" pitchFamily="18" charset="0"/>
              <a:cs typeface="Times New Roman" pitchFamily="18" charset="0"/>
            </a:endParaRPr>
          </a:p>
        </p:txBody>
      </p:sp>
      <p:sp>
        <p:nvSpPr>
          <p:cNvPr id="10" name="TextBox 9"/>
          <p:cNvSpPr txBox="1"/>
          <p:nvPr/>
        </p:nvSpPr>
        <p:spPr>
          <a:xfrm>
            <a:off x="152400" y="4917757"/>
            <a:ext cx="814647" cy="492443"/>
          </a:xfrm>
          <a:prstGeom prst="rect">
            <a:avLst/>
          </a:prstGeom>
          <a:noFill/>
          <a:ln w="25400">
            <a:solidFill>
              <a:srgbClr val="FF0000"/>
            </a:solidFill>
          </a:ln>
        </p:spPr>
        <p:txBody>
          <a:bodyPr wrap="none" rtlCol="0">
            <a:spAutoFit/>
          </a:bodyPr>
          <a:lstStyle/>
          <a:p>
            <a:r>
              <a:rPr lang="en-US" dirty="0" smtClean="0">
                <a:latin typeface="Times New Roman" pitchFamily="18" charset="0"/>
                <a:cs typeface="Times New Roman" pitchFamily="18" charset="0"/>
              </a:rPr>
              <a:t>Dust</a:t>
            </a:r>
            <a:endParaRPr lang="en-US" dirty="0">
              <a:latin typeface="Times New Roman" pitchFamily="18" charset="0"/>
              <a:cs typeface="Times New Roman" pitchFamily="18" charset="0"/>
            </a:endParaRPr>
          </a:p>
        </p:txBody>
      </p:sp>
      <p:cxnSp>
        <p:nvCxnSpPr>
          <p:cNvPr id="11" name="Straight Arrow Connector 10"/>
          <p:cNvCxnSpPr>
            <a:stCxn id="10" idx="0"/>
          </p:cNvCxnSpPr>
          <p:nvPr/>
        </p:nvCxnSpPr>
        <p:spPr>
          <a:xfrm flipV="1">
            <a:off x="559724" y="3886201"/>
            <a:ext cx="2488276" cy="10315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990600" y="4038600"/>
            <a:ext cx="4724400" cy="11077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rot="19029083">
            <a:off x="3788319" y="3850659"/>
            <a:ext cx="4837657" cy="9566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1664994" y="1483043"/>
            <a:ext cx="4354806" cy="23269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859637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water conceputal framework.tiff"/>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438400" y="1066800"/>
            <a:ext cx="9829800" cy="4829970"/>
          </a:xfrm>
          <a:prstGeom prst="rect">
            <a:avLst/>
          </a:prstGeom>
        </p:spPr>
      </p:pic>
      <p:sp>
        <p:nvSpPr>
          <p:cNvPr id="4" name="TextBox 3"/>
          <p:cNvSpPr txBox="1"/>
          <p:nvPr/>
        </p:nvSpPr>
        <p:spPr>
          <a:xfrm>
            <a:off x="7778156" y="5896770"/>
            <a:ext cx="6699844" cy="2224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130622" tIns="65311" rIns="130622" bIns="65311" rtlCol="0">
            <a:spAutoFit/>
          </a:bodyPr>
          <a:lstStyle/>
          <a:p>
            <a:pPr algn="ctr">
              <a:tabLst>
                <a:tab pos="163278" algn="l"/>
              </a:tabLst>
            </a:pPr>
            <a:r>
              <a:rPr lang="en-US" sz="3400" b="1" dirty="0">
                <a:solidFill>
                  <a:srgbClr val="FFFF00"/>
                </a:solidFill>
              </a:rPr>
              <a:t>Measure the initial atmospheric response in the chain linking </a:t>
            </a:r>
            <a:endParaRPr lang="en-US" sz="3400" b="1" dirty="0" smtClean="0">
              <a:solidFill>
                <a:srgbClr val="FFFF00"/>
              </a:solidFill>
            </a:endParaRPr>
          </a:p>
          <a:p>
            <a:pPr algn="ctr">
              <a:tabLst>
                <a:tab pos="163278" algn="l"/>
              </a:tabLst>
            </a:pPr>
            <a:r>
              <a:rPr lang="en-US" sz="3400" b="1" dirty="0" smtClean="0">
                <a:solidFill>
                  <a:srgbClr val="FFFF00"/>
                </a:solidFill>
              </a:rPr>
              <a:t>El </a:t>
            </a:r>
            <a:r>
              <a:rPr lang="en-US" sz="3400" b="1" dirty="0">
                <a:solidFill>
                  <a:srgbClr val="FFFF00"/>
                </a:solidFill>
              </a:rPr>
              <a:t>Niño to its tropical and extratropical impacts</a:t>
            </a:r>
          </a:p>
        </p:txBody>
      </p:sp>
      <p:sp>
        <p:nvSpPr>
          <p:cNvPr id="10" name="TextBox 9"/>
          <p:cNvSpPr txBox="1"/>
          <p:nvPr/>
        </p:nvSpPr>
        <p:spPr>
          <a:xfrm>
            <a:off x="3881120" y="6113935"/>
            <a:ext cx="1300480" cy="532007"/>
          </a:xfrm>
          <a:prstGeom prst="rect">
            <a:avLst/>
          </a:prstGeom>
          <a:noFill/>
        </p:spPr>
        <p:txBody>
          <a:bodyPr wrap="square" lIns="130622" tIns="65311" rIns="130622" bIns="65311" rtlCol="0">
            <a:spAutoFit/>
          </a:bodyPr>
          <a:lstStyle/>
          <a:p>
            <a:endParaRPr lang="en-US"/>
          </a:p>
        </p:txBody>
      </p:sp>
      <p:sp>
        <p:nvSpPr>
          <p:cNvPr id="12" name="TextBox 11"/>
          <p:cNvSpPr txBox="1"/>
          <p:nvPr/>
        </p:nvSpPr>
        <p:spPr>
          <a:xfrm>
            <a:off x="3881120" y="5676257"/>
            <a:ext cx="2543907" cy="1024450"/>
          </a:xfrm>
          <a:prstGeom prst="rect">
            <a:avLst/>
          </a:prstGeom>
          <a:noFill/>
        </p:spPr>
        <p:txBody>
          <a:bodyPr wrap="none" lIns="130622" tIns="65311" rIns="130622" bIns="65311" rtlCol="0">
            <a:spAutoFit/>
          </a:bodyPr>
          <a:lstStyle/>
          <a:p>
            <a:pPr algn="ctr"/>
            <a:r>
              <a:rPr lang="en-US" sz="2900" b="1" dirty="0">
                <a:solidFill>
                  <a:srgbClr val="000000"/>
                </a:solidFill>
              </a:rPr>
              <a:t>Tropical Pacific</a:t>
            </a:r>
          </a:p>
          <a:p>
            <a:pPr algn="ctr"/>
            <a:r>
              <a:rPr lang="en-US" sz="2900" b="1" dirty="0">
                <a:solidFill>
                  <a:srgbClr val="000000"/>
                </a:solidFill>
              </a:rPr>
              <a:t>convection</a:t>
            </a:r>
          </a:p>
        </p:txBody>
      </p:sp>
      <p:sp>
        <p:nvSpPr>
          <p:cNvPr id="2" name="Oval 1"/>
          <p:cNvSpPr/>
          <p:nvPr/>
        </p:nvSpPr>
        <p:spPr>
          <a:xfrm>
            <a:off x="2971800" y="5741729"/>
            <a:ext cx="4104640" cy="893507"/>
          </a:xfrm>
          <a:prstGeom prst="ellipse">
            <a:avLst/>
          </a:prstGeom>
          <a:noFill/>
          <a:ln w="22225"/>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a:p>
        </p:txBody>
      </p:sp>
      <p:sp>
        <p:nvSpPr>
          <p:cNvPr id="5" name="TextBox 4"/>
          <p:cNvSpPr txBox="1"/>
          <p:nvPr/>
        </p:nvSpPr>
        <p:spPr>
          <a:xfrm>
            <a:off x="12192000" y="1752600"/>
            <a:ext cx="1482077" cy="578174"/>
          </a:xfrm>
          <a:prstGeom prst="rect">
            <a:avLst/>
          </a:prstGeom>
          <a:noFill/>
        </p:spPr>
        <p:txBody>
          <a:bodyPr wrap="none" lIns="130622" tIns="65311" rIns="130622" bIns="65311" rtlCol="0">
            <a:spAutoFit/>
          </a:bodyPr>
          <a:lstStyle/>
          <a:p>
            <a:r>
              <a:rPr lang="en-US" sz="2900" b="1" dirty="0"/>
              <a:t>Impacts</a:t>
            </a:r>
          </a:p>
        </p:txBody>
      </p:sp>
      <p:sp>
        <p:nvSpPr>
          <p:cNvPr id="11" name="Oval 10"/>
          <p:cNvSpPr/>
          <p:nvPr/>
        </p:nvSpPr>
        <p:spPr>
          <a:xfrm>
            <a:off x="12066318" y="1447800"/>
            <a:ext cx="1649682" cy="1203960"/>
          </a:xfrm>
          <a:prstGeom prst="ellipse">
            <a:avLst/>
          </a:prstGeom>
          <a:noFill/>
          <a:ln w="22225"/>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a:p>
        </p:txBody>
      </p:sp>
      <p:sp>
        <p:nvSpPr>
          <p:cNvPr id="6" name="Title 5"/>
          <p:cNvSpPr>
            <a:spLocks noGrp="1"/>
          </p:cNvSpPr>
          <p:nvPr>
            <p:ph type="title" idx="4294967295"/>
          </p:nvPr>
        </p:nvSpPr>
        <p:spPr>
          <a:xfrm>
            <a:off x="0" y="1"/>
            <a:ext cx="14630400" cy="1056718"/>
          </a:xfrm>
          <a:noFill/>
        </p:spPr>
        <p:txBody>
          <a:bodyPr>
            <a:normAutofit/>
          </a:bodyPr>
          <a:lstStyle/>
          <a:p>
            <a:pPr rtl="0" eaLnBrk="1" latinLnBrk="0" hangingPunct="1"/>
            <a:r>
              <a:rPr lang="en-US" sz="5700" b="1" dirty="0">
                <a:latin typeface="Times New Roman" panose="02020603050405020304" pitchFamily="18" charset="0"/>
                <a:ea typeface="Garamond" charset="0"/>
                <a:cs typeface="Times New Roman" panose="02020603050405020304" pitchFamily="18" charset="0"/>
              </a:rPr>
              <a:t>ENRR Field Campaign Focus</a:t>
            </a:r>
            <a:endParaRPr lang="en-US" dirty="0" smtClean="0">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0" y="7354669"/>
            <a:ext cx="7620000" cy="646331"/>
          </a:xfrm>
          <a:prstGeom prst="rect">
            <a:avLst/>
          </a:prstGeom>
          <a:noFill/>
        </p:spPr>
        <p:txBody>
          <a:bodyPr wrap="square" rtlCol="0">
            <a:spAutoFit/>
          </a:bodyPr>
          <a:lstStyle/>
          <a:p>
            <a:r>
              <a:rPr lang="en-US" b="1" dirty="0" smtClean="0">
                <a:solidFill>
                  <a:srgbClr val="FF0000"/>
                </a:solidFill>
              </a:rPr>
              <a:t>For more information, see field campaign website: </a:t>
            </a:r>
            <a:r>
              <a:rPr lang="en-US" b="1" dirty="0" smtClean="0">
                <a:solidFill>
                  <a:srgbClr val="FF0000"/>
                </a:solidFill>
                <a:hlinkClick r:id="rId4"/>
              </a:rPr>
              <a:t>http</a:t>
            </a:r>
            <a:r>
              <a:rPr lang="en-US" b="1" dirty="0">
                <a:solidFill>
                  <a:srgbClr val="FF0000"/>
                </a:solidFill>
                <a:hlinkClick r:id="rId4"/>
              </a:rPr>
              <a:t>://www.esrl.noaa.gov/psd/enso/rapid_response/</a:t>
            </a:r>
            <a:endParaRPr lang="en-US" b="1" dirty="0">
              <a:solidFill>
                <a:srgbClr val="FF0000"/>
              </a:solidFill>
            </a:endParaRPr>
          </a:p>
        </p:txBody>
      </p:sp>
    </p:spTree>
    <p:extLst>
      <p:ext uri="{BB962C8B-B14F-4D97-AF65-F5344CB8AC3E}">
        <p14:creationId xmlns:p14="http://schemas.microsoft.com/office/powerpoint/2010/main" xmlns="" val="26118276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beans\users$\bpierce\Data\Documents\FY17_Travel\AGU\NOAA_Booth_Talk\VIIRS_AOT.20160310.no.waypoints.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9067800" y="76200"/>
            <a:ext cx="5486400" cy="249299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itchFamily="18" charset="0"/>
                <a:cs typeface="Times New Roman" pitchFamily="18" charset="0"/>
              </a:rPr>
              <a:t>VIIRS 550nm Aerosol Optical Thickness (AOT) can be used in combination with NUCAPS CO retrievals to characterize the transport of pollution over the Pacific during ENRR</a:t>
            </a:r>
          </a:p>
        </p:txBody>
      </p:sp>
      <p:sp>
        <p:nvSpPr>
          <p:cNvPr id="4" name="TextBox 3"/>
          <p:cNvSpPr txBox="1"/>
          <p:nvPr/>
        </p:nvSpPr>
        <p:spPr>
          <a:xfrm>
            <a:off x="0" y="7432357"/>
            <a:ext cx="14630400" cy="492443"/>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VIIRS AOT confirms the RAQMS analysis of polluted dust transport to the Pacific Northwest </a:t>
            </a:r>
            <a:endParaRPr lang="en-US" b="1" dirty="0">
              <a:latin typeface="Times New Roman" pitchFamily="18" charset="0"/>
              <a:cs typeface="Times New Roman" pitchFamily="18" charset="0"/>
            </a:endParaRPr>
          </a:p>
        </p:txBody>
      </p:sp>
      <p:sp>
        <p:nvSpPr>
          <p:cNvPr id="7" name="Oval 6"/>
          <p:cNvSpPr/>
          <p:nvPr/>
        </p:nvSpPr>
        <p:spPr>
          <a:xfrm rot="2322019">
            <a:off x="3048428" y="2458846"/>
            <a:ext cx="2270515" cy="2261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 y="990600"/>
            <a:ext cx="3025187" cy="492443"/>
          </a:xfrm>
          <a:prstGeom prst="rect">
            <a:avLst/>
          </a:prstGeom>
          <a:solidFill>
            <a:schemeClr val="bg1"/>
          </a:solidFill>
          <a:ln w="25400">
            <a:solidFill>
              <a:srgbClr val="FF0000"/>
            </a:solidFill>
          </a:ln>
        </p:spPr>
        <p:txBody>
          <a:bodyPr wrap="none" rtlCol="0">
            <a:spAutoFit/>
          </a:bodyPr>
          <a:lstStyle/>
          <a:p>
            <a:r>
              <a:rPr lang="en-US" dirty="0" smtClean="0">
                <a:latin typeface="Times New Roman" pitchFamily="18" charset="0"/>
                <a:cs typeface="Times New Roman" pitchFamily="18" charset="0"/>
              </a:rPr>
              <a:t>“Atmospheric River”</a:t>
            </a:r>
            <a:endParaRPr lang="en-US" dirty="0">
              <a:latin typeface="Times New Roman" pitchFamily="18" charset="0"/>
              <a:cs typeface="Times New Roman" pitchFamily="18" charset="0"/>
            </a:endParaRPr>
          </a:p>
        </p:txBody>
      </p:sp>
      <p:sp>
        <p:nvSpPr>
          <p:cNvPr id="12" name="TextBox 11"/>
          <p:cNvSpPr txBox="1"/>
          <p:nvPr/>
        </p:nvSpPr>
        <p:spPr>
          <a:xfrm>
            <a:off x="152400" y="4917757"/>
            <a:ext cx="814647" cy="492443"/>
          </a:xfrm>
          <a:prstGeom prst="rect">
            <a:avLst/>
          </a:prstGeom>
          <a:noFill/>
          <a:ln w="25400">
            <a:solidFill>
              <a:srgbClr val="FF0000"/>
            </a:solidFill>
          </a:ln>
        </p:spPr>
        <p:txBody>
          <a:bodyPr wrap="none" rtlCol="0">
            <a:spAutoFit/>
          </a:bodyPr>
          <a:lstStyle/>
          <a:p>
            <a:r>
              <a:rPr lang="en-US" dirty="0" smtClean="0">
                <a:latin typeface="Times New Roman" pitchFamily="18" charset="0"/>
                <a:cs typeface="Times New Roman" pitchFamily="18" charset="0"/>
              </a:rPr>
              <a:t>Dust</a:t>
            </a:r>
            <a:endParaRPr lang="en-US" dirty="0">
              <a:latin typeface="Times New Roman" pitchFamily="18" charset="0"/>
              <a:cs typeface="Times New Roman" pitchFamily="18" charset="0"/>
            </a:endParaRPr>
          </a:p>
        </p:txBody>
      </p:sp>
      <p:cxnSp>
        <p:nvCxnSpPr>
          <p:cNvPr id="13" name="Straight Arrow Connector 12"/>
          <p:cNvCxnSpPr>
            <a:stCxn id="12" idx="0"/>
          </p:cNvCxnSpPr>
          <p:nvPr/>
        </p:nvCxnSpPr>
        <p:spPr>
          <a:xfrm flipV="1">
            <a:off x="559724" y="3886201"/>
            <a:ext cx="2488276" cy="10315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990600" y="4038600"/>
            <a:ext cx="4724400" cy="11077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rot="19029083">
            <a:off x="3788319" y="3850659"/>
            <a:ext cx="4837657" cy="9566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1664994" y="1483043"/>
            <a:ext cx="4354806" cy="23269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561052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beans\users$\bpierce\Data\Documents\Attachments\nov_03\Extra_RDF\rdf_regional_2016031018__5-day_transit.anal.nucaps.fsr.co.rmin.1.0.degree.dat.ipbl.easia.5km.transit.anal.rmin.1.0.degre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5868"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1049000" y="3048000"/>
            <a:ext cx="3429000" cy="3293209"/>
          </a:xfrm>
          <a:prstGeom prst="rect">
            <a:avLst/>
          </a:prstGeom>
          <a:noFill/>
        </p:spPr>
        <p:txBody>
          <a:bodyPr wrap="square" rtlCol="0">
            <a:spAutoFit/>
          </a:bodyPr>
          <a:lstStyle/>
          <a:p>
            <a:r>
              <a:rPr lang="en-US" dirty="0" smtClean="0">
                <a:latin typeface="Times New Roman" pitchFamily="18" charset="0"/>
                <a:cs typeface="Times New Roman" pitchFamily="18" charset="0"/>
              </a:rPr>
              <a:t>Percent of the time during that previous 5-days that the trajectories were either within the East Asian PBL or coupled to the East Asian PBL though convective mixing</a:t>
            </a:r>
            <a:endParaRPr lang="en-US" dirty="0">
              <a:latin typeface="Times New Roman" pitchFamily="18" charset="0"/>
              <a:cs typeface="Times New Roman" pitchFamily="18" charset="0"/>
            </a:endParaRPr>
          </a:p>
        </p:txBody>
      </p:sp>
      <p:sp>
        <p:nvSpPr>
          <p:cNvPr id="6" name="Rectangle 5"/>
          <p:cNvSpPr/>
          <p:nvPr/>
        </p:nvSpPr>
        <p:spPr>
          <a:xfrm>
            <a:off x="9067800" y="76200"/>
            <a:ext cx="5486400" cy="129266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itchFamily="18" charset="0"/>
                <a:cs typeface="Times New Roman" pitchFamily="18" charset="0"/>
              </a:rPr>
              <a:t>RAQMS </a:t>
            </a:r>
            <a:r>
              <a:rPr lang="en-US" dirty="0" err="1" smtClean="0">
                <a:latin typeface="Times New Roman" pitchFamily="18" charset="0"/>
                <a:cs typeface="Times New Roman" pitchFamily="18" charset="0"/>
              </a:rPr>
              <a:t>Lagrangian</a:t>
            </a:r>
            <a:r>
              <a:rPr lang="en-US" dirty="0" smtClean="0">
                <a:latin typeface="Times New Roman" pitchFamily="18" charset="0"/>
                <a:cs typeface="Times New Roman" pitchFamily="18" charset="0"/>
              </a:rPr>
              <a:t> mean East Asian PBL Exposure can be used to identify the source of the polluted dust</a:t>
            </a:r>
          </a:p>
        </p:txBody>
      </p:sp>
      <p:sp>
        <p:nvSpPr>
          <p:cNvPr id="7" name="TextBox 6"/>
          <p:cNvSpPr txBox="1"/>
          <p:nvPr/>
        </p:nvSpPr>
        <p:spPr>
          <a:xfrm>
            <a:off x="0" y="7432357"/>
            <a:ext cx="14630400" cy="492443"/>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Polluted dust had it’s origins in the East Asian planetary boundary layer (PBL)</a:t>
            </a:r>
            <a:endParaRPr lang="en-US" b="1" dirty="0">
              <a:latin typeface="Times New Roman" pitchFamily="18" charset="0"/>
              <a:cs typeface="Times New Roman" pitchFamily="18" charset="0"/>
            </a:endParaRPr>
          </a:p>
        </p:txBody>
      </p:sp>
      <p:sp>
        <p:nvSpPr>
          <p:cNvPr id="9" name="Oval 8"/>
          <p:cNvSpPr/>
          <p:nvPr/>
        </p:nvSpPr>
        <p:spPr>
          <a:xfrm rot="2322019">
            <a:off x="3048428" y="2458846"/>
            <a:ext cx="2270515" cy="2261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322019">
            <a:off x="3048428" y="2458846"/>
            <a:ext cx="2270515" cy="2261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2400" y="990600"/>
            <a:ext cx="3025187" cy="492443"/>
          </a:xfrm>
          <a:prstGeom prst="rect">
            <a:avLst/>
          </a:prstGeom>
          <a:solidFill>
            <a:schemeClr val="bg1"/>
          </a:solidFill>
          <a:ln w="25400">
            <a:solidFill>
              <a:srgbClr val="FF0000"/>
            </a:solidFill>
          </a:ln>
        </p:spPr>
        <p:txBody>
          <a:bodyPr wrap="none" rtlCol="0">
            <a:spAutoFit/>
          </a:bodyPr>
          <a:lstStyle/>
          <a:p>
            <a:r>
              <a:rPr lang="en-US" dirty="0" smtClean="0">
                <a:latin typeface="Times New Roman" pitchFamily="18" charset="0"/>
                <a:cs typeface="Times New Roman" pitchFamily="18" charset="0"/>
              </a:rPr>
              <a:t>“Atmospheric River”</a:t>
            </a:r>
            <a:endParaRPr lang="en-US" dirty="0">
              <a:latin typeface="Times New Roman" pitchFamily="18" charset="0"/>
              <a:cs typeface="Times New Roman" pitchFamily="18" charset="0"/>
            </a:endParaRPr>
          </a:p>
        </p:txBody>
      </p:sp>
      <p:sp>
        <p:nvSpPr>
          <p:cNvPr id="12" name="TextBox 11"/>
          <p:cNvSpPr txBox="1"/>
          <p:nvPr/>
        </p:nvSpPr>
        <p:spPr>
          <a:xfrm>
            <a:off x="152400" y="4917757"/>
            <a:ext cx="814647" cy="492443"/>
          </a:xfrm>
          <a:prstGeom prst="rect">
            <a:avLst/>
          </a:prstGeom>
          <a:noFill/>
          <a:ln w="25400">
            <a:solidFill>
              <a:srgbClr val="FF0000"/>
            </a:solidFill>
          </a:ln>
        </p:spPr>
        <p:txBody>
          <a:bodyPr wrap="none" rtlCol="0">
            <a:spAutoFit/>
          </a:bodyPr>
          <a:lstStyle/>
          <a:p>
            <a:r>
              <a:rPr lang="en-US" dirty="0" smtClean="0">
                <a:latin typeface="Times New Roman" pitchFamily="18" charset="0"/>
                <a:cs typeface="Times New Roman" pitchFamily="18" charset="0"/>
              </a:rPr>
              <a:t>Dust</a:t>
            </a:r>
            <a:endParaRPr lang="en-US" dirty="0">
              <a:latin typeface="Times New Roman" pitchFamily="18" charset="0"/>
              <a:cs typeface="Times New Roman" pitchFamily="18" charset="0"/>
            </a:endParaRPr>
          </a:p>
        </p:txBody>
      </p:sp>
      <p:cxnSp>
        <p:nvCxnSpPr>
          <p:cNvPr id="13" name="Straight Arrow Connector 12"/>
          <p:cNvCxnSpPr>
            <a:stCxn id="12" idx="0"/>
          </p:cNvCxnSpPr>
          <p:nvPr/>
        </p:nvCxnSpPr>
        <p:spPr>
          <a:xfrm flipV="1">
            <a:off x="559724" y="3886201"/>
            <a:ext cx="2488276" cy="10315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990600" y="4038600"/>
            <a:ext cx="4724400" cy="110775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rot="19029083">
            <a:off x="3788319" y="3850659"/>
            <a:ext cx="4837657" cy="9566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1664994" y="1483043"/>
            <a:ext cx="4354806" cy="23269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099182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990600"/>
            <a:ext cx="13258800" cy="6494085"/>
          </a:xfrm>
          <a:prstGeom prst="rect">
            <a:avLst/>
          </a:prstGeom>
        </p:spPr>
        <p:txBody>
          <a:bodyPr wrap="square">
            <a:spAutoFit/>
          </a:bodyPr>
          <a:lstStyle/>
          <a:p>
            <a:pPr>
              <a:buFont typeface="Wingdings" pitchFamily="2" charset="2"/>
              <a:buChar char="Ø"/>
            </a:pPr>
            <a:r>
              <a:rPr lang="en-US" sz="3200" dirty="0" smtClean="0">
                <a:latin typeface="Times New Roman" pitchFamily="18" charset="0"/>
                <a:cs typeface="Times New Roman" pitchFamily="18" charset="0"/>
              </a:rPr>
              <a:t>JPSS VIIRS AOT and NUCAPS water vapor and carbon monoxide retrievals help to characterize the large scale distribution of water vapor and pollution transport during the  2016 NOAA El Niño Rapid Response (ENRR) Field Campaign</a:t>
            </a:r>
          </a:p>
          <a:p>
            <a:pPr>
              <a:buFont typeface="Wingdings" pitchFamily="2" charset="2"/>
              <a:buChar char="Ø"/>
            </a:pPr>
            <a:endParaRPr lang="en-US" sz="3200" dirty="0" smtClean="0">
              <a:latin typeface="Times New Roman" pitchFamily="18" charset="0"/>
              <a:cs typeface="Times New Roman" pitchFamily="18" charset="0"/>
            </a:endParaRPr>
          </a:p>
          <a:p>
            <a:pPr>
              <a:buFont typeface="Wingdings" pitchFamily="2" charset="2"/>
              <a:buChar char="Ø"/>
            </a:pP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Lagrangian</a:t>
            </a:r>
            <a:r>
              <a:rPr lang="en-US" sz="3200" dirty="0" smtClean="0">
                <a:latin typeface="Times New Roman" pitchFamily="18" charset="0"/>
                <a:cs typeface="Times New Roman" pitchFamily="18" charset="0"/>
              </a:rPr>
              <a:t> analyses techniques applied to NUCAPS and RAQMS provide a unique view of transport processes during the March 10, 2016 ENRR transit flight -  </a:t>
            </a:r>
            <a:r>
              <a:rPr lang="en-US" sz="3200" dirty="0" err="1" smtClean="0">
                <a:latin typeface="Times New Roman" pitchFamily="18" charset="0"/>
                <a:cs typeface="Times New Roman" pitchFamily="18" charset="0"/>
              </a:rPr>
              <a:t>Lagrangian</a:t>
            </a:r>
            <a:r>
              <a:rPr lang="en-US" sz="3200" dirty="0" smtClean="0">
                <a:latin typeface="Times New Roman" pitchFamily="18" charset="0"/>
                <a:cs typeface="Times New Roman" pitchFamily="18" charset="0"/>
              </a:rPr>
              <a:t> mean wind speeds are </a:t>
            </a:r>
            <a:r>
              <a:rPr lang="en-US" sz="3200" b="1" i="1" u="sng" dirty="0" smtClean="0">
                <a:latin typeface="Times New Roman" pitchFamily="18" charset="0"/>
                <a:cs typeface="Times New Roman" pitchFamily="18" charset="0"/>
              </a:rPr>
              <a:t>lower</a:t>
            </a:r>
            <a:r>
              <a:rPr lang="en-US" sz="3200" dirty="0" smtClean="0">
                <a:latin typeface="Times New Roman" pitchFamily="18" charset="0"/>
                <a:cs typeface="Times New Roman" pitchFamily="18" charset="0"/>
              </a:rPr>
              <a:t> within the “atmospheric river”  </a:t>
            </a:r>
          </a:p>
          <a:p>
            <a:endParaRPr lang="en-US" sz="3200" dirty="0" smtClean="0">
              <a:latin typeface="Times New Roman" pitchFamily="18" charset="0"/>
              <a:cs typeface="Times New Roman" pitchFamily="18" charset="0"/>
            </a:endParaRPr>
          </a:p>
          <a:p>
            <a:pPr>
              <a:buFont typeface="Wingdings" pitchFamily="2" charset="2"/>
              <a:buChar char="Ø"/>
            </a:pPr>
            <a:r>
              <a:rPr lang="en-US" sz="3200" dirty="0" smtClean="0">
                <a:latin typeface="Times New Roman" pitchFamily="18" charset="0"/>
                <a:cs typeface="Times New Roman" pitchFamily="18" charset="0"/>
              </a:rPr>
              <a:t>Large positive </a:t>
            </a:r>
            <a:r>
              <a:rPr lang="en-US" sz="3200" dirty="0" err="1" smtClean="0">
                <a:latin typeface="Times New Roman" pitchFamily="18" charset="0"/>
                <a:cs typeface="Times New Roman" pitchFamily="18" charset="0"/>
              </a:rPr>
              <a:t>Lagrangian</a:t>
            </a:r>
            <a:r>
              <a:rPr lang="en-US" sz="3200" dirty="0" smtClean="0">
                <a:latin typeface="Times New Roman" pitchFamily="18" charset="0"/>
                <a:cs typeface="Times New Roman" pitchFamily="18" charset="0"/>
              </a:rPr>
              <a:t> mixing (chaotic advection) due to large-scale shear deformation can potentially lead to </a:t>
            </a:r>
            <a:r>
              <a:rPr lang="en-US" sz="3200" b="1" i="1" u="sng" dirty="0" smtClean="0">
                <a:latin typeface="Times New Roman" pitchFamily="18" charset="0"/>
                <a:cs typeface="Times New Roman" pitchFamily="18" charset="0"/>
              </a:rPr>
              <a:t>efficient mixing </a:t>
            </a:r>
            <a:r>
              <a:rPr lang="en-US" sz="3200" dirty="0" smtClean="0">
                <a:latin typeface="Times New Roman" pitchFamily="18" charset="0"/>
                <a:cs typeface="Times New Roman" pitchFamily="18" charset="0"/>
              </a:rPr>
              <a:t>of filaments of moist tropical air and polluted dust from East Asia – do aerosol/cloud interactions effect precipitation efficiencies?</a:t>
            </a:r>
          </a:p>
        </p:txBody>
      </p:sp>
      <p:sp>
        <p:nvSpPr>
          <p:cNvPr id="5" name="TextBox 4"/>
          <p:cNvSpPr txBox="1"/>
          <p:nvPr/>
        </p:nvSpPr>
        <p:spPr>
          <a:xfrm>
            <a:off x="5105400" y="0"/>
            <a:ext cx="3366627" cy="830997"/>
          </a:xfrm>
          <a:prstGeom prst="rect">
            <a:avLst/>
          </a:prstGeom>
          <a:noFill/>
        </p:spPr>
        <p:txBody>
          <a:bodyPr wrap="none" rtlCol="0">
            <a:spAutoFit/>
          </a:bodyPr>
          <a:lstStyle/>
          <a:p>
            <a:r>
              <a:rPr lang="en-US" sz="4800" b="1" dirty="0" smtClean="0">
                <a:latin typeface="Times New Roman" pitchFamily="18" charset="0"/>
                <a:cs typeface="Times New Roman" pitchFamily="18" charset="0"/>
              </a:rPr>
              <a:t>Conclusions</a:t>
            </a:r>
            <a:endParaRPr lang="en-US" sz="4800" b="1" dirty="0">
              <a:latin typeface="Times New Roman" pitchFamily="18" charset="0"/>
              <a:cs typeface="Times New Roman" pitchFamily="18" charset="0"/>
            </a:endParaRPr>
          </a:p>
        </p:txBody>
      </p:sp>
      <p:sp>
        <p:nvSpPr>
          <p:cNvPr id="6" name="Rectangle 5"/>
          <p:cNvSpPr/>
          <p:nvPr/>
        </p:nvSpPr>
        <p:spPr>
          <a:xfrm>
            <a:off x="0" y="7737157"/>
            <a:ext cx="14630400" cy="49244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Funding provided by the NOAA JPSS Proving Ground and Risk Reduction program</a:t>
            </a: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181600"/>
            <a:ext cx="7391400" cy="2554545"/>
          </a:xfrm>
          <a:prstGeom prst="rect">
            <a:avLst/>
          </a:prstGeom>
        </p:spPr>
        <p:txBody>
          <a:bodyPr wrap="square">
            <a:spAutoFit/>
          </a:bodyPr>
          <a:lstStyle/>
          <a:p>
            <a:r>
              <a:rPr lang="en-US" sz="4000" b="1" i="1" dirty="0">
                <a:latin typeface="Times New Roman" pitchFamily="18" charset="0"/>
                <a:cs typeface="Times New Roman" pitchFamily="18" charset="0"/>
              </a:rPr>
              <a:t>Final week </a:t>
            </a:r>
            <a:r>
              <a:rPr lang="en-US" sz="4000" b="1" i="1" dirty="0" smtClean="0">
                <a:latin typeface="Times New Roman" pitchFamily="18" charset="0"/>
                <a:cs typeface="Times New Roman" pitchFamily="18" charset="0"/>
              </a:rPr>
              <a:t>saw </a:t>
            </a:r>
            <a:r>
              <a:rPr lang="en-US" sz="4000" b="1" i="1" dirty="0">
                <a:latin typeface="Times New Roman" pitchFamily="18" charset="0"/>
                <a:cs typeface="Times New Roman" pitchFamily="18" charset="0"/>
              </a:rPr>
              <a:t>the development of a intense atmospheric </a:t>
            </a:r>
            <a:r>
              <a:rPr lang="en-US" sz="4000" b="1" i="1" dirty="0" smtClean="0">
                <a:latin typeface="Times New Roman" pitchFamily="18" charset="0"/>
                <a:cs typeface="Times New Roman" pitchFamily="18" charset="0"/>
              </a:rPr>
              <a:t>river – will focus on final transit flight on March 10, 2016</a:t>
            </a:r>
            <a:endParaRPr lang="en-US" sz="4000" b="1" i="1" dirty="0">
              <a:latin typeface="Times New Roman" pitchFamily="18" charset="0"/>
              <a:cs typeface="Times New Roman" pitchFamily="18" charset="0"/>
            </a:endParaRPr>
          </a:p>
        </p:txBody>
      </p:sp>
      <p:sp>
        <p:nvSpPr>
          <p:cNvPr id="6" name="Title 1"/>
          <p:cNvSpPr>
            <a:spLocks noGrp="1"/>
          </p:cNvSpPr>
          <p:nvPr>
            <p:ph type="title"/>
          </p:nvPr>
        </p:nvSpPr>
        <p:spPr>
          <a:xfrm>
            <a:off x="0" y="457200"/>
            <a:ext cx="14630400" cy="868362"/>
          </a:xfrm>
        </p:spPr>
        <p:txBody>
          <a:bodyPr>
            <a:normAutofit fontScale="90000"/>
          </a:bodyPr>
          <a:lstStyle/>
          <a:p>
            <a:r>
              <a:rPr lang="en-US" b="1" dirty="0">
                <a:latin typeface="Times New Roman" pitchFamily="18" charset="0"/>
                <a:cs typeface="Times New Roman" pitchFamily="18" charset="0"/>
              </a:rPr>
              <a:t>Campaign </a:t>
            </a:r>
            <a:r>
              <a:rPr lang="en-US" b="1" dirty="0" smtClean="0">
                <a:latin typeface="Times New Roman" pitchFamily="18" charset="0"/>
                <a:cs typeface="Times New Roman" pitchFamily="18" charset="0"/>
              </a:rPr>
              <a:t>ran from January 19</a:t>
            </a:r>
            <a:r>
              <a:rPr lang="en-US" b="1" baseline="30000" dirty="0" smtClean="0">
                <a:latin typeface="Times New Roman" pitchFamily="18" charset="0"/>
                <a:cs typeface="Times New Roman" pitchFamily="18" charset="0"/>
              </a:rPr>
              <a:t>th</a:t>
            </a:r>
            <a:r>
              <a:rPr lang="en-US" b="1" dirty="0" smtClean="0">
                <a:latin typeface="Times New Roman" pitchFamily="18" charset="0"/>
                <a:cs typeface="Times New Roman" pitchFamily="18" charset="0"/>
              </a:rPr>
              <a:t> through March 10</a:t>
            </a:r>
            <a:r>
              <a:rPr lang="en-US" b="1" baseline="30000" dirty="0" smtClean="0">
                <a:latin typeface="Times New Roman" pitchFamily="18" charset="0"/>
                <a:cs typeface="Times New Roman" pitchFamily="18" charset="0"/>
              </a:rPr>
              <a:t>th</a:t>
            </a:r>
            <a:r>
              <a:rPr lang="en-US" b="1" dirty="0" smtClean="0">
                <a:latin typeface="Times New Roman" pitchFamily="18" charset="0"/>
                <a:cs typeface="Times New Roman" pitchFamily="18" charset="0"/>
              </a:rPr>
              <a:t>, 2016</a:t>
            </a:r>
            <a:endParaRPr lang="en-US" b="1" dirty="0">
              <a:latin typeface="Times New Roman" pitchFamily="18" charset="0"/>
              <a:cs typeface="Times New Roman" pitchFamily="18" charset="0"/>
            </a:endParaRPr>
          </a:p>
        </p:txBody>
      </p:sp>
      <p:sp>
        <p:nvSpPr>
          <p:cNvPr id="7" name="Rectangle 6"/>
          <p:cNvSpPr/>
          <p:nvPr/>
        </p:nvSpPr>
        <p:spPr>
          <a:xfrm>
            <a:off x="228600" y="1828800"/>
            <a:ext cx="8229600" cy="255454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4000" b="1" dirty="0">
                <a:latin typeface="Times New Roman" pitchFamily="18" charset="0"/>
                <a:cs typeface="Times New Roman" pitchFamily="18" charset="0"/>
              </a:rPr>
              <a:t>NOAA G-IV deployed from Honolulu International Airport </a:t>
            </a:r>
            <a:endParaRPr lang="en-US" sz="4000" b="1" dirty="0" smtClean="0">
              <a:latin typeface="Times New Roman" pitchFamily="18" charset="0"/>
              <a:cs typeface="Times New Roman" pitchFamily="18" charset="0"/>
            </a:endParaRPr>
          </a:p>
          <a:p>
            <a:pPr>
              <a:buFontTx/>
              <a:buChar char="-"/>
            </a:pPr>
            <a:r>
              <a:rPr lang="en-US" sz="4000" b="1" dirty="0" smtClean="0">
                <a:latin typeface="Times New Roman" pitchFamily="18" charset="0"/>
                <a:cs typeface="Times New Roman" pitchFamily="18" charset="0"/>
              </a:rPr>
              <a:t>Twenty-two  </a:t>
            </a:r>
            <a:r>
              <a:rPr lang="en-US" sz="4000" b="1" dirty="0">
                <a:latin typeface="Times New Roman" pitchFamily="18" charset="0"/>
                <a:cs typeface="Times New Roman" pitchFamily="18" charset="0"/>
              </a:rPr>
              <a:t>8-hour flights, </a:t>
            </a:r>
            <a:endParaRPr lang="en-US" sz="4000" b="1" dirty="0" smtClean="0">
              <a:latin typeface="Times New Roman" pitchFamily="18" charset="0"/>
              <a:cs typeface="Times New Roman" pitchFamily="18" charset="0"/>
            </a:endParaRPr>
          </a:p>
          <a:p>
            <a:pPr>
              <a:buFontTx/>
              <a:buChar char="-"/>
            </a:pPr>
            <a:r>
              <a:rPr lang="en-US" sz="4000" b="1" dirty="0" smtClean="0">
                <a:latin typeface="Times New Roman" pitchFamily="18" charset="0"/>
                <a:cs typeface="Times New Roman" pitchFamily="18" charset="0"/>
              </a:rPr>
              <a:t>~</a:t>
            </a:r>
            <a:r>
              <a:rPr lang="en-US" sz="4000" b="1" dirty="0">
                <a:latin typeface="Times New Roman" pitchFamily="18" charset="0"/>
                <a:cs typeface="Times New Roman" pitchFamily="18" charset="0"/>
              </a:rPr>
              <a:t>25-35 </a:t>
            </a:r>
            <a:r>
              <a:rPr lang="en-US" sz="4000" b="1" dirty="0" err="1">
                <a:latin typeface="Times New Roman" pitchFamily="18" charset="0"/>
                <a:cs typeface="Times New Roman" pitchFamily="18" charset="0"/>
              </a:rPr>
              <a:t>dropsondes</a:t>
            </a:r>
            <a:r>
              <a:rPr lang="en-US" sz="4000" b="1" dirty="0">
                <a:latin typeface="Times New Roman" pitchFamily="18" charset="0"/>
                <a:cs typeface="Times New Roman" pitchFamily="18" charset="0"/>
              </a:rPr>
              <a:t>/flight</a:t>
            </a:r>
          </a:p>
        </p:txBody>
      </p:sp>
      <p:pic>
        <p:nvPicPr>
          <p:cNvPr id="8" name="Picture 7" descr="g4-1.jp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7484325" y="4656563"/>
            <a:ext cx="7146075" cy="3573037"/>
          </a:xfrm>
          <a:prstGeom prst="rect">
            <a:avLst/>
          </a:prstGeom>
        </p:spPr>
      </p:pic>
      <p:sp>
        <p:nvSpPr>
          <p:cNvPr id="9" name="TextBox 8"/>
          <p:cNvSpPr txBox="1"/>
          <p:nvPr/>
        </p:nvSpPr>
        <p:spPr>
          <a:xfrm>
            <a:off x="9067800" y="3124200"/>
            <a:ext cx="5120640" cy="932117"/>
          </a:xfrm>
          <a:prstGeom prst="rect">
            <a:avLst/>
          </a:prstGeom>
          <a:noFill/>
        </p:spPr>
        <p:txBody>
          <a:bodyPr wrap="square" lIns="130622" tIns="65311" rIns="130622" bIns="65311" rtlCol="0">
            <a:spAutoFit/>
          </a:bodyPr>
          <a:lstStyle/>
          <a:p>
            <a:pPr algn="ctr"/>
            <a:r>
              <a:rPr lang="en-US" b="1" dirty="0" smtClean="0">
                <a:latin typeface="Times New Roman" pitchFamily="18" charset="0"/>
                <a:cs typeface="Times New Roman" pitchFamily="18" charset="0"/>
              </a:rPr>
              <a:t>NOAA Gulfstream IV (G-IV)</a:t>
            </a:r>
          </a:p>
          <a:p>
            <a:pPr algn="ctr"/>
            <a:r>
              <a:rPr lang="en-US" b="1" dirty="0" smtClean="0">
                <a:latin typeface="Times New Roman" pitchFamily="18" charset="0"/>
                <a:cs typeface="Times New Roman" pitchFamily="18" charset="0"/>
              </a:rPr>
              <a:t>(22 flights, 593 </a:t>
            </a:r>
            <a:r>
              <a:rPr lang="en-US" b="1" dirty="0" err="1" smtClean="0">
                <a:latin typeface="Times New Roman" pitchFamily="18" charset="0"/>
                <a:cs typeface="Times New Roman" pitchFamily="18" charset="0"/>
              </a:rPr>
              <a:t>dropsondes</a:t>
            </a:r>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xmlns="" val="3239632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eans\users$\bpierce\Data\Documents\FY17_Travel\AGU\NOAA_Booth_Talk\TRUE.daily.20160310.color.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5540" r="69062" b="49655"/>
          <a:stretch/>
        </p:blipFill>
        <p:spPr bwMode="auto">
          <a:xfrm>
            <a:off x="0" y="0"/>
            <a:ext cx="14630400" cy="82296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8610354" y="0"/>
            <a:ext cx="6020046" cy="492443"/>
          </a:xfrm>
          <a:prstGeom prst="rect">
            <a:avLst/>
          </a:prstGeom>
          <a:noFill/>
        </p:spPr>
        <p:txBody>
          <a:bodyPr wrap="none" rtlCol="0">
            <a:spAutoFit/>
          </a:bodyPr>
          <a:lstStyle/>
          <a:p>
            <a:r>
              <a:rPr lang="en-US" b="1" dirty="0" smtClean="0">
                <a:latin typeface="Times New Roman" pitchFamily="18" charset="0"/>
                <a:cs typeface="Times New Roman" pitchFamily="18" charset="0"/>
              </a:rPr>
              <a:t>VIIRS True Color Image March 10, 2016</a:t>
            </a:r>
            <a:endParaRPr lang="en-US" b="1" dirty="0">
              <a:latin typeface="Times New Roman" pitchFamily="18" charset="0"/>
              <a:cs typeface="Times New Roman" pitchFamily="18" charset="0"/>
            </a:endParaRPr>
          </a:p>
        </p:txBody>
      </p:sp>
      <p:sp>
        <p:nvSpPr>
          <p:cNvPr id="4" name="Oval 3"/>
          <p:cNvSpPr/>
          <p:nvPr/>
        </p:nvSpPr>
        <p:spPr>
          <a:xfrm rot="19029083">
            <a:off x="3788319" y="3850659"/>
            <a:ext cx="4837657" cy="9566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8878082">
            <a:off x="5098070" y="3746333"/>
            <a:ext cx="3025187" cy="492443"/>
          </a:xfrm>
          <a:prstGeom prst="rect">
            <a:avLst/>
          </a:prstGeom>
          <a:noFill/>
        </p:spPr>
        <p:txBody>
          <a:bodyPr wrap="none" rtlCol="0">
            <a:spAutoFit/>
          </a:bodyPr>
          <a:lstStyle/>
          <a:p>
            <a:r>
              <a:rPr lang="en-US" dirty="0" smtClean="0">
                <a:solidFill>
                  <a:srgbClr val="FF0000"/>
                </a:solidFill>
                <a:latin typeface="Times New Roman" pitchFamily="18" charset="0"/>
                <a:cs typeface="Times New Roman" pitchFamily="18" charset="0"/>
              </a:rPr>
              <a:t>“Atmospheric River”</a:t>
            </a:r>
            <a:endParaRPr lang="en-US"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054547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ns\users$\bpierce\Data\Documents\FY17_Travel\AGU\NOAA_Booth_Talk\NUCAPS_pm_Column_TPW.20160310.qc.eq.0l.medium.map.no.waypoints.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9067800" y="76200"/>
            <a:ext cx="5486400" cy="689419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itchFamily="18" charset="0"/>
                <a:cs typeface="Times New Roman" pitchFamily="18" charset="0"/>
              </a:rPr>
              <a:t>Near-real-time NOAA-Unique Combined Atmospheric Processing System’s (NUCAPS) soundings were provided to ENRR science team for flight planning</a:t>
            </a:r>
          </a:p>
          <a:p>
            <a:pPr lvl="1"/>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AM overpass (~12:30 UT, 2:30 HST)</a:t>
            </a:r>
          </a:p>
          <a:p>
            <a:pPr>
              <a:buFont typeface="Wingdings" pitchFamily="2" charset="2"/>
              <a:buChar char="q"/>
            </a:pPr>
            <a:endParaRPr lang="en-US" dirty="0" smtClean="0">
              <a:latin typeface="Times New Roman" pitchFamily="18" charset="0"/>
              <a:cs typeface="Times New Roman" pitchFamily="18" charset="0"/>
            </a:endParaRPr>
          </a:p>
          <a:p>
            <a:pPr lvl="1">
              <a:buFont typeface="Wingdings" pitchFamily="2" charset="2"/>
              <a:buChar char="§"/>
            </a:pPr>
            <a:r>
              <a:rPr lang="en-US" dirty="0" smtClean="0">
                <a:latin typeface="Times New Roman" pitchFamily="18" charset="0"/>
                <a:cs typeface="Times New Roman" pitchFamily="18" charset="0"/>
              </a:rPr>
              <a:t>Provide analysis to flight forecasters during the daily forecast briefing</a:t>
            </a:r>
          </a:p>
          <a:p>
            <a:pPr lvl="1">
              <a:buFont typeface="Wingdings" pitchFamily="2" charset="2"/>
              <a:buChar char="§"/>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PM overpass (~0:30 UT, 14:30 HST)</a:t>
            </a:r>
          </a:p>
          <a:p>
            <a:pPr>
              <a:buFont typeface="Wingdings" pitchFamily="2" charset="2"/>
              <a:buChar char="q"/>
            </a:pPr>
            <a:endParaRPr lang="en-US" dirty="0" smtClean="0">
              <a:latin typeface="Times New Roman" pitchFamily="18" charset="0"/>
              <a:cs typeface="Times New Roman" pitchFamily="18" charset="0"/>
            </a:endParaRPr>
          </a:p>
          <a:p>
            <a:pPr lvl="1">
              <a:buFont typeface="Wingdings" pitchFamily="2" charset="2"/>
              <a:buChar char="§"/>
            </a:pPr>
            <a:r>
              <a:rPr lang="en-US" dirty="0" smtClean="0">
                <a:latin typeface="Times New Roman" pitchFamily="18" charset="0"/>
                <a:cs typeface="Times New Roman" pitchFamily="18" charset="0"/>
              </a:rPr>
              <a:t>Provide scientists an in-flight snapshot at proposed </a:t>
            </a:r>
            <a:r>
              <a:rPr lang="en-US" dirty="0" err="1" smtClean="0">
                <a:latin typeface="Times New Roman" pitchFamily="18" charset="0"/>
                <a:cs typeface="Times New Roman" pitchFamily="18" charset="0"/>
              </a:rPr>
              <a:t>dropsonde</a:t>
            </a:r>
            <a:r>
              <a:rPr lang="en-US" dirty="0" smtClean="0">
                <a:latin typeface="Times New Roman" pitchFamily="18" charset="0"/>
                <a:cs typeface="Times New Roman" pitchFamily="18" charset="0"/>
              </a:rPr>
              <a:t> locations</a:t>
            </a:r>
          </a:p>
        </p:txBody>
      </p:sp>
      <p:sp>
        <p:nvSpPr>
          <p:cNvPr id="5" name="TextBox 4"/>
          <p:cNvSpPr txBox="1"/>
          <p:nvPr/>
        </p:nvSpPr>
        <p:spPr>
          <a:xfrm>
            <a:off x="0" y="7432357"/>
            <a:ext cx="14630400" cy="492443"/>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Plume of high Total </a:t>
            </a:r>
            <a:r>
              <a:rPr lang="en-US" b="1" dirty="0" err="1" smtClean="0">
                <a:latin typeface="Times New Roman" pitchFamily="18" charset="0"/>
                <a:cs typeface="Times New Roman" pitchFamily="18" charset="0"/>
              </a:rPr>
              <a:t>Precipitable</a:t>
            </a:r>
            <a:r>
              <a:rPr lang="en-US" b="1" dirty="0" smtClean="0">
                <a:latin typeface="Times New Roman" pitchFamily="18" charset="0"/>
                <a:cs typeface="Times New Roman" pitchFamily="18" charset="0"/>
              </a:rPr>
              <a:t> Water (TPW) extends from Hawaiian Islands to Northern California </a:t>
            </a:r>
            <a:endParaRPr lang="en-US" b="1" dirty="0">
              <a:latin typeface="Times New Roman" pitchFamily="18" charset="0"/>
              <a:cs typeface="Times New Roman" pitchFamily="18" charset="0"/>
            </a:endParaRPr>
          </a:p>
        </p:txBody>
      </p:sp>
      <p:sp>
        <p:nvSpPr>
          <p:cNvPr id="6" name="Oval 5"/>
          <p:cNvSpPr/>
          <p:nvPr/>
        </p:nvSpPr>
        <p:spPr>
          <a:xfrm rot="19029083">
            <a:off x="3788319" y="3850659"/>
            <a:ext cx="4837657" cy="9566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2400" y="990600"/>
            <a:ext cx="3025187" cy="492443"/>
          </a:xfrm>
          <a:prstGeom prst="rect">
            <a:avLst/>
          </a:prstGeom>
          <a:noFill/>
          <a:ln w="25400">
            <a:solidFill>
              <a:srgbClr val="FF0000"/>
            </a:solidFill>
          </a:ln>
        </p:spPr>
        <p:txBody>
          <a:bodyPr wrap="none" rtlCol="0">
            <a:spAutoFit/>
          </a:bodyPr>
          <a:lstStyle/>
          <a:p>
            <a:r>
              <a:rPr lang="en-US" dirty="0" smtClean="0">
                <a:latin typeface="Times New Roman" pitchFamily="18" charset="0"/>
                <a:cs typeface="Times New Roman" pitchFamily="18" charset="0"/>
              </a:rPr>
              <a:t>“Atmospheric River”</a:t>
            </a:r>
            <a:endParaRPr lang="en-US" dirty="0">
              <a:latin typeface="Times New Roman" pitchFamily="18" charset="0"/>
              <a:cs typeface="Times New Roman" pitchFamily="18" charset="0"/>
            </a:endParaRPr>
          </a:p>
        </p:txBody>
      </p:sp>
      <p:cxnSp>
        <p:nvCxnSpPr>
          <p:cNvPr id="9" name="Straight Arrow Connector 8"/>
          <p:cNvCxnSpPr>
            <a:stCxn id="7" idx="2"/>
          </p:cNvCxnSpPr>
          <p:nvPr/>
        </p:nvCxnSpPr>
        <p:spPr>
          <a:xfrm>
            <a:off x="1664994" y="1483043"/>
            <a:ext cx="4354806" cy="23269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83326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ns\users$\bpierce\Data\Documents\FY17_Travel\AGU\NOAA_Booth_Talk\NUCAPS_pm_Column_TPW.20160310.qc.eq.0l.medium.map.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9067800" y="76200"/>
            <a:ext cx="5486400" cy="209288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lvl="1"/>
            <a:r>
              <a:rPr lang="en-US" b="1" dirty="0" smtClean="0">
                <a:latin typeface="Times New Roman" pitchFamily="18" charset="0"/>
                <a:cs typeface="Times New Roman" pitchFamily="18" charset="0"/>
              </a:rPr>
              <a:t>NOAA G-IV flight track during final transit </a:t>
            </a:r>
          </a:p>
          <a:p>
            <a:pPr lvl="1"/>
            <a:endParaRPr lang="en-US" dirty="0" smtClean="0">
              <a:latin typeface="Times New Roman" pitchFamily="18" charset="0"/>
              <a:cs typeface="Times New Roman" pitchFamily="18" charset="0"/>
            </a:endParaRPr>
          </a:p>
          <a:p>
            <a:pPr lvl="1">
              <a:buFont typeface="Wingdings" pitchFamily="2" charset="2"/>
              <a:buChar char="q"/>
            </a:pPr>
            <a:r>
              <a:rPr lang="en-US" dirty="0" smtClean="0">
                <a:latin typeface="Times New Roman" pitchFamily="18" charset="0"/>
                <a:cs typeface="Times New Roman" pitchFamily="18" charset="0"/>
              </a:rPr>
              <a:t>Locations of </a:t>
            </a:r>
            <a:r>
              <a:rPr lang="en-US" dirty="0" err="1" smtClean="0">
                <a:latin typeface="Times New Roman" pitchFamily="18" charset="0"/>
                <a:cs typeface="Times New Roman" pitchFamily="18" charset="0"/>
              </a:rPr>
              <a:t>dropsondes</a:t>
            </a:r>
            <a:r>
              <a:rPr lang="en-US" dirty="0" smtClean="0">
                <a:latin typeface="Times New Roman" pitchFamily="18" charset="0"/>
                <a:cs typeface="Times New Roman" pitchFamily="18" charset="0"/>
              </a:rPr>
              <a:t> indicated by diamonds</a:t>
            </a:r>
          </a:p>
        </p:txBody>
      </p:sp>
      <p:sp>
        <p:nvSpPr>
          <p:cNvPr id="5" name="TextBox 4"/>
          <p:cNvSpPr txBox="1"/>
          <p:nvPr/>
        </p:nvSpPr>
        <p:spPr>
          <a:xfrm>
            <a:off x="0" y="7432357"/>
            <a:ext cx="14630400" cy="492443"/>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NOAA G-IV sampled Plume of high Total </a:t>
            </a:r>
            <a:r>
              <a:rPr lang="en-US" b="1" dirty="0" err="1" smtClean="0">
                <a:latin typeface="Times New Roman" pitchFamily="18" charset="0"/>
                <a:cs typeface="Times New Roman" pitchFamily="18" charset="0"/>
              </a:rPr>
              <a:t>Precipitable</a:t>
            </a:r>
            <a:r>
              <a:rPr lang="en-US" b="1" dirty="0" smtClean="0">
                <a:latin typeface="Times New Roman" pitchFamily="18" charset="0"/>
                <a:cs typeface="Times New Roman" pitchFamily="18" charset="0"/>
              </a:rPr>
              <a:t> Water (TPW) on final Transit Flight</a:t>
            </a:r>
            <a:endParaRPr lang="en-US" b="1" dirty="0">
              <a:latin typeface="Times New Roman" pitchFamily="18" charset="0"/>
              <a:cs typeface="Times New Roman" pitchFamily="18" charset="0"/>
            </a:endParaRPr>
          </a:p>
        </p:txBody>
      </p:sp>
      <p:sp>
        <p:nvSpPr>
          <p:cNvPr id="6" name="Oval 5"/>
          <p:cNvSpPr/>
          <p:nvPr/>
        </p:nvSpPr>
        <p:spPr>
          <a:xfrm rot="19029083">
            <a:off x="3788319" y="3850659"/>
            <a:ext cx="4837657" cy="9566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2400" y="990600"/>
            <a:ext cx="3025187" cy="492443"/>
          </a:xfrm>
          <a:prstGeom prst="rect">
            <a:avLst/>
          </a:prstGeom>
          <a:noFill/>
          <a:ln w="25400">
            <a:solidFill>
              <a:srgbClr val="FF0000"/>
            </a:solidFill>
          </a:ln>
        </p:spPr>
        <p:txBody>
          <a:bodyPr wrap="none" rtlCol="0">
            <a:spAutoFit/>
          </a:bodyPr>
          <a:lstStyle/>
          <a:p>
            <a:r>
              <a:rPr lang="en-US" dirty="0" smtClean="0">
                <a:latin typeface="Times New Roman" pitchFamily="18" charset="0"/>
                <a:cs typeface="Times New Roman" pitchFamily="18" charset="0"/>
              </a:rPr>
              <a:t>“Atmospheric River”</a:t>
            </a:r>
            <a:endParaRPr lang="en-US" dirty="0">
              <a:latin typeface="Times New Roman" pitchFamily="18" charset="0"/>
              <a:cs typeface="Times New Roman" pitchFamily="18" charset="0"/>
            </a:endParaRPr>
          </a:p>
        </p:txBody>
      </p:sp>
      <p:cxnSp>
        <p:nvCxnSpPr>
          <p:cNvPr id="8" name="Straight Arrow Connector 7"/>
          <p:cNvCxnSpPr>
            <a:stCxn id="7" idx="2"/>
          </p:cNvCxnSpPr>
          <p:nvPr/>
        </p:nvCxnSpPr>
        <p:spPr>
          <a:xfrm>
            <a:off x="1664994" y="1483043"/>
            <a:ext cx="4354806" cy="23269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89050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beans\users$\bpierce\Data\Documents\FY17_Travel\AGU\NOAA_Booth_Talk\RAQMS_Column_TPW.2016031100.qc.eq.0l.medium.map.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9067800" y="76200"/>
            <a:ext cx="5486400" cy="489364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smtClean="0">
                <a:latin typeface="Times New Roman" pitchFamily="18" charset="0"/>
                <a:cs typeface="Times New Roman" pitchFamily="18" charset="0"/>
              </a:rPr>
              <a:t>The Real-time Air Quality Modeling System (RAQMS) is used for post mission science studies</a:t>
            </a:r>
          </a:p>
          <a:p>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1x1 degree global online chemistry and aerosol predictions</a:t>
            </a:r>
          </a:p>
          <a:p>
            <a:pPr>
              <a:buFont typeface="Wingdings" pitchFamily="2" charset="2"/>
              <a:buChar char="q"/>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Daily 12Z chemical and aerosol data assimilation cycle</a:t>
            </a:r>
          </a:p>
          <a:p>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 Initialized with 6hourly GFS meteorological analyses</a:t>
            </a:r>
          </a:p>
        </p:txBody>
      </p:sp>
      <p:sp>
        <p:nvSpPr>
          <p:cNvPr id="4" name="TextBox 3"/>
          <p:cNvSpPr txBox="1"/>
          <p:nvPr/>
        </p:nvSpPr>
        <p:spPr>
          <a:xfrm>
            <a:off x="0" y="7432357"/>
            <a:ext cx="14630400" cy="492443"/>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RAQMS water vapor analysis also captures plume of high Total </a:t>
            </a:r>
            <a:r>
              <a:rPr lang="en-US" b="1" dirty="0" err="1" smtClean="0">
                <a:latin typeface="Times New Roman" pitchFamily="18" charset="0"/>
                <a:cs typeface="Times New Roman" pitchFamily="18" charset="0"/>
              </a:rPr>
              <a:t>Precipitable</a:t>
            </a:r>
            <a:r>
              <a:rPr lang="en-US" b="1" dirty="0" smtClean="0">
                <a:latin typeface="Times New Roman" pitchFamily="18" charset="0"/>
                <a:cs typeface="Times New Roman" pitchFamily="18" charset="0"/>
              </a:rPr>
              <a:t> Water (TPW)</a:t>
            </a:r>
            <a:endParaRPr lang="en-US" b="1" dirty="0">
              <a:latin typeface="Times New Roman" pitchFamily="18" charset="0"/>
              <a:cs typeface="Times New Roman" pitchFamily="18" charset="0"/>
            </a:endParaRPr>
          </a:p>
        </p:txBody>
      </p:sp>
      <p:sp>
        <p:nvSpPr>
          <p:cNvPr id="5" name="Oval 4"/>
          <p:cNvSpPr/>
          <p:nvPr/>
        </p:nvSpPr>
        <p:spPr>
          <a:xfrm rot="19029083">
            <a:off x="3788319" y="3850659"/>
            <a:ext cx="4837657" cy="9566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990600"/>
            <a:ext cx="3025187" cy="492443"/>
          </a:xfrm>
          <a:prstGeom prst="rect">
            <a:avLst/>
          </a:prstGeom>
          <a:noFill/>
          <a:ln w="25400">
            <a:solidFill>
              <a:srgbClr val="FF0000"/>
            </a:solidFill>
          </a:ln>
        </p:spPr>
        <p:txBody>
          <a:bodyPr wrap="none" rtlCol="0">
            <a:spAutoFit/>
          </a:bodyPr>
          <a:lstStyle/>
          <a:p>
            <a:r>
              <a:rPr lang="en-US" dirty="0" smtClean="0">
                <a:latin typeface="Times New Roman" pitchFamily="18" charset="0"/>
                <a:cs typeface="Times New Roman" pitchFamily="18" charset="0"/>
              </a:rPr>
              <a:t>“Atmospheric River”</a:t>
            </a:r>
            <a:endParaRPr lang="en-US" dirty="0">
              <a:latin typeface="Times New Roman" pitchFamily="18" charset="0"/>
              <a:cs typeface="Times New Roman" pitchFamily="18" charset="0"/>
            </a:endParaRPr>
          </a:p>
        </p:txBody>
      </p:sp>
      <p:cxnSp>
        <p:nvCxnSpPr>
          <p:cNvPr id="7" name="Straight Arrow Connector 6"/>
          <p:cNvCxnSpPr>
            <a:stCxn id="6" idx="2"/>
          </p:cNvCxnSpPr>
          <p:nvPr/>
        </p:nvCxnSpPr>
        <p:spPr>
          <a:xfrm>
            <a:off x="1664994" y="1483043"/>
            <a:ext cx="4354806" cy="23269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83364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3442" y="1920241"/>
            <a:ext cx="13045440" cy="4933212"/>
          </a:xfrm>
          <a:prstGeom prst="rect">
            <a:avLst/>
          </a:prstGeom>
          <a:noFill/>
        </p:spPr>
        <p:txBody>
          <a:bodyPr wrap="square" lIns="130622" tIns="65311" rIns="130622" bIns="65311" rtlCol="0">
            <a:spAutoFit/>
          </a:bodyPr>
          <a:lstStyle/>
          <a:p>
            <a:pPr marL="489833" indent="-489833">
              <a:buFont typeface="+mj-lt"/>
              <a:buAutoNum type="arabicParenR"/>
            </a:pPr>
            <a:r>
              <a:rPr lang="en-US" dirty="0">
                <a:latin typeface="Times New Roman" pitchFamily="18" charset="0"/>
                <a:cs typeface="Times New Roman" pitchFamily="18" charset="0"/>
              </a:rPr>
              <a:t>7</a:t>
            </a:r>
            <a:r>
              <a:rPr lang="en-US" dirty="0" smtClean="0">
                <a:latin typeface="Times New Roman" pitchFamily="18" charset="0"/>
                <a:cs typeface="Times New Roman" pitchFamily="18" charset="0"/>
              </a:rPr>
              <a:t>-Day back trajectory curtains are initialized for every measurement along the NOAA G-IV </a:t>
            </a:r>
            <a:r>
              <a:rPr lang="en-US" dirty="0" err="1" smtClean="0">
                <a:latin typeface="Times New Roman" pitchFamily="18" charset="0"/>
                <a:cs typeface="Times New Roman" pitchFamily="18" charset="0"/>
              </a:rPr>
              <a:t>dropsonde</a:t>
            </a:r>
            <a:r>
              <a:rPr lang="en-US" dirty="0" smtClean="0">
                <a:latin typeface="Times New Roman" pitchFamily="18" charset="0"/>
                <a:cs typeface="Times New Roman" pitchFamily="18" charset="0"/>
              </a:rPr>
              <a:t> profiles (on native RAQMS model levels) </a:t>
            </a:r>
          </a:p>
          <a:p>
            <a:pPr marL="489833" indent="-489833">
              <a:buFont typeface="+mj-lt"/>
              <a:buAutoNum type="arabicParenR"/>
            </a:pPr>
            <a:endParaRPr lang="en-US" dirty="0">
              <a:latin typeface="Times New Roman" pitchFamily="18" charset="0"/>
              <a:cs typeface="Times New Roman" pitchFamily="18" charset="0"/>
            </a:endParaRPr>
          </a:p>
          <a:p>
            <a:pPr marL="489833" indent="-489833">
              <a:buFont typeface="+mj-lt"/>
              <a:buAutoNum type="arabicParenR"/>
            </a:pPr>
            <a:r>
              <a:rPr lang="en-US" dirty="0" smtClean="0">
                <a:latin typeface="Times New Roman" pitchFamily="18" charset="0"/>
                <a:cs typeface="Times New Roman" pitchFamily="18" charset="0"/>
              </a:rPr>
              <a:t>Sample NUCAPS Water Vapor Retrievals and RAQMS analyses during previous 7 days </a:t>
            </a:r>
          </a:p>
          <a:p>
            <a:pPr marL="1142943" lvl="1" indent="-489833">
              <a:buFont typeface="Wingdings" panose="05000000000000000000" pitchFamily="2" charset="2"/>
              <a:buChar char="q"/>
            </a:pPr>
            <a:r>
              <a:rPr lang="en-US" dirty="0" smtClean="0">
                <a:latin typeface="Times New Roman" pitchFamily="18" charset="0"/>
                <a:cs typeface="Times New Roman" pitchFamily="18" charset="0"/>
              </a:rPr>
              <a:t>nearest neighbor within 1 degree radius</a:t>
            </a:r>
          </a:p>
          <a:p>
            <a:pPr marL="1142943" lvl="1" indent="-489833">
              <a:buFont typeface="Wingdings" panose="05000000000000000000" pitchFamily="2" charset="2"/>
              <a:buChar char="q"/>
            </a:pPr>
            <a:r>
              <a:rPr lang="en-US" dirty="0" smtClean="0">
                <a:latin typeface="Times New Roman" pitchFamily="18" charset="0"/>
                <a:cs typeface="Times New Roman" pitchFamily="18" charset="0"/>
              </a:rPr>
              <a:t>every 6 hours, +/-3 hour time window</a:t>
            </a:r>
          </a:p>
          <a:p>
            <a:pPr marL="1142943" lvl="1" indent="-489833">
              <a:buFont typeface="Wingdings" panose="05000000000000000000" pitchFamily="2" charset="2"/>
              <a:buChar char="q"/>
            </a:pPr>
            <a:r>
              <a:rPr lang="en-US" dirty="0" smtClean="0">
                <a:latin typeface="Times New Roman" pitchFamily="18" charset="0"/>
                <a:cs typeface="Times New Roman" pitchFamily="18" charset="0"/>
              </a:rPr>
              <a:t>interpolate retrieval profile to trajectory pressure</a:t>
            </a:r>
          </a:p>
          <a:p>
            <a:pPr marL="489833" indent="-489833">
              <a:buFont typeface="+mj-lt"/>
              <a:buAutoNum type="arabicParenR"/>
            </a:pPr>
            <a:endParaRPr lang="en-US" dirty="0">
              <a:latin typeface="Times New Roman" pitchFamily="18" charset="0"/>
              <a:cs typeface="Times New Roman" pitchFamily="18" charset="0"/>
            </a:endParaRPr>
          </a:p>
          <a:p>
            <a:pPr marL="489833" indent="-489833">
              <a:buFont typeface="+mj-lt"/>
              <a:buAutoNum type="arabicParenR"/>
            </a:pPr>
            <a:r>
              <a:rPr lang="en-US" dirty="0" err="1" smtClean="0">
                <a:latin typeface="Times New Roman" pitchFamily="18" charset="0"/>
                <a:cs typeface="Times New Roman" pitchFamily="18" charset="0"/>
              </a:rPr>
              <a:t>Lagrangian</a:t>
            </a:r>
            <a:r>
              <a:rPr lang="en-US" dirty="0" smtClean="0">
                <a:latin typeface="Times New Roman" pitchFamily="18" charset="0"/>
                <a:cs typeface="Times New Roman" pitchFamily="18" charset="0"/>
              </a:rPr>
              <a:t> average NUCAPS Water Vapor and RAQMS analyses along back-trajectories</a:t>
            </a:r>
          </a:p>
          <a:p>
            <a:pPr marL="489833" indent="-489833">
              <a:buFont typeface="+mj-lt"/>
              <a:buAutoNum type="arabicParenR"/>
            </a:pPr>
            <a:endParaRPr lang="en-US" dirty="0">
              <a:latin typeface="Times New Roman" pitchFamily="18" charset="0"/>
              <a:cs typeface="Times New Roman" pitchFamily="18" charset="0"/>
            </a:endParaRPr>
          </a:p>
          <a:p>
            <a:pPr marL="489833" indent="-489833">
              <a:buFont typeface="+mj-lt"/>
              <a:buAutoNum type="arabicParenR"/>
            </a:pPr>
            <a:r>
              <a:rPr lang="en-US" dirty="0" smtClean="0">
                <a:latin typeface="Times New Roman" pitchFamily="18" charset="0"/>
                <a:cs typeface="Times New Roman" pitchFamily="18" charset="0"/>
              </a:rPr>
              <a:t>Remap onto initial </a:t>
            </a:r>
            <a:r>
              <a:rPr lang="en-US" dirty="0" err="1" smtClean="0">
                <a:latin typeface="Times New Roman" pitchFamily="18" charset="0"/>
                <a:cs typeface="Times New Roman" pitchFamily="18" charset="0"/>
              </a:rPr>
              <a:t>dropsonde</a:t>
            </a:r>
            <a:r>
              <a:rPr lang="en-US" dirty="0" smtClean="0">
                <a:latin typeface="Times New Roman" pitchFamily="18" charset="0"/>
                <a:cs typeface="Times New Roman" pitchFamily="18" charset="0"/>
              </a:rPr>
              <a:t> curtain and then interpolate to the actual </a:t>
            </a:r>
            <a:r>
              <a:rPr lang="en-US" dirty="0" err="1" smtClean="0">
                <a:latin typeface="Times New Roman" pitchFamily="18" charset="0"/>
                <a:cs typeface="Times New Roman" pitchFamily="18" charset="0"/>
              </a:rPr>
              <a:t>dropsonde</a:t>
            </a:r>
            <a:r>
              <a:rPr lang="en-US" dirty="0" smtClean="0">
                <a:latin typeface="Times New Roman" pitchFamily="18" charset="0"/>
                <a:cs typeface="Times New Roman" pitchFamily="18" charset="0"/>
              </a:rPr>
              <a:t> measurement location</a:t>
            </a:r>
            <a:endParaRPr lang="en-US" dirty="0">
              <a:latin typeface="Times New Roman" pitchFamily="18" charset="0"/>
              <a:cs typeface="Times New Roman" pitchFamily="18" charset="0"/>
            </a:endParaRPr>
          </a:p>
        </p:txBody>
      </p:sp>
      <p:sp>
        <p:nvSpPr>
          <p:cNvPr id="5" name="TextBox 4"/>
          <p:cNvSpPr txBox="1"/>
          <p:nvPr/>
        </p:nvSpPr>
        <p:spPr>
          <a:xfrm>
            <a:off x="1463040" y="151963"/>
            <a:ext cx="11216640" cy="1547670"/>
          </a:xfrm>
          <a:prstGeom prst="rect">
            <a:avLst/>
          </a:prstGeom>
          <a:noFill/>
        </p:spPr>
        <p:txBody>
          <a:bodyPr wrap="square" lIns="130622" tIns="65311" rIns="130622" bIns="65311" rtlCol="0">
            <a:spAutoFit/>
          </a:bodyPr>
          <a:lstStyle/>
          <a:p>
            <a:pPr algn="ctr"/>
            <a:r>
              <a:rPr lang="en-US" sz="4600" b="1" dirty="0" err="1" smtClean="0">
                <a:latin typeface="Times New Roman" pitchFamily="18" charset="0"/>
                <a:cs typeface="Times New Roman" pitchFamily="18" charset="0"/>
              </a:rPr>
              <a:t>Lagrangian</a:t>
            </a:r>
            <a:r>
              <a:rPr lang="en-US" sz="4600" b="1" dirty="0" smtClean="0">
                <a:latin typeface="Times New Roman" pitchFamily="18" charset="0"/>
                <a:cs typeface="Times New Roman" pitchFamily="18" charset="0"/>
              </a:rPr>
              <a:t> Back-trajectory analysis</a:t>
            </a:r>
          </a:p>
          <a:p>
            <a:pPr algn="ctr"/>
            <a:r>
              <a:rPr lang="en-US" sz="4600" b="1" dirty="0" smtClean="0">
                <a:latin typeface="Times New Roman" pitchFamily="18" charset="0"/>
                <a:cs typeface="Times New Roman" pitchFamily="18" charset="0"/>
              </a:rPr>
              <a:t>March </a:t>
            </a:r>
            <a:r>
              <a:rPr lang="en-US" sz="4600" b="1" dirty="0">
                <a:latin typeface="Times New Roman" pitchFamily="18" charset="0"/>
                <a:cs typeface="Times New Roman" pitchFamily="18" charset="0"/>
              </a:rPr>
              <a:t>10, 2016 </a:t>
            </a:r>
            <a:r>
              <a:rPr lang="en-US" sz="4600" b="1" dirty="0" smtClean="0">
                <a:latin typeface="Times New Roman" pitchFamily="18" charset="0"/>
                <a:cs typeface="Times New Roman" pitchFamily="18" charset="0"/>
              </a:rPr>
              <a:t>Transit</a:t>
            </a:r>
            <a:endParaRPr lang="en-US" sz="46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32478579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eans\users$\bpierce\Data\Documents\FY17_Travel\AGU\NOAA_Booth_Talk\RAQMS_Column_TPW.2016031100.qc.eq.0l.medium.map.with.rdf.points.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 name="Straight Arrow Connector 2"/>
          <p:cNvCxnSpPr/>
          <p:nvPr/>
        </p:nvCxnSpPr>
        <p:spPr>
          <a:xfrm>
            <a:off x="5791200" y="5006529"/>
            <a:ext cx="5105400" cy="7009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Brad\Documents\Work\AGU_2016\AGU\NOAA_Booth_Talk\NUCAPS_RAQMS_obs_rdf_D20160311_001503_ra_curtain_wv_G-IV_mission.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86900" y="3086100"/>
            <a:ext cx="5143500"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9067800" y="76200"/>
            <a:ext cx="5486400" cy="129266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dirty="0" err="1" smtClean="0">
                <a:latin typeface="Times New Roman" pitchFamily="18" charset="0"/>
                <a:cs typeface="Times New Roman" pitchFamily="18" charset="0"/>
              </a:rPr>
              <a:t>Lagrangian</a:t>
            </a:r>
            <a:r>
              <a:rPr lang="en-US" dirty="0" smtClean="0">
                <a:latin typeface="Times New Roman" pitchFamily="18" charset="0"/>
                <a:cs typeface="Times New Roman" pitchFamily="18" charset="0"/>
              </a:rPr>
              <a:t> averaged RAQMS and NUCAPS Water Vapor </a:t>
            </a:r>
            <a:r>
              <a:rPr lang="en-US" dirty="0" err="1" smtClean="0">
                <a:latin typeface="Times New Roman" pitchFamily="18" charset="0"/>
                <a:cs typeface="Times New Roman" pitchFamily="18" charset="0"/>
              </a:rPr>
              <a:t>Dropsonde</a:t>
            </a:r>
            <a:r>
              <a:rPr lang="en-US" dirty="0" smtClean="0">
                <a:latin typeface="Times New Roman" pitchFamily="18" charset="0"/>
                <a:cs typeface="Times New Roman" pitchFamily="18" charset="0"/>
              </a:rPr>
              <a:t> comparisons</a:t>
            </a:r>
          </a:p>
        </p:txBody>
      </p:sp>
      <p:sp>
        <p:nvSpPr>
          <p:cNvPr id="7" name="TextBox 6"/>
          <p:cNvSpPr txBox="1"/>
          <p:nvPr/>
        </p:nvSpPr>
        <p:spPr>
          <a:xfrm>
            <a:off x="0" y="7432357"/>
            <a:ext cx="14630400" cy="492443"/>
          </a:xfrm>
          <a:prstGeom prst="rect">
            <a:avLst/>
          </a:prstGeom>
          <a:noFill/>
        </p:spPr>
        <p:txBody>
          <a:bodyPr wrap="square" rtlCol="0">
            <a:spAutoFit/>
          </a:bodyPr>
          <a:lstStyle/>
          <a:p>
            <a:pPr algn="ctr"/>
            <a:r>
              <a:rPr lang="en-US" b="1" dirty="0" err="1" smtClean="0">
                <a:latin typeface="Times New Roman" pitchFamily="18" charset="0"/>
                <a:cs typeface="Times New Roman" pitchFamily="18" charset="0"/>
              </a:rPr>
              <a:t>Lagrangian</a:t>
            </a:r>
            <a:r>
              <a:rPr lang="en-US" b="1" dirty="0" smtClean="0">
                <a:latin typeface="Times New Roman" pitchFamily="18" charset="0"/>
                <a:cs typeface="Times New Roman" pitchFamily="18" charset="0"/>
              </a:rPr>
              <a:t> averaging sharpens vertical water vapor gradients due to differential shear</a:t>
            </a:r>
            <a:endParaRPr lang="en-US" b="1" dirty="0">
              <a:latin typeface="Times New Roman" pitchFamily="18" charset="0"/>
              <a:cs typeface="Times New Roman" pitchFamily="18" charset="0"/>
            </a:endParaRPr>
          </a:p>
        </p:txBody>
      </p:sp>
      <p:cxnSp>
        <p:nvCxnSpPr>
          <p:cNvPr id="9" name="Straight Connector 8"/>
          <p:cNvCxnSpPr/>
          <p:nvPr/>
        </p:nvCxnSpPr>
        <p:spPr>
          <a:xfrm>
            <a:off x="9637407" y="1615347"/>
            <a:ext cx="990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653319" y="2986947"/>
            <a:ext cx="9906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684111" y="1371600"/>
            <a:ext cx="1671676" cy="492443"/>
          </a:xfrm>
          <a:prstGeom prst="rect">
            <a:avLst/>
          </a:prstGeom>
          <a:noFill/>
        </p:spPr>
        <p:txBody>
          <a:bodyPr wrap="none" rtlCol="0">
            <a:spAutoFit/>
          </a:bodyPr>
          <a:lstStyle/>
          <a:p>
            <a:r>
              <a:rPr lang="en-US" dirty="0" err="1" smtClean="0">
                <a:latin typeface="Times New Roman" pitchFamily="18" charset="0"/>
                <a:cs typeface="Times New Roman" pitchFamily="18" charset="0"/>
              </a:rPr>
              <a:t>Dropsonde</a:t>
            </a:r>
            <a:endParaRPr lang="en-US" dirty="0">
              <a:latin typeface="Times New Roman" pitchFamily="18" charset="0"/>
              <a:cs typeface="Times New Roman" pitchFamily="18" charset="0"/>
            </a:endParaRPr>
          </a:p>
        </p:txBody>
      </p:sp>
      <p:sp>
        <p:nvSpPr>
          <p:cNvPr id="14" name="TextBox 13"/>
          <p:cNvSpPr txBox="1"/>
          <p:nvPr/>
        </p:nvSpPr>
        <p:spPr>
          <a:xfrm>
            <a:off x="10684111" y="2296048"/>
            <a:ext cx="1370888" cy="492443"/>
          </a:xfrm>
          <a:prstGeom prst="rect">
            <a:avLst/>
          </a:prstGeom>
          <a:noFill/>
        </p:spPr>
        <p:txBody>
          <a:bodyPr wrap="none" rtlCol="0">
            <a:spAutoFit/>
          </a:bodyPr>
          <a:lstStyle/>
          <a:p>
            <a:r>
              <a:rPr lang="en-US" dirty="0" smtClean="0">
                <a:solidFill>
                  <a:srgbClr val="FF0000"/>
                </a:solidFill>
                <a:latin typeface="Times New Roman" pitchFamily="18" charset="0"/>
                <a:cs typeface="Times New Roman" pitchFamily="18" charset="0"/>
              </a:rPr>
              <a:t>RAQMS</a:t>
            </a:r>
            <a:endParaRPr lang="en-US" dirty="0">
              <a:solidFill>
                <a:srgbClr val="FF0000"/>
              </a:solidFill>
              <a:latin typeface="Times New Roman" pitchFamily="18" charset="0"/>
              <a:cs typeface="Times New Roman" pitchFamily="18" charset="0"/>
            </a:endParaRPr>
          </a:p>
        </p:txBody>
      </p:sp>
      <p:cxnSp>
        <p:nvCxnSpPr>
          <p:cNvPr id="11" name="Straight Connector 10"/>
          <p:cNvCxnSpPr/>
          <p:nvPr/>
        </p:nvCxnSpPr>
        <p:spPr>
          <a:xfrm>
            <a:off x="9653319" y="2072547"/>
            <a:ext cx="99060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637407" y="2529747"/>
            <a:ext cx="990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688295" y="1818752"/>
            <a:ext cx="3942105" cy="492443"/>
          </a:xfrm>
          <a:prstGeom prst="rect">
            <a:avLst/>
          </a:prstGeom>
          <a:noFill/>
        </p:spPr>
        <p:txBody>
          <a:bodyPr wrap="none" rtlCol="0">
            <a:spAutoFit/>
          </a:bodyPr>
          <a:lstStyle/>
          <a:p>
            <a:r>
              <a:rPr lang="en-US" dirty="0" err="1" smtClean="0">
                <a:latin typeface="Times New Roman" pitchFamily="18" charset="0"/>
                <a:cs typeface="Times New Roman" pitchFamily="18" charset="0"/>
              </a:rPr>
              <a:t>Lagrangian</a:t>
            </a:r>
            <a:r>
              <a:rPr lang="en-US" dirty="0" smtClean="0">
                <a:latin typeface="Times New Roman" pitchFamily="18" charset="0"/>
                <a:cs typeface="Times New Roman" pitchFamily="18" charset="0"/>
              </a:rPr>
              <a:t> Mean NUCAPS</a:t>
            </a:r>
            <a:endParaRPr lang="en-US" dirty="0">
              <a:latin typeface="Times New Roman" pitchFamily="18" charset="0"/>
              <a:cs typeface="Times New Roman" pitchFamily="18" charset="0"/>
            </a:endParaRPr>
          </a:p>
        </p:txBody>
      </p:sp>
      <p:sp>
        <p:nvSpPr>
          <p:cNvPr id="16" name="TextBox 15"/>
          <p:cNvSpPr txBox="1"/>
          <p:nvPr/>
        </p:nvSpPr>
        <p:spPr>
          <a:xfrm>
            <a:off x="10678391" y="2733495"/>
            <a:ext cx="3812262" cy="492443"/>
          </a:xfrm>
          <a:prstGeom prst="rect">
            <a:avLst/>
          </a:prstGeom>
          <a:noFill/>
        </p:spPr>
        <p:txBody>
          <a:bodyPr wrap="none" rtlCol="0">
            <a:spAutoFit/>
          </a:bodyPr>
          <a:lstStyle/>
          <a:p>
            <a:r>
              <a:rPr lang="en-US" dirty="0" err="1" smtClean="0">
                <a:solidFill>
                  <a:srgbClr val="FF0000"/>
                </a:solidFill>
                <a:latin typeface="Times New Roman" pitchFamily="18" charset="0"/>
                <a:cs typeface="Times New Roman" pitchFamily="18" charset="0"/>
              </a:rPr>
              <a:t>Lagrangian</a:t>
            </a:r>
            <a:r>
              <a:rPr lang="en-US" dirty="0" smtClean="0">
                <a:solidFill>
                  <a:srgbClr val="FF0000"/>
                </a:solidFill>
                <a:latin typeface="Times New Roman" pitchFamily="18" charset="0"/>
                <a:cs typeface="Times New Roman" pitchFamily="18" charset="0"/>
              </a:rPr>
              <a:t> Mean RAQMS</a:t>
            </a:r>
            <a:endParaRPr lang="en-US" dirty="0">
              <a:solidFill>
                <a:srgbClr val="FF0000"/>
              </a:solidFill>
              <a:latin typeface="Times New Roman" pitchFamily="18" charset="0"/>
              <a:cs typeface="Times New Roman" pitchFamily="18" charset="0"/>
            </a:endParaRPr>
          </a:p>
        </p:txBody>
      </p:sp>
      <p:sp>
        <p:nvSpPr>
          <p:cNvPr id="17" name="Oval 16"/>
          <p:cNvSpPr/>
          <p:nvPr/>
        </p:nvSpPr>
        <p:spPr>
          <a:xfrm rot="19029083">
            <a:off x="3788319" y="3850659"/>
            <a:ext cx="4837657" cy="9566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52400" y="990600"/>
            <a:ext cx="3025187" cy="492443"/>
          </a:xfrm>
          <a:prstGeom prst="rect">
            <a:avLst/>
          </a:prstGeom>
          <a:noFill/>
          <a:ln w="25400">
            <a:solidFill>
              <a:srgbClr val="FF0000"/>
            </a:solidFill>
          </a:ln>
        </p:spPr>
        <p:txBody>
          <a:bodyPr wrap="none" rtlCol="0">
            <a:spAutoFit/>
          </a:bodyPr>
          <a:lstStyle/>
          <a:p>
            <a:r>
              <a:rPr lang="en-US" dirty="0" smtClean="0">
                <a:latin typeface="Times New Roman" pitchFamily="18" charset="0"/>
                <a:cs typeface="Times New Roman" pitchFamily="18" charset="0"/>
              </a:rPr>
              <a:t>“Atmospheric River”</a:t>
            </a:r>
            <a:endParaRPr lang="en-US" dirty="0">
              <a:latin typeface="Times New Roman" pitchFamily="18" charset="0"/>
              <a:cs typeface="Times New Roman" pitchFamily="18" charset="0"/>
            </a:endParaRPr>
          </a:p>
        </p:txBody>
      </p:sp>
      <p:cxnSp>
        <p:nvCxnSpPr>
          <p:cNvPr id="19" name="Straight Arrow Connector 18"/>
          <p:cNvCxnSpPr>
            <a:stCxn id="18" idx="2"/>
          </p:cNvCxnSpPr>
          <p:nvPr/>
        </p:nvCxnSpPr>
        <p:spPr>
          <a:xfrm>
            <a:off x="1664994" y="1483043"/>
            <a:ext cx="4354806" cy="23269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502450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848</TotalTime>
  <Words>1209</Words>
  <Application>Microsoft Office PowerPoint</Application>
  <PresentationFormat>Custom</PresentationFormat>
  <Paragraphs>140</Paragraphs>
  <Slides>22</Slides>
  <Notes>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Slide 1</vt:lpstr>
      <vt:lpstr>ENRR Field Campaign Focus</vt:lpstr>
      <vt:lpstr>Campaign ran from January 19th through March 10th, 2016</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42</cp:revision>
  <dcterms:created xsi:type="dcterms:W3CDTF">2006-08-16T00:00:00Z</dcterms:created>
  <dcterms:modified xsi:type="dcterms:W3CDTF">2016-12-13T05:14:06Z</dcterms:modified>
</cp:coreProperties>
</file>