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03" r:id="rId3"/>
    <p:sldId id="302" r:id="rId4"/>
    <p:sldId id="308" r:id="rId5"/>
    <p:sldId id="309" r:id="rId6"/>
    <p:sldId id="310" r:id="rId7"/>
    <p:sldId id="287" r:id="rId8"/>
    <p:sldId id="288" r:id="rId9"/>
    <p:sldId id="295" r:id="rId10"/>
    <p:sldId id="298" r:id="rId11"/>
    <p:sldId id="299" r:id="rId12"/>
    <p:sldId id="311" r:id="rId13"/>
    <p:sldId id="271" r:id="rId14"/>
    <p:sldId id="315" r:id="rId15"/>
    <p:sldId id="316" r:id="rId16"/>
    <p:sldId id="313" r:id="rId17"/>
    <p:sldId id="317" r:id="rId18"/>
    <p:sldId id="318" r:id="rId19"/>
    <p:sldId id="301" r:id="rId20"/>
    <p:sldId id="319" r:id="rId21"/>
    <p:sldId id="320" r:id="rId22"/>
    <p:sldId id="307" r:id="rId23"/>
    <p:sldId id="30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3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0A5B8-F38E-441D-9163-48F59B053EAD}" type="datetimeFigureOut">
              <a:rPr lang="en-US" smtClean="0"/>
              <a:t>12/11/2016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70BB5-80EB-443E-B153-19D1D4085B78}" type="slidenum">
              <a:rPr lang="en-US" smtClean="0"/>
              <a:t>‹#›</a:t>
            </a:fld>
            <a:endParaRPr lang="en-US"/>
          </a:p>
        </p:txBody>
      </p:sp>
    </p:spTree>
    <p:extLst>
      <p:ext uri="{BB962C8B-B14F-4D97-AF65-F5344CB8AC3E}">
        <p14:creationId xmlns:p14="http://schemas.microsoft.com/office/powerpoint/2010/main" val="3615311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70BB5-80EB-443E-B153-19D1D4085B78}" type="slidenum">
              <a:rPr lang="en-US" smtClean="0"/>
              <a:t>3</a:t>
            </a:fld>
            <a:endParaRPr lang="en-US"/>
          </a:p>
        </p:txBody>
      </p:sp>
    </p:spTree>
    <p:extLst>
      <p:ext uri="{BB962C8B-B14F-4D97-AF65-F5344CB8AC3E}">
        <p14:creationId xmlns:p14="http://schemas.microsoft.com/office/powerpoint/2010/main" val="98047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clouds on PM retrieval, therefore less NUCAPS</a:t>
            </a:r>
            <a:r>
              <a:rPr lang="en-US" baseline="0" dirty="0" smtClean="0"/>
              <a:t> yield.</a:t>
            </a:r>
            <a:endParaRPr lang="en-US" dirty="0"/>
          </a:p>
        </p:txBody>
      </p:sp>
      <p:sp>
        <p:nvSpPr>
          <p:cNvPr id="4" name="Slide Number Placeholder 3"/>
          <p:cNvSpPr>
            <a:spLocks noGrp="1"/>
          </p:cNvSpPr>
          <p:nvPr>
            <p:ph type="sldNum" sz="quarter" idx="10"/>
          </p:nvPr>
        </p:nvSpPr>
        <p:spPr/>
        <p:txBody>
          <a:bodyPr/>
          <a:lstStyle/>
          <a:p>
            <a:fld id="{C9145AE4-9EBF-514C-928E-1DF59A3D73FD}" type="slidenum">
              <a:rPr lang="en-US" smtClean="0"/>
              <a:t>10</a:t>
            </a:fld>
            <a:endParaRPr lang="en-US"/>
          </a:p>
        </p:txBody>
      </p:sp>
    </p:spTree>
    <p:extLst>
      <p:ext uri="{BB962C8B-B14F-4D97-AF65-F5344CB8AC3E}">
        <p14:creationId xmlns:p14="http://schemas.microsoft.com/office/powerpoint/2010/main" val="1441682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NUCAPS</a:t>
            </a:r>
            <a:r>
              <a:rPr lang="en-US" baseline="0" dirty="0" smtClean="0"/>
              <a:t> is coarser but provides and actual profile as opposed to AOD which provides one number.  Consistent transport patterns because low vertical shear in </a:t>
            </a:r>
            <a:r>
              <a:rPr lang="en-US" baseline="0" smtClean="0"/>
              <a:t>occluded system.</a:t>
            </a:r>
            <a:endParaRPr lang="en-US"/>
          </a:p>
        </p:txBody>
      </p:sp>
      <p:sp>
        <p:nvSpPr>
          <p:cNvPr id="4" name="Slide Number Placeholder 3"/>
          <p:cNvSpPr>
            <a:spLocks noGrp="1"/>
          </p:cNvSpPr>
          <p:nvPr>
            <p:ph type="sldNum" sz="quarter" idx="10"/>
          </p:nvPr>
        </p:nvSpPr>
        <p:spPr/>
        <p:txBody>
          <a:bodyPr/>
          <a:lstStyle/>
          <a:p>
            <a:fld id="{C9145AE4-9EBF-514C-928E-1DF59A3D73FD}" type="slidenum">
              <a:rPr lang="en-US" smtClean="0"/>
              <a:t>11</a:t>
            </a:fld>
            <a:endParaRPr lang="en-US"/>
          </a:p>
        </p:txBody>
      </p:sp>
    </p:spTree>
    <p:extLst>
      <p:ext uri="{BB962C8B-B14F-4D97-AF65-F5344CB8AC3E}">
        <p14:creationId xmlns:p14="http://schemas.microsoft.com/office/powerpoint/2010/main" val="395395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comparison between</a:t>
            </a:r>
            <a:r>
              <a:rPr lang="en-US" baseline="0" dirty="0" smtClean="0"/>
              <a:t> instantaneous retrieval and model value. </a:t>
            </a:r>
            <a:r>
              <a:rPr lang="en-US" dirty="0" smtClean="0"/>
              <a:t>RAQMS is a </a:t>
            </a:r>
            <a:r>
              <a:rPr lang="en-US" dirty="0" err="1" smtClean="0"/>
              <a:t>multiscale</a:t>
            </a:r>
            <a:r>
              <a:rPr lang="en-US" dirty="0" smtClean="0"/>
              <a:t> meteorological and chemical modeling system for predicting stratospheric and tropospheric chemistry.</a:t>
            </a:r>
            <a:endParaRPr lang="en-US" dirty="0"/>
          </a:p>
        </p:txBody>
      </p:sp>
      <p:sp>
        <p:nvSpPr>
          <p:cNvPr id="4" name="Slide Number Placeholder 3"/>
          <p:cNvSpPr>
            <a:spLocks noGrp="1"/>
          </p:cNvSpPr>
          <p:nvPr>
            <p:ph type="sldNum" sz="quarter" idx="10"/>
          </p:nvPr>
        </p:nvSpPr>
        <p:spPr/>
        <p:txBody>
          <a:bodyPr/>
          <a:lstStyle/>
          <a:p>
            <a:fld id="{C9145AE4-9EBF-514C-928E-1DF59A3D73FD}" type="slidenum">
              <a:rPr lang="en-US" smtClean="0"/>
              <a:t>22</a:t>
            </a:fld>
            <a:endParaRPr lang="en-US"/>
          </a:p>
        </p:txBody>
      </p:sp>
    </p:spTree>
    <p:extLst>
      <p:ext uri="{BB962C8B-B14F-4D97-AF65-F5344CB8AC3E}">
        <p14:creationId xmlns:p14="http://schemas.microsoft.com/office/powerpoint/2010/main" val="229609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averaging </a:t>
            </a:r>
            <a:r>
              <a:rPr lang="en-US" dirty="0" err="1" smtClean="0"/>
              <a:t>kernals</a:t>
            </a:r>
            <a:r>
              <a:rPr lang="en-US" dirty="0" smtClean="0"/>
              <a:t> applied</a:t>
            </a:r>
            <a:endParaRPr lang="en-US" dirty="0"/>
          </a:p>
        </p:txBody>
      </p:sp>
      <p:sp>
        <p:nvSpPr>
          <p:cNvPr id="4" name="Slide Number Placeholder 3"/>
          <p:cNvSpPr>
            <a:spLocks noGrp="1"/>
          </p:cNvSpPr>
          <p:nvPr>
            <p:ph type="sldNum" sz="quarter" idx="10"/>
          </p:nvPr>
        </p:nvSpPr>
        <p:spPr/>
        <p:txBody>
          <a:bodyPr/>
          <a:lstStyle/>
          <a:p>
            <a:fld id="{C9145AE4-9EBF-514C-928E-1DF59A3D73FD}" type="slidenum">
              <a:rPr lang="en-US" smtClean="0"/>
              <a:t>23</a:t>
            </a:fld>
            <a:endParaRPr lang="en-US"/>
          </a:p>
        </p:txBody>
      </p:sp>
    </p:spTree>
    <p:extLst>
      <p:ext uri="{BB962C8B-B14F-4D97-AF65-F5344CB8AC3E}">
        <p14:creationId xmlns:p14="http://schemas.microsoft.com/office/powerpoint/2010/main" val="386960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4976"/>
            <a:ext cx="8229600" cy="5201424"/>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High Resolution Trajectory-Based Smoke Forecasts </a:t>
            </a:r>
          </a:p>
          <a:p>
            <a:pPr algn="ctr"/>
            <a:r>
              <a:rPr lang="en-US" sz="2800" b="1" dirty="0" smtClean="0">
                <a:latin typeface="Times New Roman" panose="02020603050405020304" pitchFamily="18" charset="0"/>
                <a:cs typeface="Times New Roman" panose="02020603050405020304" pitchFamily="18" charset="0"/>
              </a:rPr>
              <a:t>Using </a:t>
            </a:r>
          </a:p>
          <a:p>
            <a:pPr algn="ctr"/>
            <a:r>
              <a:rPr lang="en-US" sz="2800" b="1" dirty="0" smtClean="0">
                <a:latin typeface="Times New Roman" panose="02020603050405020304" pitchFamily="18" charset="0"/>
                <a:cs typeface="Times New Roman" panose="02020603050405020304" pitchFamily="18" charset="0"/>
              </a:rPr>
              <a:t>VIIRS Aerosol Optical Depth </a:t>
            </a:r>
          </a:p>
          <a:p>
            <a:pPr algn="ctr"/>
            <a:r>
              <a:rPr lang="en-US" sz="2800" b="1" dirty="0" smtClean="0">
                <a:latin typeface="Times New Roman" panose="02020603050405020304" pitchFamily="18" charset="0"/>
                <a:cs typeface="Times New Roman" panose="02020603050405020304" pitchFamily="18" charset="0"/>
              </a:rPr>
              <a:t>and </a:t>
            </a:r>
          </a:p>
          <a:p>
            <a:pPr algn="ctr"/>
            <a:r>
              <a:rPr lang="en-US" sz="2800" b="1" dirty="0" smtClean="0">
                <a:latin typeface="Times New Roman" panose="02020603050405020304" pitchFamily="18" charset="0"/>
                <a:cs typeface="Times New Roman" panose="02020603050405020304" pitchFamily="18" charset="0"/>
              </a:rPr>
              <a:t>NUCAPS Carbon Monoxide Retrievals</a:t>
            </a:r>
          </a:p>
          <a:p>
            <a:pPr algn="ctr"/>
            <a:endParaRPr lang="en-US" sz="3600"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 Bradley </a:t>
            </a:r>
            <a:r>
              <a:rPr lang="en-US" sz="2000" b="1" dirty="0" smtClean="0">
                <a:latin typeface="Times New Roman" panose="02020603050405020304" pitchFamily="18" charset="0"/>
                <a:cs typeface="Times New Roman" panose="02020603050405020304" pitchFamily="18" charset="0"/>
              </a:rPr>
              <a:t>Pierce</a:t>
            </a:r>
            <a:r>
              <a:rPr lang="en-US" sz="2000" b="1" baseline="30000"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Nadia </a:t>
            </a:r>
            <a:r>
              <a:rPr lang="en-US" sz="2000" b="1" dirty="0" smtClean="0">
                <a:latin typeface="Times New Roman" panose="02020603050405020304" pitchFamily="18" charset="0"/>
                <a:cs typeface="Times New Roman" panose="02020603050405020304" pitchFamily="18" charset="0"/>
              </a:rPr>
              <a:t>Smith</a:t>
            </a:r>
            <a:r>
              <a:rPr lang="en-US" sz="2000" b="1" baseline="30000" dirty="0" smtClean="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Chris </a:t>
            </a:r>
            <a:r>
              <a:rPr lang="en-US" sz="2000" b="1" dirty="0" smtClean="0">
                <a:latin typeface="Times New Roman" panose="02020603050405020304" pitchFamily="18" charset="0"/>
                <a:cs typeface="Times New Roman" panose="02020603050405020304" pitchFamily="18" charset="0"/>
              </a:rPr>
              <a:t>Barnet</a:t>
            </a:r>
            <a:r>
              <a:rPr lang="en-US" sz="2000" b="1" baseline="30000" dirty="0" smtClean="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Shobha</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Kondragunta</a:t>
            </a:r>
            <a:r>
              <a:rPr lang="en-US" sz="2000" b="1" baseline="30000"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James </a:t>
            </a:r>
            <a:r>
              <a:rPr lang="en-US" sz="2000" b="1" dirty="0" smtClean="0">
                <a:latin typeface="Times New Roman" panose="02020603050405020304" pitchFamily="18" charset="0"/>
                <a:cs typeface="Times New Roman" panose="02020603050405020304" pitchFamily="18" charset="0"/>
              </a:rPr>
              <a:t>Davies</a:t>
            </a:r>
            <a:r>
              <a:rPr lang="en-US" sz="2000" b="1" baseline="30000" dirty="0" smtClean="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Kathy </a:t>
            </a:r>
            <a:r>
              <a:rPr lang="en-US" sz="2000" b="1" dirty="0" smtClean="0">
                <a:latin typeface="Times New Roman" panose="02020603050405020304" pitchFamily="18" charset="0"/>
                <a:cs typeface="Times New Roman" panose="02020603050405020304" pitchFamily="18" charset="0"/>
              </a:rPr>
              <a:t>Strabala</a:t>
            </a:r>
            <a:r>
              <a:rPr lang="en-US" sz="2000" b="1" baseline="30000" dirty="0" smtClean="0">
                <a:latin typeface="Times New Roman" panose="02020603050405020304" pitchFamily="18" charset="0"/>
                <a:cs typeface="Times New Roman" panose="02020603050405020304" pitchFamily="18" charset="0"/>
              </a:rPr>
              <a:t>3</a:t>
            </a:r>
          </a:p>
          <a:p>
            <a:endParaRPr lang="en-US" sz="2000" b="1" dirty="0">
              <a:latin typeface="Times New Roman" panose="02020603050405020304" pitchFamily="18" charset="0"/>
              <a:cs typeface="Times New Roman" panose="02020603050405020304" pitchFamily="18" charset="0"/>
            </a:endParaRPr>
          </a:p>
          <a:p>
            <a:r>
              <a:rPr lang="en-US" sz="1600" b="1" baseline="30000" dirty="0">
                <a:latin typeface="Times New Roman" panose="02020603050405020304" pitchFamily="18" charset="0"/>
                <a:cs typeface="Times New Roman" panose="02020603050405020304" pitchFamily="18" charset="0"/>
              </a:rPr>
              <a:t>1</a:t>
            </a:r>
            <a:r>
              <a:rPr lang="en-US" sz="1600" b="1" dirty="0">
                <a:latin typeface="Times New Roman" panose="02020603050405020304" pitchFamily="18" charset="0"/>
                <a:cs typeface="Times New Roman" panose="02020603050405020304" pitchFamily="18" charset="0"/>
              </a:rPr>
              <a:t>NOAA/NESDIS Center for Satellite Applications and Research (STAR)</a:t>
            </a:r>
            <a:endParaRPr lang="en-US" sz="1600" b="1" dirty="0" smtClean="0">
              <a:latin typeface="Times New Roman" panose="02020603050405020304" pitchFamily="18" charset="0"/>
              <a:cs typeface="Times New Roman" panose="02020603050405020304" pitchFamily="18" charset="0"/>
            </a:endParaRPr>
          </a:p>
          <a:p>
            <a:r>
              <a:rPr lang="en-US" sz="1600" b="1" baseline="30000" dirty="0" smtClean="0">
                <a:latin typeface="Times New Roman" panose="02020603050405020304" pitchFamily="18" charset="0"/>
                <a:cs typeface="Times New Roman" panose="02020603050405020304" pitchFamily="18" charset="0"/>
              </a:rPr>
              <a:t>2</a:t>
            </a:r>
            <a:r>
              <a:rPr lang="en-US" sz="1600" b="1" dirty="0" smtClean="0">
                <a:latin typeface="Times New Roman" panose="02020603050405020304" pitchFamily="18" charset="0"/>
                <a:cs typeface="Times New Roman" panose="02020603050405020304" pitchFamily="18" charset="0"/>
              </a:rPr>
              <a:t>Science and Technology Corporation (STC)</a:t>
            </a:r>
          </a:p>
          <a:p>
            <a:r>
              <a:rPr lang="en-US" sz="1600" b="1" baseline="30000" dirty="0" smtClean="0">
                <a:latin typeface="Times New Roman" panose="02020603050405020304" pitchFamily="18" charset="0"/>
                <a:cs typeface="Times New Roman" panose="02020603050405020304" pitchFamily="18" charset="0"/>
              </a:rPr>
              <a:t>3</a:t>
            </a:r>
            <a:r>
              <a:rPr lang="en-US" sz="1600" b="1" dirty="0" smtClean="0">
                <a:latin typeface="Times New Roman" panose="02020603050405020304" pitchFamily="18" charset="0"/>
                <a:cs typeface="Times New Roman" panose="02020603050405020304" pitchFamily="18" charset="0"/>
              </a:rPr>
              <a:t>UW-Madison Space Science and Engineering Center (SSEC) </a:t>
            </a:r>
          </a:p>
          <a:p>
            <a:endParaRPr lang="en-US" dirty="0"/>
          </a:p>
        </p:txBody>
      </p:sp>
      <p:sp>
        <p:nvSpPr>
          <p:cNvPr id="3" name="TextBox 2"/>
          <p:cNvSpPr txBox="1"/>
          <p:nvPr/>
        </p:nvSpPr>
        <p:spPr>
          <a:xfrm>
            <a:off x="0" y="6488668"/>
            <a:ext cx="9144000"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AGU Fall Meeting, December 14, 2016 San Francisco, CA</a:t>
            </a:r>
            <a:endParaRPr lang="en-US" b="1" dirty="0">
              <a:latin typeface="Times New Roman" panose="02020603050405020304" pitchFamily="18" charset="0"/>
              <a:cs typeface="Times New Roman" panose="02020603050405020304" pitchFamily="18" charset="0"/>
            </a:endParaRPr>
          </a:p>
        </p:txBody>
      </p:sp>
      <p:pic>
        <p:nvPicPr>
          <p:cNvPr id="3076" name="Picture 4" descr="http://www.galvestonlab.sefsc.noaa.gov/stories/2013/ODD2013/images/noaa-logo.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5029080"/>
            <a:ext cx="13716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886" y="5201425"/>
            <a:ext cx="2306428" cy="9225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ssec.wisc.edu/50th/img/ssec_logo_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050" y="5186461"/>
            <a:ext cx="13525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JPSS_EMBLEM_300px.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5115122"/>
            <a:ext cx="1219200" cy="1219200"/>
          </a:xfrm>
          <a:prstGeom prst="rect">
            <a:avLst/>
          </a:prstGeom>
        </p:spPr>
      </p:pic>
      <p:pic>
        <p:nvPicPr>
          <p:cNvPr id="3084" name="Picture 12" descr="http://upload.wikimedia.org/wikipedia/commons/b/b2/NPP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5087125"/>
            <a:ext cx="1329822"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193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eans\users$\bpierce\Data\Documents\FY16_Travel\3rd_NOAA_JPSS_Annual_Meeting\NUCAPS_vs_RAQMS_AK_Column_CO.May.09.2016.PM.qc.eq.0l.medium.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95800" y="3276600"/>
            <a:ext cx="838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133600" y="0"/>
            <a:ext cx="5029200" cy="914097"/>
          </a:xfrm>
          <a:prstGeom prst="rect">
            <a:avLst/>
          </a:prstGeom>
          <a:solidFill>
            <a:schemeClr val="bg1"/>
          </a:solidFill>
        </p:spPr>
        <p:txBody>
          <a:bodyPr wrap="square" rtlCol="0">
            <a:spAutoFit/>
          </a:bodyPr>
          <a:lstStyle/>
          <a:p>
            <a:pPr algn="ctr"/>
            <a:r>
              <a:rPr lang="en-US" sz="2400" b="1" dirty="0" smtClean="0"/>
              <a:t>NUCAPS Total Column CO    </a:t>
            </a:r>
          </a:p>
          <a:p>
            <a:pPr algn="ctr"/>
            <a:r>
              <a:rPr lang="en-US" sz="2400" b="1" dirty="0" smtClean="0"/>
              <a:t>PM Orbit   9 May 2016           </a:t>
            </a:r>
            <a:endParaRPr lang="en-US" sz="2400" b="1" dirty="0"/>
          </a:p>
        </p:txBody>
      </p:sp>
    </p:spTree>
    <p:extLst>
      <p:ext uri="{BB962C8B-B14F-4D97-AF65-F5344CB8AC3E}">
        <p14:creationId xmlns:p14="http://schemas.microsoft.com/office/powerpoint/2010/main" val="2922922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s\users$\bpierce\Data\Documents\Attachments\jul_28\May_09_2016.NUCAP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38400" y="4452256"/>
            <a:ext cx="1551276" cy="215444"/>
          </a:xfrm>
          <a:prstGeom prst="rect">
            <a:avLst/>
          </a:prstGeom>
          <a:solidFill>
            <a:schemeClr val="bg1"/>
          </a:solidFill>
        </p:spPr>
        <p:txBody>
          <a:bodyPr wrap="none" rtlCol="0">
            <a:spAutoFit/>
          </a:bodyPr>
          <a:lstStyle/>
          <a:p>
            <a:r>
              <a:rPr lang="en-US" sz="800" dirty="0" smtClean="0">
                <a:latin typeface="Arial"/>
                <a:cs typeface="Arial"/>
              </a:rPr>
              <a:t>110 W (+ / -1 °) Cross Section</a:t>
            </a:r>
            <a:endParaRPr lang="en-US" sz="800" dirty="0">
              <a:latin typeface="Arial"/>
              <a:cs typeface="Arial"/>
            </a:endParaRPr>
          </a:p>
        </p:txBody>
      </p:sp>
      <p:sp>
        <p:nvSpPr>
          <p:cNvPr id="4" name="TextBox 3"/>
          <p:cNvSpPr txBox="1"/>
          <p:nvPr/>
        </p:nvSpPr>
        <p:spPr>
          <a:xfrm>
            <a:off x="5181600" y="4452256"/>
            <a:ext cx="1551276" cy="215444"/>
          </a:xfrm>
          <a:prstGeom prst="rect">
            <a:avLst/>
          </a:prstGeom>
          <a:solidFill>
            <a:schemeClr val="bg1"/>
          </a:solidFill>
        </p:spPr>
        <p:txBody>
          <a:bodyPr wrap="none" rtlCol="0">
            <a:spAutoFit/>
          </a:bodyPr>
          <a:lstStyle/>
          <a:p>
            <a:r>
              <a:rPr lang="en-US" sz="800" dirty="0" smtClean="0">
                <a:latin typeface="Arial"/>
                <a:cs typeface="Arial"/>
              </a:rPr>
              <a:t>100 W (+ / -1 °) Cross Section</a:t>
            </a:r>
            <a:endParaRPr lang="en-US" sz="800" dirty="0">
              <a:latin typeface="Arial"/>
              <a:cs typeface="Arial"/>
            </a:endParaRPr>
          </a:p>
        </p:txBody>
      </p:sp>
    </p:spTree>
    <p:extLst>
      <p:ext uri="{BB962C8B-B14F-4D97-AF65-F5344CB8AC3E}">
        <p14:creationId xmlns:p14="http://schemas.microsoft.com/office/powerpoint/2010/main" val="847125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nciweb.nwcg.gov/photos/CALPF/2016-07-25-1228-Soberanes-Fire/picts/2016_08_05-12.05.02.299-CDT.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0133" y="685801"/>
            <a:ext cx="3729567" cy="57667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53888"/>
            <a:ext cx="9144000" cy="584775"/>
          </a:xfrm>
          <a:prstGeom prst="rect">
            <a:avLst/>
          </a:prstGeom>
        </p:spPr>
        <p:txBody>
          <a:bodyPr wrap="square">
            <a:spAutoFit/>
          </a:bodyPr>
          <a:lstStyle/>
          <a:p>
            <a:pPr algn="ctr"/>
            <a:r>
              <a:rPr lang="en-US" sz="3200" b="1" dirty="0" err="1" smtClean="0">
                <a:latin typeface="Times New Roman" panose="02020603050405020304" pitchFamily="18" charset="0"/>
                <a:cs typeface="Times New Roman" panose="02020603050405020304" pitchFamily="18" charset="0"/>
              </a:rPr>
              <a:t>Soberanes</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wildfire Case </a:t>
            </a:r>
            <a:r>
              <a:rPr lang="en-US" sz="3200" b="1" dirty="0" smtClean="0">
                <a:latin typeface="Times New Roman" panose="02020603050405020304" pitchFamily="18" charset="0"/>
                <a:cs typeface="Times New Roman" panose="02020603050405020304" pitchFamily="18" charset="0"/>
              </a:rPr>
              <a:t>study </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52401" y="1295400"/>
            <a:ext cx="5147731"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smtClean="0">
                <a:latin typeface="Times New Roman" panose="02020603050405020304" pitchFamily="18" charset="0"/>
                <a:cs typeface="Times New Roman" panose="02020603050405020304" pitchFamily="18" charset="0"/>
              </a:rPr>
              <a:t>(July 22, 2016) - </a:t>
            </a:r>
            <a:r>
              <a:rPr lang="en-US" sz="1200" dirty="0" err="1" smtClean="0">
                <a:latin typeface="Times New Roman" panose="02020603050405020304" pitchFamily="18" charset="0"/>
                <a:cs typeface="Times New Roman" panose="02020603050405020304" pitchFamily="18" charset="0"/>
              </a:rPr>
              <a:t>Soberanes</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fire was first reported </a:t>
            </a:r>
            <a:r>
              <a:rPr lang="en-US" sz="1200" dirty="0" smtClean="0">
                <a:latin typeface="Times New Roman" panose="02020603050405020304" pitchFamily="18" charset="0"/>
                <a:cs typeface="Times New Roman" panose="02020603050405020304" pitchFamily="18" charset="0"/>
              </a:rPr>
              <a:t>near </a:t>
            </a:r>
            <a:r>
              <a:rPr lang="en-US" sz="1200" dirty="0" err="1">
                <a:latin typeface="Times New Roman" panose="02020603050405020304" pitchFamily="18" charset="0"/>
                <a:cs typeface="Times New Roman" panose="02020603050405020304" pitchFamily="18" charset="0"/>
              </a:rPr>
              <a:t>Soberanes</a:t>
            </a:r>
            <a:r>
              <a:rPr lang="en-US" sz="1200" dirty="0">
                <a:latin typeface="Times New Roman" panose="02020603050405020304" pitchFamily="18" charset="0"/>
                <a:cs typeface="Times New Roman" panose="02020603050405020304" pitchFamily="18" charset="0"/>
              </a:rPr>
              <a:t> Creek in Monterey County, CA. </a:t>
            </a:r>
            <a:endParaRPr lang="en-US" sz="1200" dirty="0" smtClean="0">
              <a:latin typeface="Times New Roman" panose="02020603050405020304" pitchFamily="18" charset="0"/>
              <a:cs typeface="Times New Roman" panose="02020603050405020304" pitchFamily="18" charset="0"/>
            </a:endParaRPr>
          </a:p>
          <a:p>
            <a:endParaRPr lang="en-US" sz="1200" dirty="0" smtClean="0">
              <a:latin typeface="Times New Roman" panose="02020603050405020304" pitchFamily="18" charset="0"/>
              <a:cs typeface="Times New Roman" panose="02020603050405020304" pitchFamily="18" charset="0"/>
            </a:endParaRPr>
          </a:p>
          <a:p>
            <a:r>
              <a:rPr lang="en-US" sz="1200" b="1" dirty="0" smtClean="0">
                <a:latin typeface="Times New Roman" panose="02020603050405020304" pitchFamily="18" charset="0"/>
                <a:cs typeface="Times New Roman" panose="02020603050405020304" pitchFamily="18" charset="0"/>
              </a:rPr>
              <a:t>(July 26, 2016) - </a:t>
            </a:r>
            <a:r>
              <a:rPr lang="en-US" sz="1200" dirty="0" smtClean="0">
                <a:latin typeface="Times New Roman" panose="02020603050405020304" pitchFamily="18" charset="0"/>
                <a:cs typeface="Times New Roman" panose="02020603050405020304" pitchFamily="18" charset="0"/>
              </a:rPr>
              <a:t>Governor </a:t>
            </a:r>
            <a:r>
              <a:rPr lang="en-US" sz="1200" dirty="0">
                <a:latin typeface="Times New Roman" panose="02020603050405020304" pitchFamily="18" charset="0"/>
                <a:cs typeface="Times New Roman" panose="02020603050405020304" pitchFamily="18" charset="0"/>
              </a:rPr>
              <a:t>of California </a:t>
            </a:r>
            <a:r>
              <a:rPr lang="en-US" sz="1200" dirty="0" smtClean="0">
                <a:latin typeface="Times New Roman" panose="02020603050405020304" pitchFamily="18" charset="0"/>
                <a:cs typeface="Times New Roman" panose="02020603050405020304" pitchFamily="18" charset="0"/>
              </a:rPr>
              <a:t>declares </a:t>
            </a:r>
            <a:r>
              <a:rPr lang="en-US" sz="1200" dirty="0">
                <a:latin typeface="Times New Roman" panose="02020603050405020304" pitchFamily="18" charset="0"/>
                <a:cs typeface="Times New Roman" panose="02020603050405020304" pitchFamily="18" charset="0"/>
              </a:rPr>
              <a:t>a state of emergency in Monterey County due to heavy smoke and risk to lives and property. </a:t>
            </a:r>
            <a:endParaRPr lang="en-US" sz="1200" dirty="0" smtClean="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a:t>
            </a:r>
            <a:r>
              <a:rPr lang="en-US" sz="1200" b="1" dirty="0" smtClean="0">
                <a:latin typeface="Times New Roman" panose="02020603050405020304" pitchFamily="18" charset="0"/>
                <a:cs typeface="Times New Roman" panose="02020603050405020304" pitchFamily="18" charset="0"/>
              </a:rPr>
              <a:t>July </a:t>
            </a:r>
            <a:r>
              <a:rPr lang="en-US" sz="1200" b="1" dirty="0">
                <a:latin typeface="Times New Roman" panose="02020603050405020304" pitchFamily="18" charset="0"/>
                <a:cs typeface="Times New Roman" panose="02020603050405020304" pitchFamily="18" charset="0"/>
              </a:rPr>
              <a:t>30, </a:t>
            </a:r>
            <a:r>
              <a:rPr lang="en-US" sz="1200" b="1" dirty="0" smtClean="0">
                <a:latin typeface="Times New Roman" panose="02020603050405020304" pitchFamily="18" charset="0"/>
                <a:cs typeface="Times New Roman" panose="02020603050405020304" pitchFamily="18" charset="0"/>
              </a:rPr>
              <a:t>2016)  - </a:t>
            </a:r>
            <a:r>
              <a:rPr lang="en-US" sz="1200" dirty="0" smtClean="0">
                <a:latin typeface="Times New Roman" panose="02020603050405020304" pitchFamily="18" charset="0"/>
                <a:cs typeface="Times New Roman" panose="02020603050405020304" pitchFamily="18" charset="0"/>
              </a:rPr>
              <a:t>Fire </a:t>
            </a:r>
            <a:r>
              <a:rPr lang="en-US" sz="1200" dirty="0">
                <a:latin typeface="Times New Roman" panose="02020603050405020304" pitchFamily="18" charset="0"/>
                <a:cs typeface="Times New Roman" panose="02020603050405020304" pitchFamily="18" charset="0"/>
              </a:rPr>
              <a:t>had spread to the Los Padres National Forest and was impacting air quality as far south as the Los Angeles Basin and as far east as Las Vegas </a:t>
            </a:r>
            <a:endParaRPr lang="en-US" sz="1200" dirty="0">
              <a:latin typeface="Times New Roman" panose="02020603050405020304" pitchFamily="18" charset="0"/>
              <a:cs typeface="Times New Roman" panose="02020603050405020304" pitchFamily="18" charset="0"/>
            </a:endParaRPr>
          </a:p>
        </p:txBody>
      </p:sp>
      <p:sp>
        <p:nvSpPr>
          <p:cNvPr id="7" name="Rectangle 6"/>
          <p:cNvSpPr/>
          <p:nvPr/>
        </p:nvSpPr>
        <p:spPr>
          <a:xfrm>
            <a:off x="0" y="6488668"/>
            <a:ext cx="9144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Photo by Associated </a:t>
            </a:r>
            <a:r>
              <a:rPr lang="en-US" b="1" dirty="0">
                <a:latin typeface="Times New Roman" panose="02020603050405020304" pitchFamily="18" charset="0"/>
                <a:cs typeface="Times New Roman" panose="02020603050405020304" pitchFamily="18" charset="0"/>
              </a:rPr>
              <a:t>Press (http://</a:t>
            </a:r>
            <a:r>
              <a:rPr lang="en-US" b="1" dirty="0" smtClean="0">
                <a:latin typeface="Times New Roman" panose="02020603050405020304" pitchFamily="18" charset="0"/>
                <a:cs typeface="Times New Roman" panose="02020603050405020304" pitchFamily="18" charset="0"/>
              </a:rPr>
              <a:t>media.nbcbayarea.com) </a:t>
            </a:r>
            <a:endParaRPr lang="en-US" b="1" dirty="0">
              <a:latin typeface="Times New Roman" panose="02020603050405020304" pitchFamily="18" charset="0"/>
              <a:cs typeface="Times New Roman" panose="02020603050405020304" pitchFamily="18" charset="0"/>
            </a:endParaRPr>
          </a:p>
        </p:txBody>
      </p:sp>
      <p:pic>
        <p:nvPicPr>
          <p:cNvPr id="5124" name="Picture 4" descr="http://media.nbcbayarea.com/images/1200*675/0727-2016-SoberanesF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319477"/>
            <a:ext cx="5147732" cy="28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810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Brad\Documents\Work\AGU_2016\AGU\Talk\eidea_July_28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9" y="0"/>
            <a:ext cx="8697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rad\Documents\Work\AGU_2016\AGU\Talk\2016072719CA.png"/>
          <p:cNvPicPr>
            <a:picLocks noChangeAspect="1" noChangeArrowheads="1"/>
          </p:cNvPicPr>
          <p:nvPr/>
        </p:nvPicPr>
        <p:blipFill rotWithShape="1">
          <a:blip r:embed="rId3">
            <a:extLst>
              <a:ext uri="{28A0092B-C50C-407E-A947-70E740481C1C}">
                <a14:useLocalDpi xmlns:a14="http://schemas.microsoft.com/office/drawing/2010/main" val="0"/>
              </a:ext>
            </a:extLst>
          </a:blip>
          <a:srcRect t="92754"/>
          <a:stretch/>
        </p:blipFill>
        <p:spPr bwMode="auto">
          <a:xfrm>
            <a:off x="0" y="6477000"/>
            <a:ext cx="5257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Brad\Documents\Work\AGU_2016\AGU\Talk\2016072819CA.png"/>
          <p:cNvPicPr>
            <a:picLocks noChangeAspect="1" noChangeArrowheads="1"/>
          </p:cNvPicPr>
          <p:nvPr/>
        </p:nvPicPr>
        <p:blipFill rotWithShape="1">
          <a:blip r:embed="rId4">
            <a:extLst>
              <a:ext uri="{28A0092B-C50C-407E-A947-70E740481C1C}">
                <a14:useLocalDpi xmlns:a14="http://schemas.microsoft.com/office/drawing/2010/main" val="0"/>
              </a:ext>
            </a:extLst>
          </a:blip>
          <a:srcRect b="33282"/>
          <a:stretch/>
        </p:blipFill>
        <p:spPr bwMode="auto">
          <a:xfrm>
            <a:off x="0" y="3045279"/>
            <a:ext cx="5257800" cy="350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49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Brad\Documents\Work\AGU_2016\AGU\Talk\eidea_July_28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9" y="0"/>
            <a:ext cx="8697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rad\Documents\Work\AGU_2016\AGU\Talk\2016072719CA.png"/>
          <p:cNvPicPr>
            <a:picLocks noChangeAspect="1" noChangeArrowheads="1"/>
          </p:cNvPicPr>
          <p:nvPr/>
        </p:nvPicPr>
        <p:blipFill rotWithShape="1">
          <a:blip r:embed="rId3">
            <a:extLst>
              <a:ext uri="{28A0092B-C50C-407E-A947-70E740481C1C}">
                <a14:useLocalDpi xmlns:a14="http://schemas.microsoft.com/office/drawing/2010/main" val="0"/>
              </a:ext>
            </a:extLst>
          </a:blip>
          <a:srcRect t="92754"/>
          <a:stretch/>
        </p:blipFill>
        <p:spPr bwMode="auto">
          <a:xfrm>
            <a:off x="0" y="6477000"/>
            <a:ext cx="5257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Brad\Documents\Work\AGU_2016\AGU\Talk\2016072903CA.png"/>
          <p:cNvPicPr>
            <a:picLocks noChangeAspect="1" noChangeArrowheads="1"/>
          </p:cNvPicPr>
          <p:nvPr/>
        </p:nvPicPr>
        <p:blipFill rotWithShape="1">
          <a:blip r:embed="rId4">
            <a:extLst>
              <a:ext uri="{28A0092B-C50C-407E-A947-70E740481C1C}">
                <a14:useLocalDpi xmlns:a14="http://schemas.microsoft.com/office/drawing/2010/main" val="0"/>
              </a:ext>
            </a:extLst>
          </a:blip>
          <a:srcRect b="33282"/>
          <a:stretch/>
        </p:blipFill>
        <p:spPr bwMode="auto">
          <a:xfrm>
            <a:off x="-265" y="3045279"/>
            <a:ext cx="5257800" cy="350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597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Brad\Documents\Work\AGU_2016\AGU\Talk\eidea_July_28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9" y="0"/>
            <a:ext cx="8697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Brad\Documents\Work\AGU_2016\AGU\Talk\2016072719CA.png"/>
          <p:cNvPicPr>
            <a:picLocks noChangeAspect="1" noChangeArrowheads="1"/>
          </p:cNvPicPr>
          <p:nvPr/>
        </p:nvPicPr>
        <p:blipFill rotWithShape="1">
          <a:blip r:embed="rId3">
            <a:extLst>
              <a:ext uri="{28A0092B-C50C-407E-A947-70E740481C1C}">
                <a14:useLocalDpi xmlns:a14="http://schemas.microsoft.com/office/drawing/2010/main" val="0"/>
              </a:ext>
            </a:extLst>
          </a:blip>
          <a:srcRect t="92754"/>
          <a:stretch/>
        </p:blipFill>
        <p:spPr bwMode="auto">
          <a:xfrm>
            <a:off x="0" y="6477000"/>
            <a:ext cx="5257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Brad\Documents\Work\AGU_2016\AGU\Talk\2016072909CA.png"/>
          <p:cNvPicPr>
            <a:picLocks noChangeAspect="1" noChangeArrowheads="1"/>
          </p:cNvPicPr>
          <p:nvPr/>
        </p:nvPicPr>
        <p:blipFill rotWithShape="1">
          <a:blip r:embed="rId4">
            <a:extLst>
              <a:ext uri="{28A0092B-C50C-407E-A947-70E740481C1C}">
                <a14:useLocalDpi xmlns:a14="http://schemas.microsoft.com/office/drawing/2010/main" val="0"/>
              </a:ext>
            </a:extLst>
          </a:blip>
          <a:srcRect b="33075"/>
          <a:stretch/>
        </p:blipFill>
        <p:spPr bwMode="auto">
          <a:xfrm>
            <a:off x="0" y="3045279"/>
            <a:ext cx="5257800" cy="351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198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Brad\Documents\Work\AGU_2016\AGU\Talk\eidea_July_29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9" y="0"/>
            <a:ext cx="8697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Brad\Documents\Work\AGU_2016\AGU\Talk\2016072719CA.png"/>
          <p:cNvPicPr>
            <a:picLocks noChangeAspect="1" noChangeArrowheads="1"/>
          </p:cNvPicPr>
          <p:nvPr/>
        </p:nvPicPr>
        <p:blipFill rotWithShape="1">
          <a:blip r:embed="rId3">
            <a:extLst>
              <a:ext uri="{28A0092B-C50C-407E-A947-70E740481C1C}">
                <a14:useLocalDpi xmlns:a14="http://schemas.microsoft.com/office/drawing/2010/main" val="0"/>
              </a:ext>
            </a:extLst>
          </a:blip>
          <a:srcRect t="92754"/>
          <a:stretch/>
        </p:blipFill>
        <p:spPr bwMode="auto">
          <a:xfrm>
            <a:off x="0" y="6477000"/>
            <a:ext cx="5257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Brad\Documents\Work\AGU_2016\AGU\Talk\2016072918CA.png"/>
          <p:cNvPicPr>
            <a:picLocks noChangeAspect="1" noChangeArrowheads="1"/>
          </p:cNvPicPr>
          <p:nvPr/>
        </p:nvPicPr>
        <p:blipFill rotWithShape="1">
          <a:blip r:embed="rId4">
            <a:extLst>
              <a:ext uri="{28A0092B-C50C-407E-A947-70E740481C1C}">
                <a14:useLocalDpi xmlns:a14="http://schemas.microsoft.com/office/drawing/2010/main" val="0"/>
              </a:ext>
            </a:extLst>
          </a:blip>
          <a:srcRect b="33696"/>
          <a:stretch/>
        </p:blipFill>
        <p:spPr bwMode="auto">
          <a:xfrm>
            <a:off x="0" y="3067050"/>
            <a:ext cx="52578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155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Brad\Documents\Work\AGU_2016\AGU\Talk\eidea_July_29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9" y="0"/>
            <a:ext cx="8697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Brad\Documents\Work\AGU_2016\AGU\Talk\2016072719CA.png"/>
          <p:cNvPicPr>
            <a:picLocks noChangeAspect="1" noChangeArrowheads="1"/>
          </p:cNvPicPr>
          <p:nvPr/>
        </p:nvPicPr>
        <p:blipFill rotWithShape="1">
          <a:blip r:embed="rId3">
            <a:extLst>
              <a:ext uri="{28A0092B-C50C-407E-A947-70E740481C1C}">
                <a14:useLocalDpi xmlns:a14="http://schemas.microsoft.com/office/drawing/2010/main" val="0"/>
              </a:ext>
            </a:extLst>
          </a:blip>
          <a:srcRect t="92754"/>
          <a:stretch/>
        </p:blipFill>
        <p:spPr bwMode="auto">
          <a:xfrm>
            <a:off x="0" y="6477000"/>
            <a:ext cx="5257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Brad\Documents\Work\AGU_2016\AGU\Talk\2016073000CA.png"/>
          <p:cNvPicPr>
            <a:picLocks noChangeAspect="1" noChangeArrowheads="1"/>
          </p:cNvPicPr>
          <p:nvPr/>
        </p:nvPicPr>
        <p:blipFill rotWithShape="1">
          <a:blip r:embed="rId4">
            <a:extLst>
              <a:ext uri="{28A0092B-C50C-407E-A947-70E740481C1C}">
                <a14:useLocalDpi xmlns:a14="http://schemas.microsoft.com/office/drawing/2010/main" val="0"/>
              </a:ext>
            </a:extLst>
          </a:blip>
          <a:srcRect b="34110"/>
          <a:stretch/>
        </p:blipFill>
        <p:spPr bwMode="auto">
          <a:xfrm>
            <a:off x="0" y="3067049"/>
            <a:ext cx="5257800" cy="346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970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Brad\Documents\Work\AGU_2016\AGU\Talk\eidea_July_29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49" y="0"/>
            <a:ext cx="86979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Brad\Documents\Work\AGU_2016\AGU\Talk\2016072719CA.png"/>
          <p:cNvPicPr>
            <a:picLocks noChangeAspect="1" noChangeArrowheads="1"/>
          </p:cNvPicPr>
          <p:nvPr/>
        </p:nvPicPr>
        <p:blipFill rotWithShape="1">
          <a:blip r:embed="rId3">
            <a:extLst>
              <a:ext uri="{28A0092B-C50C-407E-A947-70E740481C1C}">
                <a14:useLocalDpi xmlns:a14="http://schemas.microsoft.com/office/drawing/2010/main" val="0"/>
              </a:ext>
            </a:extLst>
          </a:blip>
          <a:srcRect t="92754"/>
          <a:stretch/>
        </p:blipFill>
        <p:spPr bwMode="auto">
          <a:xfrm>
            <a:off x="0" y="6477000"/>
            <a:ext cx="52578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Brad\Documents\Work\AGU_2016\AGU\Talk\2016073006CA.png"/>
          <p:cNvPicPr>
            <a:picLocks noChangeAspect="1" noChangeArrowheads="1"/>
          </p:cNvPicPr>
          <p:nvPr/>
        </p:nvPicPr>
        <p:blipFill rotWithShape="1">
          <a:blip r:embed="rId4">
            <a:extLst>
              <a:ext uri="{28A0092B-C50C-407E-A947-70E740481C1C}">
                <a14:useLocalDpi xmlns:a14="http://schemas.microsoft.com/office/drawing/2010/main" val="0"/>
              </a:ext>
            </a:extLst>
          </a:blip>
          <a:srcRect b="33696"/>
          <a:stretch/>
        </p:blipFill>
        <p:spPr bwMode="auto">
          <a:xfrm>
            <a:off x="0" y="3067050"/>
            <a:ext cx="52578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41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570" y="1066800"/>
            <a:ext cx="50006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19" t="74406" r="38829" b="17529"/>
          <a:stretch/>
        </p:blipFill>
        <p:spPr bwMode="auto">
          <a:xfrm>
            <a:off x="1600200" y="5099825"/>
            <a:ext cx="5631366" cy="6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27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3021"/>
            <a:ext cx="9144000" cy="5262979"/>
          </a:xfrm>
          <a:prstGeom prst="rect">
            <a:avLst/>
          </a:prstGeom>
        </p:spPr>
        <p:txBody>
          <a:bodyPr wrap="square">
            <a:spAutoFit/>
          </a:bodyPr>
          <a:lstStyle/>
          <a:p>
            <a:pPr marL="342900" lvl="1" indent="-342900">
              <a:buFont typeface="Wingdings" panose="05000000000000000000" pitchFamily="2" charset="2"/>
              <a:buChar char="q"/>
            </a:pPr>
            <a:r>
              <a:rPr lang="en-US" altLang="en-US" sz="2400" b="1" dirty="0" smtClean="0">
                <a:latin typeface="Times New Roman" panose="02020603050405020304" pitchFamily="18" charset="0"/>
                <a:ea typeface="ＭＳ Ｐゴシック" pitchFamily="34" charset="-128"/>
                <a:cs typeface="Times New Roman" panose="02020603050405020304" pitchFamily="18" charset="0"/>
              </a:rPr>
              <a:t>Goal: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Provide </a:t>
            </a:r>
            <a:r>
              <a:rPr lang="en-US" altLang="en-US" sz="2400" dirty="0">
                <a:latin typeface="Times New Roman" panose="02020603050405020304" pitchFamily="18" charset="0"/>
                <a:ea typeface="ＭＳ Ｐゴシック" pitchFamily="34" charset="-128"/>
                <a:cs typeface="Times New Roman" panose="02020603050405020304" pitchFamily="18" charset="0"/>
              </a:rPr>
              <a:t>low latency, web-based, high resolution forecasts of smoke dispersion for use by NWS Incident Meteorologists (IMET) to support on-site decision support services for fire incident management teams. </a:t>
            </a:r>
            <a:endParaRPr lang="en-US" altLang="en-US" sz="2400" dirty="0" smtClean="0">
              <a:latin typeface="Times New Roman" panose="02020603050405020304" pitchFamily="18" charset="0"/>
              <a:ea typeface="ＭＳ Ｐゴシック" pitchFamily="34" charset="-128"/>
              <a:cs typeface="Times New Roman" panose="02020603050405020304" pitchFamily="18" charset="0"/>
            </a:endParaRPr>
          </a:p>
          <a:p>
            <a:pPr marL="342900" lvl="1" indent="-342900">
              <a:buFont typeface="Wingdings" pitchFamily="2" charset="2"/>
              <a:buChar char="§"/>
            </a:pPr>
            <a:endParaRPr lang="en-US" altLang="en-US" sz="2400" dirty="0" smtClean="0">
              <a:latin typeface="Times New Roman" panose="02020603050405020304" pitchFamily="18" charset="0"/>
              <a:ea typeface="ＭＳ Ｐゴシック" pitchFamily="34" charset="-128"/>
              <a:cs typeface="Times New Roman" panose="02020603050405020304" pitchFamily="18" charset="0"/>
            </a:endParaRPr>
          </a:p>
          <a:p>
            <a:pPr marL="800100" lvl="2" indent="-342900">
              <a:buFont typeface="Wingdings" pitchFamily="2" charset="2"/>
              <a:buChar char="§"/>
            </a:pPr>
            <a:r>
              <a:rPr lang="en-US" altLang="en-US" sz="2400" dirty="0">
                <a:latin typeface="Times New Roman" panose="02020603050405020304" pitchFamily="18" charset="0"/>
                <a:ea typeface="ＭＳ Ｐゴシック" pitchFamily="34" charset="-128"/>
                <a:cs typeface="Times New Roman" panose="02020603050405020304" pitchFamily="18" charset="0"/>
              </a:rPr>
              <a:t>Project utilizes VIIRS AOD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and </a:t>
            </a:r>
            <a:r>
              <a:rPr lang="en-US" altLang="en-US" sz="2400" dirty="0">
                <a:latin typeface="Times New Roman" panose="02020603050405020304" pitchFamily="18" charset="0"/>
                <a:ea typeface="ＭＳ Ｐゴシック" pitchFamily="34" charset="-128"/>
                <a:cs typeface="Times New Roman" panose="02020603050405020304" pitchFamily="18" charset="0"/>
              </a:rPr>
              <a:t>NOAA-Unique </a:t>
            </a:r>
            <a:r>
              <a:rPr lang="en-US" altLang="en-US" sz="2400" dirty="0" err="1">
                <a:latin typeface="Times New Roman" panose="02020603050405020304" pitchFamily="18" charset="0"/>
                <a:ea typeface="ＭＳ Ｐゴシック" pitchFamily="34" charset="-128"/>
                <a:cs typeface="Times New Roman" panose="02020603050405020304" pitchFamily="18" charset="0"/>
              </a:rPr>
              <a:t>CrIS</a:t>
            </a:r>
            <a:r>
              <a:rPr lang="en-US" altLang="en-US" sz="2400" dirty="0">
                <a:latin typeface="Times New Roman" panose="02020603050405020304" pitchFamily="18" charset="0"/>
                <a:ea typeface="ＭＳ Ｐゴシック" pitchFamily="34" charset="-128"/>
                <a:cs typeface="Times New Roman" panose="02020603050405020304" pitchFamily="18" charset="0"/>
              </a:rPr>
              <a:t>-ATMS Processing System (NUCAPS)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CO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retrievals </a:t>
            </a:r>
            <a:r>
              <a:rPr lang="en-US" altLang="en-US" sz="2400" dirty="0">
                <a:latin typeface="Times New Roman" panose="02020603050405020304" pitchFamily="18" charset="0"/>
                <a:ea typeface="ＭＳ Ｐゴシック" pitchFamily="34" charset="-128"/>
                <a:cs typeface="Times New Roman" panose="02020603050405020304" pitchFamily="18" charset="0"/>
              </a:rPr>
              <a:t>to initialize trajectory-based, high spatial resolution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smoke </a:t>
            </a:r>
            <a:r>
              <a:rPr lang="en-US" altLang="en-US" sz="2400" dirty="0">
                <a:latin typeface="Times New Roman" panose="02020603050405020304" pitchFamily="18" charset="0"/>
                <a:ea typeface="ＭＳ Ｐゴシック" pitchFamily="34" charset="-128"/>
                <a:cs typeface="Times New Roman" panose="02020603050405020304" pitchFamily="18" charset="0"/>
              </a:rPr>
              <a:t>dispersion forecasts</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a:t>
            </a:r>
          </a:p>
          <a:p>
            <a:pPr marL="457200" lvl="2"/>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 </a:t>
            </a:r>
          </a:p>
          <a:p>
            <a:pPr marL="800100" lvl="2" indent="-342900">
              <a:buFont typeface="Wingdings" pitchFamily="2" charset="2"/>
              <a:buChar char="§"/>
            </a:pP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NUCAPS trace </a:t>
            </a:r>
            <a:r>
              <a:rPr lang="en-US" altLang="en-US" sz="2400" dirty="0">
                <a:latin typeface="Times New Roman" panose="02020603050405020304" pitchFamily="18" charset="0"/>
                <a:ea typeface="ＭＳ Ｐゴシック" pitchFamily="34" charset="-128"/>
                <a:cs typeface="Times New Roman" panose="02020603050405020304" pitchFamily="18" charset="0"/>
              </a:rPr>
              <a:t>gas retrievals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use </a:t>
            </a:r>
            <a:r>
              <a:rPr lang="en-US" altLang="en-US" sz="2400" dirty="0" err="1">
                <a:latin typeface="Times New Roman" panose="02020603050405020304" pitchFamily="18" charset="0"/>
                <a:ea typeface="ＭＳ Ｐゴシック" pitchFamily="34" charset="-128"/>
                <a:cs typeface="Times New Roman" panose="02020603050405020304" pitchFamily="18" charset="0"/>
              </a:rPr>
              <a:t>CrIS</a:t>
            </a:r>
            <a:r>
              <a:rPr lang="en-US" altLang="en-US" sz="2400" dirty="0">
                <a:latin typeface="Times New Roman" panose="02020603050405020304" pitchFamily="18" charset="0"/>
                <a:ea typeface="ＭＳ Ｐゴシック" pitchFamily="34" charset="-128"/>
                <a:cs typeface="Times New Roman" panose="02020603050405020304" pitchFamily="18" charset="0"/>
              </a:rPr>
              <a:t>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full spectral </a:t>
            </a:r>
            <a:r>
              <a:rPr lang="en-US" altLang="en-US" sz="2400" dirty="0">
                <a:latin typeface="Times New Roman" panose="02020603050405020304" pitchFamily="18" charset="0"/>
                <a:ea typeface="ＭＳ Ｐゴシック" pitchFamily="34" charset="-128"/>
                <a:cs typeface="Times New Roman" panose="02020603050405020304" pitchFamily="18" charset="0"/>
              </a:rPr>
              <a:t>r</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esolution radiances and provides information on the vertical </a:t>
            </a:r>
            <a:r>
              <a:rPr lang="en-US" altLang="en-US" sz="2400" dirty="0">
                <a:latin typeface="Times New Roman" panose="02020603050405020304" pitchFamily="18" charset="0"/>
                <a:ea typeface="ＭＳ Ｐゴシック" pitchFamily="34" charset="-128"/>
                <a:cs typeface="Times New Roman" panose="02020603050405020304" pitchFamily="18" charset="0"/>
              </a:rPr>
              <a:t>profile of </a:t>
            </a:r>
            <a:r>
              <a:rPr lang="en-US" altLang="en-US" sz="2400" dirty="0" smtClean="0">
                <a:latin typeface="Times New Roman" panose="02020603050405020304" pitchFamily="18" charset="0"/>
                <a:ea typeface="ＭＳ Ｐゴシック" pitchFamily="34" charset="-128"/>
                <a:cs typeface="Times New Roman" panose="02020603050405020304" pitchFamily="18" charset="0"/>
              </a:rPr>
              <a:t>smoke even </a:t>
            </a:r>
            <a:r>
              <a:rPr lang="en-US" altLang="en-US" sz="2400" dirty="0">
                <a:latin typeface="Times New Roman" panose="02020603050405020304" pitchFamily="18" charset="0"/>
                <a:ea typeface="ＭＳ Ｐゴシック" pitchFamily="34" charset="-128"/>
                <a:cs typeface="Times New Roman" panose="02020603050405020304" pitchFamily="18" charset="0"/>
              </a:rPr>
              <a:t>in partly cloud FOVs.</a:t>
            </a:r>
          </a:p>
          <a:p>
            <a:pPr marL="457200" lvl="2"/>
            <a:endParaRPr lang="en-US" altLang="en-US" sz="2400" dirty="0">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623271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galvestonlab.sefsc.noaa.gov/stories/2013/ODD2013/images/noaa-logo.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0"/>
            <a:ext cx="1371600" cy="1371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Conclusions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70000" lnSpcReduction="20000"/>
          </a:bodyPr>
          <a:lstStyle/>
          <a:p>
            <a:r>
              <a:rPr lang="en-US" b="1" dirty="0">
                <a:latin typeface="Times New Roman" panose="02020603050405020304" pitchFamily="18" charset="0"/>
                <a:cs typeface="Times New Roman" panose="02020603050405020304" pitchFamily="18" charset="0"/>
              </a:rPr>
              <a:t>C</a:t>
            </a:r>
            <a:r>
              <a:rPr lang="en-US" b="1" dirty="0" smtClean="0">
                <a:latin typeface="Times New Roman" panose="02020603050405020304" pitchFamily="18" charset="0"/>
                <a:cs typeface="Times New Roman" panose="02020603050405020304" pitchFamily="18" charset="0"/>
              </a:rPr>
              <a:t>ase </a:t>
            </a:r>
            <a:r>
              <a:rPr lang="en-US" b="1" dirty="0">
                <a:latin typeface="Times New Roman" panose="02020603050405020304" pitchFamily="18" charset="0"/>
                <a:cs typeface="Times New Roman" panose="02020603050405020304" pitchFamily="18" charset="0"/>
              </a:rPr>
              <a:t>studies illustrate how long range transport of wild fire smoke can adversely impact surface air quality thousands of kilometers downwind and how local topographic flow can lead to complex transport patterns near the wildfire source region. </a:t>
            </a:r>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NUCAPS CO retrievals </a:t>
            </a:r>
            <a:r>
              <a:rPr lang="en-US" b="1" dirty="0" smtClean="0">
                <a:latin typeface="Times New Roman" panose="02020603050405020304" pitchFamily="18" charset="0"/>
                <a:cs typeface="Times New Roman" panose="02020603050405020304" pitchFamily="18" charset="0"/>
              </a:rPr>
              <a:t>complement </a:t>
            </a:r>
            <a:r>
              <a:rPr lang="en-US" b="1" dirty="0">
                <a:latin typeface="Times New Roman" panose="02020603050405020304" pitchFamily="18" charset="0"/>
                <a:cs typeface="Times New Roman" panose="02020603050405020304" pitchFamily="18" charset="0"/>
              </a:rPr>
              <a:t>the high resolution VIIRS AOD retrievals by providing retrievals in partially cloudy scenes and also providing information on the vertical distribution of the wildfire smoke. S-NPP </a:t>
            </a:r>
            <a:r>
              <a:rPr lang="en-US" b="1" dirty="0" smtClean="0">
                <a:latin typeface="Times New Roman" panose="02020603050405020304" pitchFamily="18" charset="0"/>
                <a:cs typeface="Times New Roman" panose="02020603050405020304" pitchFamily="18" charset="0"/>
              </a:rPr>
              <a:t>extension to IDEA-I </a:t>
            </a:r>
            <a:r>
              <a:rPr lang="en-US" b="1" dirty="0" smtClean="0">
                <a:latin typeface="Times New Roman" panose="02020603050405020304" pitchFamily="18" charset="0"/>
                <a:cs typeface="Times New Roman" panose="02020603050405020304" pitchFamily="18" charset="0"/>
              </a:rPr>
              <a:t>using</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This </a:t>
            </a:r>
            <a:r>
              <a:rPr lang="en-US" b="1" dirty="0">
                <a:latin typeface="Times New Roman" panose="02020603050405020304" pitchFamily="18" charset="0"/>
                <a:cs typeface="Times New Roman" panose="02020603050405020304" pitchFamily="18" charset="0"/>
              </a:rPr>
              <a:t>work addresses the need for low latency, web-based, high resolution forecasts of smoke dispersion for use by NWS Incident Meteorologists (IMET) to support on-site decision support services for fire incident management teams. </a:t>
            </a:r>
            <a:endParaRPr lang="en-US" b="1" dirty="0" smtClean="0">
              <a:latin typeface="Times New Roman" panose="02020603050405020304" pitchFamily="18" charset="0"/>
              <a:cs typeface="Times New Roman" panose="02020603050405020304" pitchFamily="18" charset="0"/>
            </a:endParaRPr>
          </a:p>
          <a:p>
            <a:pPr marL="0" indent="0">
              <a:buNone/>
            </a:pPr>
            <a:endParaRPr lang="en-US" b="1" dirty="0" smtClean="0">
              <a:latin typeface="Times New Roman" panose="02020603050405020304" pitchFamily="18" charset="0"/>
              <a:cs typeface="Times New Roman" panose="02020603050405020304" pitchFamily="18" charset="0"/>
            </a:endParaRPr>
          </a:p>
          <a:p>
            <a:pPr marL="0" indent="0">
              <a:buNone/>
            </a:pPr>
            <a:endParaRPr lang="en-US" dirty="0" smtClean="0"/>
          </a:p>
        </p:txBody>
      </p:sp>
      <p:pic>
        <p:nvPicPr>
          <p:cNvPr id="4" name="Picture 3" descr="JPSS_EMBLEM_300p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1219200" cy="1219200"/>
          </a:xfrm>
          <a:prstGeom prst="rect">
            <a:avLst/>
          </a:prstGeom>
        </p:spPr>
      </p:pic>
      <p:sp>
        <p:nvSpPr>
          <p:cNvPr id="6" name="Rectangle 5"/>
          <p:cNvSpPr/>
          <p:nvPr/>
        </p:nvSpPr>
        <p:spPr>
          <a:xfrm>
            <a:off x="0" y="6477000"/>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Funding provided by the NOAA JPSS </a:t>
            </a:r>
            <a:r>
              <a:rPr lang="en-US" b="1" dirty="0" smtClean="0">
                <a:latin typeface="Times New Roman" panose="02020603050405020304" pitchFamily="18" charset="0"/>
                <a:cs typeface="Times New Roman" panose="02020603050405020304" pitchFamily="18" charset="0"/>
              </a:rPr>
              <a:t>Proving Ground and Risk </a:t>
            </a:r>
            <a:r>
              <a:rPr lang="en-US" b="1" dirty="0" smtClean="0">
                <a:latin typeface="Times New Roman" panose="02020603050405020304" pitchFamily="18" charset="0"/>
                <a:cs typeface="Times New Roman" panose="02020603050405020304" pitchFamily="18" charset="0"/>
              </a:rPr>
              <a:t>Reduction program</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324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2484996"/>
            <a:ext cx="2316660" cy="584775"/>
          </a:xfrm>
          <a:prstGeom prst="rect">
            <a:avLst/>
          </a:prstGeom>
          <a:noFill/>
        </p:spPr>
        <p:txBody>
          <a:bodyPr wrap="none" rtlCol="0">
            <a:spAutoFit/>
          </a:bodyPr>
          <a:lstStyle/>
          <a:p>
            <a:r>
              <a:rPr lang="en-US" sz="3200" b="1" i="1" dirty="0" smtClean="0">
                <a:latin typeface="Times New Roman" panose="02020603050405020304" pitchFamily="18" charset="0"/>
                <a:cs typeface="Times New Roman" panose="02020603050405020304" pitchFamily="18" charset="0"/>
              </a:rPr>
              <a:t>Extra Slides</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9159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FY16_Travel\3rd_NOAA_JPSS_Annual_Meeting\SONGNEX_CO_RAQM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17" t="16116" r="17788" b="4281"/>
          <a:stretch/>
        </p:blipFill>
        <p:spPr bwMode="auto">
          <a:xfrm>
            <a:off x="76200" y="2286000"/>
            <a:ext cx="502361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eans\users$\bpierce\Data\Documents\JPSS_PGRR_FY15-FY16\SONGNEX_P3\flights.songne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9276" y="593123"/>
            <a:ext cx="4191000" cy="23747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FY16_Travel\3rd_NOAA_JPSS_Annual_Meeting\RAQMS_vs_holloway_C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409" y="2967878"/>
            <a:ext cx="2917591" cy="38901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aqms realtime air quality modeling sy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4953000" cy="11137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4686" y="2590800"/>
            <a:ext cx="1277914" cy="830997"/>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r=0.681230</a:t>
            </a:r>
          </a:p>
          <a:p>
            <a:r>
              <a:rPr lang="en-US" sz="1200" b="1" dirty="0">
                <a:latin typeface="Times New Roman" panose="02020603050405020304" pitchFamily="18" charset="0"/>
                <a:cs typeface="Times New Roman" panose="02020603050405020304" pitchFamily="18" charset="0"/>
              </a:rPr>
              <a:t>b</a:t>
            </a:r>
            <a:r>
              <a:rPr lang="en-US" sz="1200" b="1" dirty="0" smtClean="0">
                <a:latin typeface="Times New Roman" panose="02020603050405020304" pitchFamily="18" charset="0"/>
                <a:cs typeface="Times New Roman" panose="02020603050405020304" pitchFamily="18" charset="0"/>
              </a:rPr>
              <a:t>ias= 22.0542 </a:t>
            </a:r>
          </a:p>
          <a:p>
            <a:r>
              <a:rPr lang="en-US" sz="1200" b="1" dirty="0" smtClean="0">
                <a:latin typeface="Times New Roman" panose="02020603050405020304" pitchFamily="18" charset="0"/>
                <a:cs typeface="Times New Roman" panose="02020603050405020304" pitchFamily="18" charset="0"/>
              </a:rPr>
              <a:t>(RAQMS-</a:t>
            </a:r>
            <a:r>
              <a:rPr lang="en-US" sz="1200" b="1" dirty="0" err="1" smtClean="0">
                <a:latin typeface="Times New Roman" panose="02020603050405020304" pitchFamily="18" charset="0"/>
                <a:cs typeface="Times New Roman" panose="02020603050405020304" pitchFamily="18" charset="0"/>
              </a:rPr>
              <a:t>insitu</a:t>
            </a:r>
            <a:r>
              <a:rPr lang="en-US" sz="1200" b="1" dirty="0" smtClean="0">
                <a:latin typeface="Times New Roman" panose="02020603050405020304" pitchFamily="18" charset="0"/>
                <a:cs typeface="Times New Roman" panose="02020603050405020304" pitchFamily="18" charset="0"/>
              </a:rPr>
              <a:t>)</a:t>
            </a:r>
          </a:p>
          <a:p>
            <a:r>
              <a:rPr lang="en-US" sz="1200" b="1" dirty="0" err="1">
                <a:latin typeface="Times New Roman" panose="02020603050405020304" pitchFamily="18" charset="0"/>
                <a:cs typeface="Times New Roman" panose="02020603050405020304" pitchFamily="18" charset="0"/>
              </a:rPr>
              <a:t>r</a:t>
            </a:r>
            <a:r>
              <a:rPr lang="en-US" sz="1200" b="1" dirty="0" err="1" smtClean="0">
                <a:latin typeface="Times New Roman" panose="02020603050405020304" pitchFamily="18" charset="0"/>
                <a:cs typeface="Times New Roman" panose="02020603050405020304" pitchFamily="18" charset="0"/>
              </a:rPr>
              <a:t>ms</a:t>
            </a:r>
            <a:r>
              <a:rPr lang="en-US" sz="1200" b="1" dirty="0" smtClean="0">
                <a:latin typeface="Times New Roman" panose="02020603050405020304" pitchFamily="18" charset="0"/>
                <a:cs typeface="Times New Roman" panose="02020603050405020304" pitchFamily="18" charset="0"/>
              </a:rPr>
              <a:t>= 28.9271</a:t>
            </a:r>
            <a:endParaRPr lang="en-US" sz="1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969275" y="7528"/>
            <a:ext cx="4191001"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SONGNEX 2015</a:t>
            </a:r>
          </a:p>
          <a:p>
            <a:pPr algn="ctr"/>
            <a:r>
              <a:rPr lang="en-US" b="1" dirty="0">
                <a:latin typeface="Times New Roman" panose="02020603050405020304" pitchFamily="18" charset="0"/>
                <a:cs typeface="Times New Roman" panose="02020603050405020304" pitchFamily="18" charset="0"/>
              </a:rPr>
              <a:t>Shale Oil and Natural Gas Nexus</a:t>
            </a:r>
          </a:p>
        </p:txBody>
      </p:sp>
      <p:sp>
        <p:nvSpPr>
          <p:cNvPr id="12" name="TextBox 11"/>
          <p:cNvSpPr txBox="1"/>
          <p:nvPr/>
        </p:nvSpPr>
        <p:spPr>
          <a:xfrm>
            <a:off x="1295400" y="2039644"/>
            <a:ext cx="2497800" cy="461665"/>
          </a:xfrm>
          <a:prstGeom prst="rect">
            <a:avLst/>
          </a:prstGeom>
          <a:solidFill>
            <a:schemeClr val="bg1"/>
          </a:solidFill>
        </p:spPr>
        <p:txBody>
          <a:bodyPr wrap="none" rtlCol="0">
            <a:spAutoFit/>
          </a:bodyPr>
          <a:lstStyle/>
          <a:p>
            <a:pPr algn="ctr"/>
            <a:r>
              <a:rPr lang="en-US" sz="1200" b="1" dirty="0" smtClean="0">
                <a:latin typeface="Times New Roman" panose="02020603050405020304" pitchFamily="18" charset="0"/>
                <a:cs typeface="Times New Roman" panose="02020603050405020304" pitchFamily="18" charset="0"/>
              </a:rPr>
              <a:t>RAQMS vs </a:t>
            </a:r>
            <a:r>
              <a:rPr lang="en-US" sz="1200" b="1" dirty="0" err="1" smtClean="0">
                <a:latin typeface="Times New Roman" panose="02020603050405020304" pitchFamily="18" charset="0"/>
                <a:cs typeface="Times New Roman" panose="02020603050405020304" pitchFamily="18" charset="0"/>
              </a:rPr>
              <a:t>Insitu</a:t>
            </a:r>
            <a:r>
              <a:rPr lang="en-US" sz="1200" b="1" dirty="0" smtClean="0">
                <a:latin typeface="Times New Roman" panose="02020603050405020304" pitchFamily="18" charset="0"/>
                <a:cs typeface="Times New Roman" panose="02020603050405020304" pitchFamily="18" charset="0"/>
              </a:rPr>
              <a:t> SONGNEX 2015</a:t>
            </a:r>
          </a:p>
          <a:p>
            <a:pPr algn="ctr"/>
            <a:r>
              <a:rPr lang="en-US" sz="1200" b="1" dirty="0" smtClean="0">
                <a:latin typeface="Times New Roman" panose="02020603050405020304" pitchFamily="18" charset="0"/>
                <a:cs typeface="Times New Roman" panose="02020603050405020304" pitchFamily="18" charset="0"/>
              </a:rPr>
              <a:t>(March 19-April 27, 2015)</a:t>
            </a:r>
            <a:endParaRPr lang="en-US" sz="1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rot="16200000">
            <a:off x="-611064" y="4116265"/>
            <a:ext cx="1499128"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RAQMS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042826" y="6079411"/>
            <a:ext cx="1309974" cy="276999"/>
          </a:xfrm>
          <a:prstGeom prst="rect">
            <a:avLst/>
          </a:prstGeom>
          <a:solidFill>
            <a:schemeClr val="bg1"/>
          </a:solidFill>
        </p:spPr>
        <p:txBody>
          <a:bodyPr wrap="none" rtlCol="0">
            <a:spAutoFit/>
          </a:bodyPr>
          <a:lstStyle/>
          <a:p>
            <a:r>
              <a:rPr lang="en-US" sz="1200" b="1" dirty="0" err="1" smtClean="0">
                <a:latin typeface="Times New Roman" panose="02020603050405020304" pitchFamily="18" charset="0"/>
                <a:cs typeface="Times New Roman" panose="02020603050405020304" pitchFamily="18" charset="0"/>
              </a:rPr>
              <a:t>Insitu</a:t>
            </a:r>
            <a:r>
              <a:rPr lang="en-US" sz="1200" b="1" dirty="0" smtClean="0">
                <a:latin typeface="Times New Roman" panose="02020603050405020304" pitchFamily="18" charset="0"/>
                <a:cs typeface="Times New Roman" panose="02020603050405020304" pitchFamily="18" charset="0"/>
              </a:rPr>
              <a:t>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90870" y="1134070"/>
            <a:ext cx="4572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smtClean="0">
                <a:latin typeface="Times New Roman" panose="02020603050405020304" pitchFamily="18" charset="0"/>
                <a:cs typeface="Times New Roman" panose="02020603050405020304" pitchFamily="18" charset="0"/>
              </a:rPr>
              <a:t>Evaluate RAQMS vs </a:t>
            </a:r>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CO during NOAA/ESRL SONGNEX 2015 for indirect NUCAPS CO validation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790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FY16_Travel\3rd_NOAA_JPSS_Annual_Meeting\Fort_McMurray_mid_tropospheric_CO_NUCAPS_RAQMS_AK.PM.all.points.fix.qua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26" t="13682" r="17154" b="3934"/>
          <a:stretch/>
        </p:blipFill>
        <p:spPr bwMode="auto">
          <a:xfrm>
            <a:off x="5388745" y="3439455"/>
            <a:ext cx="3523373" cy="31617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eans\users$\bpierce\Data\Documents\FY16_Travel\3rd_NOAA_JPSS_Annual_Meeting\Fort_McMurray_mid_tropospheric_CO_NUCAPS_RAQMS_AK.AM.all.points.fix.qua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90" t="16591" r="17154" b="3934"/>
          <a:stretch/>
        </p:blipFill>
        <p:spPr bwMode="auto">
          <a:xfrm>
            <a:off x="138499" y="3547998"/>
            <a:ext cx="3384873" cy="30500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eans\users$\bpierce\Data\Documents\FY16_Travel\3rd_NOAA_JPSS_Annual_Meeting\SONGNEX_CO_RAQM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17" t="16116" r="17788" b="4281"/>
          <a:stretch/>
        </p:blipFill>
        <p:spPr bwMode="auto">
          <a:xfrm>
            <a:off x="2746078" y="317326"/>
            <a:ext cx="3451174" cy="31409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618600" y="0"/>
            <a:ext cx="3172599" cy="3210177"/>
            <a:chOff x="2618600" y="13900"/>
            <a:chExt cx="3172599" cy="3210177"/>
          </a:xfrm>
        </p:grpSpPr>
        <p:sp>
          <p:nvSpPr>
            <p:cNvPr id="9" name="TextBox 8"/>
            <p:cNvSpPr txBox="1"/>
            <p:nvPr/>
          </p:nvSpPr>
          <p:spPr>
            <a:xfrm rot="16200000">
              <a:off x="2007536" y="1677865"/>
              <a:ext cx="1499128"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RAQMS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947826" y="2947078"/>
              <a:ext cx="1309974" cy="276999"/>
            </a:xfrm>
            <a:prstGeom prst="rect">
              <a:avLst/>
            </a:prstGeom>
            <a:solidFill>
              <a:schemeClr val="bg1"/>
            </a:solidFill>
          </p:spPr>
          <p:txBody>
            <a:bodyPr wrap="none" rtlCol="0">
              <a:spAutoFit/>
            </a:bodyPr>
            <a:lstStyle/>
            <a:p>
              <a:r>
                <a:rPr lang="en-US" sz="1200" b="1" dirty="0" err="1" smtClean="0">
                  <a:latin typeface="Times New Roman" panose="02020603050405020304" pitchFamily="18" charset="0"/>
                  <a:cs typeface="Times New Roman" panose="02020603050405020304" pitchFamily="18" charset="0"/>
                </a:rPr>
                <a:t>Insitu</a:t>
              </a:r>
              <a:r>
                <a:rPr lang="en-US" sz="1200" b="1" dirty="0" smtClean="0">
                  <a:latin typeface="Times New Roman" panose="02020603050405020304" pitchFamily="18" charset="0"/>
                  <a:cs typeface="Times New Roman" panose="02020603050405020304" pitchFamily="18" charset="0"/>
                </a:rPr>
                <a:t>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93400" y="13900"/>
              <a:ext cx="2497799" cy="461665"/>
            </a:xfrm>
            <a:prstGeom prst="rect">
              <a:avLst/>
            </a:prstGeom>
            <a:solidFill>
              <a:schemeClr val="bg1"/>
            </a:solidFill>
          </p:spPr>
          <p:txBody>
            <a:bodyPr wrap="none" rtlCol="0">
              <a:spAutoFit/>
            </a:bodyPr>
            <a:lstStyle/>
            <a:p>
              <a:pPr algn="ctr"/>
              <a:r>
                <a:rPr lang="en-US" sz="1200" b="1" dirty="0" smtClean="0">
                  <a:latin typeface="Times New Roman" panose="02020603050405020304" pitchFamily="18" charset="0"/>
                  <a:cs typeface="Times New Roman" panose="02020603050405020304" pitchFamily="18" charset="0"/>
                </a:rPr>
                <a:t>RAQMS vs </a:t>
              </a:r>
              <a:r>
                <a:rPr lang="en-US" sz="1200" b="1" dirty="0" err="1" smtClean="0">
                  <a:latin typeface="Times New Roman" panose="02020603050405020304" pitchFamily="18" charset="0"/>
                  <a:cs typeface="Times New Roman" panose="02020603050405020304" pitchFamily="18" charset="0"/>
                </a:rPr>
                <a:t>Insitu</a:t>
              </a:r>
              <a:r>
                <a:rPr lang="en-US" sz="1200" b="1" dirty="0" smtClean="0">
                  <a:latin typeface="Times New Roman" panose="02020603050405020304" pitchFamily="18" charset="0"/>
                  <a:cs typeface="Times New Roman" panose="02020603050405020304" pitchFamily="18" charset="0"/>
                </a:rPr>
                <a:t> SONGNEX 2015</a:t>
              </a:r>
            </a:p>
            <a:p>
              <a:pPr algn="ctr"/>
              <a:r>
                <a:rPr lang="en-US" sz="1200" b="1" dirty="0">
                  <a:latin typeface="Times New Roman" panose="02020603050405020304" pitchFamily="18" charset="0"/>
                  <a:cs typeface="Times New Roman" panose="02020603050405020304" pitchFamily="18" charset="0"/>
                </a:rPr>
                <a:t>(March 19-April 27, 2015</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0" y="3200400"/>
            <a:ext cx="2819400" cy="3153810"/>
            <a:chOff x="0" y="3200400"/>
            <a:chExt cx="2819400" cy="3153810"/>
          </a:xfrm>
        </p:grpSpPr>
        <p:sp>
          <p:nvSpPr>
            <p:cNvPr id="6" name="TextBox 5"/>
            <p:cNvSpPr txBox="1"/>
            <p:nvPr/>
          </p:nvSpPr>
          <p:spPr>
            <a:xfrm>
              <a:off x="428797" y="3733800"/>
              <a:ext cx="1317540" cy="646331"/>
            </a:xfrm>
            <a:prstGeom prst="rect">
              <a:avLst/>
            </a:prstGeom>
            <a:solidFill>
              <a:schemeClr val="bg1"/>
            </a:solidFill>
          </p:spPr>
          <p:txBody>
            <a:bodyPr wrap="none" rtlCol="0">
              <a:spAutoFit/>
            </a:bodyPr>
            <a:lstStyle/>
            <a:p>
              <a:r>
                <a:rPr lang="en-US" sz="900" b="1" dirty="0" smtClean="0">
                  <a:latin typeface="Times New Roman" panose="02020603050405020304" pitchFamily="18" charset="0"/>
                  <a:cs typeface="Times New Roman" panose="02020603050405020304" pitchFamily="18" charset="0"/>
                </a:rPr>
                <a:t>r=0.641294</a:t>
              </a:r>
            </a:p>
            <a:p>
              <a:r>
                <a:rPr lang="en-US" sz="900" b="1" dirty="0" smtClean="0">
                  <a:latin typeface="Times New Roman" panose="02020603050405020304" pitchFamily="18" charset="0"/>
                  <a:cs typeface="Times New Roman" panose="02020603050405020304" pitchFamily="18" charset="0"/>
                </a:rPr>
                <a:t>bias=2.04874 </a:t>
              </a:r>
            </a:p>
            <a:p>
              <a:r>
                <a:rPr lang="en-US" sz="900" b="1" dirty="0" smtClean="0">
                  <a:latin typeface="Times New Roman" panose="02020603050405020304" pitchFamily="18" charset="0"/>
                  <a:cs typeface="Times New Roman" panose="02020603050405020304" pitchFamily="18" charset="0"/>
                </a:rPr>
                <a:t>(RAQMS-NUCAPS)</a:t>
              </a:r>
            </a:p>
            <a:p>
              <a:r>
                <a:rPr lang="en-US" sz="900" b="1" dirty="0" err="1" smtClean="0">
                  <a:latin typeface="Times New Roman" panose="02020603050405020304" pitchFamily="18" charset="0"/>
                  <a:cs typeface="Times New Roman" panose="02020603050405020304" pitchFamily="18" charset="0"/>
                </a:rPr>
                <a:t>rms</a:t>
              </a:r>
              <a:r>
                <a:rPr lang="en-US" sz="900" b="1" dirty="0" smtClean="0">
                  <a:latin typeface="Times New Roman" panose="02020603050405020304" pitchFamily="18" charset="0"/>
                  <a:cs typeface="Times New Roman" panose="02020603050405020304" pitchFamily="18" charset="0"/>
                </a:rPr>
                <a:t>=22.7430</a:t>
              </a:r>
              <a:endParaRPr lang="en-US" sz="900" b="1" dirty="0">
                <a:latin typeface="Times New Roman" panose="02020603050405020304" pitchFamily="18" charset="0"/>
                <a:cs typeface="Times New Roman" panose="02020603050405020304" pitchFamily="18" charset="0"/>
              </a:endParaRPr>
            </a:p>
          </p:txBody>
        </p:sp>
        <p:sp>
          <p:nvSpPr>
            <p:cNvPr id="10" name="TextBox 9"/>
            <p:cNvSpPr txBox="1"/>
            <p:nvPr/>
          </p:nvSpPr>
          <p:spPr>
            <a:xfrm rot="16200000">
              <a:off x="-611064" y="4750736"/>
              <a:ext cx="1499128"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RAQMS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70348" y="6077211"/>
              <a:ext cx="1548822"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NUCAPS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3646" y="3200400"/>
              <a:ext cx="2285754" cy="461665"/>
            </a:xfrm>
            <a:prstGeom prst="rect">
              <a:avLst/>
            </a:prstGeom>
            <a:solidFill>
              <a:schemeClr val="bg1"/>
            </a:solidFill>
          </p:spPr>
          <p:txBody>
            <a:bodyPr wrap="none" rtlCol="0">
              <a:spAutoFit/>
            </a:bodyPr>
            <a:lstStyle/>
            <a:p>
              <a:pPr algn="ctr"/>
              <a:r>
                <a:rPr lang="en-US" sz="1200" b="1" dirty="0" smtClean="0">
                  <a:latin typeface="Times New Roman" panose="02020603050405020304" pitchFamily="18" charset="0"/>
                  <a:cs typeface="Times New Roman" panose="02020603050405020304" pitchFamily="18" charset="0"/>
                </a:rPr>
                <a:t>RAQMS vs NUCAPS AM Orbit</a:t>
              </a:r>
            </a:p>
            <a:p>
              <a:pPr algn="ctr"/>
              <a:r>
                <a:rPr lang="en-US" sz="1200" b="1" dirty="0" smtClean="0">
                  <a:latin typeface="Times New Roman" panose="02020603050405020304" pitchFamily="18" charset="0"/>
                  <a:cs typeface="Times New Roman" panose="02020603050405020304" pitchFamily="18" charset="0"/>
                </a:rPr>
                <a:t>(May 1-16, 2016)</a:t>
              </a:r>
              <a:endParaRPr lang="en-US" sz="1200" b="1"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361800" y="3200400"/>
            <a:ext cx="3168571" cy="3148591"/>
            <a:chOff x="5361800" y="3200400"/>
            <a:chExt cx="3168571" cy="3148591"/>
          </a:xfrm>
        </p:grpSpPr>
        <p:sp>
          <p:nvSpPr>
            <p:cNvPr id="7" name="TextBox 6"/>
            <p:cNvSpPr txBox="1"/>
            <p:nvPr/>
          </p:nvSpPr>
          <p:spPr>
            <a:xfrm>
              <a:off x="5791200" y="3733977"/>
              <a:ext cx="1197764" cy="646331"/>
            </a:xfrm>
            <a:prstGeom prst="rect">
              <a:avLst/>
            </a:prstGeom>
            <a:solidFill>
              <a:schemeClr val="bg1"/>
            </a:solidFill>
          </p:spPr>
          <p:txBody>
            <a:bodyPr wrap="none" rtlCol="0">
              <a:spAutoFit/>
            </a:bodyPr>
            <a:lstStyle/>
            <a:p>
              <a:r>
                <a:rPr lang="en-US" sz="900" b="1" dirty="0" smtClean="0">
                  <a:latin typeface="Times New Roman" panose="02020603050405020304" pitchFamily="18" charset="0"/>
                  <a:cs typeface="Times New Roman" panose="02020603050405020304" pitchFamily="18" charset="0"/>
                </a:rPr>
                <a:t>r=0.526823</a:t>
              </a:r>
            </a:p>
            <a:p>
              <a:r>
                <a:rPr lang="en-US" sz="900" b="1" dirty="0" smtClean="0">
                  <a:latin typeface="Times New Roman" panose="02020603050405020304" pitchFamily="18" charset="0"/>
                  <a:cs typeface="Times New Roman" panose="02020603050405020304" pitchFamily="18" charset="0"/>
                </a:rPr>
                <a:t>bias=-1.11434 </a:t>
              </a:r>
            </a:p>
            <a:p>
              <a:r>
                <a:rPr lang="en-US" sz="900" b="1" dirty="0" smtClean="0">
                  <a:latin typeface="Times New Roman" panose="02020603050405020304" pitchFamily="18" charset="0"/>
                  <a:cs typeface="Times New Roman" panose="02020603050405020304" pitchFamily="18" charset="0"/>
                </a:rPr>
                <a:t>(RAQMS-NUCAPS)</a:t>
              </a:r>
            </a:p>
            <a:p>
              <a:r>
                <a:rPr lang="en-US" sz="900" b="1" dirty="0" err="1" smtClean="0">
                  <a:latin typeface="Times New Roman" panose="02020603050405020304" pitchFamily="18" charset="0"/>
                  <a:cs typeface="Times New Roman" panose="02020603050405020304" pitchFamily="18" charset="0"/>
                </a:rPr>
                <a:t>rms</a:t>
              </a:r>
              <a:r>
                <a:rPr lang="en-US" sz="900" b="1" dirty="0" smtClean="0">
                  <a:latin typeface="Times New Roman" panose="02020603050405020304" pitchFamily="18" charset="0"/>
                  <a:cs typeface="Times New Roman" panose="02020603050405020304" pitchFamily="18" charset="0"/>
                </a:rPr>
                <a:t>=36.3270</a:t>
              </a:r>
              <a:endParaRPr lang="en-US" sz="9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rot="16200000">
              <a:off x="4750736" y="4802065"/>
              <a:ext cx="1499128"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RAQMS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680778" y="6071992"/>
              <a:ext cx="1548822" cy="276999"/>
            </a:xfrm>
            <a:prstGeom prst="rect">
              <a:avLst/>
            </a:prstGeom>
            <a:solidFill>
              <a:schemeClr val="bg1"/>
            </a:solid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NUCAPS CO (</a:t>
              </a:r>
              <a:r>
                <a:rPr lang="en-US" sz="1200" b="1" dirty="0" err="1" smtClean="0">
                  <a:latin typeface="Times New Roman" panose="02020603050405020304" pitchFamily="18" charset="0"/>
                  <a:cs typeface="Times New Roman" panose="02020603050405020304" pitchFamily="18" charset="0"/>
                </a:rPr>
                <a:t>ppbv</a:t>
              </a:r>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252182" y="3200400"/>
              <a:ext cx="2278189" cy="461665"/>
            </a:xfrm>
            <a:prstGeom prst="rect">
              <a:avLst/>
            </a:prstGeom>
            <a:solidFill>
              <a:schemeClr val="bg1"/>
            </a:solidFill>
          </p:spPr>
          <p:txBody>
            <a:bodyPr wrap="none" rtlCol="0">
              <a:spAutoFit/>
            </a:bodyPr>
            <a:lstStyle/>
            <a:p>
              <a:pPr algn="ctr"/>
              <a:r>
                <a:rPr lang="en-US" sz="1200" b="1" dirty="0" smtClean="0">
                  <a:latin typeface="Times New Roman" panose="02020603050405020304" pitchFamily="18" charset="0"/>
                  <a:cs typeface="Times New Roman" panose="02020603050405020304" pitchFamily="18" charset="0"/>
                </a:rPr>
                <a:t>RAQMS vs NUCAPS PM Orbit</a:t>
              </a:r>
            </a:p>
            <a:p>
              <a:pPr algn="ctr"/>
              <a:r>
                <a:rPr lang="en-US" sz="1200" b="1" dirty="0" smtClean="0">
                  <a:latin typeface="Times New Roman" panose="02020603050405020304" pitchFamily="18" charset="0"/>
                  <a:cs typeface="Times New Roman" panose="02020603050405020304" pitchFamily="18" charset="0"/>
                </a:rPr>
                <a:t>(May 1-16, 2016)</a:t>
              </a:r>
              <a:endParaRPr lang="en-US" sz="1200" b="1" dirty="0">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3020671" y="533400"/>
            <a:ext cx="1005403" cy="646331"/>
          </a:xfrm>
          <a:prstGeom prst="rect">
            <a:avLst/>
          </a:prstGeom>
          <a:solidFill>
            <a:schemeClr val="bg1"/>
          </a:solidFill>
        </p:spPr>
        <p:txBody>
          <a:bodyPr wrap="none" rtlCol="0">
            <a:spAutoFit/>
          </a:bodyPr>
          <a:lstStyle/>
          <a:p>
            <a:r>
              <a:rPr lang="en-US" sz="900" b="1" dirty="0" smtClean="0">
                <a:latin typeface="Times New Roman" panose="02020603050405020304" pitchFamily="18" charset="0"/>
                <a:cs typeface="Times New Roman" panose="02020603050405020304" pitchFamily="18" charset="0"/>
              </a:rPr>
              <a:t>r=0.681230</a:t>
            </a:r>
          </a:p>
          <a:p>
            <a:r>
              <a:rPr lang="en-US" sz="900" b="1" dirty="0">
                <a:latin typeface="Times New Roman" panose="02020603050405020304" pitchFamily="18" charset="0"/>
                <a:cs typeface="Times New Roman" panose="02020603050405020304" pitchFamily="18" charset="0"/>
              </a:rPr>
              <a:t>b</a:t>
            </a:r>
            <a:r>
              <a:rPr lang="en-US" sz="900" b="1" dirty="0" smtClean="0">
                <a:latin typeface="Times New Roman" panose="02020603050405020304" pitchFamily="18" charset="0"/>
                <a:cs typeface="Times New Roman" panose="02020603050405020304" pitchFamily="18" charset="0"/>
              </a:rPr>
              <a:t>ias= 22.0542 </a:t>
            </a:r>
          </a:p>
          <a:p>
            <a:r>
              <a:rPr lang="en-US" sz="900" b="1" dirty="0" smtClean="0">
                <a:latin typeface="Times New Roman" panose="02020603050405020304" pitchFamily="18" charset="0"/>
                <a:cs typeface="Times New Roman" panose="02020603050405020304" pitchFamily="18" charset="0"/>
              </a:rPr>
              <a:t>(RAQMS-</a:t>
            </a:r>
            <a:r>
              <a:rPr lang="en-US" sz="900" b="1" dirty="0" err="1" smtClean="0">
                <a:latin typeface="Times New Roman" panose="02020603050405020304" pitchFamily="18" charset="0"/>
                <a:cs typeface="Times New Roman" panose="02020603050405020304" pitchFamily="18" charset="0"/>
              </a:rPr>
              <a:t>insitu</a:t>
            </a:r>
            <a:r>
              <a:rPr lang="en-US" sz="900" b="1" dirty="0" smtClean="0">
                <a:latin typeface="Times New Roman" panose="02020603050405020304" pitchFamily="18" charset="0"/>
                <a:cs typeface="Times New Roman" panose="02020603050405020304" pitchFamily="18" charset="0"/>
              </a:rPr>
              <a:t>)</a:t>
            </a:r>
          </a:p>
          <a:p>
            <a:r>
              <a:rPr lang="en-US" sz="900" b="1" dirty="0" err="1">
                <a:latin typeface="Times New Roman" panose="02020603050405020304" pitchFamily="18" charset="0"/>
                <a:cs typeface="Times New Roman" panose="02020603050405020304" pitchFamily="18" charset="0"/>
              </a:rPr>
              <a:t>r</a:t>
            </a:r>
            <a:r>
              <a:rPr lang="en-US" sz="900" b="1" dirty="0" err="1" smtClean="0">
                <a:latin typeface="Times New Roman" panose="02020603050405020304" pitchFamily="18" charset="0"/>
                <a:cs typeface="Times New Roman" panose="02020603050405020304" pitchFamily="18" charset="0"/>
              </a:rPr>
              <a:t>ms</a:t>
            </a:r>
            <a:r>
              <a:rPr lang="en-US" sz="900" b="1" dirty="0" smtClean="0">
                <a:latin typeface="Times New Roman" panose="02020603050405020304" pitchFamily="18" charset="0"/>
                <a:cs typeface="Times New Roman" panose="02020603050405020304" pitchFamily="18" charset="0"/>
              </a:rPr>
              <a:t>= 28.9271</a:t>
            </a:r>
            <a:endParaRPr lang="en-US" sz="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579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eans\users$\bpierce\Data\Documents\Attachments\may_25\fire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941019"/>
            <a:ext cx="4343400" cy="56211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53888"/>
            <a:ext cx="9144000" cy="584775"/>
          </a:xfrm>
          <a:prstGeom prst="rect">
            <a:avLst/>
          </a:prstGeom>
        </p:spPr>
        <p:txBody>
          <a:bodyPr wrap="square">
            <a:spAutoFit/>
          </a:bodyPr>
          <a:lstStyle/>
          <a:p>
            <a:pPr algn="ctr"/>
            <a:r>
              <a:rPr lang="en-US" sz="3200" b="1" dirty="0" smtClean="0">
                <a:latin typeface="Times New Roman" panose="02020603050405020304" pitchFamily="18" charset="0"/>
                <a:cs typeface="Times New Roman" panose="02020603050405020304" pitchFamily="18" charset="0"/>
              </a:rPr>
              <a:t>Fort </a:t>
            </a:r>
            <a:r>
              <a:rPr lang="en-US" sz="3200" b="1" dirty="0">
                <a:latin typeface="Times New Roman" panose="02020603050405020304" pitchFamily="18" charset="0"/>
                <a:cs typeface="Times New Roman" panose="02020603050405020304" pitchFamily="18" charset="0"/>
              </a:rPr>
              <a:t>McMurray wildfire Case </a:t>
            </a:r>
            <a:r>
              <a:rPr lang="en-US" sz="3200" b="1" dirty="0" smtClean="0">
                <a:latin typeface="Times New Roman" panose="02020603050405020304" pitchFamily="18" charset="0"/>
                <a:cs typeface="Times New Roman" panose="02020603050405020304" pitchFamily="18" charset="0"/>
              </a:rPr>
              <a:t>study </a:t>
            </a:r>
            <a:endParaRPr lang="en-US" sz="32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259276" y="1066800"/>
            <a:ext cx="4541323"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smtClean="0">
                <a:latin typeface="Times New Roman" panose="02020603050405020304" pitchFamily="18" charset="0"/>
                <a:cs typeface="Times New Roman" panose="02020603050405020304" pitchFamily="18" charset="0"/>
              </a:rPr>
              <a:t>(May </a:t>
            </a:r>
            <a:r>
              <a:rPr lang="en-US" sz="1200" b="1" dirty="0">
                <a:latin typeface="Times New Roman" panose="02020603050405020304" pitchFamily="18" charset="0"/>
                <a:cs typeface="Times New Roman" panose="02020603050405020304" pitchFamily="18" charset="0"/>
              </a:rPr>
              <a:t>1, 2016)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9:57 </a:t>
            </a:r>
            <a:r>
              <a:rPr lang="en-US" sz="1200" dirty="0">
                <a:latin typeface="Times New Roman" panose="02020603050405020304" pitchFamily="18" charset="0"/>
                <a:cs typeface="Times New Roman" panose="02020603050405020304" pitchFamily="18" charset="0"/>
              </a:rPr>
              <a:t>p.m., Mayor Blake has declared a State of Local Emergency in Fort McMurray localized to </a:t>
            </a:r>
            <a:r>
              <a:rPr lang="en-US" sz="1200" dirty="0" err="1">
                <a:latin typeface="Times New Roman" panose="02020603050405020304" pitchFamily="18" charset="0"/>
                <a:cs typeface="Times New Roman" panose="02020603050405020304" pitchFamily="18" charset="0"/>
              </a:rPr>
              <a:t>Gregoire</a:t>
            </a:r>
            <a:r>
              <a:rPr lang="en-US" sz="1200" dirty="0" smtClean="0">
                <a:latin typeface="Times New Roman" panose="02020603050405020304" pitchFamily="18" charset="0"/>
                <a:cs typeface="Times New Roman" panose="02020603050405020304" pitchFamily="18" charset="0"/>
              </a:rPr>
              <a:t>.</a:t>
            </a:r>
          </a:p>
          <a:p>
            <a:endParaRPr lang="en-US" sz="1200" b="1" dirty="0">
              <a:latin typeface="Times New Roman" panose="02020603050405020304" pitchFamily="18" charset="0"/>
              <a:cs typeface="Times New Roman" panose="02020603050405020304" pitchFamily="18" charset="0"/>
            </a:endParaRPr>
          </a:p>
          <a:p>
            <a:r>
              <a:rPr lang="en-US" sz="1200" b="1" dirty="0" smtClean="0">
                <a:latin typeface="Times New Roman" panose="02020603050405020304" pitchFamily="18" charset="0"/>
                <a:cs typeface="Times New Roman" panose="02020603050405020304" pitchFamily="18" charset="0"/>
              </a:rPr>
              <a:t>(May </a:t>
            </a:r>
            <a:r>
              <a:rPr lang="en-US" sz="1200" b="1" dirty="0">
                <a:latin typeface="Times New Roman" panose="02020603050405020304" pitchFamily="18" charset="0"/>
                <a:cs typeface="Times New Roman" panose="02020603050405020304" pitchFamily="18" charset="0"/>
              </a:rPr>
              <a:t>4, 2016) </a:t>
            </a:r>
            <a:r>
              <a:rPr lang="en-US" sz="1200" dirty="0" smtClean="0">
                <a:latin typeface="Times New Roman" panose="02020603050405020304" pitchFamily="18" charset="0"/>
                <a:cs typeface="Times New Roman" panose="02020603050405020304" pitchFamily="18" charset="0"/>
              </a:rPr>
              <a:t>–Mandatory </a:t>
            </a:r>
            <a:r>
              <a:rPr lang="en-US" sz="1200" dirty="0">
                <a:latin typeface="Times New Roman" panose="02020603050405020304" pitchFamily="18" charset="0"/>
                <a:cs typeface="Times New Roman" panose="02020603050405020304" pitchFamily="18" charset="0"/>
              </a:rPr>
              <a:t>evacuation of Anzac, </a:t>
            </a:r>
            <a:r>
              <a:rPr lang="en-US" sz="1200" dirty="0" err="1">
                <a:latin typeface="Times New Roman" panose="02020603050405020304" pitchFamily="18" charset="0"/>
                <a:cs typeface="Times New Roman" panose="02020603050405020304" pitchFamily="18" charset="0"/>
              </a:rPr>
              <a:t>Gregoire</a:t>
            </a:r>
            <a:r>
              <a:rPr lang="en-US" sz="1200" dirty="0">
                <a:latin typeface="Times New Roman" panose="02020603050405020304" pitchFamily="18" charset="0"/>
                <a:cs typeface="Times New Roman" panose="02020603050405020304" pitchFamily="18" charset="0"/>
              </a:rPr>
              <a:t> Lake Estates and Fort McMurray First Nation.  </a:t>
            </a:r>
            <a:endParaRPr lang="en-US" sz="1200" dirty="0" smtClean="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dirty="0" smtClean="0">
                <a:latin typeface="Times New Roman" panose="02020603050405020304" pitchFamily="18" charset="0"/>
                <a:cs typeface="Times New Roman" panose="02020603050405020304" pitchFamily="18" charset="0"/>
              </a:rPr>
              <a:t>(May 16, </a:t>
            </a:r>
            <a:r>
              <a:rPr lang="en-US" sz="1200" b="1" dirty="0">
                <a:latin typeface="Times New Roman" panose="02020603050405020304" pitchFamily="18" charset="0"/>
                <a:cs typeface="Times New Roman" panose="02020603050405020304" pitchFamily="18" charset="0"/>
              </a:rPr>
              <a:t>2016) </a:t>
            </a:r>
            <a:r>
              <a:rPr lang="en-US" sz="1200" dirty="0">
                <a:latin typeface="Times New Roman" panose="02020603050405020304" pitchFamily="18" charset="0"/>
                <a:cs typeface="Times New Roman" panose="02020603050405020304" pitchFamily="18" charset="0"/>
              </a:rPr>
              <a:t>The evacuation zone has increased north of the city of Fort </a:t>
            </a:r>
            <a:r>
              <a:rPr lang="en-US" sz="1200" dirty="0" smtClean="0">
                <a:latin typeface="Times New Roman" panose="02020603050405020304" pitchFamily="18" charset="0"/>
                <a:cs typeface="Times New Roman" panose="02020603050405020304" pitchFamily="18" charset="0"/>
              </a:rPr>
              <a:t>McMurray. </a:t>
            </a:r>
            <a:endParaRPr lang="en-US" sz="1200" dirty="0">
              <a:latin typeface="Times New Roman" panose="02020603050405020304" pitchFamily="18" charset="0"/>
              <a:cs typeface="Times New Roman" panose="02020603050405020304" pitchFamily="18" charset="0"/>
            </a:endParaRPr>
          </a:p>
          <a:p>
            <a:endParaRPr lang="en-US" sz="1200" b="1" dirty="0" smtClean="0">
              <a:latin typeface="Times New Roman" panose="02020603050405020304" pitchFamily="18" charset="0"/>
              <a:cs typeface="Times New Roman" panose="02020603050405020304" pitchFamily="18" charset="0"/>
            </a:endParaRPr>
          </a:p>
        </p:txBody>
      </p:sp>
      <p:pic>
        <p:nvPicPr>
          <p:cNvPr id="14338" name="Picture 2" descr="Landscape view of wildfire near Highway 63 in south Fort McMurray (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3454818"/>
            <a:ext cx="4571999" cy="30417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488668"/>
            <a:ext cx="9144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Photo by </a:t>
            </a:r>
            <a:r>
              <a:rPr lang="en-US" b="1" dirty="0" err="1">
                <a:latin typeface="Times New Roman" panose="02020603050405020304" pitchFamily="18" charset="0"/>
                <a:cs typeface="Times New Roman" panose="02020603050405020304" pitchFamily="18" charset="0"/>
              </a:rPr>
              <a:t>DarrenRD</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(https</a:t>
            </a:r>
            <a:r>
              <a:rPr lang="en-US" b="1" dirty="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commons.wikimedia.org)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924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beans\users$\bpierce\Data\Documents\FY16_Travel\3rd_NOAA_JPSS_Annual_Meeting\VIIRS_AOD_201605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22"/>
            <a:ext cx="8735014" cy="6887222"/>
          </a:xfrm>
          <a:prstGeom prst="rect">
            <a:avLst/>
          </a:prstGeom>
          <a:noFill/>
          <a:extLst>
            <a:ext uri="{909E8E84-426E-40DD-AFC4-6F175D3DCCD1}">
              <a14:hiddenFill xmlns:a14="http://schemas.microsoft.com/office/drawing/2010/main">
                <a:solidFill>
                  <a:srgbClr val="FFFFFF"/>
                </a:solidFill>
              </a14:hiddenFill>
            </a:ext>
          </a:extLst>
        </p:spPr>
      </p:pic>
      <p:sp>
        <p:nvSpPr>
          <p:cNvPr id="19458" name="AutoShape 2" descr="ftp://satepsanone.nesdis.noaa.gov/FIRE/HMS/GRAPHIC/hms20160506.jpg"/>
          <p:cNvSpPr>
            <a:spLocks noChangeAspect="1" noChangeArrowheads="1"/>
          </p:cNvSpPr>
          <p:nvPr/>
        </p:nvSpPr>
        <p:spPr bwMode="auto">
          <a:xfrm>
            <a:off x="155575" y="-2947988"/>
            <a:ext cx="767715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33804" y="5791200"/>
            <a:ext cx="2002664" cy="646331"/>
          </a:xfrm>
          <a:prstGeom prst="rect">
            <a:avLst/>
          </a:prstGeom>
          <a:noFill/>
        </p:spPr>
        <p:txBody>
          <a:bodyPr wrap="none" rtlCol="0">
            <a:spAutoFit/>
          </a:bodyPr>
          <a:lstStyle/>
          <a:p>
            <a:r>
              <a:rPr lang="en-US" dirty="0" smtClean="0">
                <a:solidFill>
                  <a:schemeClr val="bg1"/>
                </a:solidFill>
              </a:rPr>
              <a:t>Canadian Wildfires </a:t>
            </a:r>
          </a:p>
          <a:p>
            <a:r>
              <a:rPr lang="en-US" dirty="0" smtClean="0">
                <a:solidFill>
                  <a:schemeClr val="bg1"/>
                </a:solidFill>
              </a:rPr>
              <a:t>May 06, 2016</a:t>
            </a:r>
            <a:endParaRPr lang="en-US" dirty="0">
              <a:solidFill>
                <a:schemeClr val="bg1"/>
              </a:solidFill>
            </a:endParaRPr>
          </a:p>
        </p:txBody>
      </p:sp>
      <p:sp>
        <p:nvSpPr>
          <p:cNvPr id="2" name="Rectangle 1"/>
          <p:cNvSpPr/>
          <p:nvPr/>
        </p:nvSpPr>
        <p:spPr>
          <a:xfrm>
            <a:off x="0" y="6550223"/>
            <a:ext cx="4953000" cy="307777"/>
          </a:xfrm>
          <a:prstGeom prst="rect">
            <a:avLst/>
          </a:prstGeom>
        </p:spPr>
        <p:txBody>
          <a:bodyPr wrap="square">
            <a:spAutoFit/>
          </a:bodyPr>
          <a:lstStyle/>
          <a:p>
            <a:r>
              <a:rPr lang="en-US" sz="1400" dirty="0">
                <a:solidFill>
                  <a:schemeClr val="bg1"/>
                </a:solidFill>
              </a:rPr>
              <a:t>http://www.star.nesdis.noaa.gov/smcd/spb/aq/eidea/index.php</a:t>
            </a:r>
          </a:p>
        </p:txBody>
      </p:sp>
    </p:spTree>
    <p:extLst>
      <p:ext uri="{BB962C8B-B14F-4D97-AF65-F5344CB8AC3E}">
        <p14:creationId xmlns:p14="http://schemas.microsoft.com/office/powerpoint/2010/main" val="1717848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rad Pierce\Documents\Attachments\may_09\may.06.12z.run.gif"/>
          <p:cNvPicPr>
            <a:picLocks noChangeAspect="1" noChangeArrowheads="1" noCrop="1"/>
          </p:cNvPicPr>
          <p:nvPr/>
        </p:nvPicPr>
        <p:blipFill>
          <a:blip r:embed="rId2" cstate="print"/>
          <a:srcRect/>
          <a:stretch>
            <a:fillRect/>
          </a:stretch>
        </p:blipFill>
        <p:spPr bwMode="auto">
          <a:xfrm>
            <a:off x="2286000" y="0"/>
            <a:ext cx="6858000" cy="6858000"/>
          </a:xfrm>
          <a:prstGeom prst="rect">
            <a:avLst/>
          </a:prstGeom>
          <a:noFill/>
        </p:spPr>
      </p:pic>
      <p:sp>
        <p:nvSpPr>
          <p:cNvPr id="3" name="TextBox 2"/>
          <p:cNvSpPr txBox="1"/>
          <p:nvPr/>
        </p:nvSpPr>
        <p:spPr>
          <a:xfrm>
            <a:off x="1219200" y="0"/>
            <a:ext cx="5709896" cy="923330"/>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IDEA-I High resolution (NAM 4km) trajectory forecast </a:t>
            </a:r>
          </a:p>
          <a:p>
            <a:r>
              <a:rPr lang="en-US" b="1" dirty="0">
                <a:latin typeface="Times New Roman" panose="02020603050405020304" pitchFamily="18" charset="0"/>
                <a:cs typeface="Times New Roman" panose="02020603050405020304" pitchFamily="18" charset="0"/>
              </a:rPr>
              <a:t>Fort McMurray </a:t>
            </a:r>
            <a:r>
              <a:rPr lang="en-US" b="1" dirty="0" smtClean="0">
                <a:latin typeface="Times New Roman" panose="02020603050405020304" pitchFamily="18" charset="0"/>
                <a:cs typeface="Times New Roman" panose="02020603050405020304" pitchFamily="18" charset="0"/>
              </a:rPr>
              <a:t>Wildfire </a:t>
            </a:r>
          </a:p>
          <a:p>
            <a:r>
              <a:rPr lang="en-US" b="1" dirty="0" smtClean="0">
                <a:latin typeface="Times New Roman" panose="02020603050405020304" pitchFamily="18" charset="0"/>
                <a:cs typeface="Times New Roman" panose="02020603050405020304" pitchFamily="18" charset="0"/>
              </a:rPr>
              <a:t>May 06, 2016</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1447800"/>
            <a:ext cx="28194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IDEA-I high resolution trajectories initialized at each 6km VIIRS pixel (only AOD&gt;0.5 </a:t>
            </a:r>
            <a:r>
              <a:rPr lang="en-US" dirty="0" smtClean="0">
                <a:latin typeface="Times New Roman" panose="02020603050405020304" pitchFamily="18" charset="0"/>
                <a:cs typeface="Times New Roman" panose="02020603050405020304" pitchFamily="18" charset="0"/>
              </a:rPr>
              <a:t>initialized) </a:t>
            </a:r>
          </a:p>
          <a:p>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Upper panel shows NAM 600mb heights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Lower panels show longitude and latitude cross sections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IDEA-I high resolution trajectory forecast colored by initial AOD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43716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2667000"/>
            <a:ext cx="3962400" cy="381000"/>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838200"/>
            <a:ext cx="3962400" cy="609600"/>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Brad Pierce\Documents\Attachments\may_09\2016050706.large.png"/>
          <p:cNvPicPr>
            <a:picLocks noChangeAspect="1" noChangeArrowheads="1"/>
          </p:cNvPicPr>
          <p:nvPr/>
        </p:nvPicPr>
        <p:blipFill>
          <a:blip r:embed="rId2" cstate="print"/>
          <a:srcRect/>
          <a:stretch>
            <a:fillRect/>
          </a:stretch>
        </p:blipFill>
        <p:spPr bwMode="auto">
          <a:xfrm>
            <a:off x="4648200" y="2362200"/>
            <a:ext cx="4495800" cy="4495800"/>
          </a:xfrm>
          <a:prstGeom prst="rect">
            <a:avLst/>
          </a:prstGeom>
          <a:noFill/>
        </p:spPr>
      </p:pic>
      <p:sp>
        <p:nvSpPr>
          <p:cNvPr id="4" name="Rectangle 3"/>
          <p:cNvSpPr/>
          <p:nvPr/>
        </p:nvSpPr>
        <p:spPr>
          <a:xfrm>
            <a:off x="0" y="86916"/>
            <a:ext cx="9144000" cy="3046988"/>
          </a:xfrm>
          <a:prstGeom prst="rect">
            <a:avLst/>
          </a:prstGeom>
        </p:spPr>
        <p:txBody>
          <a:bodyPr wrap="square">
            <a:spAutoFit/>
          </a:bodyPr>
          <a:lstStyle/>
          <a:p>
            <a:r>
              <a:rPr lang="en-US" sz="1200" dirty="0" smtClean="0"/>
              <a:t>652 </a:t>
            </a:r>
            <a:br>
              <a:rPr lang="en-US" sz="1200" dirty="0" smtClean="0"/>
            </a:br>
            <a:r>
              <a:rPr lang="en-US" sz="1200" dirty="0" smtClean="0"/>
              <a:t>WWUS83 KMPX 070627</a:t>
            </a:r>
            <a:br>
              <a:rPr lang="en-US" sz="1200" dirty="0" smtClean="0"/>
            </a:br>
            <a:r>
              <a:rPr lang="en-US" sz="1200" dirty="0" smtClean="0"/>
              <a:t>SPSMPX</a:t>
            </a:r>
            <a:br>
              <a:rPr lang="en-US" sz="1200" dirty="0" smtClean="0"/>
            </a:br>
            <a:r>
              <a:rPr lang="en-US" sz="1200" dirty="0" smtClean="0"/>
              <a:t/>
            </a:r>
            <a:br>
              <a:rPr lang="en-US" sz="1200" dirty="0" smtClean="0"/>
            </a:br>
            <a:r>
              <a:rPr lang="en-US" sz="1200" dirty="0" smtClean="0"/>
              <a:t>SPECIAL WEATHER STATEMENT</a:t>
            </a:r>
            <a:br>
              <a:rPr lang="en-US" sz="1200" dirty="0" smtClean="0"/>
            </a:br>
            <a:r>
              <a:rPr lang="en-US" sz="1200" dirty="0" smtClean="0"/>
              <a:t>NATIONAL WEATHER SERVICE TWIN CITIES/CHANHASSEN MN</a:t>
            </a:r>
            <a:br>
              <a:rPr lang="en-US" sz="1200" dirty="0" smtClean="0"/>
            </a:br>
            <a:r>
              <a:rPr lang="en-US" sz="1200" dirty="0" smtClean="0"/>
              <a:t>127 AM CDT SAT MAY 7 2016</a:t>
            </a:r>
            <a:br>
              <a:rPr lang="en-US" sz="1200" dirty="0" smtClean="0"/>
            </a:br>
            <a:r>
              <a:rPr lang="en-US" sz="1200" dirty="0" smtClean="0"/>
              <a:t/>
            </a:r>
            <a:br>
              <a:rPr lang="en-US" sz="1200" dirty="0" smtClean="0"/>
            </a:br>
            <a:r>
              <a:rPr lang="en-US" sz="1200" dirty="0" smtClean="0"/>
              <a:t>...SMOKY CONDITIONS TO PERSIST THROUGH THE OVERNIGHT HOURS...</a:t>
            </a:r>
            <a:br>
              <a:rPr lang="en-US" sz="1200" dirty="0" smtClean="0"/>
            </a:br>
            <a:r>
              <a:rPr lang="en-US" sz="1200" dirty="0" smtClean="0"/>
              <a:t/>
            </a:r>
            <a:br>
              <a:rPr lang="en-US" sz="1200" dirty="0" smtClean="0"/>
            </a:br>
            <a:r>
              <a:rPr lang="en-US" sz="1200" dirty="0" smtClean="0"/>
              <a:t>WIDESPREAD SMOKE FROM BOTH THE LARGE CANADIAN WILDFIRES AND A</a:t>
            </a:r>
            <a:br>
              <a:rPr lang="en-US" sz="1200" dirty="0" smtClean="0"/>
            </a:br>
            <a:r>
              <a:rPr lang="en-US" sz="1200" dirty="0" smtClean="0"/>
              <a:t>SMALLER WILDFIRE NEAR LAKE HATTIE IN HUBBARD COUNTY MINNESOTA HAS</a:t>
            </a:r>
            <a:br>
              <a:rPr lang="en-US" sz="1200" dirty="0" smtClean="0"/>
            </a:br>
            <a:r>
              <a:rPr lang="en-US" sz="1200" dirty="0" smtClean="0"/>
              <a:t>BLOWN INTO CENTRAL MINNESOTA...PARTICULARLY WITHIN AND NEAR THE</a:t>
            </a:r>
            <a:br>
              <a:rPr lang="en-US" sz="1200" dirty="0" smtClean="0"/>
            </a:br>
            <a:r>
              <a:rPr lang="en-US" sz="1200" dirty="0" smtClean="0"/>
              <a:t>TWIN CITIES METROPOLITAN AREA...DUE TO STRONG WINDS FROM THE</a:t>
            </a:r>
            <a:br>
              <a:rPr lang="en-US" sz="1200" dirty="0" smtClean="0"/>
            </a:br>
            <a:r>
              <a:rPr lang="en-US" sz="1200" dirty="0" smtClean="0"/>
              <a:t>NORTHWEST. VISIBILITIES HAVE BEEN REDUCED TO BETWEEN 1 AND 3</a:t>
            </a:r>
            <a:br>
              <a:rPr lang="en-US" sz="1200" dirty="0" smtClean="0"/>
            </a:br>
            <a:r>
              <a:rPr lang="en-US" sz="1200" dirty="0" smtClean="0"/>
              <a:t>MILES...AND AIR QUALITY HAS BEEN SIGNIFICANTLY IMPACTED. </a:t>
            </a:r>
          </a:p>
        </p:txBody>
      </p:sp>
      <p:sp>
        <p:nvSpPr>
          <p:cNvPr id="5" name="TextBox 4"/>
          <p:cNvSpPr txBox="1"/>
          <p:nvPr/>
        </p:nvSpPr>
        <p:spPr>
          <a:xfrm>
            <a:off x="6400800" y="533400"/>
            <a:ext cx="2455865" cy="369332"/>
          </a:xfrm>
          <a:prstGeom prst="rect">
            <a:avLst/>
          </a:prstGeom>
          <a:noFill/>
        </p:spPr>
        <p:txBody>
          <a:bodyPr wrap="none" rtlCol="0">
            <a:spAutoFit/>
          </a:bodyPr>
          <a:lstStyle/>
          <a:p>
            <a:r>
              <a:rPr lang="en-US" dirty="0" smtClean="0"/>
              <a:t>From Andy </a:t>
            </a:r>
            <a:r>
              <a:rPr lang="en-US" dirty="0" err="1" smtClean="0"/>
              <a:t>Edman</a:t>
            </a:r>
            <a:r>
              <a:rPr lang="en-US" dirty="0" smtClean="0"/>
              <a:t>/NWS</a:t>
            </a:r>
            <a:endParaRPr lang="en-US" dirty="0"/>
          </a:p>
        </p:txBody>
      </p:sp>
      <p:sp>
        <p:nvSpPr>
          <p:cNvPr id="8" name="Oval 7"/>
          <p:cNvSpPr/>
          <p:nvPr/>
        </p:nvSpPr>
        <p:spPr>
          <a:xfrm>
            <a:off x="6790189" y="38100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Peak Particles PM&lt;sub&gt;2.5&lt;/sub&gt; (24-hour) - https://files.airnowtech.org/airnow/2016/20160507/peak_pm25_usa.jpg"/>
          <p:cNvPicPr>
            <a:picLocks noChangeAspect="1" noChangeArrowheads="1"/>
          </p:cNvPicPr>
          <p:nvPr/>
        </p:nvPicPr>
        <p:blipFill>
          <a:blip r:embed="rId3" cstate="print"/>
          <a:srcRect/>
          <a:stretch>
            <a:fillRect/>
          </a:stretch>
        </p:blipFill>
        <p:spPr bwMode="auto">
          <a:xfrm>
            <a:off x="228600" y="3133904"/>
            <a:ext cx="3905249" cy="2975428"/>
          </a:xfrm>
          <a:prstGeom prst="rect">
            <a:avLst/>
          </a:prstGeom>
          <a:noFill/>
        </p:spPr>
      </p:pic>
      <p:pic>
        <p:nvPicPr>
          <p:cNvPr id="10" name="Picture 3"/>
          <p:cNvPicPr>
            <a:picLocks noChangeAspect="1" noChangeArrowheads="1"/>
          </p:cNvPicPr>
          <p:nvPr/>
        </p:nvPicPr>
        <p:blipFill>
          <a:blip r:embed="rId4" cstate="print"/>
          <a:srcRect l="13750" t="63000" r="44375" b="31000"/>
          <a:stretch>
            <a:fillRect/>
          </a:stretch>
        </p:blipFill>
        <p:spPr bwMode="auto">
          <a:xfrm>
            <a:off x="152400" y="6172200"/>
            <a:ext cx="4127488" cy="369626"/>
          </a:xfrm>
          <a:prstGeom prst="rect">
            <a:avLst/>
          </a:prstGeom>
          <a:noFill/>
          <a:ln w="9525">
            <a:noFill/>
            <a:miter lim="800000"/>
            <a:headEnd/>
            <a:tailEnd/>
          </a:ln>
        </p:spPr>
      </p:pic>
      <p:sp>
        <p:nvSpPr>
          <p:cNvPr id="11" name="Rectangle 10"/>
          <p:cNvSpPr/>
          <p:nvPr/>
        </p:nvSpPr>
        <p:spPr>
          <a:xfrm>
            <a:off x="1066800" y="6488668"/>
            <a:ext cx="2566728" cy="369332"/>
          </a:xfrm>
          <a:prstGeom prst="rect">
            <a:avLst/>
          </a:prstGeom>
        </p:spPr>
        <p:txBody>
          <a:bodyPr wrap="none">
            <a:spAutoFit/>
          </a:bodyPr>
          <a:lstStyle/>
          <a:p>
            <a:r>
              <a:rPr lang="en-US" dirty="0" smtClean="0"/>
              <a:t>https://www.airnow.gov/</a:t>
            </a:r>
            <a:endParaRPr lang="en-US" dirty="0"/>
          </a:p>
        </p:txBody>
      </p:sp>
    </p:spTree>
    <p:extLst>
      <p:ext uri="{BB962C8B-B14F-4D97-AF65-F5344CB8AC3E}">
        <p14:creationId xmlns:p14="http://schemas.microsoft.com/office/powerpoint/2010/main" val="2114110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beans\users$\bpierce\Data\Documents\FY16_Travel\3rd_NOAA_JPSS_Annual_Meeting\NUCAPS_Column_CO.May.06.2016.AM.qc.eq.0l.medium.map.no.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248" y="1990078"/>
            <a:ext cx="4873752" cy="4873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beans\users$\bpierce\Data\Documents\FY16_Travel\3rd_NOAA_JPSS_Annual_Meeting\VIIRS_AOD_201605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222"/>
            <a:ext cx="4675970" cy="368682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878366" y="1160756"/>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119180" y="1389356"/>
            <a:ext cx="3976820" cy="26111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76800" y="8878"/>
            <a:ext cx="4267200" cy="2031325"/>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NUCAPS trace gas Retrievals (EDR)</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Output files include </a:t>
            </a:r>
            <a:r>
              <a:rPr lang="en-US" dirty="0">
                <a:latin typeface="Times New Roman" panose="02020603050405020304" pitchFamily="18" charset="0"/>
                <a:cs typeface="Times New Roman" panose="02020603050405020304" pitchFamily="18" charset="0"/>
              </a:rPr>
              <a:t>averaging kernel, </a:t>
            </a:r>
            <a:r>
              <a:rPr lang="en-US" dirty="0" err="1">
                <a:latin typeface="Times New Roman" panose="02020603050405020304" pitchFamily="18" charset="0"/>
                <a:cs typeface="Times New Roman" panose="02020603050405020304" pitchFamily="18" charset="0"/>
              </a:rPr>
              <a:t>apriori</a:t>
            </a:r>
            <a:r>
              <a:rPr lang="en-US" dirty="0">
                <a:latin typeface="Times New Roman" panose="02020603050405020304" pitchFamily="18" charset="0"/>
                <a:cs typeface="Times New Roman" panose="02020603050405020304" pitchFamily="18" charset="0"/>
              </a:rPr>
              <a:t>, interpolation and inverse matrixes for applying to model (or </a:t>
            </a:r>
            <a:r>
              <a:rPr lang="en-US" dirty="0" err="1">
                <a:latin typeface="Times New Roman" panose="02020603050405020304" pitchFamily="18" charset="0"/>
                <a:cs typeface="Times New Roman" panose="02020603050405020304" pitchFamily="18" charset="0"/>
              </a:rPr>
              <a:t>insitu</a:t>
            </a:r>
            <a:r>
              <a:rPr lang="en-US" dirty="0">
                <a:latin typeface="Times New Roman" panose="02020603050405020304" pitchFamily="18" charset="0"/>
                <a:cs typeface="Times New Roman" panose="02020603050405020304" pitchFamily="18" charset="0"/>
              </a:rPr>
              <a:t>) profiles for data assimilation (or validation) activities. </a:t>
            </a:r>
            <a:endParaRPr lang="en-US" dirty="0" smtClean="0">
              <a:latin typeface="Times New Roman" panose="02020603050405020304" pitchFamily="18" charset="0"/>
              <a:cs typeface="Times New Roman" panose="02020603050405020304" pitchFamily="18" charset="0"/>
            </a:endParaRPr>
          </a:p>
        </p:txBody>
      </p:sp>
      <p:sp>
        <p:nvSpPr>
          <p:cNvPr id="13" name="Rectangle 12"/>
          <p:cNvSpPr/>
          <p:nvPr/>
        </p:nvSpPr>
        <p:spPr>
          <a:xfrm>
            <a:off x="76200" y="3886200"/>
            <a:ext cx="4572000" cy="2585323"/>
          </a:xfrm>
          <a:prstGeom prst="rect">
            <a:avLst/>
          </a:prstGeom>
        </p:spPr>
        <p:txBody>
          <a:bodyPr>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F</a:t>
            </a:r>
            <a:r>
              <a:rPr lang="en-US" dirty="0" smtClean="0">
                <a:latin typeface="Times New Roman" panose="02020603050405020304" pitchFamily="18" charset="0"/>
                <a:cs typeface="Times New Roman" panose="02020603050405020304" pitchFamily="18" charset="0"/>
              </a:rPr>
              <a:t>iles </a:t>
            </a:r>
            <a:r>
              <a:rPr lang="en-US" dirty="0">
                <a:latin typeface="Times New Roman" panose="02020603050405020304" pitchFamily="18" charset="0"/>
                <a:cs typeface="Times New Roman" panose="02020603050405020304" pitchFamily="18" charset="0"/>
              </a:rPr>
              <a:t>also include surface parameters, degrees of freedom, and combined microwave and infrared quality flags. </a:t>
            </a: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Will </a:t>
            </a:r>
            <a:r>
              <a:rPr lang="en-US" dirty="0">
                <a:latin typeface="Times New Roman" panose="02020603050405020304" pitchFamily="18" charset="0"/>
                <a:cs typeface="Times New Roman" panose="02020603050405020304" pitchFamily="18" charset="0"/>
              </a:rPr>
              <a:t>be used within </a:t>
            </a:r>
            <a:r>
              <a:rPr lang="en-US" dirty="0" smtClean="0">
                <a:latin typeface="Times New Roman" panose="02020603050405020304" pitchFamily="18" charset="0"/>
                <a:cs typeface="Times New Roman" panose="02020603050405020304" pitchFamily="18" charset="0"/>
              </a:rPr>
              <a:t>CSPP </a:t>
            </a:r>
            <a:r>
              <a:rPr lang="en-US" dirty="0">
                <a:latin typeface="Times New Roman" panose="02020603050405020304" pitchFamily="18" charset="0"/>
                <a:cs typeface="Times New Roman" panose="02020603050405020304" pitchFamily="18" charset="0"/>
              </a:rPr>
              <a:t>for IDEA-I NUCAPS smoke forecasts and also in collaboration with colleagues at NOAA/ESRL for NUCAPS CH4 and CO retrieval validation activities.   </a:t>
            </a:r>
          </a:p>
        </p:txBody>
      </p:sp>
    </p:spTree>
    <p:extLst>
      <p:ext uri="{BB962C8B-B14F-4D97-AF65-F5344CB8AC3E}">
        <p14:creationId xmlns:p14="http://schemas.microsoft.com/office/powerpoint/2010/main" val="4056164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eans\users$\bpierce\Data\Documents\FY16_Travel\3rd_NOAA_JPSS_Annual_Meeting\NUCAPS_Column_CO.May.06.2016.AM.qc.eq.0l.medium.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248" y="1990078"/>
            <a:ext cx="4873752" cy="4873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beans\users$\bpierce\Data\Documents\FY16_Travel\3rd_NOAA_JPSS_Annual_Meeting\VIIRS_AOD_201605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222"/>
            <a:ext cx="4675970" cy="368682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878366" y="1160756"/>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76800" y="8878"/>
            <a:ext cx="4267200" cy="2031325"/>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CSPP NUCAPS trace gas EDR</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nclude </a:t>
            </a:r>
            <a:r>
              <a:rPr lang="en-US" dirty="0">
                <a:latin typeface="Times New Roman" panose="02020603050405020304" pitchFamily="18" charset="0"/>
                <a:cs typeface="Times New Roman" panose="02020603050405020304" pitchFamily="18" charset="0"/>
              </a:rPr>
              <a:t>averaging kernel, </a:t>
            </a:r>
            <a:r>
              <a:rPr lang="en-US" dirty="0" err="1">
                <a:latin typeface="Times New Roman" panose="02020603050405020304" pitchFamily="18" charset="0"/>
                <a:cs typeface="Times New Roman" panose="02020603050405020304" pitchFamily="18" charset="0"/>
              </a:rPr>
              <a:t>apriori</a:t>
            </a:r>
            <a:r>
              <a:rPr lang="en-US" dirty="0">
                <a:latin typeface="Times New Roman" panose="02020603050405020304" pitchFamily="18" charset="0"/>
                <a:cs typeface="Times New Roman" panose="02020603050405020304" pitchFamily="18" charset="0"/>
              </a:rPr>
              <a:t>, interpolation and inverse matrixes for applying to model (or </a:t>
            </a:r>
            <a:r>
              <a:rPr lang="en-US" dirty="0" err="1">
                <a:latin typeface="Times New Roman" panose="02020603050405020304" pitchFamily="18" charset="0"/>
                <a:cs typeface="Times New Roman" panose="02020603050405020304" pitchFamily="18" charset="0"/>
              </a:rPr>
              <a:t>insitu</a:t>
            </a:r>
            <a:r>
              <a:rPr lang="en-US" dirty="0">
                <a:latin typeface="Times New Roman" panose="02020603050405020304" pitchFamily="18" charset="0"/>
                <a:cs typeface="Times New Roman" panose="02020603050405020304" pitchFamily="18" charset="0"/>
              </a:rPr>
              <a:t>) profiles for data assimilation (or validation) activities. </a:t>
            </a:r>
            <a:endParaRPr lang="en-US" dirty="0" smtClean="0">
              <a:latin typeface="Times New Roman" panose="02020603050405020304" pitchFamily="18" charset="0"/>
              <a:cs typeface="Times New Roman" panose="02020603050405020304" pitchFamily="18" charset="0"/>
            </a:endParaRPr>
          </a:p>
        </p:txBody>
      </p:sp>
      <p:pic>
        <p:nvPicPr>
          <p:cNvPr id="14339" name="Picture 3" descr="\\beans\users$\bpierce\Data\Documents\FY16_Travel\3rd_NOAA_JPSS_Annual_Meeting\NUCAPS_CO_Profile_Fort_McMurray.May.06.2016.AM.qc.eq.0l.medium.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2362200"/>
            <a:ext cx="4419599" cy="44195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3962400" y="4114800"/>
            <a:ext cx="24384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12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eans\users$\bpierce\Data\Documents\Attachments\jul_28\eidea_AOD_May_09_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74625"/>
            <a:ext cx="8255000" cy="6508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0" y="2667000"/>
            <a:ext cx="10668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964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833</Words>
  <Application>Microsoft Office PowerPoint</Application>
  <PresentationFormat>On-screen Show (4:3)</PresentationFormat>
  <Paragraphs>113</Paragraphs>
  <Slides>23</Slides>
  <Notes>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dc:creator>
  <cp:lastModifiedBy>Brad</cp:lastModifiedBy>
  <cp:revision>22</cp:revision>
  <dcterms:created xsi:type="dcterms:W3CDTF">2006-08-16T00:00:00Z</dcterms:created>
  <dcterms:modified xsi:type="dcterms:W3CDTF">2016-12-12T05:05:58Z</dcterms:modified>
</cp:coreProperties>
</file>