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70" r:id="rId4"/>
    <p:sldId id="262" r:id="rId5"/>
    <p:sldId id="256" r:id="rId6"/>
    <p:sldId id="267" r:id="rId7"/>
    <p:sldId id="259" r:id="rId8"/>
    <p:sldId id="268" r:id="rId9"/>
    <p:sldId id="271" r:id="rId10"/>
    <p:sldId id="264" r:id="rId11"/>
    <p:sldId id="265" r:id="rId12"/>
    <p:sldId id="276" r:id="rId13"/>
    <p:sldId id="27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espo.nasa.gov/missions/ajax"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0"/>
            <a:ext cx="8229600" cy="954107"/>
          </a:xfrm>
          <a:prstGeom prst="rect">
            <a:avLst/>
          </a:prstGeom>
        </p:spPr>
        <p:txBody>
          <a:bodyPr wrap="square">
            <a:spAutoFit/>
          </a:bodyPr>
          <a:lstStyle/>
          <a:p>
            <a:r>
              <a:rPr lang="en-US" sz="2800" b="1" dirty="0">
                <a:latin typeface="Times New Roman" pitchFamily="18" charset="0"/>
                <a:cs typeface="Times New Roman" pitchFamily="18" charset="0"/>
              </a:rPr>
              <a:t>Forecasting Stratospheric Intrusion Events over the Western US for Exceptional Event Demonstration</a:t>
            </a:r>
          </a:p>
        </p:txBody>
      </p:sp>
      <p:sp>
        <p:nvSpPr>
          <p:cNvPr id="8" name="Rectangle 7"/>
          <p:cNvSpPr/>
          <p:nvPr/>
        </p:nvSpPr>
        <p:spPr>
          <a:xfrm>
            <a:off x="-7453" y="6553391"/>
            <a:ext cx="9153416" cy="276999"/>
          </a:xfrm>
          <a:prstGeom prst="rect">
            <a:avLst/>
          </a:prstGeom>
          <a:solidFill>
            <a:schemeClr val="accent1"/>
          </a:solidFill>
        </p:spPr>
        <p:txBody>
          <a:bodyPr wrap="square">
            <a:spAutoFit/>
          </a:bodyPr>
          <a:lstStyle/>
          <a:p>
            <a:pPr algn="ctr"/>
            <a:r>
              <a:rPr lang="en-US" sz="1200" b="1" dirty="0" smtClean="0">
                <a:latin typeface="Times New Roman" pitchFamily="18" charset="0"/>
                <a:cs typeface="Times New Roman" pitchFamily="18" charset="0"/>
              </a:rPr>
              <a:t>A54H-01 Fall AGU 2013 – </a:t>
            </a:r>
            <a:r>
              <a:rPr lang="en-US" sz="1200" b="1" dirty="0">
                <a:latin typeface="Times New Roman" pitchFamily="18" charset="0"/>
                <a:cs typeface="Times New Roman" pitchFamily="18" charset="0"/>
              </a:rPr>
              <a:t>The Nexus of Geophysical Processes and Exposure Science </a:t>
            </a:r>
            <a:r>
              <a:rPr lang="en-US" sz="1200" b="1" dirty="0" smtClean="0">
                <a:latin typeface="Times New Roman" pitchFamily="18" charset="0"/>
                <a:cs typeface="Times New Roman" pitchFamily="18" charset="0"/>
              </a:rPr>
              <a:t>II</a:t>
            </a:r>
            <a:r>
              <a:rPr lang="en-US" sz="1200" b="1" dirty="0">
                <a:latin typeface="Times New Roman" pitchFamily="18" charset="0"/>
                <a:cs typeface="Times New Roman" pitchFamily="18" charset="0"/>
              </a:rPr>
              <a:t>, 9-13 December, </a:t>
            </a:r>
            <a:r>
              <a:rPr lang="en-US" sz="1200" b="1" dirty="0" smtClean="0">
                <a:latin typeface="Times New Roman" pitchFamily="18" charset="0"/>
                <a:cs typeface="Times New Roman" pitchFamily="18" charset="0"/>
              </a:rPr>
              <a:t>San </a:t>
            </a:r>
            <a:r>
              <a:rPr lang="en-US" sz="1200" b="1" dirty="0">
                <a:latin typeface="Times New Roman" pitchFamily="18" charset="0"/>
                <a:cs typeface="Times New Roman" pitchFamily="18" charset="0"/>
              </a:rPr>
              <a:t>Francisco, </a:t>
            </a:r>
            <a:r>
              <a:rPr lang="en-US" sz="1200" b="1" dirty="0" smtClean="0">
                <a:latin typeface="Times New Roman" pitchFamily="18" charset="0"/>
                <a:cs typeface="Times New Roman" pitchFamily="18" charset="0"/>
              </a:rPr>
              <a:t>CA</a:t>
            </a:r>
            <a:endParaRPr lang="en-US" sz="1200" b="1" dirty="0">
              <a:latin typeface="Times New Roman" pitchFamily="18" charset="0"/>
              <a:cs typeface="Times New Roman" pitchFamily="18" charset="0"/>
            </a:endParaRPr>
          </a:p>
        </p:txBody>
      </p:sp>
      <p:sp>
        <p:nvSpPr>
          <p:cNvPr id="3" name="Rectangle 2"/>
          <p:cNvSpPr/>
          <p:nvPr/>
        </p:nvSpPr>
        <p:spPr>
          <a:xfrm>
            <a:off x="348052" y="1353264"/>
            <a:ext cx="7652948" cy="5047536"/>
          </a:xfrm>
          <a:prstGeom prst="rect">
            <a:avLst/>
          </a:prstGeom>
        </p:spPr>
        <p:txBody>
          <a:bodyPr wrap="square">
            <a:spAutoFit/>
          </a:bodyPr>
          <a:lstStyle/>
          <a:p>
            <a:pPr algn="ctr"/>
            <a:r>
              <a:rPr lang="en-US" sz="1400" b="1" dirty="0" smtClean="0">
                <a:latin typeface="Times New Roman" pitchFamily="18" charset="0"/>
                <a:cs typeface="Times New Roman" pitchFamily="18" charset="0"/>
              </a:rPr>
              <a:t>R. Bradley Pierce</a:t>
            </a:r>
            <a:endParaRPr lang="en-US" sz="1400" b="1" dirty="0">
              <a:latin typeface="Times New Roman" pitchFamily="18" charset="0"/>
              <a:cs typeface="Times New Roman" pitchFamily="18" charset="0"/>
            </a:endParaRPr>
          </a:p>
          <a:p>
            <a:pPr algn="ctr"/>
            <a:r>
              <a:rPr lang="en-US" sz="1400" b="1" dirty="0">
                <a:latin typeface="Times New Roman" pitchFamily="18" charset="0"/>
                <a:cs typeface="Times New Roman" pitchFamily="18" charset="0"/>
              </a:rPr>
              <a:t>Center for Satellite Applications and Research (</a:t>
            </a:r>
            <a:r>
              <a:rPr lang="en-US" sz="1400" b="1" dirty="0" smtClean="0">
                <a:latin typeface="Times New Roman" pitchFamily="18" charset="0"/>
                <a:cs typeface="Times New Roman" pitchFamily="18" charset="0"/>
              </a:rPr>
              <a:t>STAR), NOAA/NESDIS</a:t>
            </a:r>
          </a:p>
          <a:p>
            <a:pPr algn="ctr"/>
            <a:r>
              <a:rPr lang="en-US" sz="1400" b="1" dirty="0" smtClean="0">
                <a:latin typeface="Times New Roman" pitchFamily="18" charset="0"/>
                <a:cs typeface="Times New Roman" pitchFamily="18" charset="0"/>
              </a:rPr>
              <a:t>Madison</a:t>
            </a:r>
            <a:r>
              <a:rPr lang="en-US" sz="1400" b="1" dirty="0">
                <a:latin typeface="Times New Roman" pitchFamily="18" charset="0"/>
                <a:cs typeface="Times New Roman" pitchFamily="18" charset="0"/>
              </a:rPr>
              <a:t>, WI, </a:t>
            </a:r>
            <a:r>
              <a:rPr lang="en-US" sz="1400" b="1" dirty="0" smtClean="0">
                <a:latin typeface="Times New Roman" pitchFamily="18" charset="0"/>
                <a:cs typeface="Times New Roman" pitchFamily="18" charset="0"/>
              </a:rPr>
              <a:t>USA</a:t>
            </a:r>
          </a:p>
          <a:p>
            <a:pPr algn="ctr"/>
            <a:endParaRPr lang="en-US" sz="1400" b="1" dirty="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Patrick J. Reddy</a:t>
            </a:r>
            <a:endParaRPr lang="en-US" sz="1400" b="1" dirty="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Air </a:t>
            </a:r>
            <a:r>
              <a:rPr lang="en-US" sz="1400" b="1" dirty="0">
                <a:latin typeface="Times New Roman" pitchFamily="18" charset="0"/>
                <a:cs typeface="Times New Roman" pitchFamily="18" charset="0"/>
              </a:rPr>
              <a:t>Pollution Control Division, Colorado Department of Public Health and </a:t>
            </a:r>
            <a:r>
              <a:rPr lang="en-US" sz="1400" b="1" dirty="0" smtClean="0">
                <a:latin typeface="Times New Roman" pitchFamily="18" charset="0"/>
                <a:cs typeface="Times New Roman" pitchFamily="18" charset="0"/>
              </a:rPr>
              <a:t>Environment </a:t>
            </a:r>
          </a:p>
          <a:p>
            <a:pPr algn="ctr"/>
            <a:r>
              <a:rPr lang="en-US" sz="1400" b="1" dirty="0" smtClean="0">
                <a:latin typeface="Times New Roman" pitchFamily="18" charset="0"/>
                <a:cs typeface="Times New Roman" pitchFamily="18" charset="0"/>
              </a:rPr>
              <a:t>Denver</a:t>
            </a:r>
            <a:r>
              <a:rPr lang="en-US" sz="1400" b="1" dirty="0">
                <a:latin typeface="Times New Roman" pitchFamily="18" charset="0"/>
                <a:cs typeface="Times New Roman" pitchFamily="18" charset="0"/>
              </a:rPr>
              <a:t>, CO, </a:t>
            </a:r>
            <a:r>
              <a:rPr lang="en-US" sz="1400" b="1" dirty="0" smtClean="0">
                <a:latin typeface="Times New Roman" pitchFamily="18" charset="0"/>
                <a:cs typeface="Times New Roman" pitchFamily="18" charset="0"/>
              </a:rPr>
              <a:t>USA</a:t>
            </a:r>
          </a:p>
          <a:p>
            <a:pPr algn="ctr"/>
            <a:endParaRPr lang="en-US" sz="1400" b="1" dirty="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Gail </a:t>
            </a:r>
            <a:r>
              <a:rPr lang="en-US" sz="1400" b="1" dirty="0" err="1" smtClean="0">
                <a:latin typeface="Times New Roman" pitchFamily="18" charset="0"/>
                <a:cs typeface="Times New Roman" pitchFamily="18" charset="0"/>
              </a:rPr>
              <a:t>Tonnesen</a:t>
            </a:r>
            <a:endParaRPr lang="en-US" sz="1400" b="1" dirty="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Region </a:t>
            </a:r>
            <a:r>
              <a:rPr lang="en-US" sz="1400" b="1" dirty="0">
                <a:latin typeface="Times New Roman" pitchFamily="18" charset="0"/>
                <a:cs typeface="Times New Roman" pitchFamily="18" charset="0"/>
              </a:rPr>
              <a:t>8, Air Program, U.S. Environmental Protection </a:t>
            </a:r>
            <a:r>
              <a:rPr lang="en-US" sz="1400" b="1" dirty="0" smtClean="0">
                <a:latin typeface="Times New Roman" pitchFamily="18" charset="0"/>
                <a:cs typeface="Times New Roman" pitchFamily="18" charset="0"/>
              </a:rPr>
              <a:t>Agency,</a:t>
            </a:r>
          </a:p>
          <a:p>
            <a:pPr algn="ctr"/>
            <a:r>
              <a:rPr lang="en-US" sz="1400" b="1" dirty="0" smtClean="0">
                <a:latin typeface="Times New Roman" pitchFamily="18" charset="0"/>
                <a:cs typeface="Times New Roman" pitchFamily="18" charset="0"/>
              </a:rPr>
              <a:t>Denver</a:t>
            </a:r>
            <a:r>
              <a:rPr lang="en-US" sz="1400" b="1" dirty="0">
                <a:latin typeface="Times New Roman" pitchFamily="18" charset="0"/>
                <a:cs typeface="Times New Roman" pitchFamily="18" charset="0"/>
              </a:rPr>
              <a:t>, CO, USA</a:t>
            </a:r>
          </a:p>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Ryan </a:t>
            </a:r>
            <a:r>
              <a:rPr lang="en-US" sz="1400" b="1" dirty="0" err="1">
                <a:latin typeface="Times New Roman" pitchFamily="18" charset="0"/>
                <a:cs typeface="Times New Roman" pitchFamily="18" charset="0"/>
              </a:rPr>
              <a:t>McCammon</a:t>
            </a:r>
            <a:endParaRPr lang="en-US" sz="1400" b="1" dirty="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Air </a:t>
            </a:r>
            <a:r>
              <a:rPr lang="en-US" sz="1400" b="1" dirty="0">
                <a:latin typeface="Times New Roman" pitchFamily="18" charset="0"/>
                <a:cs typeface="Times New Roman" pitchFamily="18" charset="0"/>
              </a:rPr>
              <a:t>Quality Division, Wyoming Department of Environmental </a:t>
            </a:r>
            <a:r>
              <a:rPr lang="en-US" sz="1400" b="1" dirty="0" smtClean="0">
                <a:latin typeface="Times New Roman" pitchFamily="18" charset="0"/>
                <a:cs typeface="Times New Roman" pitchFamily="18" charset="0"/>
              </a:rPr>
              <a:t>Quality</a:t>
            </a:r>
          </a:p>
          <a:p>
            <a:pPr algn="ctr"/>
            <a:r>
              <a:rPr lang="en-US" sz="1400" b="1" dirty="0" smtClean="0">
                <a:latin typeface="Times New Roman" pitchFamily="18" charset="0"/>
                <a:cs typeface="Times New Roman" pitchFamily="18" charset="0"/>
              </a:rPr>
              <a:t>Cheyenne, </a:t>
            </a:r>
            <a:r>
              <a:rPr lang="en-US" sz="1400" b="1" dirty="0">
                <a:latin typeface="Times New Roman" pitchFamily="18" charset="0"/>
                <a:cs typeface="Times New Roman" pitchFamily="18" charset="0"/>
              </a:rPr>
              <a:t>WY, USA</a:t>
            </a:r>
          </a:p>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Emma Yates and Laura </a:t>
            </a:r>
            <a:r>
              <a:rPr lang="en-US" sz="1400" b="1" dirty="0" err="1" smtClean="0">
                <a:latin typeface="Times New Roman" pitchFamily="18" charset="0"/>
                <a:cs typeface="Times New Roman" pitchFamily="18" charset="0"/>
              </a:rPr>
              <a:t>Iraci</a:t>
            </a:r>
            <a:endParaRPr lang="en-US" sz="1400" b="1" dirty="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Atmospheric </a:t>
            </a:r>
            <a:r>
              <a:rPr lang="en-US" sz="1400" b="1" dirty="0">
                <a:latin typeface="Times New Roman" pitchFamily="18" charset="0"/>
                <a:cs typeface="Times New Roman" pitchFamily="18" charset="0"/>
              </a:rPr>
              <a:t>Science Branch, NASA Ames Research </a:t>
            </a:r>
            <a:r>
              <a:rPr lang="en-US" sz="1400" b="1" dirty="0" smtClean="0">
                <a:latin typeface="Times New Roman" pitchFamily="18" charset="0"/>
                <a:cs typeface="Times New Roman" pitchFamily="18" charset="0"/>
              </a:rPr>
              <a:t>Center</a:t>
            </a:r>
          </a:p>
          <a:p>
            <a:pPr algn="ctr"/>
            <a:r>
              <a:rPr lang="en-US" sz="1400" b="1" dirty="0" smtClean="0">
                <a:latin typeface="Times New Roman" pitchFamily="18" charset="0"/>
                <a:cs typeface="Times New Roman" pitchFamily="18" charset="0"/>
              </a:rPr>
              <a:t>Moffett </a:t>
            </a:r>
            <a:r>
              <a:rPr lang="en-US" sz="1400" b="1" dirty="0">
                <a:latin typeface="Times New Roman" pitchFamily="18" charset="0"/>
                <a:cs typeface="Times New Roman" pitchFamily="18" charset="0"/>
              </a:rPr>
              <a:t>Field, CA, </a:t>
            </a:r>
            <a:r>
              <a:rPr lang="en-US" sz="1400" b="1" dirty="0" smtClean="0">
                <a:latin typeface="Times New Roman" pitchFamily="18" charset="0"/>
                <a:cs typeface="Times New Roman" pitchFamily="18" charset="0"/>
              </a:rPr>
              <a:t>USA</a:t>
            </a:r>
          </a:p>
          <a:p>
            <a:pPr algn="ctr"/>
            <a:endParaRPr lang="en-US" sz="1400" b="1" dirty="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Todd </a:t>
            </a:r>
            <a:r>
              <a:rPr lang="en-US" sz="1400" b="1" dirty="0" err="1" smtClean="0">
                <a:latin typeface="Times New Roman" pitchFamily="18" charset="0"/>
                <a:cs typeface="Times New Roman" pitchFamily="18" charset="0"/>
              </a:rPr>
              <a:t>Schaack</a:t>
            </a:r>
            <a:r>
              <a:rPr lang="en-US" sz="1400" b="1" dirty="0" smtClean="0">
                <a:latin typeface="Times New Roman" pitchFamily="18" charset="0"/>
                <a:cs typeface="Times New Roman" pitchFamily="18" charset="0"/>
              </a:rPr>
              <a:t> and Allen </a:t>
            </a:r>
            <a:r>
              <a:rPr lang="en-US" sz="1400" b="1" dirty="0" err="1" smtClean="0">
                <a:latin typeface="Times New Roman" pitchFamily="18" charset="0"/>
                <a:cs typeface="Times New Roman" pitchFamily="18" charset="0"/>
              </a:rPr>
              <a:t>Lenzen</a:t>
            </a:r>
            <a:r>
              <a:rPr lang="en-US" sz="1400" b="1" dirty="0" smtClean="0">
                <a:latin typeface="Times New Roman" pitchFamily="18" charset="0"/>
                <a:cs typeface="Times New Roman" pitchFamily="18" charset="0"/>
              </a:rPr>
              <a:t> </a:t>
            </a:r>
          </a:p>
          <a:p>
            <a:pPr algn="ctr"/>
            <a:r>
              <a:rPr lang="en-US" sz="1400" b="1" dirty="0" smtClean="0">
                <a:latin typeface="Times New Roman" pitchFamily="18" charset="0"/>
                <a:cs typeface="Times New Roman" pitchFamily="18" charset="0"/>
              </a:rPr>
              <a:t>Space </a:t>
            </a:r>
            <a:r>
              <a:rPr lang="en-US" sz="1400" b="1" dirty="0">
                <a:latin typeface="Times New Roman" pitchFamily="18" charset="0"/>
                <a:cs typeface="Times New Roman" pitchFamily="18" charset="0"/>
              </a:rPr>
              <a:t>Science and Engineering Center, University of </a:t>
            </a:r>
            <a:r>
              <a:rPr lang="en-US" sz="1400" b="1" dirty="0" smtClean="0">
                <a:latin typeface="Times New Roman" pitchFamily="18" charset="0"/>
                <a:cs typeface="Times New Roman" pitchFamily="18" charset="0"/>
              </a:rPr>
              <a:t>Wisconsin</a:t>
            </a:r>
          </a:p>
          <a:p>
            <a:pPr algn="ctr"/>
            <a:r>
              <a:rPr lang="en-US" sz="1400" b="1" dirty="0" smtClean="0">
                <a:latin typeface="Times New Roman" pitchFamily="18" charset="0"/>
                <a:cs typeface="Times New Roman" pitchFamily="18" charset="0"/>
              </a:rPr>
              <a:t>Madison</a:t>
            </a:r>
            <a:r>
              <a:rPr lang="en-US" sz="1400" b="1" dirty="0">
                <a:latin typeface="Times New Roman" pitchFamily="18" charset="0"/>
                <a:cs typeface="Times New Roman" pitchFamily="18" charset="0"/>
              </a:rPr>
              <a:t>, WI, </a:t>
            </a:r>
            <a:r>
              <a:rPr lang="en-US" sz="1400" b="1" dirty="0" smtClean="0">
                <a:latin typeface="Times New Roman" pitchFamily="18" charset="0"/>
                <a:cs typeface="Times New Roman" pitchFamily="18" charset="0"/>
              </a:rPr>
              <a:t>USA</a:t>
            </a:r>
            <a:endParaRPr lang="en-US" sz="1400" b="1" dirty="0">
              <a:latin typeface="Times New Roman" pitchFamily="18" charset="0"/>
              <a:cs typeface="Times New Roman" pitchFamily="18" charset="0"/>
            </a:endParaRPr>
          </a:p>
        </p:txBody>
      </p:sp>
      <p:pic>
        <p:nvPicPr>
          <p:cNvPr id="9" name="Picture 2" descr="https://encrypted-tbn1.gstatic.com/images?q=tbn:ANd9GcSANEoTxsoX89-AP9mJ0ZzfuV3y0pRSzBQSCWlsd7fDLp6uy-_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 y="960765"/>
            <a:ext cx="1408093" cy="14080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QAST banner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84684"/>
          <a:stretch/>
        </p:blipFill>
        <p:spPr bwMode="auto">
          <a:xfrm>
            <a:off x="11439" y="4689422"/>
            <a:ext cx="1455253" cy="12541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nlportal.inl.gov/portal/server.pt/gateway/PTARGS_0_0_382_0_0_47/http%3B/exps3%3B8180/GWTPortalContentManager/file/306/EPA%20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88" y="2895599"/>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flags-and-anthems.com/media/flags/flagge-colorad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210" y="2226482"/>
            <a:ext cx="1547789" cy="8977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wyoming.gov/images/general/fla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8926" y="3835562"/>
            <a:ext cx="1537037" cy="8888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ssec.wisc.edu/logo/SSEC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5194" y="5316511"/>
            <a:ext cx="1258586" cy="88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547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762000"/>
            <a:ext cx="9144000" cy="4724400"/>
            <a:chOff x="0" y="228600"/>
            <a:chExt cx="9144000" cy="4724400"/>
          </a:xfrm>
        </p:grpSpPr>
        <p:sp>
          <p:nvSpPr>
            <p:cNvPr id="2" name="Rectangle 1"/>
            <p:cNvSpPr/>
            <p:nvPr/>
          </p:nvSpPr>
          <p:spPr>
            <a:xfrm>
              <a:off x="972844" y="1339790"/>
              <a:ext cx="372122"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1" name="Picture 3" descr="\\beans\users$\bpierce\Data\Documents\FY14_Travel\AGU\Talk\WRFCHEM_obs_AJAX_F47_20120605_ra_curtain_ozone_nasa_12km_large_domain.10sec.png"/>
            <p:cNvPicPr>
              <a:picLocks noChangeAspect="1" noChangeArrowheads="1"/>
            </p:cNvPicPr>
            <p:nvPr/>
          </p:nvPicPr>
          <p:blipFill rotWithShape="1">
            <a:blip r:embed="rId2">
              <a:extLst>
                <a:ext uri="{28A0092B-C50C-407E-A947-70E740481C1C}">
                  <a14:useLocalDpi xmlns:a14="http://schemas.microsoft.com/office/drawing/2010/main" val="0"/>
                </a:ext>
              </a:extLst>
            </a:blip>
            <a:srcRect r="7521"/>
            <a:stretch/>
          </p:blipFill>
          <p:spPr bwMode="auto">
            <a:xfrm>
              <a:off x="4800600" y="2590800"/>
              <a:ext cx="4343400" cy="22535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beans\users$\bpierce\Data\Documents\FY14_Travel\AGU\Talk\RAQMS_obs_AJAX_F47_20120605_ra_curtain_ozone_nasa_mission.no.rdf.10sec.png"/>
            <p:cNvPicPr>
              <a:picLocks noChangeAspect="1" noChangeArrowheads="1"/>
            </p:cNvPicPr>
            <p:nvPr/>
          </p:nvPicPr>
          <p:blipFill rotWithShape="1">
            <a:blip r:embed="rId3">
              <a:extLst>
                <a:ext uri="{28A0092B-C50C-407E-A947-70E740481C1C}">
                  <a14:useLocalDpi xmlns:a14="http://schemas.microsoft.com/office/drawing/2010/main" val="0"/>
                </a:ext>
              </a:extLst>
            </a:blip>
            <a:srcRect r="9202"/>
            <a:stretch/>
          </p:blipFill>
          <p:spPr bwMode="auto">
            <a:xfrm>
              <a:off x="0" y="2634541"/>
              <a:ext cx="4191000" cy="214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beans\users$\bpierce\Data\Documents\Attachments\jul_15\model.wrfchem_12km.201206051800.122W_O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2899" y="444057"/>
              <a:ext cx="4056301" cy="21612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48950" y="228600"/>
              <a:ext cx="1101584"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RAQMS </a:t>
              </a:r>
              <a:endParaRPr lang="en-US" b="1" dirty="0">
                <a:latin typeface="Times New Roman" pitchFamily="18" charset="0"/>
                <a:cs typeface="Times New Roman" pitchFamily="18" charset="0"/>
              </a:endParaRPr>
            </a:p>
          </p:txBody>
        </p:sp>
        <p:sp>
          <p:nvSpPr>
            <p:cNvPr id="10" name="TextBox 9"/>
            <p:cNvSpPr txBox="1"/>
            <p:nvPr/>
          </p:nvSpPr>
          <p:spPr>
            <a:xfrm>
              <a:off x="5334000" y="259391"/>
              <a:ext cx="3147015"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Nested RAQMS/WRFCHEM </a:t>
              </a:r>
              <a:endParaRPr lang="en-US" b="1" dirty="0">
                <a:latin typeface="Times New Roman" pitchFamily="18" charset="0"/>
                <a:cs typeface="Times New Roman" pitchFamily="18" charset="0"/>
              </a:endParaRPr>
            </a:p>
          </p:txBody>
        </p:sp>
        <p:pic>
          <p:nvPicPr>
            <p:cNvPr id="1026" name="Picture 2" descr="\\beans\users$\bpierce\Data\Documents\FY14_Travel\AGU\Talk\model.raqms_1x1.201206051800.122W_O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9" y="457200"/>
              <a:ext cx="4070509" cy="21688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4800600"/>
              <a:ext cx="304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05400" y="4751034"/>
              <a:ext cx="304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97150" y="1386584"/>
              <a:ext cx="3355759" cy="386141"/>
            </a:xfrm>
            <a:custGeom>
              <a:avLst/>
              <a:gdLst>
                <a:gd name="connsiteX0" fmla="*/ 3355759 w 3355759"/>
                <a:gd name="connsiteY0" fmla="*/ 986 h 386141"/>
                <a:gd name="connsiteX1" fmla="*/ 3027285 w 3355759"/>
                <a:gd name="connsiteY1" fmla="*/ 9863 h 386141"/>
                <a:gd name="connsiteX2" fmla="*/ 2592279 w 3355759"/>
                <a:gd name="connsiteY2" fmla="*/ 72007 h 386141"/>
                <a:gd name="connsiteX3" fmla="*/ 2325949 w 3355759"/>
                <a:gd name="connsiteY3" fmla="*/ 89762 h 386141"/>
                <a:gd name="connsiteX4" fmla="*/ 1997475 w 3355759"/>
                <a:gd name="connsiteY4" fmla="*/ 151906 h 386141"/>
                <a:gd name="connsiteX5" fmla="*/ 1660124 w 3355759"/>
                <a:gd name="connsiteY5" fmla="*/ 196294 h 386141"/>
                <a:gd name="connsiteX6" fmla="*/ 1278384 w 3355759"/>
                <a:gd name="connsiteY6" fmla="*/ 258438 h 386141"/>
                <a:gd name="connsiteX7" fmla="*/ 887767 w 3355759"/>
                <a:gd name="connsiteY7" fmla="*/ 302826 h 386141"/>
                <a:gd name="connsiteX8" fmla="*/ 559293 w 3355759"/>
                <a:gd name="connsiteY8" fmla="*/ 347215 h 386141"/>
                <a:gd name="connsiteX9" fmla="*/ 106532 w 3355759"/>
                <a:gd name="connsiteY9" fmla="*/ 382725 h 386141"/>
                <a:gd name="connsiteX10" fmla="*/ 0 w 3355759"/>
                <a:gd name="connsiteY10" fmla="*/ 382725 h 38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5759" h="386141">
                  <a:moveTo>
                    <a:pt x="3355759" y="986"/>
                  </a:moveTo>
                  <a:cubicBezTo>
                    <a:pt x="3255145" y="-494"/>
                    <a:pt x="3154532" y="-1974"/>
                    <a:pt x="3027285" y="9863"/>
                  </a:cubicBezTo>
                  <a:cubicBezTo>
                    <a:pt x="2900038" y="21700"/>
                    <a:pt x="2709168" y="58691"/>
                    <a:pt x="2592279" y="72007"/>
                  </a:cubicBezTo>
                  <a:cubicBezTo>
                    <a:pt x="2475390" y="85324"/>
                    <a:pt x="2425083" y="76446"/>
                    <a:pt x="2325949" y="89762"/>
                  </a:cubicBezTo>
                  <a:cubicBezTo>
                    <a:pt x="2226815" y="103079"/>
                    <a:pt x="2108446" y="134151"/>
                    <a:pt x="1997475" y="151906"/>
                  </a:cubicBezTo>
                  <a:cubicBezTo>
                    <a:pt x="1886504" y="169661"/>
                    <a:pt x="1779972" y="178539"/>
                    <a:pt x="1660124" y="196294"/>
                  </a:cubicBezTo>
                  <a:cubicBezTo>
                    <a:pt x="1540276" y="214049"/>
                    <a:pt x="1407110" y="240683"/>
                    <a:pt x="1278384" y="258438"/>
                  </a:cubicBezTo>
                  <a:cubicBezTo>
                    <a:pt x="1149658" y="276193"/>
                    <a:pt x="1007615" y="288030"/>
                    <a:pt x="887767" y="302826"/>
                  </a:cubicBezTo>
                  <a:cubicBezTo>
                    <a:pt x="767919" y="317622"/>
                    <a:pt x="689499" y="333899"/>
                    <a:pt x="559293" y="347215"/>
                  </a:cubicBezTo>
                  <a:cubicBezTo>
                    <a:pt x="429087" y="360531"/>
                    <a:pt x="199747" y="376807"/>
                    <a:pt x="106532" y="382725"/>
                  </a:cubicBezTo>
                  <a:cubicBezTo>
                    <a:pt x="13317" y="388643"/>
                    <a:pt x="6658" y="385684"/>
                    <a:pt x="0" y="382725"/>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685627" y="1210322"/>
              <a:ext cx="1343573"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310K </a:t>
              </a:r>
              <a:r>
                <a:rPr lang="en-US" sz="1400" b="1" dirty="0" err="1" smtClean="0">
                  <a:latin typeface="Times New Roman" pitchFamily="18" charset="0"/>
                  <a:cs typeface="Times New Roman" pitchFamily="18" charset="0"/>
                </a:rPr>
                <a:t>isentrope</a:t>
              </a:r>
              <a:endParaRPr lang="en-US" sz="1400" b="1" dirty="0">
                <a:latin typeface="Times New Roman" pitchFamily="18" charset="0"/>
                <a:cs typeface="Times New Roman" pitchFamily="18" charset="0"/>
              </a:endParaRPr>
            </a:p>
          </p:txBody>
        </p:sp>
        <p:sp>
          <p:nvSpPr>
            <p:cNvPr id="17" name="Freeform 16"/>
            <p:cNvSpPr/>
            <p:nvPr/>
          </p:nvSpPr>
          <p:spPr>
            <a:xfrm>
              <a:off x="5331041" y="1366459"/>
              <a:ext cx="3355759" cy="386141"/>
            </a:xfrm>
            <a:custGeom>
              <a:avLst/>
              <a:gdLst>
                <a:gd name="connsiteX0" fmla="*/ 3355759 w 3355759"/>
                <a:gd name="connsiteY0" fmla="*/ 986 h 386141"/>
                <a:gd name="connsiteX1" fmla="*/ 3027285 w 3355759"/>
                <a:gd name="connsiteY1" fmla="*/ 9863 h 386141"/>
                <a:gd name="connsiteX2" fmla="*/ 2592279 w 3355759"/>
                <a:gd name="connsiteY2" fmla="*/ 72007 h 386141"/>
                <a:gd name="connsiteX3" fmla="*/ 2325949 w 3355759"/>
                <a:gd name="connsiteY3" fmla="*/ 89762 h 386141"/>
                <a:gd name="connsiteX4" fmla="*/ 1997475 w 3355759"/>
                <a:gd name="connsiteY4" fmla="*/ 151906 h 386141"/>
                <a:gd name="connsiteX5" fmla="*/ 1660124 w 3355759"/>
                <a:gd name="connsiteY5" fmla="*/ 196294 h 386141"/>
                <a:gd name="connsiteX6" fmla="*/ 1278384 w 3355759"/>
                <a:gd name="connsiteY6" fmla="*/ 258438 h 386141"/>
                <a:gd name="connsiteX7" fmla="*/ 887767 w 3355759"/>
                <a:gd name="connsiteY7" fmla="*/ 302826 h 386141"/>
                <a:gd name="connsiteX8" fmla="*/ 559293 w 3355759"/>
                <a:gd name="connsiteY8" fmla="*/ 347215 h 386141"/>
                <a:gd name="connsiteX9" fmla="*/ 106532 w 3355759"/>
                <a:gd name="connsiteY9" fmla="*/ 382725 h 386141"/>
                <a:gd name="connsiteX10" fmla="*/ 0 w 3355759"/>
                <a:gd name="connsiteY10" fmla="*/ 382725 h 38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5759" h="386141">
                  <a:moveTo>
                    <a:pt x="3355759" y="986"/>
                  </a:moveTo>
                  <a:cubicBezTo>
                    <a:pt x="3255145" y="-494"/>
                    <a:pt x="3154532" y="-1974"/>
                    <a:pt x="3027285" y="9863"/>
                  </a:cubicBezTo>
                  <a:cubicBezTo>
                    <a:pt x="2900038" y="21700"/>
                    <a:pt x="2709168" y="58691"/>
                    <a:pt x="2592279" y="72007"/>
                  </a:cubicBezTo>
                  <a:cubicBezTo>
                    <a:pt x="2475390" y="85324"/>
                    <a:pt x="2425083" y="76446"/>
                    <a:pt x="2325949" y="89762"/>
                  </a:cubicBezTo>
                  <a:cubicBezTo>
                    <a:pt x="2226815" y="103079"/>
                    <a:pt x="2108446" y="134151"/>
                    <a:pt x="1997475" y="151906"/>
                  </a:cubicBezTo>
                  <a:cubicBezTo>
                    <a:pt x="1886504" y="169661"/>
                    <a:pt x="1779972" y="178539"/>
                    <a:pt x="1660124" y="196294"/>
                  </a:cubicBezTo>
                  <a:cubicBezTo>
                    <a:pt x="1540276" y="214049"/>
                    <a:pt x="1407110" y="240683"/>
                    <a:pt x="1278384" y="258438"/>
                  </a:cubicBezTo>
                  <a:cubicBezTo>
                    <a:pt x="1149658" y="276193"/>
                    <a:pt x="1007615" y="288030"/>
                    <a:pt x="887767" y="302826"/>
                  </a:cubicBezTo>
                  <a:cubicBezTo>
                    <a:pt x="767919" y="317622"/>
                    <a:pt x="689499" y="333899"/>
                    <a:pt x="559293" y="347215"/>
                  </a:cubicBezTo>
                  <a:cubicBezTo>
                    <a:pt x="429087" y="360531"/>
                    <a:pt x="199747" y="376807"/>
                    <a:pt x="106532" y="382725"/>
                  </a:cubicBezTo>
                  <a:cubicBezTo>
                    <a:pt x="13317" y="388643"/>
                    <a:pt x="6658" y="385684"/>
                    <a:pt x="0" y="382725"/>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2286000" y="76200"/>
            <a:ext cx="5001369" cy="461665"/>
          </a:xfrm>
          <a:prstGeom prst="rect">
            <a:avLst/>
          </a:prstGeom>
        </p:spPr>
        <p:txBody>
          <a:bodyPr wrap="none">
            <a:spAutoFit/>
          </a:bodyPr>
          <a:lstStyle/>
          <a:p>
            <a:r>
              <a:rPr lang="en-US" sz="2400" b="1" dirty="0">
                <a:latin typeface="Times New Roman" pitchFamily="18" charset="0"/>
                <a:cs typeface="Times New Roman" pitchFamily="18" charset="0"/>
              </a:rPr>
              <a:t>NASA </a:t>
            </a:r>
            <a:r>
              <a:rPr lang="en-US" sz="2400" b="1" dirty="0" smtClean="0">
                <a:latin typeface="Times New Roman" pitchFamily="18" charset="0"/>
                <a:cs typeface="Times New Roman" pitchFamily="18" charset="0"/>
              </a:rPr>
              <a:t>AJAX </a:t>
            </a:r>
            <a:r>
              <a:rPr lang="en-US" sz="2400" b="1" dirty="0">
                <a:latin typeface="Times New Roman" pitchFamily="18" charset="0"/>
                <a:cs typeface="Times New Roman" pitchFamily="18" charset="0"/>
              </a:rPr>
              <a:t>Flight 47, June 5, 2012 </a:t>
            </a:r>
          </a:p>
        </p:txBody>
      </p:sp>
      <p:sp>
        <p:nvSpPr>
          <p:cNvPr id="19" name="TextBox 18"/>
          <p:cNvSpPr txBox="1"/>
          <p:nvPr/>
        </p:nvSpPr>
        <p:spPr>
          <a:xfrm>
            <a:off x="381000" y="5457549"/>
            <a:ext cx="8229600" cy="830997"/>
          </a:xfrm>
          <a:prstGeom prst="rect">
            <a:avLst/>
          </a:prstGeom>
          <a:solidFill>
            <a:schemeClr val="accent1"/>
          </a:solidFill>
        </p:spPr>
        <p:txBody>
          <a:bodyPr wrap="square" rtlCol="0">
            <a:spAutoFit/>
          </a:bodyPr>
          <a:lstStyle/>
          <a:p>
            <a:r>
              <a:rPr lang="en-US" sz="1600" b="1" dirty="0" smtClean="0">
                <a:solidFill>
                  <a:srgbClr val="FFFF00"/>
                </a:solidFill>
                <a:latin typeface="Times New Roman" pitchFamily="18" charset="0"/>
                <a:cs typeface="Times New Roman" pitchFamily="18" charset="0"/>
              </a:rPr>
              <a:t>Nested RAQMS/WRFCHEM simulations significantly improve the agreement with AJAX measurements during the off-shore spiral (B) but still underestimate ozone within the narrow filament sampled during the spiral over the </a:t>
            </a:r>
            <a:r>
              <a:rPr lang="es-ES" sz="1600" b="1" dirty="0">
                <a:solidFill>
                  <a:srgbClr val="FFFF00"/>
                </a:solidFill>
                <a:latin typeface="Times New Roman" pitchFamily="18" charset="0"/>
                <a:cs typeface="Times New Roman" pitchFamily="18" charset="0"/>
              </a:rPr>
              <a:t>San </a:t>
            </a:r>
            <a:r>
              <a:rPr lang="es-ES" sz="1600" b="1" dirty="0" err="1">
                <a:solidFill>
                  <a:srgbClr val="FFFF00"/>
                </a:solidFill>
                <a:latin typeface="Times New Roman" pitchFamily="18" charset="0"/>
                <a:cs typeface="Times New Roman" pitchFamily="18" charset="0"/>
              </a:rPr>
              <a:t>Joaquin</a:t>
            </a:r>
            <a:r>
              <a:rPr lang="es-ES" sz="1600" b="1" dirty="0">
                <a:solidFill>
                  <a:srgbClr val="FFFF00"/>
                </a:solidFill>
                <a:latin typeface="Times New Roman" pitchFamily="18" charset="0"/>
                <a:cs typeface="Times New Roman" pitchFamily="18" charset="0"/>
              </a:rPr>
              <a:t> Valley, CA (A) </a:t>
            </a:r>
            <a:endParaRPr lang="en-US" sz="1600" b="1" dirty="0">
              <a:solidFill>
                <a:srgbClr val="FFFF00"/>
              </a:solidFill>
              <a:latin typeface="Times New Roman" pitchFamily="18" charset="0"/>
              <a:cs typeface="Times New Roman" pitchFamily="18" charset="0"/>
            </a:endParaRPr>
          </a:p>
        </p:txBody>
      </p:sp>
      <p:sp>
        <p:nvSpPr>
          <p:cNvPr id="20" name="TextBox 19"/>
          <p:cNvSpPr txBox="1"/>
          <p:nvPr/>
        </p:nvSpPr>
        <p:spPr>
          <a:xfrm>
            <a:off x="6104016" y="3821668"/>
            <a:ext cx="458780" cy="369332"/>
          </a:xfrm>
          <a:prstGeom prst="rect">
            <a:avLst/>
          </a:prstGeom>
          <a:noFill/>
        </p:spPr>
        <p:txBody>
          <a:bodyPr wrap="none" rtlCol="0">
            <a:spAutoFit/>
          </a:bodyPr>
          <a:lstStyle/>
          <a:p>
            <a:r>
              <a:rPr lang="en-US" dirty="0" smtClean="0"/>
              <a:t>(A)</a:t>
            </a:r>
            <a:endParaRPr lang="en-US" dirty="0"/>
          </a:p>
        </p:txBody>
      </p:sp>
      <p:sp>
        <p:nvSpPr>
          <p:cNvPr id="21" name="TextBox 20"/>
          <p:cNvSpPr txBox="1"/>
          <p:nvPr/>
        </p:nvSpPr>
        <p:spPr>
          <a:xfrm>
            <a:off x="7543800" y="3821668"/>
            <a:ext cx="450764" cy="369332"/>
          </a:xfrm>
          <a:prstGeom prst="rect">
            <a:avLst/>
          </a:prstGeom>
          <a:noFill/>
        </p:spPr>
        <p:txBody>
          <a:bodyPr wrap="none" rtlCol="0">
            <a:spAutoFit/>
          </a:bodyPr>
          <a:lstStyle/>
          <a:p>
            <a:r>
              <a:rPr lang="en-US" dirty="0" smtClean="0"/>
              <a:t>(B)</a:t>
            </a:r>
            <a:endParaRPr lang="en-US" dirty="0"/>
          </a:p>
        </p:txBody>
      </p:sp>
      <p:sp>
        <p:nvSpPr>
          <p:cNvPr id="22" name="TextBox 21"/>
          <p:cNvSpPr txBox="1"/>
          <p:nvPr/>
        </p:nvSpPr>
        <p:spPr>
          <a:xfrm>
            <a:off x="1233652" y="3810000"/>
            <a:ext cx="458780" cy="369332"/>
          </a:xfrm>
          <a:prstGeom prst="rect">
            <a:avLst/>
          </a:prstGeom>
          <a:noFill/>
        </p:spPr>
        <p:txBody>
          <a:bodyPr wrap="none" rtlCol="0">
            <a:spAutoFit/>
          </a:bodyPr>
          <a:lstStyle/>
          <a:p>
            <a:r>
              <a:rPr lang="en-US" dirty="0" smtClean="0"/>
              <a:t>(A)</a:t>
            </a:r>
            <a:endParaRPr lang="en-US" dirty="0"/>
          </a:p>
        </p:txBody>
      </p:sp>
      <p:sp>
        <p:nvSpPr>
          <p:cNvPr id="23" name="TextBox 22"/>
          <p:cNvSpPr txBox="1"/>
          <p:nvPr/>
        </p:nvSpPr>
        <p:spPr>
          <a:xfrm>
            <a:off x="2673436" y="3810000"/>
            <a:ext cx="450764" cy="369332"/>
          </a:xfrm>
          <a:prstGeom prst="rect">
            <a:avLst/>
          </a:prstGeom>
          <a:noFill/>
        </p:spPr>
        <p:txBody>
          <a:bodyPr wrap="none" rtlCol="0">
            <a:spAutoFit/>
          </a:bodyPr>
          <a:lstStyle/>
          <a:p>
            <a:r>
              <a:rPr lang="en-US" dirty="0" smtClean="0"/>
              <a:t>(B)</a:t>
            </a:r>
            <a:endParaRPr lang="en-US" dirty="0"/>
          </a:p>
        </p:txBody>
      </p:sp>
      <p:sp>
        <p:nvSpPr>
          <p:cNvPr id="8" name="Rectangle 7"/>
          <p:cNvSpPr/>
          <p:nvPr/>
        </p:nvSpPr>
        <p:spPr>
          <a:xfrm>
            <a:off x="497150" y="3276600"/>
            <a:ext cx="18865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04532" y="3276600"/>
            <a:ext cx="18865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527553" y="3480298"/>
            <a:ext cx="881973" cy="400110"/>
          </a:xfrm>
          <a:prstGeom prst="rect">
            <a:avLst/>
          </a:prstGeom>
          <a:noFill/>
        </p:spPr>
        <p:txBody>
          <a:bodyPr wrap="none" rtlCol="0">
            <a:spAutoFit/>
          </a:bodyPr>
          <a:lstStyle/>
          <a:p>
            <a:r>
              <a:rPr lang="en-US" sz="1000" b="1" dirty="0" smtClean="0">
                <a:solidFill>
                  <a:srgbClr val="FF0000"/>
                </a:solidFill>
              </a:rPr>
              <a:t>RAQMS (red)</a:t>
            </a:r>
          </a:p>
          <a:p>
            <a:r>
              <a:rPr lang="en-US" sz="1000" b="1" dirty="0" smtClean="0"/>
              <a:t>AJAX (black)</a:t>
            </a:r>
            <a:endParaRPr lang="en-US" sz="1000" b="1" dirty="0"/>
          </a:p>
        </p:txBody>
      </p:sp>
      <p:sp>
        <p:nvSpPr>
          <p:cNvPr id="26" name="TextBox 25"/>
          <p:cNvSpPr txBox="1"/>
          <p:nvPr/>
        </p:nvSpPr>
        <p:spPr>
          <a:xfrm>
            <a:off x="7391400" y="3487444"/>
            <a:ext cx="1042273" cy="400110"/>
          </a:xfrm>
          <a:prstGeom prst="rect">
            <a:avLst/>
          </a:prstGeom>
          <a:noFill/>
        </p:spPr>
        <p:txBody>
          <a:bodyPr wrap="none" rtlCol="0">
            <a:spAutoFit/>
          </a:bodyPr>
          <a:lstStyle/>
          <a:p>
            <a:r>
              <a:rPr lang="en-US" sz="1000" b="1" dirty="0" smtClean="0">
                <a:solidFill>
                  <a:srgbClr val="FF0000"/>
                </a:solidFill>
              </a:rPr>
              <a:t>WRFCHEM (red)</a:t>
            </a:r>
          </a:p>
          <a:p>
            <a:r>
              <a:rPr lang="en-US" sz="1000" b="1" dirty="0" smtClean="0"/>
              <a:t>AJAX (black)</a:t>
            </a:r>
            <a:endParaRPr lang="en-US" sz="1000" b="1" dirty="0"/>
          </a:p>
        </p:txBody>
      </p:sp>
    </p:spTree>
    <p:extLst>
      <p:ext uri="{BB962C8B-B14F-4D97-AF65-F5344CB8AC3E}">
        <p14:creationId xmlns:p14="http://schemas.microsoft.com/office/powerpoint/2010/main" val="524658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eans\users$\bpierce\Data\Documents\FY14_Travel\AGU\Talk\ts_20120606-20120607_560050123_0000_WY.jpg"/>
          <p:cNvPicPr>
            <a:picLocks noChangeAspect="1" noChangeArrowheads="1"/>
          </p:cNvPicPr>
          <p:nvPr/>
        </p:nvPicPr>
        <p:blipFill rotWithShape="1">
          <a:blip r:embed="rId2">
            <a:extLst>
              <a:ext uri="{28A0092B-C50C-407E-A947-70E740481C1C}">
                <a14:useLocalDpi xmlns:a14="http://schemas.microsoft.com/office/drawing/2010/main" val="0"/>
              </a:ext>
            </a:extLst>
          </a:blip>
          <a:srcRect b="10297"/>
          <a:stretch/>
        </p:blipFill>
        <p:spPr bwMode="auto">
          <a:xfrm>
            <a:off x="4572000" y="1219200"/>
            <a:ext cx="4572000" cy="28708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3539" y="4800600"/>
            <a:ext cx="8296922" cy="1477328"/>
          </a:xfrm>
          <a:prstGeom prst="rect">
            <a:avLst/>
          </a:prstGeom>
          <a:solidFill>
            <a:schemeClr val="accent1"/>
          </a:solidFill>
        </p:spPr>
        <p:txBody>
          <a:bodyPr wrap="square">
            <a:spAutoFit/>
          </a:bodyPr>
          <a:lstStyle/>
          <a:p>
            <a:r>
              <a:rPr lang="en-US" b="1" dirty="0" smtClean="0">
                <a:solidFill>
                  <a:srgbClr val="FFFF00"/>
                </a:solidFill>
                <a:latin typeface="Times New Roman" pitchFamily="18" charset="0"/>
                <a:cs typeface="Times New Roman" pitchFamily="18" charset="0"/>
              </a:rPr>
              <a:t>Improved estimates of ozone </a:t>
            </a:r>
            <a:r>
              <a:rPr lang="en-US" b="1" dirty="0">
                <a:solidFill>
                  <a:srgbClr val="FFFF00"/>
                </a:solidFill>
                <a:latin typeface="Times New Roman" pitchFamily="18" charset="0"/>
                <a:cs typeface="Times New Roman" pitchFamily="18" charset="0"/>
              </a:rPr>
              <a:t>within the SI event lead to significant </a:t>
            </a:r>
            <a:r>
              <a:rPr lang="en-US" b="1" dirty="0" smtClean="0">
                <a:solidFill>
                  <a:srgbClr val="FFFF00"/>
                </a:solidFill>
                <a:latin typeface="Times New Roman" pitchFamily="18" charset="0"/>
                <a:cs typeface="Times New Roman" pitchFamily="18" charset="0"/>
              </a:rPr>
              <a:t>improvements (19.3 </a:t>
            </a:r>
            <a:r>
              <a:rPr lang="en-US" b="1" dirty="0" err="1" smtClean="0">
                <a:solidFill>
                  <a:srgbClr val="FFFF00"/>
                </a:solidFill>
                <a:latin typeface="Times New Roman" pitchFamily="18" charset="0"/>
                <a:cs typeface="Times New Roman" pitchFamily="18" charset="0"/>
              </a:rPr>
              <a:t>vs</a:t>
            </a:r>
            <a:r>
              <a:rPr lang="en-US" b="1" dirty="0" smtClean="0">
                <a:solidFill>
                  <a:srgbClr val="FFFF00"/>
                </a:solidFill>
                <a:latin typeface="Times New Roman" pitchFamily="18" charset="0"/>
                <a:cs typeface="Times New Roman" pitchFamily="18" charset="0"/>
              </a:rPr>
              <a:t> 31.8ppbv </a:t>
            </a:r>
            <a:r>
              <a:rPr lang="en-US" b="1" dirty="0">
                <a:solidFill>
                  <a:srgbClr val="FFFF00"/>
                </a:solidFill>
                <a:latin typeface="Times New Roman" pitchFamily="18" charset="0"/>
                <a:cs typeface="Times New Roman" pitchFamily="18" charset="0"/>
              </a:rPr>
              <a:t>daytime bias) </a:t>
            </a:r>
            <a:r>
              <a:rPr lang="en-US" b="1" dirty="0" smtClean="0">
                <a:solidFill>
                  <a:srgbClr val="FFFF00"/>
                </a:solidFill>
                <a:latin typeface="Times New Roman" pitchFamily="18" charset="0"/>
                <a:cs typeface="Times New Roman" pitchFamily="18" charset="0"/>
              </a:rPr>
              <a:t>in predictions </a:t>
            </a:r>
            <a:r>
              <a:rPr lang="en-US" b="1" dirty="0">
                <a:solidFill>
                  <a:srgbClr val="FFFF00"/>
                </a:solidFill>
                <a:latin typeface="Times New Roman" pitchFamily="18" charset="0"/>
                <a:cs typeface="Times New Roman" pitchFamily="18" charset="0"/>
              </a:rPr>
              <a:t>of </a:t>
            </a:r>
            <a:r>
              <a:rPr lang="en-US" b="1" dirty="0" smtClean="0">
                <a:solidFill>
                  <a:srgbClr val="FFFF00"/>
                </a:solidFill>
                <a:latin typeface="Times New Roman" pitchFamily="18" charset="0"/>
                <a:cs typeface="Times New Roman" pitchFamily="18" charset="0"/>
              </a:rPr>
              <a:t>ozone at </a:t>
            </a:r>
            <a:r>
              <a:rPr lang="en-US" b="1" dirty="0">
                <a:solidFill>
                  <a:srgbClr val="FFFF00"/>
                </a:solidFill>
                <a:latin typeface="Times New Roman" pitchFamily="18" charset="0"/>
                <a:cs typeface="Times New Roman" pitchFamily="18" charset="0"/>
              </a:rPr>
              <a:t>the Thunder Basin, WY surface site </a:t>
            </a:r>
            <a:r>
              <a:rPr lang="en-US" b="1" dirty="0" smtClean="0">
                <a:solidFill>
                  <a:srgbClr val="FFFF00"/>
                </a:solidFill>
                <a:latin typeface="Times New Roman" pitchFamily="18" charset="0"/>
                <a:cs typeface="Times New Roman" pitchFamily="18" charset="0"/>
              </a:rPr>
              <a:t>in the nested RAQMS/WRF-CHEM simulation. </a:t>
            </a:r>
          </a:p>
          <a:p>
            <a:endParaRPr lang="en-US" b="1" dirty="0">
              <a:solidFill>
                <a:srgbClr val="FFFF00"/>
              </a:solidFill>
              <a:latin typeface="Times New Roman" pitchFamily="18" charset="0"/>
              <a:cs typeface="Times New Roman" pitchFamily="18" charset="0"/>
            </a:endParaRPr>
          </a:p>
          <a:p>
            <a:r>
              <a:rPr lang="en-US" b="1" dirty="0" smtClean="0">
                <a:solidFill>
                  <a:srgbClr val="FFFF00"/>
                </a:solidFill>
                <a:latin typeface="Times New Roman" pitchFamily="18" charset="0"/>
                <a:cs typeface="Times New Roman" pitchFamily="18" charset="0"/>
              </a:rPr>
              <a:t>However, peak ozone mixing ratios are still underestimated by nearly 30ppbv</a:t>
            </a:r>
            <a:endParaRPr lang="en-US" dirty="0">
              <a:solidFill>
                <a:srgbClr val="FFFF00"/>
              </a:solidFill>
            </a:endParaRPr>
          </a:p>
        </p:txBody>
      </p:sp>
      <p:sp>
        <p:nvSpPr>
          <p:cNvPr id="4" name="Rectangle 3"/>
          <p:cNvSpPr/>
          <p:nvPr/>
        </p:nvSpPr>
        <p:spPr>
          <a:xfrm>
            <a:off x="152400" y="76200"/>
            <a:ext cx="8991600" cy="461665"/>
          </a:xfrm>
          <a:prstGeom prst="rect">
            <a:avLst/>
          </a:prstGeom>
        </p:spPr>
        <p:txBody>
          <a:bodyPr wrap="square">
            <a:spAutoFit/>
          </a:bodyPr>
          <a:lstStyle/>
          <a:p>
            <a:pPr algn="ctr"/>
            <a:r>
              <a:rPr lang="en-US" sz="2400" b="1" dirty="0" smtClean="0">
                <a:latin typeface="Times New Roman" pitchFamily="18" charset="0"/>
                <a:cs typeface="Times New Roman" pitchFamily="18" charset="0"/>
              </a:rPr>
              <a:t>June 6-7, 2012 Surface ozone comparison: Thunder Basin, WY</a:t>
            </a:r>
          </a:p>
        </p:txBody>
      </p:sp>
      <p:sp>
        <p:nvSpPr>
          <p:cNvPr id="2" name="TextBox 1"/>
          <p:cNvSpPr txBox="1"/>
          <p:nvPr/>
        </p:nvSpPr>
        <p:spPr>
          <a:xfrm>
            <a:off x="5325122" y="1286523"/>
            <a:ext cx="3429000" cy="246221"/>
          </a:xfrm>
          <a:prstGeom prst="rect">
            <a:avLst/>
          </a:prstGeom>
          <a:solidFill>
            <a:schemeClr val="bg1"/>
          </a:solidFill>
        </p:spPr>
        <p:txBody>
          <a:bodyPr wrap="square" rtlCol="0">
            <a:spAutoFit/>
          </a:bodyPr>
          <a:lstStyle/>
          <a:p>
            <a:r>
              <a:rPr lang="en-US" sz="1000" b="1" dirty="0" smtClean="0"/>
              <a:t>Surface O3 from </a:t>
            </a:r>
            <a:r>
              <a:rPr lang="en-US" sz="1000" b="1" dirty="0" err="1" smtClean="0"/>
              <a:t>AIRNow</a:t>
            </a:r>
            <a:r>
              <a:rPr lang="en-US" sz="1000" b="1" dirty="0" smtClean="0"/>
              <a:t> and Nested RAQMS/WRF-CHEM</a:t>
            </a:r>
            <a:endParaRPr lang="en-US" sz="1000" b="1" dirty="0"/>
          </a:p>
        </p:txBody>
      </p:sp>
      <p:pic>
        <p:nvPicPr>
          <p:cNvPr id="6" name="Picture 5" descr="\\bean\home\bpierce\My Documents\FY13_Travel\ESRL_CSD_seminar\Talk\RAQMS_AIRNOW\ts_20120606-20120607_560050123_0000_WY.jpg"/>
          <p:cNvPicPr>
            <a:picLocks noChangeAspect="1" noChangeArrowheads="1"/>
          </p:cNvPicPr>
          <p:nvPr/>
        </p:nvPicPr>
        <p:blipFill rotWithShape="1">
          <a:blip r:embed="rId3">
            <a:extLst>
              <a:ext uri="{28A0092B-C50C-407E-A947-70E740481C1C}">
                <a14:useLocalDpi xmlns:a14="http://schemas.microsoft.com/office/drawing/2010/main" val="0"/>
              </a:ext>
            </a:extLst>
          </a:blip>
          <a:srcRect b="10387"/>
          <a:stretch/>
        </p:blipFill>
        <p:spPr bwMode="auto">
          <a:xfrm>
            <a:off x="0" y="1223640"/>
            <a:ext cx="4572000" cy="2867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0" y="1286523"/>
            <a:ext cx="3429000" cy="246221"/>
          </a:xfrm>
          <a:prstGeom prst="rect">
            <a:avLst/>
          </a:prstGeom>
          <a:solidFill>
            <a:schemeClr val="bg1"/>
          </a:solidFill>
        </p:spPr>
        <p:txBody>
          <a:bodyPr wrap="square" rtlCol="0">
            <a:spAutoFit/>
          </a:bodyPr>
          <a:lstStyle/>
          <a:p>
            <a:pPr algn="ctr"/>
            <a:r>
              <a:rPr lang="en-US" sz="1000" b="1" dirty="0" smtClean="0"/>
              <a:t>Surface O3 from </a:t>
            </a:r>
            <a:r>
              <a:rPr lang="en-US" sz="1000" b="1" dirty="0" err="1" smtClean="0"/>
              <a:t>AIRNow</a:t>
            </a:r>
            <a:r>
              <a:rPr lang="en-US" sz="1000" b="1" dirty="0" smtClean="0"/>
              <a:t> and RAQMS</a:t>
            </a:r>
            <a:endParaRPr lang="en-US" sz="1000" b="1" dirty="0"/>
          </a:p>
        </p:txBody>
      </p:sp>
      <p:sp>
        <p:nvSpPr>
          <p:cNvPr id="8" name="TextBox 7"/>
          <p:cNvSpPr txBox="1"/>
          <p:nvPr/>
        </p:nvSpPr>
        <p:spPr>
          <a:xfrm>
            <a:off x="1648950" y="762000"/>
            <a:ext cx="1101584"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RAQMS </a:t>
            </a:r>
            <a:endParaRPr lang="en-US" b="1" dirty="0">
              <a:latin typeface="Times New Roman" pitchFamily="18" charset="0"/>
              <a:cs typeface="Times New Roman" pitchFamily="18" charset="0"/>
            </a:endParaRPr>
          </a:p>
        </p:txBody>
      </p:sp>
      <p:sp>
        <p:nvSpPr>
          <p:cNvPr id="9" name="TextBox 8"/>
          <p:cNvSpPr txBox="1"/>
          <p:nvPr/>
        </p:nvSpPr>
        <p:spPr>
          <a:xfrm>
            <a:off x="5334000" y="792791"/>
            <a:ext cx="3147015"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Nested RAQMS/WRFCHEM </a:t>
            </a:r>
            <a:endParaRPr lang="en-US" b="1" dirty="0">
              <a:latin typeface="Times New Roman" pitchFamily="18" charset="0"/>
              <a:cs typeface="Times New Roman" pitchFamily="18" charset="0"/>
            </a:endParaRPr>
          </a:p>
        </p:txBody>
      </p:sp>
      <p:sp>
        <p:nvSpPr>
          <p:cNvPr id="10" name="TextBox 9"/>
          <p:cNvSpPr txBox="1"/>
          <p:nvPr/>
        </p:nvSpPr>
        <p:spPr>
          <a:xfrm>
            <a:off x="1876204" y="3379434"/>
            <a:ext cx="1171796" cy="461665"/>
          </a:xfrm>
          <a:prstGeom prst="rect">
            <a:avLst/>
          </a:prstGeom>
          <a:noFill/>
        </p:spPr>
        <p:txBody>
          <a:bodyPr wrap="none" rtlCol="0">
            <a:spAutoFit/>
          </a:bodyPr>
          <a:lstStyle/>
          <a:p>
            <a:r>
              <a:rPr lang="en-US" sz="1200" b="1" dirty="0" smtClean="0">
                <a:solidFill>
                  <a:srgbClr val="FF0000"/>
                </a:solidFill>
              </a:rPr>
              <a:t>RAQMS (red)</a:t>
            </a:r>
          </a:p>
          <a:p>
            <a:r>
              <a:rPr lang="en-US" sz="1200" b="1" dirty="0" err="1" smtClean="0"/>
              <a:t>AIRNow</a:t>
            </a:r>
            <a:r>
              <a:rPr lang="en-US" sz="1200" b="1" dirty="0" smtClean="0"/>
              <a:t> (black)</a:t>
            </a:r>
            <a:endParaRPr lang="en-US" sz="1200" b="1" dirty="0"/>
          </a:p>
        </p:txBody>
      </p:sp>
      <p:sp>
        <p:nvSpPr>
          <p:cNvPr id="11" name="TextBox 10"/>
          <p:cNvSpPr txBox="1"/>
          <p:nvPr/>
        </p:nvSpPr>
        <p:spPr>
          <a:xfrm>
            <a:off x="6295804" y="3379434"/>
            <a:ext cx="1214115" cy="461665"/>
          </a:xfrm>
          <a:prstGeom prst="rect">
            <a:avLst/>
          </a:prstGeom>
          <a:noFill/>
        </p:spPr>
        <p:txBody>
          <a:bodyPr wrap="none" rtlCol="0">
            <a:spAutoFit/>
          </a:bodyPr>
          <a:lstStyle/>
          <a:p>
            <a:r>
              <a:rPr lang="en-US" sz="1200" b="1" dirty="0" smtClean="0">
                <a:solidFill>
                  <a:srgbClr val="FF0000"/>
                </a:solidFill>
              </a:rPr>
              <a:t>WRFCHEM (red)</a:t>
            </a:r>
          </a:p>
          <a:p>
            <a:r>
              <a:rPr lang="en-US" sz="1200" b="1" dirty="0" err="1" smtClean="0"/>
              <a:t>AIRNow</a:t>
            </a:r>
            <a:r>
              <a:rPr lang="en-US" sz="1200" b="1" dirty="0" smtClean="0"/>
              <a:t> (black)</a:t>
            </a:r>
            <a:endParaRPr lang="en-US" sz="1200" b="1" dirty="0"/>
          </a:p>
        </p:txBody>
      </p:sp>
    </p:spTree>
    <p:extLst>
      <p:ext uri="{BB962C8B-B14F-4D97-AF65-F5344CB8AC3E}">
        <p14:creationId xmlns:p14="http://schemas.microsoft.com/office/powerpoint/2010/main" val="537980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000548"/>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Summary and Conclusions</a:t>
            </a:r>
          </a:p>
          <a:p>
            <a:endParaRPr lang="en-US" sz="2000" b="1" dirty="0">
              <a:latin typeface="Times New Roman" pitchFamily="18" charset="0"/>
              <a:cs typeface="Times New Roman" pitchFamily="18" charset="0"/>
            </a:endParaRPr>
          </a:p>
          <a:p>
            <a:pPr algn="ctr"/>
            <a:r>
              <a:rPr lang="en-US" b="1" i="1" dirty="0" smtClean="0">
                <a:latin typeface="Times New Roman" pitchFamily="18" charset="0"/>
                <a:cs typeface="Times New Roman" pitchFamily="18" charset="0"/>
              </a:rPr>
              <a:t>Nested RAQMS/WRFCHEM simulations provide support for the Wyoming </a:t>
            </a:r>
            <a:r>
              <a:rPr lang="en-US" b="1" i="1" dirty="0">
                <a:latin typeface="Times New Roman" pitchFamily="18" charset="0"/>
                <a:cs typeface="Times New Roman" pitchFamily="18" charset="0"/>
              </a:rPr>
              <a:t>Department of Environmental Quality/Air Quality Division (WDEQ/AQD) </a:t>
            </a:r>
            <a:r>
              <a:rPr lang="en-US" b="1" i="1" dirty="0" smtClean="0">
                <a:latin typeface="Times New Roman" pitchFamily="18" charset="0"/>
                <a:cs typeface="Times New Roman" pitchFamily="18" charset="0"/>
              </a:rPr>
              <a:t>determination </a:t>
            </a:r>
            <a:r>
              <a:rPr lang="en-US" b="1" i="1" dirty="0">
                <a:latin typeface="Times New Roman" pitchFamily="18" charset="0"/>
                <a:cs typeface="Times New Roman" pitchFamily="18" charset="0"/>
              </a:rPr>
              <a:t>that a stratospheric intrusion </a:t>
            </a:r>
            <a:r>
              <a:rPr lang="en-US" b="1" i="1" dirty="0" smtClean="0">
                <a:latin typeface="Times New Roman" pitchFamily="18" charset="0"/>
                <a:cs typeface="Times New Roman" pitchFamily="18" charset="0"/>
              </a:rPr>
              <a:t>caused elevated </a:t>
            </a:r>
            <a:r>
              <a:rPr lang="en-US" b="1" i="1" dirty="0">
                <a:latin typeface="Times New Roman" pitchFamily="18" charset="0"/>
                <a:cs typeface="Times New Roman" pitchFamily="18" charset="0"/>
              </a:rPr>
              <a:t>ozone readings </a:t>
            </a:r>
            <a:r>
              <a:rPr lang="en-US" b="1" i="1" dirty="0" smtClean="0">
                <a:latin typeface="Times New Roman" pitchFamily="18" charset="0"/>
                <a:cs typeface="Times New Roman" pitchFamily="18" charset="0"/>
              </a:rPr>
              <a:t>at </a:t>
            </a:r>
            <a:r>
              <a:rPr lang="en-US" b="1" i="1" dirty="0">
                <a:latin typeface="Times New Roman" pitchFamily="18" charset="0"/>
                <a:cs typeface="Times New Roman" pitchFamily="18" charset="0"/>
              </a:rPr>
              <a:t>Thunder Basin, Wyoming </a:t>
            </a:r>
            <a:r>
              <a:rPr lang="en-US" b="1" i="1" dirty="0" smtClean="0">
                <a:latin typeface="Times New Roman" pitchFamily="18" charset="0"/>
                <a:cs typeface="Times New Roman" pitchFamily="18" charset="0"/>
              </a:rPr>
              <a:t>on </a:t>
            </a:r>
            <a:r>
              <a:rPr lang="en-US" b="1" i="1" dirty="0">
                <a:latin typeface="Times New Roman" pitchFamily="18" charset="0"/>
                <a:cs typeface="Times New Roman" pitchFamily="18" charset="0"/>
              </a:rPr>
              <a:t>June 6, 2012</a:t>
            </a:r>
            <a:endParaRPr lang="en-US" b="1" i="1" dirty="0" smtClean="0">
              <a:latin typeface="Times New Roman" pitchFamily="18" charset="0"/>
              <a:cs typeface="Times New Roman" pitchFamily="18" charset="0"/>
            </a:endParaRPr>
          </a:p>
          <a:p>
            <a:endParaRPr lang="en-US" b="1" dirty="0">
              <a:latin typeface="Times New Roman" pitchFamily="18" charset="0"/>
              <a:cs typeface="Times New Roman" pitchFamily="18" charset="0"/>
            </a:endParaRPr>
          </a:p>
        </p:txBody>
      </p:sp>
      <p:sp>
        <p:nvSpPr>
          <p:cNvPr id="2" name="Rectangle 1"/>
          <p:cNvSpPr/>
          <p:nvPr/>
        </p:nvSpPr>
        <p:spPr>
          <a:xfrm>
            <a:off x="817484" y="2122706"/>
            <a:ext cx="7640715" cy="4278094"/>
          </a:xfrm>
          <a:prstGeom prst="rect">
            <a:avLst/>
          </a:prstGeom>
          <a:solidFill>
            <a:schemeClr val="accent1"/>
          </a:solidFill>
        </p:spPr>
        <p:txBody>
          <a:bodyPr wrap="square">
            <a:spAutoFit/>
          </a:bodyPr>
          <a:lstStyle/>
          <a:p>
            <a:r>
              <a:rPr lang="en-US" sz="1600" b="1" dirty="0">
                <a:solidFill>
                  <a:srgbClr val="FFFF00"/>
                </a:solidFill>
                <a:latin typeface="Times New Roman" pitchFamily="18" charset="0"/>
                <a:cs typeface="Times New Roman" pitchFamily="18" charset="0"/>
              </a:rPr>
              <a:t>Comparison of RAQMS with upwind ozone measurements from the NASA Ames AJAX flight on June 5, 2012 shows that:</a:t>
            </a:r>
          </a:p>
          <a:p>
            <a:endParaRPr lang="en-US" sz="1600" b="1" dirty="0">
              <a:solidFill>
                <a:srgbClr val="FFFF00"/>
              </a:solidFill>
              <a:latin typeface="Times New Roman" pitchFamily="18" charset="0"/>
              <a:cs typeface="Times New Roman" pitchFamily="18" charset="0"/>
            </a:endParaRPr>
          </a:p>
          <a:p>
            <a:pPr marL="742950" lvl="1" indent="-285750">
              <a:buFont typeface="Wingdings" pitchFamily="2" charset="2"/>
              <a:buChar char="§"/>
            </a:pPr>
            <a:r>
              <a:rPr lang="en-US" sz="1600" b="1" dirty="0">
                <a:solidFill>
                  <a:srgbClr val="FFFF00"/>
                </a:solidFill>
                <a:latin typeface="Times New Roman" pitchFamily="18" charset="0"/>
                <a:cs typeface="Times New Roman" pitchFamily="18" charset="0"/>
              </a:rPr>
              <a:t>Global scale ozone analyses, constrained with satellite ozone retrievals, are able to capture the timing and location of the SI event but significantly underestimate the ozone mixing ratios within the fold and thus the impact </a:t>
            </a:r>
            <a:r>
              <a:rPr lang="en-US" sz="1600" b="1" dirty="0" smtClean="0">
                <a:solidFill>
                  <a:srgbClr val="FFFF00"/>
                </a:solidFill>
                <a:latin typeface="Times New Roman" pitchFamily="18" charset="0"/>
                <a:cs typeface="Times New Roman" pitchFamily="18" charset="0"/>
              </a:rPr>
              <a:t>on surface ozone</a:t>
            </a:r>
            <a:endParaRPr lang="en-US" sz="1600" b="1" dirty="0">
              <a:solidFill>
                <a:srgbClr val="FFFF00"/>
              </a:solidFill>
              <a:latin typeface="Times New Roman" pitchFamily="18" charset="0"/>
              <a:cs typeface="Times New Roman" pitchFamily="18" charset="0"/>
            </a:endParaRPr>
          </a:p>
          <a:p>
            <a:endParaRPr lang="en-US" sz="1600" b="1" dirty="0">
              <a:solidFill>
                <a:srgbClr val="FFFF00"/>
              </a:solidFill>
              <a:latin typeface="Times New Roman" pitchFamily="18" charset="0"/>
              <a:cs typeface="Times New Roman" pitchFamily="18" charset="0"/>
            </a:endParaRPr>
          </a:p>
          <a:p>
            <a:r>
              <a:rPr lang="en-US" sz="1600" b="1" dirty="0">
                <a:solidFill>
                  <a:srgbClr val="FFFF00"/>
                </a:solidFill>
                <a:latin typeface="Times New Roman" pitchFamily="18" charset="0"/>
                <a:cs typeface="Times New Roman" pitchFamily="18" charset="0"/>
              </a:rPr>
              <a:t>Back-trajectory analysis from the AJAX flight shows that:</a:t>
            </a:r>
          </a:p>
          <a:p>
            <a:endParaRPr lang="en-US" sz="1600" b="1" dirty="0">
              <a:solidFill>
                <a:srgbClr val="FFFF00"/>
              </a:solidFill>
              <a:latin typeface="Times New Roman" pitchFamily="18" charset="0"/>
              <a:cs typeface="Times New Roman" pitchFamily="18" charset="0"/>
            </a:endParaRPr>
          </a:p>
          <a:p>
            <a:pPr marL="742950" lvl="1" indent="-285750">
              <a:buFont typeface="Wingdings" pitchFamily="2" charset="2"/>
              <a:buChar char="§"/>
            </a:pPr>
            <a:r>
              <a:rPr lang="en-US" sz="1600" b="1" dirty="0">
                <a:solidFill>
                  <a:srgbClr val="FFFF00"/>
                </a:solidFill>
                <a:latin typeface="Times New Roman" pitchFamily="18" charset="0"/>
                <a:cs typeface="Times New Roman" pitchFamily="18" charset="0"/>
              </a:rPr>
              <a:t>Stratosphere/tropospheric exchange processes within a quasi-stationary low pressure system over the Gulf of Alaska played a critical role in the SI event</a:t>
            </a:r>
          </a:p>
          <a:p>
            <a:pPr marL="742950" lvl="1" indent="-285750">
              <a:buFont typeface="Wingdings" pitchFamily="2" charset="2"/>
              <a:buChar char="§"/>
            </a:pPr>
            <a:endParaRPr lang="en-US" sz="1600" b="1" dirty="0">
              <a:solidFill>
                <a:srgbClr val="FFFF00"/>
              </a:solidFill>
              <a:latin typeface="Times New Roman" pitchFamily="18" charset="0"/>
              <a:cs typeface="Times New Roman" pitchFamily="18" charset="0"/>
            </a:endParaRPr>
          </a:p>
          <a:p>
            <a:r>
              <a:rPr lang="en-US" sz="1600" b="1" dirty="0">
                <a:solidFill>
                  <a:srgbClr val="FFFF00"/>
                </a:solidFill>
                <a:latin typeface="Times New Roman" pitchFamily="18" charset="0"/>
                <a:cs typeface="Times New Roman" pitchFamily="18" charset="0"/>
              </a:rPr>
              <a:t>Nested RAQMS/WRFCHEM simulations of the SI event show that:</a:t>
            </a:r>
          </a:p>
          <a:p>
            <a:pPr marL="742950" lvl="1" indent="-285750">
              <a:buFont typeface="Wingdings" pitchFamily="2" charset="2"/>
              <a:buChar char="§"/>
            </a:pPr>
            <a:endParaRPr lang="en-US" sz="1600" b="1" dirty="0">
              <a:solidFill>
                <a:srgbClr val="FFFF00"/>
              </a:solidFill>
              <a:latin typeface="Times New Roman" pitchFamily="18" charset="0"/>
              <a:cs typeface="Times New Roman" pitchFamily="18" charset="0"/>
            </a:endParaRPr>
          </a:p>
          <a:p>
            <a:pPr marL="742950" lvl="1" indent="-285750">
              <a:buFont typeface="Wingdings" pitchFamily="2" charset="2"/>
              <a:buChar char="§"/>
            </a:pPr>
            <a:r>
              <a:rPr lang="en-US" sz="1600" b="1" dirty="0">
                <a:solidFill>
                  <a:srgbClr val="FFFF00"/>
                </a:solidFill>
                <a:latin typeface="Times New Roman" pitchFamily="18" charset="0"/>
                <a:cs typeface="Times New Roman" pitchFamily="18" charset="0"/>
              </a:rPr>
              <a:t>High resolution simulations are </a:t>
            </a:r>
            <a:r>
              <a:rPr lang="en-US" sz="1600" b="1" dirty="0" smtClean="0">
                <a:solidFill>
                  <a:srgbClr val="FFFF00"/>
                </a:solidFill>
                <a:latin typeface="Times New Roman" pitchFamily="18" charset="0"/>
                <a:cs typeface="Times New Roman" pitchFamily="18" charset="0"/>
              </a:rPr>
              <a:t>necessary</a:t>
            </a:r>
            <a:r>
              <a:rPr lang="en-US" sz="1600" b="1" dirty="0" smtClean="0">
                <a:solidFill>
                  <a:srgbClr val="FFFF00"/>
                </a:solidFill>
                <a:latin typeface="Times New Roman" pitchFamily="18" charset="0"/>
                <a:cs typeface="Times New Roman" pitchFamily="18" charset="0"/>
              </a:rPr>
              <a:t> </a:t>
            </a:r>
            <a:r>
              <a:rPr lang="en-US" sz="1600" b="1" dirty="0">
                <a:solidFill>
                  <a:srgbClr val="FFFF00"/>
                </a:solidFill>
                <a:latin typeface="Times New Roman" pitchFamily="18" charset="0"/>
                <a:cs typeface="Times New Roman" pitchFamily="18" charset="0"/>
              </a:rPr>
              <a:t>to improve the prediction of ozone lamina </a:t>
            </a:r>
            <a:r>
              <a:rPr lang="en-US" sz="1600" b="1" dirty="0" smtClean="0">
                <a:solidFill>
                  <a:srgbClr val="FFFF00"/>
                </a:solidFill>
                <a:latin typeface="Times New Roman" pitchFamily="18" charset="0"/>
                <a:cs typeface="Times New Roman" pitchFamily="18" charset="0"/>
              </a:rPr>
              <a:t>but </a:t>
            </a:r>
            <a:r>
              <a:rPr lang="en-US" sz="1600" b="1" dirty="0">
                <a:solidFill>
                  <a:srgbClr val="FFFF00"/>
                </a:solidFill>
                <a:latin typeface="Times New Roman" pitchFamily="18" charset="0"/>
                <a:cs typeface="Times New Roman" pitchFamily="18" charset="0"/>
              </a:rPr>
              <a:t>still underestimate the surface impact for this event</a:t>
            </a:r>
          </a:p>
        </p:txBody>
      </p:sp>
    </p:spTree>
    <p:extLst>
      <p:ext uri="{BB962C8B-B14F-4D97-AF65-F5344CB8AC3E}">
        <p14:creationId xmlns:p14="http://schemas.microsoft.com/office/powerpoint/2010/main" val="1841964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33400"/>
            <a:ext cx="9144000" cy="3662541"/>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Acknowledgments</a:t>
            </a:r>
          </a:p>
          <a:p>
            <a:endParaRPr lang="en-US" sz="20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NASA Air Quality Applied Sciences Team </a:t>
            </a:r>
            <a:endParaRPr lang="en-US" sz="2000" dirty="0" smtClean="0">
              <a:latin typeface="Times New Roman" pitchFamily="18" charset="0"/>
              <a:cs typeface="Times New Roman" pitchFamily="18" charset="0"/>
            </a:endParaRPr>
          </a:p>
          <a:p>
            <a:pPr algn="ctr"/>
            <a:r>
              <a:rPr lang="en-US" sz="2000" dirty="0" smtClean="0">
                <a:latin typeface="Times New Roman" pitchFamily="18" charset="0"/>
                <a:cs typeface="Times New Roman" pitchFamily="18" charset="0"/>
              </a:rPr>
              <a:t>(AQAST, Daniel Jacob, Harvard, Lead) </a:t>
            </a:r>
            <a:endParaRPr lang="en-US" sz="2000" dirty="0">
              <a:latin typeface="Times New Roman" pitchFamily="18" charset="0"/>
              <a:cs typeface="Times New Roman" pitchFamily="18" charset="0"/>
            </a:endParaRPr>
          </a:p>
          <a:p>
            <a:pPr algn="ctr"/>
            <a:endParaRPr lang="en-US" sz="2000" dirty="0">
              <a:latin typeface="Times New Roman" pitchFamily="18" charset="0"/>
              <a:cs typeface="Times New Roman" pitchFamily="18" charset="0"/>
            </a:endParaRPr>
          </a:p>
          <a:p>
            <a:pPr algn="ctr"/>
            <a:r>
              <a:rPr lang="en-US" sz="2000" dirty="0" smtClean="0">
                <a:latin typeface="Times New Roman" pitchFamily="18" charset="0"/>
                <a:cs typeface="Times New Roman" pitchFamily="18" charset="0"/>
              </a:rPr>
              <a:t>EPA Stratospheric Intrusion Working Group </a:t>
            </a:r>
          </a:p>
          <a:p>
            <a:pPr algn="ctr"/>
            <a:r>
              <a:rPr lang="en-US" sz="2000" dirty="0" smtClean="0">
                <a:latin typeface="Times New Roman" pitchFamily="18" charset="0"/>
                <a:cs typeface="Times New Roman" pitchFamily="18" charset="0"/>
              </a:rPr>
              <a:t>(Gail </a:t>
            </a:r>
            <a:r>
              <a:rPr lang="en-US" sz="2000" dirty="0" err="1" smtClean="0">
                <a:latin typeface="Times New Roman" pitchFamily="18" charset="0"/>
                <a:cs typeface="Times New Roman" pitchFamily="18" charset="0"/>
              </a:rPr>
              <a:t>Tonnesen</a:t>
            </a:r>
            <a:r>
              <a:rPr lang="en-US" sz="2000" dirty="0" smtClean="0">
                <a:latin typeface="Times New Roman" pitchFamily="18" charset="0"/>
                <a:cs typeface="Times New Roman" pitchFamily="18" charset="0"/>
              </a:rPr>
              <a:t>, EPA Region 8, Lead)</a:t>
            </a:r>
          </a:p>
          <a:p>
            <a:pPr algn="ctr"/>
            <a:endParaRPr lang="en-US" sz="2000" dirty="0">
              <a:latin typeface="Times New Roman" pitchFamily="18" charset="0"/>
              <a:cs typeface="Times New Roman" pitchFamily="18" charset="0"/>
            </a:endParaRPr>
          </a:p>
          <a:p>
            <a:pPr algn="ctr"/>
            <a:r>
              <a:rPr lang="en-US" sz="2000" dirty="0" smtClean="0">
                <a:latin typeface="Times New Roman" pitchFamily="18" charset="0"/>
                <a:cs typeface="Times New Roman" pitchFamily="18" charset="0"/>
              </a:rPr>
              <a:t>NASA Ames Alpha </a:t>
            </a:r>
            <a:r>
              <a:rPr lang="en-US" sz="2000" dirty="0">
                <a:latin typeface="Times New Roman" pitchFamily="18" charset="0"/>
                <a:cs typeface="Times New Roman" pitchFamily="18" charset="0"/>
              </a:rPr>
              <a:t>Jet Atmospheric </a:t>
            </a:r>
            <a:r>
              <a:rPr lang="en-US" sz="2000" dirty="0" err="1">
                <a:latin typeface="Times New Roman" pitchFamily="18" charset="0"/>
                <a:cs typeface="Times New Roman" pitchFamily="18" charset="0"/>
              </a:rPr>
              <a:t>eXperiment</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ctr"/>
            <a:r>
              <a:rPr lang="en-US" sz="2000" dirty="0" smtClean="0">
                <a:latin typeface="Times New Roman" pitchFamily="18" charset="0"/>
                <a:cs typeface="Times New Roman" pitchFamily="18" charset="0"/>
              </a:rPr>
              <a:t>(AJAX, Emma </a:t>
            </a:r>
            <a:r>
              <a:rPr lang="en-US" sz="2000" dirty="0">
                <a:latin typeface="Times New Roman" pitchFamily="18" charset="0"/>
                <a:cs typeface="Times New Roman" pitchFamily="18" charset="0"/>
              </a:rPr>
              <a:t>Yates and Laura </a:t>
            </a:r>
            <a:r>
              <a:rPr lang="en-US" sz="2000" dirty="0" err="1" smtClean="0">
                <a:latin typeface="Times New Roman" pitchFamily="18" charset="0"/>
                <a:cs typeface="Times New Roman" pitchFamily="18" charset="0"/>
              </a:rPr>
              <a:t>Iraci</a:t>
            </a:r>
            <a:r>
              <a:rPr lang="en-US" sz="2000" dirty="0" smtClean="0">
                <a:latin typeface="Times New Roman" pitchFamily="18" charset="0"/>
                <a:cs typeface="Times New Roman" pitchFamily="18" charset="0"/>
              </a:rPr>
              <a:t>, NASA Ames, Leads)</a:t>
            </a:r>
            <a:endParaRPr lang="en-US" sz="2000" dirty="0">
              <a:latin typeface="Times New Roman" pitchFamily="18" charset="0"/>
              <a:cs typeface="Times New Roman" pitchFamily="18" charset="0"/>
            </a:endParaRPr>
          </a:p>
          <a:p>
            <a:pPr algn="ctr"/>
            <a:endParaRPr lang="en-US" sz="2000" dirty="0" smtClean="0">
              <a:latin typeface="Times New Roman" pitchFamily="18" charset="0"/>
              <a:cs typeface="Times New Roman" pitchFamily="18" charset="0"/>
            </a:endParaRPr>
          </a:p>
        </p:txBody>
      </p:sp>
      <p:sp>
        <p:nvSpPr>
          <p:cNvPr id="2" name="Rectangle 1"/>
          <p:cNvSpPr/>
          <p:nvPr/>
        </p:nvSpPr>
        <p:spPr>
          <a:xfrm>
            <a:off x="1828800" y="5943600"/>
            <a:ext cx="5791200" cy="369332"/>
          </a:xfrm>
          <a:prstGeom prst="rect">
            <a:avLst/>
          </a:prstGeom>
        </p:spPr>
        <p:txBody>
          <a:bodyPr wrap="square">
            <a:spAutoFit/>
          </a:bodyPr>
          <a:lstStyle/>
          <a:p>
            <a:r>
              <a:rPr lang="en-US" b="1" dirty="0">
                <a:latin typeface="Times New Roman" pitchFamily="18" charset="0"/>
                <a:cs typeface="Times New Roman" pitchFamily="18" charset="0"/>
              </a:rPr>
              <a:t>http://ruc.noaa.gov/wrf/WG11_RT/Welcome.cgi</a:t>
            </a:r>
          </a:p>
        </p:txBody>
      </p:sp>
      <p:sp>
        <p:nvSpPr>
          <p:cNvPr id="3" name="Rectangle 2"/>
          <p:cNvSpPr/>
          <p:nvPr/>
        </p:nvSpPr>
        <p:spPr>
          <a:xfrm>
            <a:off x="533400" y="4495800"/>
            <a:ext cx="8001000" cy="1200329"/>
          </a:xfrm>
          <a:prstGeom prst="rect">
            <a:avLst/>
          </a:prstGeom>
          <a:solidFill>
            <a:schemeClr val="accent1"/>
          </a:solidFill>
        </p:spPr>
        <p:txBody>
          <a:bodyPr wrap="square">
            <a:spAutoFit/>
          </a:bodyPr>
          <a:lstStyle/>
          <a:p>
            <a:r>
              <a:rPr lang="en-US" b="1" dirty="0" smtClean="0">
                <a:solidFill>
                  <a:srgbClr val="FFFF00"/>
                </a:solidFill>
                <a:latin typeface="Times New Roman" pitchFamily="18" charset="0"/>
                <a:cs typeface="Times New Roman" pitchFamily="18" charset="0"/>
              </a:rPr>
              <a:t>NOAA Earth System Research Laboratory (ESRL) is currently </a:t>
            </a:r>
            <a:r>
              <a:rPr lang="en-US" b="1" dirty="0">
                <a:solidFill>
                  <a:srgbClr val="FFFF00"/>
                </a:solidFill>
                <a:latin typeface="Times New Roman" pitchFamily="18" charset="0"/>
                <a:cs typeface="Times New Roman" pitchFamily="18" charset="0"/>
              </a:rPr>
              <a:t>running </a:t>
            </a:r>
            <a:r>
              <a:rPr lang="en-US" b="1" dirty="0" smtClean="0">
                <a:solidFill>
                  <a:srgbClr val="FFFF00"/>
                </a:solidFill>
                <a:latin typeface="Times New Roman" pitchFamily="18" charset="0"/>
                <a:cs typeface="Times New Roman" pitchFamily="18" charset="0"/>
              </a:rPr>
              <a:t>twice daily 13km “Rapid </a:t>
            </a:r>
            <a:r>
              <a:rPr lang="en-US" b="1" dirty="0">
                <a:solidFill>
                  <a:srgbClr val="FFFF00"/>
                </a:solidFill>
                <a:latin typeface="Times New Roman" pitchFamily="18" charset="0"/>
                <a:cs typeface="Times New Roman" pitchFamily="18" charset="0"/>
              </a:rPr>
              <a:t>Refresh with </a:t>
            </a:r>
            <a:r>
              <a:rPr lang="en-US" b="1" dirty="0" smtClean="0">
                <a:solidFill>
                  <a:srgbClr val="FFFF00"/>
                </a:solidFill>
                <a:latin typeface="Times New Roman" pitchFamily="18" charset="0"/>
                <a:cs typeface="Times New Roman" pitchFamily="18" charset="0"/>
              </a:rPr>
              <a:t>Chemistry” </a:t>
            </a:r>
            <a:r>
              <a:rPr lang="en-US" b="1" dirty="0" smtClean="0">
                <a:solidFill>
                  <a:srgbClr val="FFFF00"/>
                </a:solidFill>
                <a:latin typeface="Times New Roman" pitchFamily="18" charset="0"/>
                <a:cs typeface="Times New Roman" pitchFamily="18" charset="0"/>
              </a:rPr>
              <a:t>Air Quality forecasts using lateral boundary conditions from RAQMS (Georg </a:t>
            </a:r>
            <a:r>
              <a:rPr lang="en-US" b="1" dirty="0" err="1" smtClean="0">
                <a:solidFill>
                  <a:srgbClr val="FFFF00"/>
                </a:solidFill>
                <a:latin typeface="Times New Roman" pitchFamily="18" charset="0"/>
                <a:cs typeface="Times New Roman" pitchFamily="18" charset="0"/>
              </a:rPr>
              <a:t>Grell</a:t>
            </a:r>
            <a:r>
              <a:rPr lang="en-US" b="1" dirty="0" smtClean="0">
                <a:solidFill>
                  <a:srgbClr val="FFFF00"/>
                </a:solidFill>
                <a:latin typeface="Times New Roman" pitchFamily="18" charset="0"/>
                <a:cs typeface="Times New Roman" pitchFamily="18" charset="0"/>
              </a:rPr>
              <a:t> and Steve </a:t>
            </a:r>
            <a:r>
              <a:rPr lang="en-US" b="1" dirty="0" err="1" smtClean="0">
                <a:solidFill>
                  <a:srgbClr val="FFFF00"/>
                </a:solidFill>
                <a:latin typeface="Times New Roman" pitchFamily="18" charset="0"/>
                <a:cs typeface="Times New Roman" pitchFamily="18" charset="0"/>
              </a:rPr>
              <a:t>Peckham</a:t>
            </a:r>
            <a:r>
              <a:rPr lang="en-US" b="1" dirty="0" smtClean="0">
                <a:solidFill>
                  <a:srgbClr val="FFFF00"/>
                </a:solidFill>
                <a:latin typeface="Times New Roman" pitchFamily="18" charset="0"/>
                <a:cs typeface="Times New Roman" pitchFamily="18" charset="0"/>
              </a:rPr>
              <a:t>, ESRL) which can be used to support future SI exceptional event forecasting</a:t>
            </a:r>
            <a:endParaRPr lang="en-US"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682496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579" t="12221" r="13947" b="12645"/>
          <a:stretch/>
        </p:blipFill>
        <p:spPr bwMode="auto">
          <a:xfrm>
            <a:off x="5334000" y="4107476"/>
            <a:ext cx="3699927" cy="239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382" t="11588" r="28882" b="4136"/>
          <a:stretch/>
        </p:blipFill>
        <p:spPr bwMode="auto">
          <a:xfrm>
            <a:off x="6197957" y="70631"/>
            <a:ext cx="2798980" cy="36192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8600" y="4492093"/>
            <a:ext cx="4173264" cy="2062103"/>
          </a:xfrm>
          <a:prstGeom prst="rect">
            <a:avLst/>
          </a:prstGeom>
          <a:solidFill>
            <a:srgbClr val="C00000"/>
          </a:solidFill>
        </p:spPr>
        <p:txBody>
          <a:bodyPr wrap="square">
            <a:spAutoFit/>
          </a:bodyPr>
          <a:lstStyle/>
          <a:p>
            <a:r>
              <a:rPr lang="en-US" sz="1600" dirty="0" smtClean="0">
                <a:solidFill>
                  <a:schemeClr val="bg1"/>
                </a:solidFill>
                <a:latin typeface="Times New Roman" pitchFamily="18" charset="0"/>
                <a:cs typeface="Times New Roman" pitchFamily="18" charset="0"/>
              </a:rPr>
              <a:t>“The </a:t>
            </a:r>
            <a:r>
              <a:rPr lang="en-US" sz="1600" dirty="0">
                <a:solidFill>
                  <a:schemeClr val="bg1"/>
                </a:solidFill>
                <a:latin typeface="Times New Roman" pitchFamily="18" charset="0"/>
                <a:cs typeface="Times New Roman" pitchFamily="18" charset="0"/>
              </a:rPr>
              <a:t>Wyoming Department of Environmental Quality/Air Quality Division (WDEQ/AQD) has determined that a stratospheric intrusion </a:t>
            </a:r>
            <a:r>
              <a:rPr lang="en-US" sz="1600" dirty="0" smtClean="0">
                <a:solidFill>
                  <a:schemeClr val="bg1"/>
                </a:solidFill>
                <a:latin typeface="Times New Roman" pitchFamily="18" charset="0"/>
                <a:cs typeface="Times New Roman" pitchFamily="18" charset="0"/>
              </a:rPr>
              <a:t>created </a:t>
            </a:r>
            <a:r>
              <a:rPr lang="en-US" sz="1600" dirty="0">
                <a:solidFill>
                  <a:schemeClr val="bg1"/>
                </a:solidFill>
                <a:latin typeface="Times New Roman" pitchFamily="18" charset="0"/>
                <a:cs typeface="Times New Roman" pitchFamily="18" charset="0"/>
              </a:rPr>
              <a:t>elevated ozone readings resulting in an 8-hour ozone standard </a:t>
            </a:r>
            <a:r>
              <a:rPr lang="en-US" sz="1600" dirty="0" err="1">
                <a:solidFill>
                  <a:schemeClr val="bg1"/>
                </a:solidFill>
                <a:latin typeface="Times New Roman" pitchFamily="18" charset="0"/>
                <a:cs typeface="Times New Roman" pitchFamily="18" charset="0"/>
              </a:rPr>
              <a:t>exceedance</a:t>
            </a:r>
            <a:r>
              <a:rPr lang="en-US" sz="1600" dirty="0">
                <a:solidFill>
                  <a:schemeClr val="bg1"/>
                </a:solidFill>
                <a:latin typeface="Times New Roman" pitchFamily="18" charset="0"/>
                <a:cs typeface="Times New Roman" pitchFamily="18" charset="0"/>
              </a:rPr>
              <a:t> at the Thunder Basin, Wyoming ozone monitor located in northeastern Wyoming on June 6, </a:t>
            </a:r>
            <a:r>
              <a:rPr lang="en-US" sz="1600" dirty="0" smtClean="0">
                <a:solidFill>
                  <a:schemeClr val="bg1"/>
                </a:solidFill>
                <a:latin typeface="Times New Roman" pitchFamily="18" charset="0"/>
                <a:cs typeface="Times New Roman" pitchFamily="18" charset="0"/>
              </a:rPr>
              <a:t>2012” (Executive Summary) </a:t>
            </a:r>
            <a:endParaRPr lang="en-US" sz="1600" dirty="0">
              <a:solidFill>
                <a:schemeClr val="bg1"/>
              </a:solidFill>
              <a:latin typeface="Times New Roman" pitchFamily="18" charset="0"/>
              <a:cs typeface="Times New Roman" pitchFamily="18" charset="0"/>
            </a:endParaRPr>
          </a:p>
        </p:txBody>
      </p:sp>
      <p:sp>
        <p:nvSpPr>
          <p:cNvPr id="5" name="Rectangle 4"/>
          <p:cNvSpPr/>
          <p:nvPr/>
        </p:nvSpPr>
        <p:spPr>
          <a:xfrm>
            <a:off x="0" y="6550223"/>
            <a:ext cx="9126984" cy="307777"/>
          </a:xfrm>
          <a:prstGeom prst="rect">
            <a:avLst/>
          </a:prstGeom>
        </p:spPr>
        <p:txBody>
          <a:bodyPr wrap="square">
            <a:spAutoFit/>
          </a:bodyPr>
          <a:lstStyle/>
          <a:p>
            <a:pPr algn="ctr"/>
            <a:r>
              <a:rPr lang="en-US" sz="1400" b="1" dirty="0">
                <a:latin typeface="Times New Roman" pitchFamily="18" charset="0"/>
                <a:cs typeface="Times New Roman" pitchFamily="18" charset="0"/>
              </a:rPr>
              <a:t>http://deq.state.wy.us/aqd/Exceptional%20Events/June_6_2012ThunderBasin/June_6_2012_SI_Package.pdf</a:t>
            </a:r>
          </a:p>
        </p:txBody>
      </p:sp>
      <p:sp>
        <p:nvSpPr>
          <p:cNvPr id="9" name="Rectangle 8"/>
          <p:cNvSpPr/>
          <p:nvPr/>
        </p:nvSpPr>
        <p:spPr>
          <a:xfrm>
            <a:off x="0" y="0"/>
            <a:ext cx="6062709" cy="4062651"/>
          </a:xfrm>
          <a:prstGeom prst="rect">
            <a:avLst/>
          </a:prstGeom>
          <a:solidFill>
            <a:schemeClr val="accent1"/>
          </a:solidFill>
        </p:spPr>
        <p:txBody>
          <a:bodyPr wrap="square">
            <a:spAutoFit/>
          </a:bodyPr>
          <a:lstStyle/>
          <a:p>
            <a:pPr algn="ctr"/>
            <a:r>
              <a:rPr lang="en-US" b="1" u="sng" dirty="0" smtClean="0">
                <a:solidFill>
                  <a:srgbClr val="FFFF00"/>
                </a:solidFill>
                <a:latin typeface="Times New Roman" pitchFamily="18" charset="0"/>
                <a:cs typeface="Times New Roman" pitchFamily="18" charset="0"/>
              </a:rPr>
              <a:t>Background</a:t>
            </a:r>
          </a:p>
          <a:p>
            <a:pPr algn="ctr"/>
            <a:r>
              <a:rPr lang="en-US" b="1" u="sng" dirty="0" smtClean="0">
                <a:solidFill>
                  <a:srgbClr val="FFFF00"/>
                </a:solidFill>
                <a:latin typeface="Times New Roman" pitchFamily="18" charset="0"/>
                <a:cs typeface="Times New Roman" pitchFamily="18" charset="0"/>
              </a:rPr>
              <a:t> </a:t>
            </a:r>
          </a:p>
          <a:p>
            <a:r>
              <a:rPr lang="en-US" dirty="0" smtClean="0">
                <a:solidFill>
                  <a:srgbClr val="FFFF00"/>
                </a:solidFill>
                <a:latin typeface="Times New Roman" pitchFamily="18" charset="0"/>
                <a:cs typeface="Times New Roman" pitchFamily="18" charset="0"/>
              </a:rPr>
              <a:t>The </a:t>
            </a:r>
            <a:r>
              <a:rPr lang="en-US" dirty="0">
                <a:solidFill>
                  <a:srgbClr val="FFFF00"/>
                </a:solidFill>
                <a:latin typeface="Times New Roman" pitchFamily="18" charset="0"/>
                <a:cs typeface="Times New Roman" pitchFamily="18" charset="0"/>
              </a:rPr>
              <a:t>Clean Air Act requires that states and tribes attain the National Ambient Air Quality Standard (NAAQS) for </a:t>
            </a:r>
            <a:r>
              <a:rPr lang="en-US" dirty="0" smtClean="0">
                <a:solidFill>
                  <a:srgbClr val="FFFF00"/>
                </a:solidFill>
                <a:latin typeface="Times New Roman" pitchFamily="18" charset="0"/>
                <a:cs typeface="Times New Roman" pitchFamily="18" charset="0"/>
              </a:rPr>
              <a:t>ozone</a:t>
            </a:r>
            <a:r>
              <a:rPr lang="en-US" baseline="30000" dirty="0" smtClean="0">
                <a:solidFill>
                  <a:srgbClr val="FFFF00"/>
                </a:solidFill>
                <a:latin typeface="Times New Roman" pitchFamily="18" charset="0"/>
                <a:cs typeface="Times New Roman" pitchFamily="18" charset="0"/>
              </a:rPr>
              <a:t>1</a:t>
            </a:r>
            <a:r>
              <a:rPr lang="en-US" dirty="0" smtClean="0">
                <a:solidFill>
                  <a:srgbClr val="FFFF00"/>
                </a:solidFill>
                <a:latin typeface="Times New Roman" pitchFamily="18" charset="0"/>
                <a:cs typeface="Times New Roman" pitchFamily="18" charset="0"/>
              </a:rPr>
              <a:t>. </a:t>
            </a:r>
          </a:p>
          <a:p>
            <a:endParaRPr lang="en-US" dirty="0" smtClean="0">
              <a:solidFill>
                <a:srgbClr val="FFFF00"/>
              </a:solidFill>
              <a:latin typeface="Times New Roman" pitchFamily="18" charset="0"/>
              <a:cs typeface="Times New Roman" pitchFamily="18" charset="0"/>
            </a:endParaRPr>
          </a:p>
          <a:p>
            <a:r>
              <a:rPr lang="en-US" dirty="0" smtClean="0">
                <a:solidFill>
                  <a:srgbClr val="FFFF00"/>
                </a:solidFill>
                <a:latin typeface="Times New Roman" pitchFamily="18" charset="0"/>
                <a:cs typeface="Times New Roman" pitchFamily="18" charset="0"/>
              </a:rPr>
              <a:t>If </a:t>
            </a:r>
            <a:r>
              <a:rPr lang="en-US" dirty="0">
                <a:solidFill>
                  <a:srgbClr val="FFFF00"/>
                </a:solidFill>
                <a:latin typeface="Times New Roman" pitchFamily="18" charset="0"/>
                <a:cs typeface="Times New Roman" pitchFamily="18" charset="0"/>
              </a:rPr>
              <a:t>the NAAQS is violated, EPA may designate areas nonattainment for the ozone standard, necessitating the development of plans for improvement in air quality. </a:t>
            </a:r>
            <a:endParaRPr lang="en-US" dirty="0" smtClean="0">
              <a:solidFill>
                <a:srgbClr val="FFFF00"/>
              </a:solidFill>
              <a:latin typeface="Times New Roman" pitchFamily="18" charset="0"/>
              <a:cs typeface="Times New Roman" pitchFamily="18" charset="0"/>
            </a:endParaRPr>
          </a:p>
          <a:p>
            <a:endParaRPr lang="en-US" dirty="0" smtClean="0">
              <a:solidFill>
                <a:srgbClr val="FFFF00"/>
              </a:solidFill>
              <a:latin typeface="Times New Roman" pitchFamily="18" charset="0"/>
              <a:cs typeface="Times New Roman" pitchFamily="18" charset="0"/>
            </a:endParaRPr>
          </a:p>
          <a:p>
            <a:r>
              <a:rPr lang="en-US" dirty="0" smtClean="0">
                <a:solidFill>
                  <a:srgbClr val="FFFF00"/>
                </a:solidFill>
                <a:latin typeface="Times New Roman" pitchFamily="18" charset="0"/>
                <a:cs typeface="Times New Roman" pitchFamily="18" charset="0"/>
              </a:rPr>
              <a:t>Ozone </a:t>
            </a:r>
            <a:r>
              <a:rPr lang="en-US" dirty="0">
                <a:solidFill>
                  <a:srgbClr val="FFFF00"/>
                </a:solidFill>
                <a:latin typeface="Times New Roman" pitchFamily="18" charset="0"/>
                <a:cs typeface="Times New Roman" pitchFamily="18" charset="0"/>
              </a:rPr>
              <a:t>caused by exceptional events </a:t>
            </a:r>
            <a:r>
              <a:rPr lang="en-US" dirty="0" smtClean="0">
                <a:solidFill>
                  <a:srgbClr val="FFFF00"/>
                </a:solidFill>
                <a:latin typeface="Times New Roman" pitchFamily="18" charset="0"/>
                <a:cs typeface="Times New Roman" pitchFamily="18" charset="0"/>
              </a:rPr>
              <a:t>can </a:t>
            </a:r>
            <a:r>
              <a:rPr lang="en-US" dirty="0">
                <a:solidFill>
                  <a:srgbClr val="FFFF00"/>
                </a:solidFill>
                <a:latin typeface="Times New Roman" pitchFamily="18" charset="0"/>
                <a:cs typeface="Times New Roman" pitchFamily="18" charset="0"/>
              </a:rPr>
              <a:t>be excluded from determinations of nonattainment with appropriate documentation</a:t>
            </a:r>
            <a:r>
              <a:rPr lang="en-US" dirty="0" smtClean="0">
                <a:solidFill>
                  <a:srgbClr val="FFFF00"/>
                </a:solidFill>
                <a:latin typeface="Times New Roman" pitchFamily="18" charset="0"/>
                <a:cs typeface="Times New Roman" pitchFamily="18" charset="0"/>
              </a:rPr>
              <a:t>.</a:t>
            </a:r>
          </a:p>
          <a:p>
            <a:endParaRPr lang="en-US" dirty="0">
              <a:solidFill>
                <a:srgbClr val="FFFF00"/>
              </a:solidFill>
              <a:latin typeface="Times New Roman" pitchFamily="18" charset="0"/>
              <a:cs typeface="Times New Roman" pitchFamily="18" charset="0"/>
            </a:endParaRPr>
          </a:p>
          <a:p>
            <a:r>
              <a:rPr lang="en-US" sz="1200" b="1" baseline="30000" dirty="0">
                <a:solidFill>
                  <a:srgbClr val="FFFF00"/>
                </a:solidFill>
                <a:latin typeface="Times New Roman" pitchFamily="18" charset="0"/>
                <a:cs typeface="Times New Roman" pitchFamily="18" charset="0"/>
              </a:rPr>
              <a:t>1</a:t>
            </a:r>
            <a:r>
              <a:rPr lang="en-US" sz="1200" b="1" dirty="0">
                <a:solidFill>
                  <a:srgbClr val="FFFF00"/>
                </a:solidFill>
                <a:latin typeface="Times New Roman" pitchFamily="18" charset="0"/>
                <a:cs typeface="Times New Roman" pitchFamily="18" charset="0"/>
              </a:rPr>
              <a:t>Currently defined as a 3-year average of the 4th highest daily 8-hour average ozone greater than 75 ppb</a:t>
            </a:r>
            <a:r>
              <a:rPr lang="en-US" sz="1200" b="1" dirty="0" smtClean="0">
                <a:solidFill>
                  <a:srgbClr val="FFFF00"/>
                </a:solidFill>
                <a:latin typeface="Times New Roman" pitchFamily="18" charset="0"/>
                <a:cs typeface="Times New Roman" pitchFamily="18" charset="0"/>
              </a:rPr>
              <a:t>.</a:t>
            </a:r>
            <a:endParaRPr lang="en-US" sz="12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850742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538" y="1513106"/>
            <a:ext cx="8934262" cy="4647426"/>
          </a:xfrm>
          <a:prstGeom prst="rect">
            <a:avLst/>
          </a:prstGeom>
          <a:noFill/>
        </p:spPr>
        <p:txBody>
          <a:bodyPr wrap="square" rtlCol="0">
            <a:spAutoFit/>
          </a:bodyPr>
          <a:lstStyle/>
          <a:p>
            <a:pPr algn="ctr"/>
            <a:r>
              <a:rPr lang="en-US" sz="2400" b="1" i="1" dirty="0" smtClean="0">
                <a:latin typeface="Times New Roman" pitchFamily="18" charset="0"/>
                <a:cs typeface="Times New Roman" pitchFamily="18" charset="0"/>
              </a:rPr>
              <a:t>Can global ozone chemical analyses, coupled with regional ozone predictions help inform Stratospheric Intrusion (SI) Exceptional Event analysis?</a:t>
            </a:r>
          </a:p>
          <a:p>
            <a:endParaRPr lang="en-US" sz="2400" dirty="0">
              <a:latin typeface="Times New Roman" pitchFamily="18" charset="0"/>
              <a:cs typeface="Times New Roman" pitchFamily="18" charset="0"/>
            </a:endParaRPr>
          </a:p>
          <a:p>
            <a:r>
              <a:rPr lang="en-US" sz="2000" dirty="0">
                <a:latin typeface="Times New Roman" pitchFamily="18" charset="0"/>
                <a:cs typeface="Times New Roman" pitchFamily="18" charset="0"/>
              </a:rPr>
              <a:t>N</a:t>
            </a:r>
            <a:r>
              <a:rPr lang="en-US" sz="2000" dirty="0" smtClean="0">
                <a:latin typeface="Times New Roman" pitchFamily="18" charset="0"/>
                <a:cs typeface="Times New Roman" pitchFamily="18" charset="0"/>
              </a:rPr>
              <a:t>ested RAQMS</a:t>
            </a:r>
            <a:r>
              <a:rPr lang="en-US" sz="2000" baseline="30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/WRF-CHEM</a:t>
            </a:r>
            <a:r>
              <a:rPr lang="en-US" sz="2000" baseline="30000" dirty="0" smtClean="0">
                <a:latin typeface="Times New Roman" pitchFamily="18" charset="0"/>
                <a:cs typeface="Times New Roman" pitchFamily="18" charset="0"/>
              </a:rPr>
              <a:t>2</a:t>
            </a:r>
          </a:p>
          <a:p>
            <a:endParaRPr lang="en-US" sz="2000" dirty="0" smtClean="0">
              <a:latin typeface="Times New Roman" pitchFamily="18" charset="0"/>
              <a:cs typeface="Times New Roman" pitchFamily="18" charset="0"/>
            </a:endParaRPr>
          </a:p>
          <a:p>
            <a:pPr marL="800100" lvl="1" indent="-342900">
              <a:buFont typeface="Wingdings" pitchFamily="2" charset="2"/>
              <a:buChar char="§"/>
            </a:pPr>
            <a:r>
              <a:rPr lang="en-US" sz="2000" dirty="0" smtClean="0">
                <a:latin typeface="Times New Roman" pitchFamily="18" charset="0"/>
                <a:cs typeface="Times New Roman" pitchFamily="18" charset="0"/>
              </a:rPr>
              <a:t>1x1 degree RAQMS global ozone analysis</a:t>
            </a:r>
          </a:p>
          <a:p>
            <a:pPr marL="1257300" lvl="2" indent="-342900">
              <a:buFont typeface="Arial" pitchFamily="34" charset="0"/>
              <a:buChar char="•"/>
            </a:pPr>
            <a:r>
              <a:rPr lang="en-US" sz="2000" dirty="0" smtClean="0">
                <a:latin typeface="Times New Roman" pitchFamily="18" charset="0"/>
                <a:cs typeface="Times New Roman" pitchFamily="18" charset="0"/>
              </a:rPr>
              <a:t>Constrained </a:t>
            </a:r>
            <a:r>
              <a:rPr lang="en-US" sz="2000" dirty="0">
                <a:latin typeface="Times New Roman" pitchFamily="18" charset="0"/>
                <a:cs typeface="Times New Roman" pitchFamily="18" charset="0"/>
              </a:rPr>
              <a:t>with Microwave Limb Sounder (MLS) stratospheric ozone profiles and Ozone Monitoring Instrument (OMI) cloud cleared Total Column Ozone</a:t>
            </a:r>
          </a:p>
          <a:p>
            <a:pPr marL="800100" lvl="1" indent="-342900">
              <a:buFont typeface="Wingdings" pitchFamily="2" charset="2"/>
              <a:buChar char="§"/>
            </a:pPr>
            <a:endParaRPr lang="en-US" sz="2000" dirty="0" smtClean="0">
              <a:latin typeface="Times New Roman" pitchFamily="18" charset="0"/>
              <a:cs typeface="Times New Roman" pitchFamily="18" charset="0"/>
            </a:endParaRPr>
          </a:p>
          <a:p>
            <a:pPr marL="800100" lvl="1" indent="-342900">
              <a:buFont typeface="Wingdings" pitchFamily="2" charset="2"/>
              <a:buChar char="§"/>
            </a:pPr>
            <a:r>
              <a:rPr lang="en-US" sz="2000" dirty="0" smtClean="0">
                <a:latin typeface="Times New Roman" pitchFamily="18" charset="0"/>
                <a:cs typeface="Times New Roman" pitchFamily="18" charset="0"/>
              </a:rPr>
              <a:t>12km WRF-CHEM </a:t>
            </a:r>
            <a:r>
              <a:rPr lang="en-US" sz="2000" dirty="0">
                <a:latin typeface="Times New Roman" pitchFamily="18" charset="0"/>
                <a:cs typeface="Times New Roman" pitchFamily="18" charset="0"/>
              </a:rPr>
              <a:t>v</a:t>
            </a:r>
            <a:r>
              <a:rPr lang="en-US" sz="2000" dirty="0" smtClean="0">
                <a:latin typeface="Times New Roman" pitchFamily="18" charset="0"/>
                <a:cs typeface="Times New Roman" pitchFamily="18" charset="0"/>
              </a:rPr>
              <a:t>3.4.1</a:t>
            </a:r>
          </a:p>
          <a:p>
            <a:pPr marL="1257300" lvl="2" indent="-342900">
              <a:buFont typeface="Arial" pitchFamily="34" charset="0"/>
              <a:buChar char="•"/>
            </a:pPr>
            <a:r>
              <a:rPr lang="en-US" sz="2000" dirty="0" smtClean="0">
                <a:latin typeface="Times New Roman" pitchFamily="18" charset="0"/>
                <a:cs typeface="Times New Roman" pitchFamily="18" charset="0"/>
              </a:rPr>
              <a:t>GOCART RACM-KPP mechanism</a:t>
            </a:r>
          </a:p>
          <a:p>
            <a:pPr marL="1257300" lvl="2" indent="-342900">
              <a:buFont typeface="Arial" pitchFamily="34" charset="0"/>
              <a:buChar char="•"/>
            </a:pPr>
            <a:r>
              <a:rPr lang="en-US" sz="2000" dirty="0" smtClean="0">
                <a:latin typeface="Times New Roman" pitchFamily="18" charset="0"/>
                <a:cs typeface="Times New Roman" pitchFamily="18" charset="0"/>
              </a:rPr>
              <a:t>YSU PBL scheme (</a:t>
            </a:r>
            <a:r>
              <a:rPr lang="en-US" sz="2000" dirty="0" err="1">
                <a:latin typeface="Times New Roman" pitchFamily="18" charset="0"/>
                <a:cs typeface="Times New Roman" pitchFamily="18" charset="0"/>
              </a:rPr>
              <a:t>Yonsei</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University, Non-local-K scheme)</a:t>
            </a:r>
          </a:p>
        </p:txBody>
      </p:sp>
      <p:sp>
        <p:nvSpPr>
          <p:cNvPr id="3" name="TextBox 2"/>
          <p:cNvSpPr txBox="1"/>
          <p:nvPr/>
        </p:nvSpPr>
        <p:spPr>
          <a:xfrm>
            <a:off x="0" y="6334780"/>
            <a:ext cx="9162862" cy="523220"/>
          </a:xfrm>
          <a:prstGeom prst="rect">
            <a:avLst/>
          </a:prstGeom>
          <a:noFill/>
        </p:spPr>
        <p:txBody>
          <a:bodyPr wrap="square" rtlCol="0">
            <a:spAutoFit/>
          </a:bodyPr>
          <a:lstStyle/>
          <a:p>
            <a:r>
              <a:rPr lang="en-US" sz="1400" b="1" baseline="30000" dirty="0">
                <a:latin typeface="Times New Roman" pitchFamily="18" charset="0"/>
                <a:cs typeface="Times New Roman" pitchFamily="18" charset="0"/>
              </a:rPr>
              <a:t>1</a:t>
            </a:r>
            <a:r>
              <a:rPr lang="en-US" sz="1400" b="1" dirty="0" smtClean="0">
                <a:latin typeface="Times New Roman" pitchFamily="18" charset="0"/>
                <a:cs typeface="Times New Roman" pitchFamily="18" charset="0"/>
              </a:rPr>
              <a:t>Realtime Air Quality </a:t>
            </a:r>
            <a:r>
              <a:rPr lang="en-US" sz="1400" b="1" dirty="0">
                <a:latin typeface="Times New Roman" pitchFamily="18" charset="0"/>
                <a:cs typeface="Times New Roman" pitchFamily="18" charset="0"/>
              </a:rPr>
              <a:t>Modeling System (RAQMS, http://</a:t>
            </a:r>
            <a:r>
              <a:rPr lang="en-US" sz="1400" b="1" dirty="0" smtClean="0">
                <a:latin typeface="Times New Roman" pitchFamily="18" charset="0"/>
                <a:cs typeface="Times New Roman" pitchFamily="18" charset="0"/>
              </a:rPr>
              <a:t>raqms.ssec.wisc.edu/)</a:t>
            </a:r>
          </a:p>
          <a:p>
            <a:r>
              <a:rPr lang="en-US" sz="1400" b="1" baseline="30000" dirty="0" smtClean="0">
                <a:latin typeface="Times New Roman" pitchFamily="18" charset="0"/>
                <a:cs typeface="Times New Roman" pitchFamily="18" charset="0"/>
              </a:rPr>
              <a:t>2</a:t>
            </a:r>
            <a:r>
              <a:rPr lang="en-US" sz="1400" b="1" dirty="0" smtClean="0">
                <a:latin typeface="Times New Roman" pitchFamily="18" charset="0"/>
                <a:cs typeface="Times New Roman" pitchFamily="18" charset="0"/>
              </a:rPr>
              <a:t>Weather Research and Forecasting (WRF) model </a:t>
            </a:r>
            <a:r>
              <a:rPr lang="en-US" sz="1400" b="1" dirty="0">
                <a:latin typeface="Times New Roman" pitchFamily="18" charset="0"/>
                <a:cs typeface="Times New Roman" pitchFamily="18" charset="0"/>
              </a:rPr>
              <a:t>with chemistry </a:t>
            </a:r>
            <a:r>
              <a:rPr lang="en-US" sz="1400" b="1" dirty="0" smtClean="0">
                <a:latin typeface="Times New Roman" pitchFamily="18" charset="0"/>
                <a:cs typeface="Times New Roman" pitchFamily="18" charset="0"/>
              </a:rPr>
              <a:t>(WRF-CHEM, http</a:t>
            </a:r>
            <a:r>
              <a:rPr lang="en-US" sz="1400" b="1" dirty="0">
                <a:latin typeface="Times New Roman" pitchFamily="18" charset="0"/>
                <a:cs typeface="Times New Roman" pitchFamily="18" charset="0"/>
              </a:rPr>
              <a:t>://ruc.noaa.gov/wrf/WG11</a:t>
            </a:r>
            <a:r>
              <a:rPr lang="en-US" sz="1400" b="1" dirty="0" smtClean="0">
                <a:latin typeface="Times New Roman" pitchFamily="18" charset="0"/>
                <a:cs typeface="Times New Roman" pitchFamily="18" charset="0"/>
              </a:rPr>
              <a:t>/)</a:t>
            </a:r>
          </a:p>
        </p:txBody>
      </p:sp>
      <p:pic>
        <p:nvPicPr>
          <p:cNvPr id="4" name="Picture 4" descr="raqms realtime air quality modeling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16"/>
            <a:ext cx="3684835" cy="82858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ruc.noaa.gov/wrf/WG11/wr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9546"/>
            <a:ext cx="4076700" cy="53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572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50223"/>
            <a:ext cx="9144000" cy="307777"/>
          </a:xfrm>
          <a:prstGeom prst="rect">
            <a:avLst/>
          </a:prstGeom>
        </p:spPr>
        <p:txBody>
          <a:bodyPr wrap="square">
            <a:spAutoFit/>
          </a:bodyPr>
          <a:lstStyle/>
          <a:p>
            <a:pPr algn="ctr"/>
            <a:r>
              <a:rPr lang="en-US" sz="1400" b="1" dirty="0" smtClean="0">
                <a:latin typeface="Times New Roman" pitchFamily="18" charset="0"/>
                <a:cs typeface="Times New Roman" pitchFamily="18" charset="0"/>
              </a:rPr>
              <a:t>Figures </a:t>
            </a:r>
            <a:r>
              <a:rPr lang="en-US" sz="1400" b="1" dirty="0">
                <a:latin typeface="Times New Roman" pitchFamily="18" charset="0"/>
                <a:cs typeface="Times New Roman" pitchFamily="18" charset="0"/>
              </a:rPr>
              <a:t>courtesy Patrick Reddy (Colorado Department of Public Health and Environment</a:t>
            </a:r>
            <a:r>
              <a:rPr lang="en-US" sz="1400" b="1" dirty="0" smtClean="0">
                <a:latin typeface="Times New Roman" pitchFamily="18" charset="0"/>
                <a:cs typeface="Times New Roman" pitchFamily="18" charset="0"/>
              </a:rPr>
              <a:t>) </a:t>
            </a:r>
            <a:endParaRPr lang="en-US" sz="1400" b="1" dirty="0">
              <a:latin typeface="Times New Roman" pitchFamily="18" charset="0"/>
              <a:cs typeface="Times New Roman" pitchFamily="18" charset="0"/>
            </a:endParaRPr>
          </a:p>
        </p:txBody>
      </p:sp>
      <p:sp>
        <p:nvSpPr>
          <p:cNvPr id="3" name="TextBox 2"/>
          <p:cNvSpPr txBox="1"/>
          <p:nvPr/>
        </p:nvSpPr>
        <p:spPr>
          <a:xfrm>
            <a:off x="152400" y="0"/>
            <a:ext cx="8930586"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Synoptic conditions prior to Thunder Basin, WY ozone </a:t>
            </a:r>
            <a:r>
              <a:rPr lang="en-US" sz="2400" b="1" dirty="0" err="1" smtClean="0">
                <a:latin typeface="Times New Roman" pitchFamily="18" charset="0"/>
                <a:cs typeface="Times New Roman" pitchFamily="18" charset="0"/>
              </a:rPr>
              <a:t>exceedance</a:t>
            </a:r>
            <a:endParaRPr lang="en-US" sz="2400" b="1" dirty="0">
              <a:latin typeface="Times New Roman" pitchFamily="18" charset="0"/>
              <a:cs typeface="Times New Roman" pitchFamily="18" charset="0"/>
            </a:endParaRPr>
          </a:p>
        </p:txBody>
      </p:sp>
      <p:grpSp>
        <p:nvGrpSpPr>
          <p:cNvPr id="14" name="Group 13"/>
          <p:cNvGrpSpPr/>
          <p:nvPr/>
        </p:nvGrpSpPr>
        <p:grpSpPr>
          <a:xfrm>
            <a:off x="25893" y="914400"/>
            <a:ext cx="9118107" cy="3510379"/>
            <a:chOff x="25893" y="1752600"/>
            <a:chExt cx="9118107" cy="3510379"/>
          </a:xfrm>
        </p:grpSpPr>
        <p:sp>
          <p:nvSpPr>
            <p:cNvPr id="4" name="Rectangle 3"/>
            <p:cNvSpPr/>
            <p:nvPr/>
          </p:nvSpPr>
          <p:spPr>
            <a:xfrm>
              <a:off x="76200" y="1768758"/>
              <a:ext cx="4495800" cy="369332"/>
            </a:xfrm>
            <a:prstGeom prst="rect">
              <a:avLst/>
            </a:prstGeom>
          </p:spPr>
          <p:txBody>
            <a:bodyPr wrap="square">
              <a:spAutoFit/>
            </a:bodyPr>
            <a:lstStyle/>
            <a:p>
              <a:r>
                <a:rPr lang="en-US" b="1" dirty="0" smtClean="0">
                  <a:latin typeface="Times New Roman" pitchFamily="18" charset="0"/>
                  <a:cs typeface="Times New Roman" pitchFamily="18" charset="0"/>
                </a:rPr>
                <a:t>June </a:t>
              </a:r>
              <a:r>
                <a:rPr lang="en-US" b="1" dirty="0">
                  <a:latin typeface="Times New Roman" pitchFamily="18" charset="0"/>
                  <a:cs typeface="Times New Roman" pitchFamily="18" charset="0"/>
                </a:rPr>
                <a:t>5, 2012 NAM-12 analysis, 11 am </a:t>
              </a:r>
              <a:r>
                <a:rPr lang="en-US" b="1" dirty="0" smtClean="0">
                  <a:latin typeface="Times New Roman" pitchFamily="18" charset="0"/>
                  <a:cs typeface="Times New Roman" pitchFamily="18" charset="0"/>
                </a:rPr>
                <a:t>MST </a:t>
              </a:r>
              <a:endParaRPr lang="en-US" dirty="0">
                <a:latin typeface="Times New Roman" pitchFamily="18" charset="0"/>
                <a:cs typeface="Times New Roman" pitchFamily="18" charset="0"/>
              </a:endParaRPr>
            </a:p>
          </p:txBody>
        </p:sp>
        <p:sp>
          <p:nvSpPr>
            <p:cNvPr id="7" name="Rectangle 6"/>
            <p:cNvSpPr/>
            <p:nvPr/>
          </p:nvSpPr>
          <p:spPr>
            <a:xfrm>
              <a:off x="4690472" y="1752600"/>
              <a:ext cx="4453528" cy="369332"/>
            </a:xfrm>
            <a:prstGeom prst="rect">
              <a:avLst/>
            </a:prstGeom>
          </p:spPr>
          <p:txBody>
            <a:bodyPr wrap="square">
              <a:spAutoFit/>
            </a:bodyPr>
            <a:lstStyle/>
            <a:p>
              <a:r>
                <a:rPr lang="en-US" b="1" dirty="0" smtClean="0">
                  <a:latin typeface="Times New Roman" pitchFamily="18" charset="0"/>
                  <a:cs typeface="Times New Roman" pitchFamily="18" charset="0"/>
                </a:rPr>
                <a:t>June </a:t>
              </a:r>
              <a:r>
                <a:rPr lang="en-US" b="1" dirty="0">
                  <a:latin typeface="Times New Roman" pitchFamily="18" charset="0"/>
                  <a:cs typeface="Times New Roman" pitchFamily="18" charset="0"/>
                </a:rPr>
                <a:t>6, 2012 NAM-12 </a:t>
              </a:r>
              <a:r>
                <a:rPr lang="en-US" b="1" dirty="0" smtClean="0">
                  <a:latin typeface="Times New Roman" pitchFamily="18" charset="0"/>
                  <a:cs typeface="Times New Roman" pitchFamily="18" charset="0"/>
                </a:rPr>
                <a:t>analysis, 11am MST </a:t>
              </a:r>
              <a:endParaRPr lang="en-US" dirty="0">
                <a:latin typeface="Times New Roman" pitchFamily="18" charset="0"/>
                <a:cs typeface="Times New Roman" pitchFamily="18" charset="0"/>
              </a:endParaRPr>
            </a:p>
          </p:txBody>
        </p:sp>
        <p:grpSp>
          <p:nvGrpSpPr>
            <p:cNvPr id="13" name="Group 12"/>
            <p:cNvGrpSpPr/>
            <p:nvPr/>
          </p:nvGrpSpPr>
          <p:grpSpPr>
            <a:xfrm>
              <a:off x="25893" y="2133600"/>
              <a:ext cx="9086501" cy="3129379"/>
              <a:chOff x="25893" y="3352800"/>
              <a:chExt cx="9086501" cy="3129379"/>
            </a:xfrm>
          </p:grpSpPr>
          <p:pic>
            <p:nvPicPr>
              <p:cNvPr id="6146" name="Picture 2" descr="http://deq.state.wy.us/aqd/Exceptional%20Events/June_6_2012ThunderBasin/Figures/11amMST_06052012_SICompos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3" y="3355389"/>
                <a:ext cx="4538533" cy="3124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deq.state.wy.us/aqd/Exceptional%20Events/June_6_2012ThunderBasin/Figures/11amMST_06062012_SICompos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52800"/>
                <a:ext cx="4540394" cy="3129379"/>
              </a:xfrm>
              <a:prstGeom prst="rect">
                <a:avLst/>
              </a:prstGeom>
              <a:noFill/>
              <a:extLst>
                <a:ext uri="{909E8E84-426E-40DD-AFC4-6F175D3DCCD1}">
                  <a14:hiddenFill xmlns:a14="http://schemas.microsoft.com/office/drawing/2010/main">
                    <a:solidFill>
                      <a:srgbClr val="FFFFFF"/>
                    </a:solidFill>
                  </a14:hiddenFill>
                </a:ext>
              </a:extLst>
            </p:spPr>
          </p:pic>
          <p:sp>
            <p:nvSpPr>
              <p:cNvPr id="9" name="5-Point Star 8"/>
              <p:cNvSpPr>
                <a:spLocks noChangeAspect="1"/>
              </p:cNvSpPr>
              <p:nvPr/>
            </p:nvSpPr>
            <p:spPr>
              <a:xfrm>
                <a:off x="2819400" y="4029722"/>
                <a:ext cx="182880" cy="182880"/>
              </a:xfrm>
              <a:prstGeom prst="star5">
                <a:avLst/>
              </a:prstGeom>
              <a:solidFill>
                <a:srgbClr val="FF0000"/>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a:spLocks noChangeAspect="1"/>
              </p:cNvSpPr>
              <p:nvPr/>
            </p:nvSpPr>
            <p:spPr>
              <a:xfrm>
                <a:off x="7391400" y="4029722"/>
                <a:ext cx="182880" cy="182880"/>
              </a:xfrm>
              <a:prstGeom prst="star5">
                <a:avLst/>
              </a:prstGeom>
              <a:solidFill>
                <a:srgbClr val="FF0000"/>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145658" y="4218801"/>
                <a:ext cx="1401346" cy="276999"/>
              </a:xfrm>
              <a:prstGeom prst="rect">
                <a:avLst/>
              </a:prstGeom>
              <a:solidFill>
                <a:schemeClr val="bg1"/>
              </a:solidFill>
              <a:ln>
                <a:solidFill>
                  <a:srgbClr val="FF0000"/>
                </a:solidFill>
              </a:ln>
            </p:spPr>
            <p:txBody>
              <a:bodyPr wrap="none" rtlCol="0">
                <a:spAutoFit/>
              </a:bodyPr>
              <a:lstStyle/>
              <a:p>
                <a:r>
                  <a:rPr lang="en-US" sz="1200" b="1" dirty="0" smtClean="0"/>
                  <a:t>Thunder Basin, WY</a:t>
                </a:r>
                <a:endParaRPr lang="en-US" sz="1200" b="1" dirty="0"/>
              </a:p>
            </p:txBody>
          </p:sp>
          <p:sp>
            <p:nvSpPr>
              <p:cNvPr id="12" name="TextBox 11"/>
              <p:cNvSpPr txBox="1"/>
              <p:nvPr/>
            </p:nvSpPr>
            <p:spPr>
              <a:xfrm>
                <a:off x="7693088" y="4212602"/>
                <a:ext cx="1401346" cy="276999"/>
              </a:xfrm>
              <a:prstGeom prst="rect">
                <a:avLst/>
              </a:prstGeom>
              <a:solidFill>
                <a:schemeClr val="bg1"/>
              </a:solidFill>
              <a:ln>
                <a:solidFill>
                  <a:srgbClr val="FF0000"/>
                </a:solidFill>
              </a:ln>
            </p:spPr>
            <p:txBody>
              <a:bodyPr wrap="none" rtlCol="0">
                <a:spAutoFit/>
              </a:bodyPr>
              <a:lstStyle/>
              <a:p>
                <a:r>
                  <a:rPr lang="en-US" sz="1200" b="1" dirty="0" smtClean="0"/>
                  <a:t>Thunder Basin, WY</a:t>
                </a:r>
                <a:endParaRPr lang="en-US" sz="1200" b="1" dirty="0"/>
              </a:p>
            </p:txBody>
          </p:sp>
        </p:grpSp>
      </p:grpSp>
      <p:sp>
        <p:nvSpPr>
          <p:cNvPr id="5" name="Rectangle 4"/>
          <p:cNvSpPr/>
          <p:nvPr/>
        </p:nvSpPr>
        <p:spPr>
          <a:xfrm>
            <a:off x="4800600" y="4508377"/>
            <a:ext cx="4282786" cy="1384995"/>
          </a:xfrm>
          <a:prstGeom prst="rect">
            <a:avLst/>
          </a:prstGeom>
          <a:noFill/>
          <a:ln>
            <a:solidFill>
              <a:schemeClr val="tx1"/>
            </a:solidFill>
          </a:ln>
        </p:spPr>
        <p:txBody>
          <a:bodyPr wrap="square">
            <a:spAutoFit/>
          </a:bodyPr>
          <a:lstStyle/>
          <a:p>
            <a:pPr algn="ctr"/>
            <a:r>
              <a:rPr lang="en-US" sz="1400" b="1" u="sng" dirty="0" smtClean="0">
                <a:latin typeface="Times New Roman" pitchFamily="18" charset="0"/>
                <a:cs typeface="Times New Roman" pitchFamily="18" charset="0"/>
              </a:rPr>
              <a:t>Legend: </a:t>
            </a:r>
          </a:p>
          <a:p>
            <a:pPr marL="285750" indent="-285750">
              <a:buFont typeface="Wingdings" pitchFamily="2" charset="2"/>
              <a:buChar char="§"/>
            </a:pPr>
            <a:r>
              <a:rPr lang="en-US" sz="1400" b="1" dirty="0" smtClean="0">
                <a:latin typeface="Times New Roman" pitchFamily="18" charset="0"/>
                <a:cs typeface="Times New Roman" pitchFamily="18" charset="0"/>
              </a:rPr>
              <a:t>500 </a:t>
            </a:r>
            <a:r>
              <a:rPr lang="en-US" sz="1400" b="1" dirty="0" err="1">
                <a:latin typeface="Times New Roman" pitchFamily="18" charset="0"/>
                <a:cs typeface="Times New Roman" pitchFamily="18" charset="0"/>
              </a:rPr>
              <a:t>mb</a:t>
            </a:r>
            <a:r>
              <a:rPr lang="en-US" sz="1400" b="1" dirty="0">
                <a:latin typeface="Times New Roman" pitchFamily="18" charset="0"/>
                <a:cs typeface="Times New Roman" pitchFamily="18" charset="0"/>
              </a:rPr>
              <a:t> heights in </a:t>
            </a:r>
            <a:r>
              <a:rPr lang="en-US" sz="1400" b="1" dirty="0" smtClean="0">
                <a:latin typeface="Times New Roman" pitchFamily="18" charset="0"/>
                <a:cs typeface="Times New Roman" pitchFamily="18" charset="0"/>
              </a:rPr>
              <a:t>meters (contours)</a:t>
            </a:r>
          </a:p>
          <a:p>
            <a:pPr marL="285750" indent="-285750">
              <a:buFont typeface="Wingdings" pitchFamily="2" charset="2"/>
              <a:buChar char="§"/>
            </a:pPr>
            <a:r>
              <a:rPr lang="en-US" sz="1400" b="1" dirty="0" smtClean="0">
                <a:latin typeface="Times New Roman" pitchFamily="18" charset="0"/>
                <a:cs typeface="Times New Roman" pitchFamily="18" charset="0"/>
              </a:rPr>
              <a:t>600 </a:t>
            </a:r>
            <a:r>
              <a:rPr lang="en-US" sz="1400" b="1" dirty="0" err="1">
                <a:latin typeface="Times New Roman" pitchFamily="18" charset="0"/>
                <a:cs typeface="Times New Roman" pitchFamily="18" charset="0"/>
              </a:rPr>
              <a:t>mb</a:t>
            </a:r>
            <a:r>
              <a:rPr lang="en-US" sz="1400" b="1" dirty="0">
                <a:latin typeface="Times New Roman" pitchFamily="18" charset="0"/>
                <a:cs typeface="Times New Roman" pitchFamily="18" charset="0"/>
              </a:rPr>
              <a:t> IPV &gt;= 1.5 PVUs (</a:t>
            </a:r>
            <a:r>
              <a:rPr lang="en-US" sz="1400" b="1" dirty="0" smtClean="0">
                <a:latin typeface="Times New Roman" pitchFamily="18" charset="0"/>
                <a:cs typeface="Times New Roman" pitchFamily="18" charset="0"/>
              </a:rPr>
              <a:t>blue)</a:t>
            </a:r>
          </a:p>
          <a:p>
            <a:pPr marL="285750" indent="-285750">
              <a:buFont typeface="Wingdings" pitchFamily="2" charset="2"/>
              <a:buChar char="§"/>
            </a:pPr>
            <a:r>
              <a:rPr lang="en-US" sz="1400" b="1" dirty="0" smtClean="0">
                <a:latin typeface="Times New Roman" pitchFamily="18" charset="0"/>
                <a:cs typeface="Times New Roman" pitchFamily="18" charset="0"/>
              </a:rPr>
              <a:t>600 </a:t>
            </a:r>
            <a:r>
              <a:rPr lang="en-US" sz="1400" b="1" dirty="0" err="1">
                <a:latin typeface="Times New Roman" pitchFamily="18" charset="0"/>
                <a:cs typeface="Times New Roman" pitchFamily="18" charset="0"/>
              </a:rPr>
              <a:t>mb</a:t>
            </a:r>
            <a:r>
              <a:rPr lang="en-US" sz="1400" b="1" dirty="0">
                <a:latin typeface="Times New Roman" pitchFamily="18" charset="0"/>
                <a:cs typeface="Times New Roman" pitchFamily="18" charset="0"/>
              </a:rPr>
              <a:t> RH &lt;= 10% (</a:t>
            </a:r>
            <a:r>
              <a:rPr lang="en-US" sz="1400" b="1" dirty="0" smtClean="0">
                <a:latin typeface="Times New Roman" pitchFamily="18" charset="0"/>
                <a:cs typeface="Times New Roman" pitchFamily="18" charset="0"/>
              </a:rPr>
              <a:t>grey)</a:t>
            </a:r>
          </a:p>
          <a:p>
            <a:pPr marL="285750" indent="-285750">
              <a:buFont typeface="Wingdings" pitchFamily="2" charset="2"/>
              <a:buChar char="§"/>
            </a:pPr>
            <a:r>
              <a:rPr lang="en-US" sz="1400" b="1" dirty="0" smtClean="0">
                <a:latin typeface="Times New Roman" pitchFamily="18" charset="0"/>
                <a:cs typeface="Times New Roman" pitchFamily="18" charset="0"/>
              </a:rPr>
              <a:t>EPA </a:t>
            </a:r>
            <a:r>
              <a:rPr lang="en-US" sz="1400" b="1" dirty="0">
                <a:latin typeface="Times New Roman" pitchFamily="18" charset="0"/>
                <a:cs typeface="Times New Roman" pitchFamily="18" charset="0"/>
              </a:rPr>
              <a:t>AQS Daily Max 8-hour O3 in ppb &gt;= 65 ppb </a:t>
            </a:r>
            <a:r>
              <a:rPr lang="en-US" sz="1400" b="1" dirty="0" smtClean="0">
                <a:latin typeface="Times New Roman" pitchFamily="18" charset="0"/>
                <a:cs typeface="Times New Roman" pitchFamily="18" charset="0"/>
              </a:rPr>
              <a:t>(</a:t>
            </a:r>
            <a:r>
              <a:rPr lang="en-US" sz="1400" b="1" dirty="0">
                <a:latin typeface="Times New Roman" pitchFamily="18" charset="0"/>
                <a:cs typeface="Times New Roman" pitchFamily="18" charset="0"/>
              </a:rPr>
              <a:t>rainbow contours and shading) </a:t>
            </a:r>
          </a:p>
        </p:txBody>
      </p:sp>
      <p:sp>
        <p:nvSpPr>
          <p:cNvPr id="16" name="TextBox 15"/>
          <p:cNvSpPr txBox="1"/>
          <p:nvPr/>
        </p:nvSpPr>
        <p:spPr>
          <a:xfrm>
            <a:off x="76200" y="4572000"/>
            <a:ext cx="4461872" cy="1477328"/>
          </a:xfrm>
          <a:prstGeom prst="rect">
            <a:avLst/>
          </a:prstGeom>
          <a:solidFill>
            <a:schemeClr val="accent1"/>
          </a:solidFill>
        </p:spPr>
        <p:txBody>
          <a:bodyPr wrap="square" rtlCol="0">
            <a:spAutoFit/>
          </a:bodyPr>
          <a:lstStyle/>
          <a:p>
            <a:r>
              <a:rPr lang="en-US" dirty="0">
                <a:solidFill>
                  <a:srgbClr val="FFFF00"/>
                </a:solidFill>
                <a:latin typeface="Times New Roman" pitchFamily="18" charset="0"/>
                <a:cs typeface="Times New Roman" pitchFamily="18" charset="0"/>
              </a:rPr>
              <a:t>H</a:t>
            </a:r>
            <a:r>
              <a:rPr lang="en-US" dirty="0" smtClean="0">
                <a:solidFill>
                  <a:srgbClr val="FFFF00"/>
                </a:solidFill>
                <a:latin typeface="Times New Roman" pitchFamily="18" charset="0"/>
                <a:cs typeface="Times New Roman" pitchFamily="18" charset="0"/>
              </a:rPr>
              <a:t>igh Isentropic Potential </a:t>
            </a:r>
            <a:r>
              <a:rPr lang="en-US" dirty="0" err="1" smtClean="0">
                <a:solidFill>
                  <a:srgbClr val="FFFF00"/>
                </a:solidFill>
                <a:latin typeface="Times New Roman" pitchFamily="18" charset="0"/>
                <a:cs typeface="Times New Roman" pitchFamily="18" charset="0"/>
              </a:rPr>
              <a:t>Vorticity</a:t>
            </a:r>
            <a:r>
              <a:rPr lang="en-US" dirty="0" smtClean="0">
                <a:solidFill>
                  <a:srgbClr val="FFFF00"/>
                </a:solidFill>
                <a:latin typeface="Times New Roman" pitchFamily="18" charset="0"/>
                <a:cs typeface="Times New Roman" pitchFamily="18" charset="0"/>
              </a:rPr>
              <a:t> (IPV) and low relative humidity (RH</a:t>
            </a:r>
            <a:r>
              <a:rPr lang="en-US" dirty="0">
                <a:solidFill>
                  <a:srgbClr val="FFFF00"/>
                </a:solidFill>
                <a:latin typeface="Times New Roman" pitchFamily="18" charset="0"/>
                <a:cs typeface="Times New Roman" pitchFamily="18" charset="0"/>
              </a:rPr>
              <a:t>) </a:t>
            </a:r>
            <a:r>
              <a:rPr lang="en-US" dirty="0" smtClean="0">
                <a:solidFill>
                  <a:srgbClr val="FFFF00"/>
                </a:solidFill>
                <a:latin typeface="Times New Roman" pitchFamily="18" charset="0"/>
                <a:cs typeface="Times New Roman" pitchFamily="18" charset="0"/>
              </a:rPr>
              <a:t>at base of large </a:t>
            </a:r>
            <a:r>
              <a:rPr lang="en-US" dirty="0">
                <a:solidFill>
                  <a:srgbClr val="FFFF00"/>
                </a:solidFill>
                <a:latin typeface="Times New Roman" pitchFamily="18" charset="0"/>
                <a:cs typeface="Times New Roman" pitchFamily="18" charset="0"/>
              </a:rPr>
              <a:t>amplitude trough over CA/NV </a:t>
            </a:r>
            <a:r>
              <a:rPr lang="en-US" dirty="0" smtClean="0">
                <a:solidFill>
                  <a:srgbClr val="FFFF00"/>
                </a:solidFill>
                <a:latin typeface="Times New Roman" pitchFamily="18" charset="0"/>
                <a:cs typeface="Times New Roman" pitchFamily="18" charset="0"/>
              </a:rPr>
              <a:t>on June 5 is associated with high surface ozone over SW Utah on June 5 and NE WY on June 6, 2012</a:t>
            </a:r>
            <a:endParaRPr lang="en-US"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629750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vised_Figure_7"/>
          <p:cNvPicPr/>
          <p:nvPr/>
        </p:nvPicPr>
        <p:blipFill rotWithShape="1">
          <a:blip r:embed="rId2">
            <a:extLst>
              <a:ext uri="{28A0092B-C50C-407E-A947-70E740481C1C}">
                <a14:useLocalDpi xmlns:a14="http://schemas.microsoft.com/office/drawing/2010/main" val="0"/>
              </a:ext>
            </a:extLst>
          </a:blip>
          <a:srcRect r="50000" b="39394"/>
          <a:stretch/>
        </p:blipFill>
        <p:spPr bwMode="auto">
          <a:xfrm>
            <a:off x="0" y="990600"/>
            <a:ext cx="3657600" cy="3611829"/>
          </a:xfrm>
          <a:prstGeom prst="rect">
            <a:avLst/>
          </a:prstGeom>
          <a:noFill/>
          <a:ln>
            <a:noFill/>
          </a:ln>
        </p:spPr>
      </p:pic>
      <p:sp>
        <p:nvSpPr>
          <p:cNvPr id="5" name="Rectangle 4"/>
          <p:cNvSpPr/>
          <p:nvPr/>
        </p:nvSpPr>
        <p:spPr>
          <a:xfrm>
            <a:off x="0" y="0"/>
            <a:ext cx="9144000" cy="1200329"/>
          </a:xfrm>
          <a:prstGeom prst="rect">
            <a:avLst/>
          </a:prstGeom>
        </p:spPr>
        <p:txBody>
          <a:bodyPr wrap="square">
            <a:spAutoFit/>
          </a:bodyPr>
          <a:lstStyle/>
          <a:p>
            <a:r>
              <a:rPr lang="en-US" sz="2400" b="1" dirty="0" smtClean="0">
                <a:latin typeface="Times New Roman" pitchFamily="18" charset="0"/>
                <a:cs typeface="Times New Roman" pitchFamily="18" charset="0"/>
              </a:rPr>
              <a:t>NASA AJAX</a:t>
            </a:r>
            <a:r>
              <a:rPr lang="en-US" sz="2400" b="1" baseline="30000" dirty="0" smtClean="0">
                <a:latin typeface="Times New Roman" pitchFamily="18" charset="0"/>
                <a:cs typeface="Times New Roman" pitchFamily="18" charset="0"/>
              </a:rPr>
              <a:t>1</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Flight </a:t>
            </a:r>
            <a:r>
              <a:rPr lang="en-US" sz="2400" b="1" dirty="0" smtClean="0">
                <a:latin typeface="Times New Roman" pitchFamily="18" charset="0"/>
                <a:cs typeface="Times New Roman" pitchFamily="18" charset="0"/>
              </a:rPr>
              <a:t>47, June 5, </a:t>
            </a:r>
            <a:r>
              <a:rPr lang="en-US" sz="2400" b="1" dirty="0">
                <a:latin typeface="Times New Roman" pitchFamily="18" charset="0"/>
                <a:cs typeface="Times New Roman" pitchFamily="18" charset="0"/>
              </a:rPr>
              <a:t>2012 </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a:t>
            </a:r>
            <a:r>
              <a:rPr lang="en-US" sz="2400" b="1" dirty="0">
                <a:latin typeface="Times New Roman" pitchFamily="18" charset="0"/>
                <a:cs typeface="Times New Roman" pitchFamily="18" charset="0"/>
              </a:rPr>
              <a:t>Emma Yates and Laura </a:t>
            </a:r>
            <a:r>
              <a:rPr lang="en-US" sz="2400" b="1" dirty="0" err="1" smtClean="0">
                <a:latin typeface="Times New Roman" pitchFamily="18" charset="0"/>
                <a:cs typeface="Times New Roman" pitchFamily="18" charset="0"/>
              </a:rPr>
              <a:t>Iraci</a:t>
            </a:r>
            <a:r>
              <a:rPr lang="en-US" sz="2400" b="1" dirty="0" smtClean="0">
                <a:latin typeface="Times New Roman" pitchFamily="18" charset="0"/>
                <a:cs typeface="Times New Roman" pitchFamily="18" charset="0"/>
              </a:rPr>
              <a:t>, NASA Ames)</a:t>
            </a:r>
            <a:endParaRPr lang="en-US" sz="2400" b="1" dirty="0">
              <a:latin typeface="Times New Roman" pitchFamily="18" charset="0"/>
              <a:cs typeface="Times New Roman" pitchFamily="18" charset="0"/>
            </a:endParaRPr>
          </a:p>
          <a:p>
            <a:pPr algn="ctr"/>
            <a:endParaRPr lang="en-US" sz="2400" b="1" dirty="0" smtClean="0">
              <a:latin typeface="Times New Roman" pitchFamily="18" charset="0"/>
              <a:cs typeface="Times New Roman" pitchFamily="18" charset="0"/>
            </a:endParaRPr>
          </a:p>
        </p:txBody>
      </p:sp>
      <p:pic>
        <p:nvPicPr>
          <p:cNvPr id="2050" name="Picture 2" descr="AJAX Projec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062" y="0"/>
            <a:ext cx="1812938" cy="13355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6334780"/>
            <a:ext cx="9144000" cy="523220"/>
          </a:xfrm>
          <a:prstGeom prst="rect">
            <a:avLst/>
          </a:prstGeom>
          <a:noFill/>
        </p:spPr>
        <p:txBody>
          <a:bodyPr wrap="square" rtlCol="0">
            <a:spAutoFit/>
          </a:bodyPr>
          <a:lstStyle/>
          <a:p>
            <a:r>
              <a:rPr lang="en-US" sz="1400" b="1" baseline="30000" dirty="0">
                <a:latin typeface="Times New Roman" pitchFamily="18" charset="0"/>
                <a:cs typeface="Times New Roman" pitchFamily="18" charset="0"/>
              </a:rPr>
              <a:t>1</a:t>
            </a:r>
            <a:r>
              <a:rPr lang="en-US" sz="1400" b="1" dirty="0" smtClean="0">
                <a:latin typeface="Times New Roman" pitchFamily="18" charset="0"/>
                <a:cs typeface="Times New Roman" pitchFamily="18" charset="0"/>
              </a:rPr>
              <a:t>Alpha Jet Atmospheric </a:t>
            </a:r>
            <a:r>
              <a:rPr lang="en-US" sz="1400" b="1" dirty="0" err="1" smtClean="0">
                <a:latin typeface="Times New Roman" pitchFamily="18" charset="0"/>
                <a:cs typeface="Times New Roman" pitchFamily="18" charset="0"/>
              </a:rPr>
              <a:t>eXperiment</a:t>
            </a:r>
            <a:r>
              <a:rPr lang="en-US" sz="1400" b="1" dirty="0" smtClean="0">
                <a:latin typeface="Times New Roman" pitchFamily="18" charset="0"/>
                <a:cs typeface="Times New Roman" pitchFamily="18" charset="0"/>
              </a:rPr>
              <a:t> (AJAX, </a:t>
            </a:r>
            <a:r>
              <a:rPr lang="en-US" sz="1400" b="1" dirty="0" smtClean="0">
                <a:latin typeface="Times New Roman" pitchFamily="18" charset="0"/>
                <a:cs typeface="Times New Roman" pitchFamily="18" charset="0"/>
                <a:hlinkClick r:id="rId4"/>
              </a:rPr>
              <a:t>https</a:t>
            </a:r>
            <a:r>
              <a:rPr lang="en-US" sz="1400" b="1" dirty="0">
                <a:latin typeface="Times New Roman" pitchFamily="18" charset="0"/>
                <a:cs typeface="Times New Roman" pitchFamily="18" charset="0"/>
                <a:hlinkClick r:id="rId4"/>
              </a:rPr>
              <a:t>://</a:t>
            </a:r>
            <a:r>
              <a:rPr lang="en-US" sz="1400" b="1" dirty="0" smtClean="0">
                <a:latin typeface="Times New Roman" pitchFamily="18" charset="0"/>
                <a:cs typeface="Times New Roman" pitchFamily="18" charset="0"/>
                <a:hlinkClick r:id="rId4"/>
              </a:rPr>
              <a:t>espo.nasa.gov/missions/ajax</a:t>
            </a:r>
            <a:r>
              <a:rPr lang="en-US" sz="1400" b="1" dirty="0">
                <a:latin typeface="Times New Roman" pitchFamily="18" charset="0"/>
                <a:cs typeface="Times New Roman" pitchFamily="18" charset="0"/>
              </a:rPr>
              <a:t>) </a:t>
            </a:r>
            <a:r>
              <a:rPr lang="en-US" sz="1400" b="1" dirty="0" smtClean="0">
                <a:latin typeface="Times New Roman" pitchFamily="18" charset="0"/>
                <a:cs typeface="Times New Roman" pitchFamily="18" charset="0"/>
              </a:rPr>
              <a:t>aircraft </a:t>
            </a:r>
            <a:r>
              <a:rPr lang="en-US" sz="1400" b="1" dirty="0">
                <a:latin typeface="Times New Roman" pitchFamily="18" charset="0"/>
                <a:cs typeface="Times New Roman" pitchFamily="18" charset="0"/>
              </a:rPr>
              <a:t>is based </a:t>
            </a:r>
            <a:r>
              <a:rPr lang="en-US" sz="1400" b="1" dirty="0" smtClean="0">
                <a:latin typeface="Times New Roman" pitchFamily="18" charset="0"/>
                <a:cs typeface="Times New Roman" pitchFamily="18" charset="0"/>
              </a:rPr>
              <a:t>and </a:t>
            </a:r>
            <a:r>
              <a:rPr lang="en-US" sz="1400" b="1" dirty="0">
                <a:latin typeface="Times New Roman" pitchFamily="18" charset="0"/>
                <a:cs typeface="Times New Roman" pitchFamily="18" charset="0"/>
              </a:rPr>
              <a:t>operated from NASA Ames Research Center at Moffett Field, </a:t>
            </a:r>
            <a:r>
              <a:rPr lang="en-US" sz="1400" b="1" dirty="0" smtClean="0">
                <a:latin typeface="Times New Roman" pitchFamily="18" charset="0"/>
                <a:cs typeface="Times New Roman" pitchFamily="18" charset="0"/>
              </a:rPr>
              <a:t>CA [Yates E. L. et al, (2013), accepted Nov 23, 2013 ACP]</a:t>
            </a:r>
            <a:endParaRPr lang="en-US" sz="1400" b="1" dirty="0">
              <a:latin typeface="Times New Roman" pitchFamily="18" charset="0"/>
              <a:cs typeface="Times New Roman" pitchFamily="18" charset="0"/>
            </a:endParaRPr>
          </a:p>
        </p:txBody>
      </p:sp>
      <p:sp>
        <p:nvSpPr>
          <p:cNvPr id="2" name="TextBox 1"/>
          <p:cNvSpPr txBox="1"/>
          <p:nvPr/>
        </p:nvSpPr>
        <p:spPr>
          <a:xfrm>
            <a:off x="381000" y="4678740"/>
            <a:ext cx="8229600" cy="1569660"/>
          </a:xfrm>
          <a:prstGeom prst="rect">
            <a:avLst/>
          </a:prstGeom>
          <a:solidFill>
            <a:schemeClr val="accent1"/>
          </a:solidFill>
        </p:spPr>
        <p:txBody>
          <a:bodyPr wrap="square" rtlCol="0">
            <a:spAutoFit/>
          </a:bodyPr>
          <a:lstStyle/>
          <a:p>
            <a:r>
              <a:rPr lang="en-US" sz="1600" b="1" dirty="0" smtClean="0">
                <a:solidFill>
                  <a:srgbClr val="FFFF00"/>
                </a:solidFill>
                <a:latin typeface="Times New Roman" pitchFamily="18" charset="0"/>
                <a:cs typeface="Times New Roman" pitchFamily="18" charset="0"/>
              </a:rPr>
              <a:t>AJAX measurements show a narrow (&gt;1km) filament of high (&gt;180ppbv) ozone during the </a:t>
            </a:r>
            <a:r>
              <a:rPr lang="en-US" sz="1600" b="1" dirty="0">
                <a:solidFill>
                  <a:srgbClr val="FFFF00"/>
                </a:solidFill>
                <a:latin typeface="Times New Roman" pitchFamily="18" charset="0"/>
                <a:cs typeface="Times New Roman" pitchFamily="18" charset="0"/>
              </a:rPr>
              <a:t>spiral over San Joaquin Valley, CA </a:t>
            </a:r>
            <a:r>
              <a:rPr lang="en-US" sz="1600" b="1" dirty="0" smtClean="0">
                <a:solidFill>
                  <a:srgbClr val="FFFF00"/>
                </a:solidFill>
                <a:latin typeface="Times New Roman" pitchFamily="18" charset="0"/>
                <a:cs typeface="Times New Roman" pitchFamily="18" charset="0"/>
              </a:rPr>
              <a:t>(A) and a broader filament during the off-shore spiral (B) </a:t>
            </a:r>
          </a:p>
          <a:p>
            <a:endParaRPr lang="en-US" sz="1600" b="1" dirty="0">
              <a:solidFill>
                <a:srgbClr val="FFFF00"/>
              </a:solidFill>
              <a:latin typeface="Times New Roman" pitchFamily="18" charset="0"/>
              <a:cs typeface="Times New Roman" pitchFamily="18" charset="0"/>
            </a:endParaRPr>
          </a:p>
          <a:p>
            <a:r>
              <a:rPr lang="en-US" sz="1600" b="1" dirty="0" smtClean="0">
                <a:solidFill>
                  <a:srgbClr val="FFFF00"/>
                </a:solidFill>
                <a:latin typeface="Times New Roman" pitchFamily="18" charset="0"/>
                <a:cs typeface="Times New Roman" pitchFamily="18" charset="0"/>
              </a:rPr>
              <a:t>RAQMS global ozone analysis underestimates the ozone mixing ratio within the fold for both onshore and offshore spirals but captures the timing and location fairly well. </a:t>
            </a:r>
            <a:endParaRPr lang="en-US" sz="1600" b="1" dirty="0">
              <a:solidFill>
                <a:srgbClr val="FFFF00"/>
              </a:solidFill>
              <a:latin typeface="Times New Roman" pitchFamily="18" charset="0"/>
              <a:cs typeface="Times New Roman" pitchFamily="18" charset="0"/>
            </a:endParaRPr>
          </a:p>
        </p:txBody>
      </p:sp>
      <p:pic>
        <p:nvPicPr>
          <p:cNvPr id="2053" name="Picture 5" descr="\\beans\users$\bpierce\Data\Documents\FY14_Travel\AGU\Talk\RAQMS_obs_AJAX_F47_20120605_ra_curtain_ozone_nasa_mission.no.rdf.10sec.png"/>
          <p:cNvPicPr>
            <a:picLocks noChangeAspect="1" noChangeArrowheads="1"/>
          </p:cNvPicPr>
          <p:nvPr/>
        </p:nvPicPr>
        <p:blipFill rotWithShape="1">
          <a:blip r:embed="rId5">
            <a:extLst>
              <a:ext uri="{28A0092B-C50C-407E-A947-70E740481C1C}">
                <a14:useLocalDpi xmlns:a14="http://schemas.microsoft.com/office/drawing/2010/main" val="0"/>
              </a:ext>
            </a:extLst>
          </a:blip>
          <a:srcRect r="9202"/>
          <a:stretch/>
        </p:blipFill>
        <p:spPr bwMode="auto">
          <a:xfrm>
            <a:off x="3962400" y="1390471"/>
            <a:ext cx="5182798" cy="30413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572000" y="1542871"/>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580356" y="2286000"/>
            <a:ext cx="458780" cy="369332"/>
          </a:xfrm>
          <a:prstGeom prst="rect">
            <a:avLst/>
          </a:prstGeom>
          <a:noFill/>
        </p:spPr>
        <p:txBody>
          <a:bodyPr wrap="none" rtlCol="0">
            <a:spAutoFit/>
          </a:bodyPr>
          <a:lstStyle/>
          <a:p>
            <a:r>
              <a:rPr lang="en-US" dirty="0" smtClean="0"/>
              <a:t>(A)</a:t>
            </a:r>
            <a:endParaRPr lang="en-US" dirty="0"/>
          </a:p>
        </p:txBody>
      </p:sp>
      <p:sp>
        <p:nvSpPr>
          <p:cNvPr id="15" name="TextBox 14"/>
          <p:cNvSpPr txBox="1"/>
          <p:nvPr/>
        </p:nvSpPr>
        <p:spPr>
          <a:xfrm>
            <a:off x="7389820" y="2286000"/>
            <a:ext cx="450764" cy="369332"/>
          </a:xfrm>
          <a:prstGeom prst="rect">
            <a:avLst/>
          </a:prstGeom>
          <a:noFill/>
        </p:spPr>
        <p:txBody>
          <a:bodyPr wrap="none" rtlCol="0">
            <a:spAutoFit/>
          </a:bodyPr>
          <a:lstStyle/>
          <a:p>
            <a:r>
              <a:rPr lang="en-US" dirty="0" smtClean="0"/>
              <a:t>(B)</a:t>
            </a:r>
            <a:endParaRPr lang="en-US" dirty="0"/>
          </a:p>
        </p:txBody>
      </p:sp>
      <p:sp>
        <p:nvSpPr>
          <p:cNvPr id="12" name="TextBox 11"/>
          <p:cNvSpPr txBox="1"/>
          <p:nvPr/>
        </p:nvSpPr>
        <p:spPr>
          <a:xfrm>
            <a:off x="6934200" y="1828774"/>
            <a:ext cx="1158074" cy="523220"/>
          </a:xfrm>
          <a:prstGeom prst="rect">
            <a:avLst/>
          </a:prstGeom>
          <a:noFill/>
        </p:spPr>
        <p:txBody>
          <a:bodyPr wrap="none" rtlCol="0">
            <a:spAutoFit/>
          </a:bodyPr>
          <a:lstStyle/>
          <a:p>
            <a:r>
              <a:rPr lang="en-US" sz="1400" b="1" dirty="0" smtClean="0">
                <a:solidFill>
                  <a:srgbClr val="FF0000"/>
                </a:solidFill>
              </a:rPr>
              <a:t>RAQMS (red)</a:t>
            </a:r>
          </a:p>
          <a:p>
            <a:r>
              <a:rPr lang="en-US" sz="1400" b="1" dirty="0" smtClean="0"/>
              <a:t>AJAX (black)</a:t>
            </a:r>
            <a:endParaRPr lang="en-US" sz="1400" b="1" dirty="0"/>
          </a:p>
        </p:txBody>
      </p:sp>
    </p:spTree>
    <p:extLst>
      <p:ext uri="{BB962C8B-B14F-4D97-AF65-F5344CB8AC3E}">
        <p14:creationId xmlns:p14="http://schemas.microsoft.com/office/powerpoint/2010/main" val="3757262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an\home\bpierce\My Documents\FY13_Travel\ESRL_CSD_seminar\Talk\RAQMS_AIRNOW\ts_20120606-20120607_560050123_0000_WY.jpg"/>
          <p:cNvPicPr>
            <a:picLocks noChangeAspect="1" noChangeArrowheads="1"/>
          </p:cNvPicPr>
          <p:nvPr/>
        </p:nvPicPr>
        <p:blipFill rotWithShape="1">
          <a:blip r:embed="rId2">
            <a:extLst>
              <a:ext uri="{28A0092B-C50C-407E-A947-70E740481C1C}">
                <a14:useLocalDpi xmlns:a14="http://schemas.microsoft.com/office/drawing/2010/main" val="0"/>
              </a:ext>
            </a:extLst>
          </a:blip>
          <a:srcRect b="10387"/>
          <a:stretch/>
        </p:blipFill>
        <p:spPr bwMode="auto">
          <a:xfrm>
            <a:off x="914400" y="1140039"/>
            <a:ext cx="6858000" cy="43019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5791200"/>
            <a:ext cx="8610600" cy="646331"/>
          </a:xfrm>
          <a:prstGeom prst="rect">
            <a:avLst/>
          </a:prstGeom>
          <a:solidFill>
            <a:schemeClr val="accent1"/>
          </a:solidFill>
        </p:spPr>
        <p:txBody>
          <a:bodyPr wrap="square">
            <a:spAutoFit/>
          </a:bodyPr>
          <a:lstStyle/>
          <a:p>
            <a:r>
              <a:rPr lang="en-US" b="1" dirty="0" smtClean="0">
                <a:solidFill>
                  <a:srgbClr val="FFFF00"/>
                </a:solidFill>
                <a:latin typeface="Times New Roman" pitchFamily="18" charset="0"/>
                <a:cs typeface="Times New Roman" pitchFamily="18" charset="0"/>
              </a:rPr>
              <a:t>RAQMS ozone u</a:t>
            </a:r>
            <a:r>
              <a:rPr lang="en-US" b="1" dirty="0" smtClean="0">
                <a:solidFill>
                  <a:srgbClr val="FFFF00"/>
                </a:solidFill>
                <a:latin typeface="Times New Roman" pitchFamily="18" charset="0"/>
                <a:cs typeface="Times New Roman" pitchFamily="18" charset="0"/>
              </a:rPr>
              <a:t>nderestimates within </a:t>
            </a:r>
            <a:r>
              <a:rPr lang="en-US" b="1" dirty="0" smtClean="0">
                <a:solidFill>
                  <a:srgbClr val="FFFF00"/>
                </a:solidFill>
                <a:latin typeface="Times New Roman" pitchFamily="18" charset="0"/>
                <a:cs typeface="Times New Roman" pitchFamily="18" charset="0"/>
              </a:rPr>
              <a:t>the SI event lead to significant </a:t>
            </a:r>
            <a:r>
              <a:rPr lang="en-US" b="1" dirty="0">
                <a:solidFill>
                  <a:srgbClr val="FFFF00"/>
                </a:solidFill>
                <a:latin typeface="Times New Roman" pitchFamily="18" charset="0"/>
                <a:cs typeface="Times New Roman" pitchFamily="18" charset="0"/>
              </a:rPr>
              <a:t>underestimates </a:t>
            </a:r>
            <a:r>
              <a:rPr lang="en-US" b="1" dirty="0" smtClean="0">
                <a:solidFill>
                  <a:srgbClr val="FFFF00"/>
                </a:solidFill>
                <a:latin typeface="Times New Roman" pitchFamily="18" charset="0"/>
                <a:cs typeface="Times New Roman" pitchFamily="18" charset="0"/>
              </a:rPr>
              <a:t>(31.8ppbv daytime bias) </a:t>
            </a:r>
            <a:r>
              <a:rPr lang="en-US" b="1" dirty="0" smtClean="0">
                <a:solidFill>
                  <a:srgbClr val="FFFF00"/>
                </a:solidFill>
                <a:latin typeface="Times New Roman" pitchFamily="18" charset="0"/>
                <a:cs typeface="Times New Roman" pitchFamily="18" charset="0"/>
              </a:rPr>
              <a:t>in ozone at </a:t>
            </a:r>
            <a:r>
              <a:rPr lang="en-US" b="1" dirty="0" smtClean="0">
                <a:solidFill>
                  <a:srgbClr val="FFFF00"/>
                </a:solidFill>
                <a:latin typeface="Times New Roman" pitchFamily="18" charset="0"/>
                <a:cs typeface="Times New Roman" pitchFamily="18" charset="0"/>
              </a:rPr>
              <a:t>the Thunder Basin, WY surface site. </a:t>
            </a:r>
            <a:endParaRPr lang="en-US" dirty="0">
              <a:solidFill>
                <a:srgbClr val="FFFF00"/>
              </a:solidFill>
            </a:endParaRPr>
          </a:p>
        </p:txBody>
      </p:sp>
      <p:sp>
        <p:nvSpPr>
          <p:cNvPr id="4" name="Rectangle 3"/>
          <p:cNvSpPr/>
          <p:nvPr/>
        </p:nvSpPr>
        <p:spPr>
          <a:xfrm>
            <a:off x="152400" y="76200"/>
            <a:ext cx="8991600" cy="461665"/>
          </a:xfrm>
          <a:prstGeom prst="rect">
            <a:avLst/>
          </a:prstGeom>
        </p:spPr>
        <p:txBody>
          <a:bodyPr wrap="square">
            <a:spAutoFit/>
          </a:bodyPr>
          <a:lstStyle/>
          <a:p>
            <a:pPr algn="ctr"/>
            <a:r>
              <a:rPr lang="en-US" sz="2400" b="1" dirty="0" smtClean="0">
                <a:latin typeface="Times New Roman" pitchFamily="18" charset="0"/>
                <a:cs typeface="Times New Roman" pitchFamily="18" charset="0"/>
              </a:rPr>
              <a:t>June 6-7, 2012 Surface ozone comparison: Thunder Basin, WY</a:t>
            </a:r>
          </a:p>
        </p:txBody>
      </p:sp>
      <p:sp>
        <p:nvSpPr>
          <p:cNvPr id="5" name="TextBox 4"/>
          <p:cNvSpPr txBox="1"/>
          <p:nvPr/>
        </p:nvSpPr>
        <p:spPr>
          <a:xfrm>
            <a:off x="1604007" y="1230868"/>
            <a:ext cx="5863593" cy="369332"/>
          </a:xfrm>
          <a:prstGeom prst="rect">
            <a:avLst/>
          </a:prstGeom>
          <a:solidFill>
            <a:schemeClr val="bg1"/>
          </a:solidFill>
        </p:spPr>
        <p:txBody>
          <a:bodyPr wrap="none" rtlCol="0">
            <a:spAutoFit/>
          </a:bodyPr>
          <a:lstStyle/>
          <a:p>
            <a:r>
              <a:rPr lang="en-US" b="1" dirty="0" smtClean="0"/>
              <a:t>Surface O3 from </a:t>
            </a:r>
            <a:r>
              <a:rPr lang="en-US" b="1" dirty="0" err="1" smtClean="0"/>
              <a:t>AIRNow</a:t>
            </a:r>
            <a:r>
              <a:rPr lang="en-US" b="1" dirty="0" smtClean="0"/>
              <a:t> and RAQMS 20120606-20120607</a:t>
            </a:r>
            <a:endParaRPr lang="en-US" b="1" dirty="0"/>
          </a:p>
        </p:txBody>
      </p:sp>
      <p:sp>
        <p:nvSpPr>
          <p:cNvPr id="6" name="TextBox 5"/>
          <p:cNvSpPr txBox="1"/>
          <p:nvPr/>
        </p:nvSpPr>
        <p:spPr>
          <a:xfrm>
            <a:off x="3801673" y="4419600"/>
            <a:ext cx="1616853" cy="646331"/>
          </a:xfrm>
          <a:prstGeom prst="rect">
            <a:avLst/>
          </a:prstGeom>
          <a:noFill/>
        </p:spPr>
        <p:txBody>
          <a:bodyPr wrap="none" rtlCol="0">
            <a:spAutoFit/>
          </a:bodyPr>
          <a:lstStyle/>
          <a:p>
            <a:r>
              <a:rPr lang="en-US" dirty="0" smtClean="0">
                <a:solidFill>
                  <a:srgbClr val="FF0000"/>
                </a:solidFill>
              </a:rPr>
              <a:t>RAQMS (red)</a:t>
            </a:r>
          </a:p>
          <a:p>
            <a:r>
              <a:rPr lang="en-US" dirty="0" err="1" smtClean="0"/>
              <a:t>AIRNow</a:t>
            </a:r>
            <a:r>
              <a:rPr lang="en-US" dirty="0" smtClean="0"/>
              <a:t> (black)</a:t>
            </a:r>
            <a:endParaRPr lang="en-US" dirty="0"/>
          </a:p>
        </p:txBody>
      </p:sp>
    </p:spTree>
    <p:extLst>
      <p:ext uri="{BB962C8B-B14F-4D97-AF65-F5344CB8AC3E}">
        <p14:creationId xmlns:p14="http://schemas.microsoft.com/office/powerpoint/2010/main" val="2497434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6223575"/>
            <a:ext cx="8305800" cy="584775"/>
          </a:xfrm>
          <a:prstGeom prst="rect">
            <a:avLst/>
          </a:prstGeom>
          <a:solidFill>
            <a:schemeClr val="accent1"/>
          </a:solidFill>
        </p:spPr>
        <p:txBody>
          <a:bodyPr wrap="square">
            <a:spAutoFit/>
          </a:bodyPr>
          <a:lstStyle/>
          <a:p>
            <a:r>
              <a:rPr lang="en-US" sz="1600" b="1" dirty="0" smtClean="0">
                <a:solidFill>
                  <a:srgbClr val="FFFF00"/>
                </a:solidFill>
                <a:latin typeface="Times New Roman" pitchFamily="18" charset="0"/>
                <a:cs typeface="Times New Roman" pitchFamily="18" charset="0"/>
              </a:rPr>
              <a:t>Back-trajectory analysis shows that the origin of </a:t>
            </a:r>
            <a:r>
              <a:rPr lang="en-US" sz="1600" b="1" dirty="0">
                <a:solidFill>
                  <a:srgbClr val="FFFF00"/>
                </a:solidFill>
                <a:latin typeface="Times New Roman" pitchFamily="18" charset="0"/>
                <a:cs typeface="Times New Roman" pitchFamily="18" charset="0"/>
              </a:rPr>
              <a:t>the </a:t>
            </a:r>
            <a:r>
              <a:rPr lang="en-US" sz="1600" b="1" dirty="0" smtClean="0">
                <a:solidFill>
                  <a:srgbClr val="FFFF00"/>
                </a:solidFill>
                <a:latin typeface="Times New Roman" pitchFamily="18" charset="0"/>
                <a:cs typeface="Times New Roman" pitchFamily="18" charset="0"/>
              </a:rPr>
              <a:t>SI event </a:t>
            </a:r>
            <a:r>
              <a:rPr lang="en-US" sz="1600" b="1" dirty="0">
                <a:solidFill>
                  <a:srgbClr val="FFFF00"/>
                </a:solidFill>
                <a:latin typeface="Times New Roman" pitchFamily="18" charset="0"/>
                <a:cs typeface="Times New Roman" pitchFamily="18" charset="0"/>
              </a:rPr>
              <a:t>was </a:t>
            </a:r>
            <a:r>
              <a:rPr lang="en-US" sz="1600" b="1" dirty="0" smtClean="0">
                <a:solidFill>
                  <a:srgbClr val="FFFF00"/>
                </a:solidFill>
                <a:latin typeface="Times New Roman" pitchFamily="18" charset="0"/>
                <a:cs typeface="Times New Roman" pitchFamily="18" charset="0"/>
              </a:rPr>
              <a:t>within a region of high total column ozone over </a:t>
            </a:r>
            <a:r>
              <a:rPr lang="en-US" sz="1600" b="1" dirty="0">
                <a:solidFill>
                  <a:srgbClr val="FFFF00"/>
                </a:solidFill>
                <a:latin typeface="Times New Roman" pitchFamily="18" charset="0"/>
                <a:cs typeface="Times New Roman" pitchFamily="18" charset="0"/>
              </a:rPr>
              <a:t>the Gulf of </a:t>
            </a:r>
            <a:r>
              <a:rPr lang="en-US" sz="1600" b="1" dirty="0" smtClean="0">
                <a:solidFill>
                  <a:srgbClr val="FFFF00"/>
                </a:solidFill>
                <a:latin typeface="Times New Roman" pitchFamily="18" charset="0"/>
                <a:cs typeface="Times New Roman" pitchFamily="18" charset="0"/>
              </a:rPr>
              <a:t>Alaska</a:t>
            </a:r>
            <a:endParaRPr lang="en-US" sz="1600" b="1" dirty="0" smtClean="0">
              <a:solidFill>
                <a:srgbClr val="FFFF00"/>
              </a:solidFill>
              <a:latin typeface="Times New Roman" pitchFamily="18" charset="0"/>
              <a:cs typeface="Times New Roman" pitchFamily="18" charset="0"/>
            </a:endParaRPr>
          </a:p>
        </p:txBody>
      </p:sp>
      <p:sp>
        <p:nvSpPr>
          <p:cNvPr id="2" name="Rectangle 1"/>
          <p:cNvSpPr/>
          <p:nvPr/>
        </p:nvSpPr>
        <p:spPr>
          <a:xfrm>
            <a:off x="762000" y="-1349"/>
            <a:ext cx="8153400" cy="830997"/>
          </a:xfrm>
          <a:prstGeom prst="rect">
            <a:avLst/>
          </a:prstGeom>
        </p:spPr>
        <p:txBody>
          <a:bodyPr wrap="square">
            <a:spAutoFit/>
          </a:bodyPr>
          <a:lstStyle/>
          <a:p>
            <a:pPr algn="ctr"/>
            <a:r>
              <a:rPr lang="en-US" sz="2400" b="1" dirty="0" smtClean="0">
                <a:latin typeface="Times New Roman" pitchFamily="18" charset="0"/>
                <a:cs typeface="Times New Roman" pitchFamily="18" charset="0"/>
              </a:rPr>
              <a:t>Origin </a:t>
            </a:r>
            <a:r>
              <a:rPr lang="en-US" sz="2400" b="1" dirty="0">
                <a:latin typeface="Times New Roman" pitchFamily="18" charset="0"/>
                <a:cs typeface="Times New Roman" pitchFamily="18" charset="0"/>
              </a:rPr>
              <a:t>of the tropospheric fold and subsequent </a:t>
            </a:r>
            <a:r>
              <a:rPr lang="en-US" sz="2400" b="1" dirty="0" smtClean="0">
                <a:latin typeface="Times New Roman" pitchFamily="18" charset="0"/>
                <a:cs typeface="Times New Roman" pitchFamily="18" charset="0"/>
              </a:rPr>
              <a:t>Stratospheric Intrusion (SI) </a:t>
            </a:r>
            <a:endParaRPr lang="en-US" sz="2400" b="1" dirty="0">
              <a:latin typeface="Times New Roman" pitchFamily="18" charset="0"/>
              <a:cs typeface="Times New Roman" pitchFamily="18" charset="0"/>
            </a:endParaRPr>
          </a:p>
        </p:txBody>
      </p:sp>
      <p:pic>
        <p:nvPicPr>
          <p:cNvPr id="4" name="Picture 4" descr="http://deq.state.wy.us/aqd/Exceptional%20Events/June_6_2012ThunderBasin/Figures/Fi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624" y="914400"/>
            <a:ext cx="5043421" cy="49291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752600"/>
            <a:ext cx="4191000" cy="3693319"/>
          </a:xfrm>
          <a:prstGeom prst="rect">
            <a:avLst/>
          </a:prstGeom>
        </p:spPr>
        <p:txBody>
          <a:bodyPr wrap="square">
            <a:spAutoFit/>
          </a:bodyPr>
          <a:lstStyle/>
          <a:p>
            <a:r>
              <a:rPr lang="en-US" b="1" dirty="0">
                <a:latin typeface="Times New Roman" pitchFamily="18" charset="0"/>
                <a:cs typeface="Times New Roman" pitchFamily="18" charset="0"/>
              </a:rPr>
              <a:t>B</a:t>
            </a:r>
            <a:r>
              <a:rPr lang="en-US" b="1" dirty="0" smtClean="0">
                <a:latin typeface="Times New Roman" pitchFamily="18" charset="0"/>
                <a:cs typeface="Times New Roman" pitchFamily="18" charset="0"/>
              </a:rPr>
              <a:t>ackward </a:t>
            </a:r>
            <a:r>
              <a:rPr lang="en-US" b="1" dirty="0">
                <a:latin typeface="Times New Roman" pitchFamily="18" charset="0"/>
                <a:cs typeface="Times New Roman" pitchFamily="18" charset="0"/>
              </a:rPr>
              <a:t>trajectories  (white) beginning </a:t>
            </a:r>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at </a:t>
            </a:r>
            <a:r>
              <a:rPr lang="en-US" b="1" dirty="0">
                <a:latin typeface="Times New Roman" pitchFamily="18" charset="0"/>
                <a:cs typeface="Times New Roman" pitchFamily="18" charset="0"/>
              </a:rPr>
              <a:t>the AJAX Flight 47 path, and ending on </a:t>
            </a:r>
            <a:r>
              <a:rPr lang="en-US" b="1" dirty="0" smtClean="0">
                <a:latin typeface="Times New Roman" pitchFamily="18" charset="0"/>
                <a:cs typeface="Times New Roman" pitchFamily="18" charset="0"/>
              </a:rPr>
              <a:t>May </a:t>
            </a:r>
            <a:r>
              <a:rPr lang="en-US" b="1" dirty="0">
                <a:latin typeface="Times New Roman" pitchFamily="18" charset="0"/>
                <a:cs typeface="Times New Roman" pitchFamily="18" charset="0"/>
              </a:rPr>
              <a:t>30, 2012 (blue)</a:t>
            </a:r>
          </a:p>
          <a:p>
            <a:endParaRPr lang="en-US" b="1" dirty="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RAQMS </a:t>
            </a:r>
            <a:r>
              <a:rPr lang="en-US" b="1" dirty="0">
                <a:latin typeface="Times New Roman" pitchFamily="18" charset="0"/>
                <a:cs typeface="Times New Roman" pitchFamily="18" charset="0"/>
              </a:rPr>
              <a:t>ozone analysis at 150º W at 18Z on May 30, 2012 combined with the </a:t>
            </a:r>
            <a:r>
              <a:rPr lang="en-US" b="1" dirty="0" smtClean="0">
                <a:latin typeface="Times New Roman" pitchFamily="18" charset="0"/>
                <a:cs typeface="Times New Roman" pitchFamily="18" charset="0"/>
              </a:rPr>
              <a:t>location of </a:t>
            </a:r>
            <a:r>
              <a:rPr lang="en-US" b="1" dirty="0">
                <a:latin typeface="Times New Roman" pitchFamily="18" charset="0"/>
                <a:cs typeface="Times New Roman" pitchFamily="18" charset="0"/>
              </a:rPr>
              <a:t>the SI trajectories on May 30, </a:t>
            </a:r>
            <a:r>
              <a:rPr lang="en-US" b="1" dirty="0" smtClean="0">
                <a:latin typeface="Times New Roman" pitchFamily="18" charset="0"/>
                <a:cs typeface="Times New Roman" pitchFamily="18" charset="0"/>
              </a:rPr>
              <a:t>2012 (blue)</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984475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28599"/>
            <a:ext cx="9144000" cy="830997"/>
          </a:xfrm>
          <a:prstGeom prst="rect">
            <a:avLst/>
          </a:prstGeom>
        </p:spPr>
        <p:txBody>
          <a:bodyPr wrap="square">
            <a:spAutoFit/>
          </a:bodyPr>
          <a:lstStyle/>
          <a:p>
            <a:pPr lvl="1" algn="ctr"/>
            <a:r>
              <a:rPr lang="en-US" sz="2400" b="1" dirty="0" smtClean="0">
                <a:latin typeface="Times New Roman" pitchFamily="18" charset="0"/>
                <a:cs typeface="Times New Roman" pitchFamily="18" charset="0"/>
              </a:rPr>
              <a:t>310K O3 from RAQMS/WRF-CHEM Simulation</a:t>
            </a:r>
          </a:p>
          <a:p>
            <a:pPr lvl="1" algn="ctr"/>
            <a:r>
              <a:rPr lang="en-US" sz="2400" b="1" dirty="0" smtClean="0">
                <a:latin typeface="Times New Roman" pitchFamily="18" charset="0"/>
                <a:cs typeface="Times New Roman" pitchFamily="18" charset="0"/>
              </a:rPr>
              <a:t>00Z 05/30 – 00Z 06/07, 2012</a:t>
            </a:r>
            <a:endParaRPr lang="en-US" sz="2400" b="1" dirty="0">
              <a:latin typeface="Times New Roman" pitchFamily="18" charset="0"/>
              <a:cs typeface="Times New Roman" pitchFamily="18" charset="0"/>
            </a:endParaRPr>
          </a:p>
        </p:txBody>
      </p:sp>
      <p:pic>
        <p:nvPicPr>
          <p:cNvPr id="4099" name="Picture 3" descr="\\beans\users$\bpierce\Data\Documents\FY14_Travel\AGU\Talk\wrfchem.si.even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57574" y="1095374"/>
            <a:ext cx="5686426" cy="56864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813" y="2551837"/>
            <a:ext cx="3633787" cy="2215991"/>
          </a:xfrm>
          <a:prstGeom prst="rect">
            <a:avLst/>
          </a:prstGeom>
          <a:solidFill>
            <a:schemeClr val="accent1"/>
          </a:solidFill>
        </p:spPr>
        <p:txBody>
          <a:bodyPr wrap="square">
            <a:spAutoFit/>
          </a:bodyPr>
          <a:lstStyle/>
          <a:p>
            <a:pPr lvl="1"/>
            <a:r>
              <a:rPr lang="en-US" sz="2000" dirty="0">
                <a:solidFill>
                  <a:srgbClr val="FFFF00"/>
                </a:solidFill>
                <a:latin typeface="Times New Roman" pitchFamily="18" charset="0"/>
                <a:cs typeface="Times New Roman" pitchFamily="18" charset="0"/>
              </a:rPr>
              <a:t>Stratosphere/tropospheric exchange processes within a quasi-stationary low pressure system over the Gulf of Alaska played a critical role in the SI event</a:t>
            </a:r>
          </a:p>
          <a:p>
            <a:endParaRPr lang="en-US" dirty="0">
              <a:solidFill>
                <a:srgbClr val="FFFF00"/>
              </a:solidFill>
            </a:endParaRPr>
          </a:p>
        </p:txBody>
      </p:sp>
    </p:spTree>
    <p:extLst>
      <p:ext uri="{BB962C8B-B14F-4D97-AF65-F5344CB8AC3E}">
        <p14:creationId xmlns:p14="http://schemas.microsoft.com/office/powerpoint/2010/main" val="3730698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28599"/>
            <a:ext cx="9144000" cy="461665"/>
          </a:xfrm>
          <a:prstGeom prst="rect">
            <a:avLst/>
          </a:prstGeom>
        </p:spPr>
        <p:txBody>
          <a:bodyPr wrap="square">
            <a:spAutoFit/>
          </a:bodyPr>
          <a:lstStyle/>
          <a:p>
            <a:pPr lvl="1" algn="ctr"/>
            <a:r>
              <a:rPr lang="en-US" sz="2400" b="1" dirty="0">
                <a:latin typeface="Times New Roman" pitchFamily="18" charset="0"/>
                <a:cs typeface="Times New Roman" pitchFamily="18" charset="0"/>
              </a:rPr>
              <a:t>310K O3 from RAQMS/WRF-CHEM </a:t>
            </a:r>
            <a:r>
              <a:rPr lang="en-US" sz="2400" b="1" dirty="0" smtClean="0">
                <a:latin typeface="Times New Roman" pitchFamily="18" charset="0"/>
                <a:cs typeface="Times New Roman" pitchFamily="18" charset="0"/>
              </a:rPr>
              <a:t>Simulation</a:t>
            </a:r>
          </a:p>
        </p:txBody>
      </p:sp>
      <p:pic>
        <p:nvPicPr>
          <p:cNvPr id="5" name="Picture 2" descr="\\beans\users$\bpierce\Data\Documents\FY14_Travel\AGU\Talk\2012-06-05-18Z.310K_O3.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957" y="1109249"/>
            <a:ext cx="5674043" cy="56740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813" y="2551837"/>
            <a:ext cx="3633787" cy="1477328"/>
          </a:xfrm>
          <a:prstGeom prst="rect">
            <a:avLst/>
          </a:prstGeom>
          <a:solidFill>
            <a:schemeClr val="accent1"/>
          </a:solidFill>
        </p:spPr>
        <p:txBody>
          <a:bodyPr wrap="square">
            <a:spAutoFit/>
          </a:bodyPr>
          <a:lstStyle/>
          <a:p>
            <a:r>
              <a:rPr lang="en-US" dirty="0" smtClean="0">
                <a:solidFill>
                  <a:srgbClr val="FFFF00"/>
                </a:solidFill>
                <a:latin typeface="Times New Roman" pitchFamily="18" charset="0"/>
                <a:cs typeface="Times New Roman" pitchFamily="18" charset="0"/>
              </a:rPr>
              <a:t>Southeasterly </a:t>
            </a:r>
            <a:r>
              <a:rPr lang="en-US" dirty="0" smtClean="0">
                <a:solidFill>
                  <a:srgbClr val="FFFF00"/>
                </a:solidFill>
                <a:latin typeface="Times New Roman" pitchFamily="18" charset="0"/>
                <a:cs typeface="Times New Roman" pitchFamily="18" charset="0"/>
              </a:rPr>
              <a:t>transport of stratospheric air </a:t>
            </a:r>
            <a:r>
              <a:rPr lang="en-US" dirty="0" smtClean="0">
                <a:solidFill>
                  <a:srgbClr val="FFFF00"/>
                </a:solidFill>
                <a:latin typeface="Times New Roman" pitchFamily="18" charset="0"/>
                <a:cs typeface="Times New Roman" pitchFamily="18" charset="0"/>
              </a:rPr>
              <a:t>along </a:t>
            </a:r>
            <a:r>
              <a:rPr lang="en-US" dirty="0" smtClean="0">
                <a:solidFill>
                  <a:srgbClr val="FFFF00"/>
                </a:solidFill>
                <a:latin typeface="Times New Roman" pitchFamily="18" charset="0"/>
                <a:cs typeface="Times New Roman" pitchFamily="18" charset="0"/>
              </a:rPr>
              <a:t>the 310K isentropic surface leads to the SI event sampled by the AJAX flight over CA on June 5, 2012 </a:t>
            </a:r>
            <a:endParaRPr lang="en-US"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736541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TotalTime>
  <Words>1316</Words>
  <Application>Microsoft Office PowerPoint</Application>
  <PresentationFormat>On-screen Show (4:3)</PresentationFormat>
  <Paragraphs>142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Pierce</dc:creator>
  <cp:lastModifiedBy>Brad Pierce</cp:lastModifiedBy>
  <cp:revision>56</cp:revision>
  <dcterms:created xsi:type="dcterms:W3CDTF">2006-08-16T00:00:00Z</dcterms:created>
  <dcterms:modified xsi:type="dcterms:W3CDTF">2013-12-04T21:30:17Z</dcterms:modified>
</cp:coreProperties>
</file>