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2"/>
  </p:notesMasterIdLst>
  <p:sldIdLst>
    <p:sldId id="257" r:id="rId3"/>
    <p:sldId id="258" r:id="rId4"/>
    <p:sldId id="277" r:id="rId5"/>
    <p:sldId id="276" r:id="rId6"/>
    <p:sldId id="264" r:id="rId7"/>
    <p:sldId id="259" r:id="rId8"/>
    <p:sldId id="260" r:id="rId9"/>
    <p:sldId id="261" r:id="rId10"/>
    <p:sldId id="262" r:id="rId11"/>
    <p:sldId id="263" r:id="rId12"/>
    <p:sldId id="268" r:id="rId13"/>
    <p:sldId id="266" r:id="rId14"/>
    <p:sldId id="269" r:id="rId15"/>
    <p:sldId id="274" r:id="rId16"/>
    <p:sldId id="275" r:id="rId17"/>
    <p:sldId id="270" r:id="rId18"/>
    <p:sldId id="265" r:id="rId19"/>
    <p:sldId id="271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9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CCA48-D027-B640-8FEB-A1A2E78B6762}" type="datetimeFigureOut">
              <a:rPr lang="en-US" smtClean="0"/>
              <a:t>8/16/16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76917-3162-3149-ACAB-C6581438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8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711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often asked, what value do the satellite growth rates provide?  Using this example,</a:t>
            </a:r>
            <a:r>
              <a:rPr lang="en-US" baseline="0" dirty="0" smtClean="0"/>
              <a:t> you can see at 1646 UTC, by removing the satellite observations, the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probability is reduced by HALF!  Additionally, removing the satellite growth rates reduces the amount of lead-time gained.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latin typeface="Calibri"/>
                <a:ea typeface="宋体"/>
              </a:rPr>
              <a:pPr>
                <a:defRPr/>
              </a:pPr>
              <a:t>10</a:t>
            </a:fld>
            <a:endParaRPr lang="en-US" altLang="zh-CN">
              <a:solidFill>
                <a:srgbClr val="000000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40567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strong normalized satellite growth rate helps jump the probability</a:t>
            </a:r>
            <a:r>
              <a:rPr lang="en-US" baseline="0" dirty="0" smtClean="0"/>
              <a:t> from 36% to 72%. 1” hail and two wind reports at 21:31Z (13 min after last frame), as the probability is going down (I’m guessing the core is descending). No warning on this storm.  Note many storms with 60+ </a:t>
            </a:r>
            <a:r>
              <a:rPr lang="en-US" baseline="0" dirty="0" err="1" smtClean="0"/>
              <a:t>dBZ</a:t>
            </a:r>
            <a:r>
              <a:rPr lang="en-US" baseline="0" dirty="0" smtClean="0"/>
              <a:t> and low </a:t>
            </a:r>
            <a:r>
              <a:rPr lang="en-US" baseline="0" dirty="0" err="1" smtClean="0"/>
              <a:t>probs</a:t>
            </a:r>
            <a:r>
              <a:rPr lang="en-US" baseline="0" dirty="0" smtClean="0"/>
              <a:t>—good for picking out intense storms.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F5EB3-FAC6-6148-9452-22A785999A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57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3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 validation for about 12,000 storms on 40 convectively active days during May and June 2016 was performed. (Using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anual analysis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from Ben) 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FIRST REPORT ONLY</a:t>
            </a:r>
          </a:p>
          <a:p>
            <a:pPr marL="0" marR="0" indent="0" algn="l" defTabSz="913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1,553 severe storms</a:t>
            </a:r>
          </a:p>
          <a:p>
            <a:pPr marL="0" marR="0" indent="0" algn="l" defTabSz="913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11,163 non-severe storms</a:t>
            </a:r>
          </a:p>
          <a:p>
            <a:pPr marL="0" marR="0" indent="0" algn="l" defTabSz="913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All CONUS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8834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3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 validation for about 12,000 storms on 40 convectively active days during May and June 2016 was performed. (Using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anual analysis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from Ben)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FIRST REPORT ONLY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0" marR="0" indent="0" algn="l" defTabSz="913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1,553 severe storms</a:t>
            </a:r>
          </a:p>
          <a:p>
            <a:pPr marL="0" marR="0" indent="0" algn="l" defTabSz="913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11,163 non-severe storms</a:t>
            </a:r>
          </a:p>
          <a:p>
            <a:pPr marL="0" marR="0" indent="0" algn="l" defTabSz="913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All CONUS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8834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While the previous slide demonstrated skill toward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FIRST report 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with each storm for storms in 2016, this slide assesses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skill for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ALL storm reports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during 5 days of late May, June, July, and August 2014. The sample sizes include 2,125 storm reports and over 600,000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storm forecasts.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4186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PRELIM-First</a:t>
            </a:r>
            <a:r>
              <a:rPr lang="en-US" baseline="0" dirty="0" smtClean="0"/>
              <a:t> reports only from 2016 (40 days).</a:t>
            </a:r>
          </a:p>
          <a:p>
            <a:r>
              <a:rPr lang="en-US" baseline="0" dirty="0" smtClean="0"/>
              <a:t>We also perform validation as a function of environment, e.g., low CAPE/high shear, high CAPE/high shear, high CAPE/low shear,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4186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Evaluated </a:t>
            </a:r>
            <a:r>
              <a:rPr lang="en-US" dirty="0" smtClean="0"/>
              <a:t>@ SPC’s HWT 2014-2016.</a:t>
            </a:r>
          </a:p>
          <a:p>
            <a:r>
              <a:rPr lang="en-US" dirty="0" smtClean="0"/>
              <a:t>In</a:t>
            </a:r>
            <a:r>
              <a:rPr lang="en-US" baseline="0" dirty="0" smtClean="0"/>
              <a:t> 2016 being evaluated in over 75 WFOs organized via the NWS Operations Proving Ground in Kansas City.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latin typeface="Calibri"/>
                <a:ea typeface="宋体"/>
              </a:rPr>
              <a:pPr>
                <a:defRPr/>
              </a:pPr>
              <a:t>16</a:t>
            </a:fld>
            <a:endParaRPr lang="en-US" altLang="zh-CN">
              <a:solidFill>
                <a:srgbClr val="000000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9831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NWP forms</a:t>
            </a:r>
            <a:r>
              <a:rPr lang="en-US" baseline="0" dirty="0" smtClean="0"/>
              <a:t> the model </a:t>
            </a:r>
            <a:r>
              <a:rPr lang="en-US" baseline="0" dirty="0" err="1" smtClean="0"/>
              <a:t>apriori</a:t>
            </a:r>
            <a:r>
              <a:rPr lang="en-US" baseline="0" dirty="0" smtClean="0"/>
              <a:t> (climatology)—given CAPE/shear probability a thunderstorm will become severe.</a:t>
            </a:r>
            <a:endParaRPr lang="en-US" dirty="0" smtClean="0"/>
          </a:p>
          <a:p>
            <a:r>
              <a:rPr lang="en-US" dirty="0" smtClean="0"/>
              <a:t>Track clouds with</a:t>
            </a:r>
            <a:r>
              <a:rPr lang="en-US" baseline="0" dirty="0" smtClean="0"/>
              <a:t> satellite imagery to diagnose IR BT cooling rate and satellite-derived cloud top phase changes.</a:t>
            </a:r>
          </a:p>
          <a:p>
            <a:r>
              <a:rPr lang="en-US" baseline="0" dirty="0" smtClean="0"/>
              <a:t>Track radar reflectivity to keep ‘record’ of the storm and include MRMS MESH.</a:t>
            </a:r>
          </a:p>
          <a:p>
            <a:r>
              <a:rPr lang="en-US" baseline="0" dirty="0" smtClean="0"/>
              <a:t>Co-locate ENI total lightning data within the radar objects.  Total lightning is combined with effective bulk shear.</a:t>
            </a:r>
            <a:endParaRPr lang="en-US" dirty="0" smtClean="0"/>
          </a:p>
          <a:p>
            <a:r>
              <a:rPr lang="en-US" dirty="0" smtClean="0"/>
              <a:t>Statistical</a:t>
            </a:r>
            <a:r>
              <a:rPr lang="en-US" baseline="0" dirty="0" smtClean="0"/>
              <a:t> model is analogous to the SHIPS model for hurricane intensity</a:t>
            </a:r>
          </a:p>
          <a:p>
            <a:r>
              <a:rPr lang="en-US" baseline="0" dirty="0" smtClean="0"/>
              <a:t>Output is visualized as a color shaded polygon by probability.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2</a:t>
            </a:fld>
            <a:endParaRPr lang="en-US" altLang="zh-CN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5335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5404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0190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Now getting to examples,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the first example is over southeastern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South Dakota on the western edge of a slight risk region as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depicted by the Storm Prediction Center outlook.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latin typeface="Calibri"/>
                <a:ea typeface="宋体"/>
              </a:rPr>
              <a:pPr>
                <a:defRPr/>
              </a:pPr>
              <a:t>5</a:t>
            </a:fld>
            <a:endParaRPr lang="en-US" altLang="zh-CN">
              <a:solidFill>
                <a:srgbClr val="000000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19368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In these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examples,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MRMS composite reflectivity is shaded and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contours are overlaid on the reflectivity data with the text read-out provided for the storm of interest.  At 1644UTC a developing storm had marginal instability but significant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shear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.  The probability at this time was low—only 27% as the MRMS MESH and total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lightning were fairly 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latin typeface="Calibri"/>
                <a:ea typeface="宋体"/>
              </a:rPr>
              <a:pPr>
                <a:defRPr/>
              </a:pPr>
              <a:t>6</a:t>
            </a:fld>
            <a:endParaRPr lang="en-US" altLang="zh-CN">
              <a:solidFill>
                <a:srgbClr val="000000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40567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At 1646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UTC, satellite growth rates were diagnosed and included into the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calculation.  Both the vertical growth rate and glaciation rate were in the ‘strong’ category, which drove the probability up to 54%.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latin typeface="Calibri"/>
                <a:ea typeface="宋体"/>
              </a:rPr>
              <a:pPr>
                <a:defRPr/>
              </a:pPr>
              <a:t>7</a:t>
            </a:fld>
            <a:endParaRPr lang="en-US" altLang="zh-CN">
              <a:solidFill>
                <a:srgbClr val="000000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40567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</a:t>
            </a:r>
            <a:r>
              <a:rPr lang="en-US" baseline="0" dirty="0" smtClean="0"/>
              <a:t> minutes later, the storm continued to intensify as indicated by the MESH and total lightning read-outs.  The probably again jumped, now to 78%.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latin typeface="Calibri"/>
                <a:ea typeface="宋体"/>
              </a:rPr>
              <a:pPr>
                <a:defRPr/>
              </a:pPr>
              <a:t>8</a:t>
            </a:fld>
            <a:endParaRPr lang="en-US" altLang="zh-CN">
              <a:solidFill>
                <a:srgbClr val="000000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40567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storm continued to exhibit high</a:t>
            </a:r>
            <a:r>
              <a:rPr lang="en-US" baseline="0" dirty="0" smtClean="0"/>
              <a:t> probabilities and at 1726 UTC a severe thunderstorm warning was issued by the Sioux Falls WFO.  6 minutes later the first severe report of golf ball sized hail was received.  This example demonstrates how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can be used to identify a storm that is likely to produce severe weather and potentially be used to increase lead-time.  [For those interested, the storms over extreme northwestern Iowa/southwestern MN had lower probabilities and did not produce severe reports.]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srgbClr val="000000"/>
                </a:solidFill>
                <a:latin typeface="Calibri"/>
                <a:ea typeface="宋体"/>
              </a:rPr>
              <a:pPr>
                <a:defRPr/>
              </a:pPr>
              <a:t>9</a:t>
            </a:fld>
            <a:endParaRPr lang="en-US" altLang="zh-CN">
              <a:solidFill>
                <a:srgbClr val="000000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4056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-566"/>
            <a:ext cx="9151557" cy="68580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51556" cy="6858000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26" name="Picture 2" descr="T:\NOAA Science Days\5_Disasters&amp;Resilience_June 2014\Advertising &amp; Invitations\pptTemplate\assets\main-0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245" cy="6857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4800600" cy="3810000"/>
          </a:xfrm>
        </p:spPr>
        <p:txBody>
          <a:bodyPr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3962400"/>
            <a:ext cx="4267200" cy="2743200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6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850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fld id="{D3262A1F-88C0-7E48-B579-56A6FD8A2F8A}" type="datetime1">
              <a:rPr lang="en-US">
                <a:solidFill>
                  <a:prstClr val="black"/>
                </a:solidFill>
                <a:latin typeface="Arial"/>
              </a:rPr>
              <a:pPr defTabSz="913653"/>
              <a:t>8/16/16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282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fld id="{5679EDF2-E8CA-C641-8BA2-05DE9CC8A425}" type="datetime1">
              <a:rPr lang="en-US">
                <a:solidFill>
                  <a:prstClr val="black"/>
                </a:solidFill>
                <a:latin typeface="Arial"/>
              </a:rPr>
              <a:pPr defTabSz="913653"/>
              <a:t>8/16/16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6750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38" algn="ctr">
              <a:defRPr sz="4000" b="1" cap="none" spc="0" baseline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be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198205"/>
            <a:ext cx="7772400" cy="461592"/>
          </a:xfrm>
        </p:spPr>
        <p:txBody>
          <a:bodyPr lIns="100503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rgbClr val="F2C31A"/>
                </a:solidFill>
              </a:defRPr>
            </a:lvl1pPr>
            <a:lvl2pPr marL="456826" indent="0" algn="ctr">
              <a:buNone/>
            </a:lvl2pPr>
            <a:lvl3pPr marL="913653" indent="0" algn="ctr">
              <a:buNone/>
            </a:lvl3pPr>
            <a:lvl4pPr marL="1370478" indent="0" algn="ctr">
              <a:buNone/>
            </a:lvl4pPr>
            <a:lvl5pPr marL="1827306" indent="0" algn="ctr">
              <a:buNone/>
            </a:lvl5pPr>
            <a:lvl6pPr marL="2284131" indent="0" algn="ctr">
              <a:buNone/>
            </a:lvl6pPr>
            <a:lvl7pPr marL="2740959" indent="0" algn="ctr">
              <a:buNone/>
            </a:lvl7pPr>
            <a:lvl8pPr marL="3197785" indent="0" algn="ctr">
              <a:buNone/>
            </a:lvl8pPr>
            <a:lvl9pPr marL="3654611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891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691F-9CED-4134-BEF2-4424A0C8B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50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/>
          <a:lstStyle>
            <a:lvl1pPr algn="ctr">
              <a:buNone/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66800"/>
            <a:ext cx="2514600" cy="5257800"/>
          </a:xfrm>
        </p:spPr>
        <p:txBody>
          <a:bodyPr/>
          <a:lstStyle>
            <a:lvl1pPr marL="54819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00400" y="1066800"/>
            <a:ext cx="5486400" cy="5257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DF725-5DD2-4AC8-9302-F060CA84D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12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D687F-9EC4-4A2C-9D79-45716973B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57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774E-393D-4152-86DA-5285DCA31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40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0F4E-004E-4CE8-AABD-59BBC7FD6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9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fld id="{1C927F88-8226-2745-85C4-A3C6EC456E2A}" type="datetime1">
              <a:rPr lang="en-US">
                <a:solidFill>
                  <a:prstClr val="black"/>
                </a:solidFill>
                <a:latin typeface="Arial"/>
              </a:rPr>
              <a:pPr defTabSz="913653"/>
              <a:t>8/16/16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281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fld id="{7415C331-15E4-F64E-A1FE-6E746BBACA5F}" type="datetime1">
              <a:rPr lang="en-US">
                <a:solidFill>
                  <a:prstClr val="black"/>
                </a:solidFill>
                <a:latin typeface="Arial"/>
              </a:rPr>
              <a:pPr defTabSz="913653"/>
              <a:t>8/16/16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479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fld id="{941513DF-5D1F-DB44-AF9B-4A83E0268AFD}" type="datetime1">
              <a:rPr lang="en-US">
                <a:solidFill>
                  <a:prstClr val="black"/>
                </a:solidFill>
                <a:latin typeface="Arial"/>
              </a:rPr>
              <a:pPr defTabSz="913653"/>
              <a:t>8/16/16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4539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6" indent="0">
              <a:buNone/>
              <a:defRPr sz="2000" b="1"/>
            </a:lvl2pPr>
            <a:lvl3pPr marL="913653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06" indent="0">
              <a:buNone/>
              <a:defRPr sz="1600" b="1"/>
            </a:lvl5pPr>
            <a:lvl6pPr marL="2284131" indent="0">
              <a:buNone/>
              <a:defRPr sz="1600" b="1"/>
            </a:lvl6pPr>
            <a:lvl7pPr marL="2740959" indent="0">
              <a:buNone/>
              <a:defRPr sz="1600" b="1"/>
            </a:lvl7pPr>
            <a:lvl8pPr marL="3197785" indent="0">
              <a:buNone/>
              <a:defRPr sz="1600" b="1"/>
            </a:lvl8pPr>
            <a:lvl9pPr marL="36546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fld id="{A9A0B194-E9D6-2E40-9757-BFED225EB199}" type="datetime1">
              <a:rPr lang="en-US">
                <a:solidFill>
                  <a:prstClr val="black"/>
                </a:solidFill>
                <a:latin typeface="Arial"/>
              </a:rPr>
              <a:pPr defTabSz="913653"/>
              <a:t>8/16/16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0178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fld id="{FD602E3B-0D4D-9340-A498-72F6202D6B23}" type="datetime1">
              <a:rPr lang="en-US">
                <a:solidFill>
                  <a:prstClr val="black"/>
                </a:solidFill>
                <a:latin typeface="Arial"/>
              </a:rPr>
              <a:pPr defTabSz="913653"/>
              <a:t>8/16/16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921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fld id="{CDB1096F-E81A-A846-BC9C-8DB8D4252CE5}" type="datetime1">
              <a:rPr lang="en-US">
                <a:solidFill>
                  <a:prstClr val="black"/>
                </a:solidFill>
                <a:latin typeface="Arial"/>
              </a:rPr>
              <a:pPr defTabSz="913653"/>
              <a:t>8/16/16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62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fld id="{E0B8FA47-6762-6E4C-A1ED-294EEBA906D1}" type="datetime1">
              <a:rPr lang="en-US">
                <a:solidFill>
                  <a:prstClr val="black"/>
                </a:solidFill>
                <a:latin typeface="Arial"/>
              </a:rPr>
              <a:pPr defTabSz="913653"/>
              <a:t>8/16/16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27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26" indent="0">
              <a:buNone/>
              <a:defRPr sz="2800"/>
            </a:lvl2pPr>
            <a:lvl3pPr marL="913653" indent="0">
              <a:buNone/>
              <a:defRPr sz="2400"/>
            </a:lvl3pPr>
            <a:lvl4pPr marL="1370478" indent="0">
              <a:buNone/>
              <a:defRPr sz="2000"/>
            </a:lvl4pPr>
            <a:lvl5pPr marL="1827306" indent="0">
              <a:buNone/>
              <a:defRPr sz="2000"/>
            </a:lvl5pPr>
            <a:lvl6pPr marL="2284131" indent="0">
              <a:buNone/>
              <a:defRPr sz="2000"/>
            </a:lvl6pPr>
            <a:lvl7pPr marL="2740959" indent="0">
              <a:buNone/>
              <a:defRPr sz="2000"/>
            </a:lvl7pPr>
            <a:lvl8pPr marL="3197785" indent="0">
              <a:buNone/>
              <a:defRPr sz="2000"/>
            </a:lvl8pPr>
            <a:lvl9pPr marL="365461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26" indent="0">
              <a:buNone/>
              <a:defRPr sz="1200"/>
            </a:lvl2pPr>
            <a:lvl3pPr marL="913653" indent="0">
              <a:buNone/>
              <a:defRPr sz="1000"/>
            </a:lvl3pPr>
            <a:lvl4pPr marL="1370478" indent="0">
              <a:buNone/>
              <a:defRPr sz="900"/>
            </a:lvl4pPr>
            <a:lvl5pPr marL="1827306" indent="0">
              <a:buNone/>
              <a:defRPr sz="900"/>
            </a:lvl5pPr>
            <a:lvl6pPr marL="2284131" indent="0">
              <a:buNone/>
              <a:defRPr sz="900"/>
            </a:lvl6pPr>
            <a:lvl7pPr marL="2740959" indent="0">
              <a:buNone/>
              <a:defRPr sz="900"/>
            </a:lvl7pPr>
            <a:lvl8pPr marL="3197785" indent="0">
              <a:buNone/>
              <a:defRPr sz="900"/>
            </a:lvl8pPr>
            <a:lvl9pPr marL="365461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365" tIns="45684" rIns="91365" bIns="45684"/>
          <a:lstStyle/>
          <a:p>
            <a:pPr defTabSz="913653"/>
            <a:fld id="{6D01904D-EBB8-EC4E-BB24-8A5A923BFC58}" type="datetime1">
              <a:rPr lang="en-US">
                <a:solidFill>
                  <a:prstClr val="black"/>
                </a:solidFill>
                <a:latin typeface="Arial"/>
              </a:rPr>
              <a:pPr defTabSz="913653"/>
              <a:t>8/16/16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259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51557" cy="68580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51556" cy="6858000"/>
          </a:xfrm>
          <a:prstGeom prst="rect">
            <a:avLst/>
          </a:prstGeom>
          <a:gradFill flip="none" rotWithShape="1">
            <a:gsLst>
              <a:gs pos="42000">
                <a:schemeClr val="tx2">
                  <a:lumMod val="50000"/>
                </a:schemeClr>
              </a:gs>
              <a:gs pos="73000">
                <a:schemeClr val="tx2">
                  <a:lumMod val="75000"/>
                  <a:alpha val="82000"/>
                </a:schemeClr>
              </a:gs>
              <a:gs pos="100000">
                <a:schemeClr val="tx2">
                  <a:lumMod val="20000"/>
                  <a:lumOff val="80000"/>
                  <a:alpha val="8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0"/>
            <a:ext cx="9151557" cy="1371600"/>
          </a:xfrm>
          <a:prstGeom prst="rect">
            <a:avLst/>
          </a:prstGeom>
        </p:spPr>
        <p:txBody>
          <a:bodyPr vert="horz" lIns="91365" tIns="45684" rIns="91365" bIns="4568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24000"/>
            <a:ext cx="8229600" cy="4953000"/>
          </a:xfrm>
          <a:prstGeom prst="rect">
            <a:avLst/>
          </a:prstGeom>
        </p:spPr>
        <p:txBody>
          <a:bodyPr vert="horz" lIns="91365" tIns="45684" rIns="91365" bIns="4568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8"/>
            <a:ext cx="6553200" cy="365125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3653"/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4732" y="6492878"/>
            <a:ext cx="2133600" cy="365125"/>
          </a:xfrm>
          <a:prstGeom prst="rect">
            <a:avLst/>
          </a:prstGeom>
        </p:spPr>
        <p:txBody>
          <a:bodyPr vert="horz" lIns="91365" tIns="45684" rIns="91365" bIns="45684" rtlCol="0" anchor="b" anchorCtr="0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3653"/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 defTabSz="913653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649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3653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3653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343" indent="-285516" algn="l" defTabSz="913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066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598892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5720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2545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72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98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24" indent="-228414" algn="l" defTabSz="9136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6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3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6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1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9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5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11" algn="l" defTabSz="913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F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 flipV="1">
            <a:off x="0" y="-16934"/>
            <a:ext cx="9144000" cy="6484789"/>
          </a:xfrm>
          <a:prstGeom prst="rect">
            <a:avLst/>
          </a:prstGeom>
          <a:gradFill flip="none" rotWithShape="1">
            <a:gsLst>
              <a:gs pos="0">
                <a:srgbClr val="01021E">
                  <a:alpha val="85000"/>
                </a:srgbClr>
              </a:gs>
              <a:gs pos="50000">
                <a:schemeClr val="tx2">
                  <a:lumMod val="50000"/>
                  <a:alpha val="50000"/>
                </a:schemeClr>
              </a:gs>
              <a:gs pos="100000">
                <a:schemeClr val="tx2">
                  <a:lumMod val="75000"/>
                  <a:alpha val="7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orbel"/>
            </a:endParaRPr>
          </a:p>
          <a:p>
            <a:pPr algn="ctr" defTabSz="91365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orbel"/>
            </a:endParaRPr>
          </a:p>
          <a:p>
            <a:pPr algn="ctr" defTabSz="91365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  <a:prstGeom prst="rect">
            <a:avLst/>
          </a:prstGeom>
        </p:spPr>
        <p:txBody>
          <a:bodyPr vert="horz" wrap="square" lIns="91365" tIns="45684" rIns="91365" bIns="45684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8262" y="1066800"/>
            <a:ext cx="822853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5" tIns="45684" rIns="91365" bIns="4568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553200"/>
            <a:ext cx="457200" cy="228600"/>
          </a:xfrm>
          <a:prstGeom prst="rect">
            <a:avLst/>
          </a:prstGeom>
        </p:spPr>
        <p:txBody>
          <a:bodyPr vert="horz" wrap="square" lIns="91365" tIns="45684" rIns="91365" bIns="45684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1CE"/>
                </a:solidFill>
                <a:latin typeface="Arial Narrow"/>
                <a:cs typeface="Arial Narrow"/>
              </a:defRPr>
            </a:lvl1pPr>
          </a:lstStyle>
          <a:p>
            <a:pPr defTabSz="913653">
              <a:defRPr/>
            </a:pPr>
            <a:fld id="{49C620E3-86D2-421C-B672-9D0292A84894}" type="slidenum">
              <a:rPr lang="en-US" smtClean="0"/>
              <a:pPr defTabSz="913653"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438400" y="6528817"/>
            <a:ext cx="2667000" cy="3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4" rIns="91365" bIns="4568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65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defTabSz="91365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University of Wisconsin - Madison</a:t>
            </a:r>
          </a:p>
        </p:txBody>
      </p:sp>
      <p:pic>
        <p:nvPicPr>
          <p:cNvPr id="9" name="Picture 8" descr="CIMSS_logo_web_multicolor_glow_PNG_138x100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6492830"/>
            <a:ext cx="457200" cy="331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2400" y="6477000"/>
            <a:ext cx="378550" cy="381000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>
            <a:off x="533400" y="6528817"/>
            <a:ext cx="1447800" cy="3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4" rIns="91365" bIns="4568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65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National Oceanic &amp; Atmospheric</a:t>
            </a:r>
          </a:p>
          <a:p>
            <a:pPr defTabSz="91365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Administration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800600" y="6528816"/>
            <a:ext cx="762000" cy="290556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5562600" y="6528817"/>
            <a:ext cx="2667000" cy="3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4" rIns="91365" bIns="4568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65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Research in the Atmosphere</a:t>
            </a:r>
          </a:p>
          <a:p>
            <a:pPr defTabSz="91365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Colorado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0534653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Arial" pitchFamily="4" charset="0"/>
          <a:ea typeface="MS PGothic" pitchFamily="3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5pPr>
      <a:lvl6pPr marL="456826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3653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0478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7306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0827" indent="-342621" algn="l" rtl="0" eaLnBrk="1" fontAlgn="base" hangingPunct="1">
        <a:spcBef>
          <a:spcPts val="700"/>
        </a:spcBef>
        <a:spcAft>
          <a:spcPct val="0"/>
        </a:spcAft>
        <a:buClr>
          <a:schemeClr val="accent3">
            <a:lumMod val="75000"/>
          </a:schemeClr>
        </a:buClr>
        <a:buSzPct val="95000"/>
        <a:buFont typeface="Wingdings" pitchFamily="2" charset="2"/>
        <a:buChar char=""/>
        <a:defRPr sz="3000" kern="1200"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MS PGothic" pitchFamily="34" charset="-128"/>
          <a:cs typeface="ＭＳ Ｐゴシック" pitchFamily="4" charset="-128"/>
        </a:defRPr>
      </a:lvl1pPr>
      <a:lvl2pPr marL="739171" indent="-285516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90000"/>
        <a:buFont typeface="Wingdings" pitchFamily="2" charset="2"/>
        <a:buChar char=""/>
        <a:defRPr sz="26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2pPr>
      <a:lvl3pPr marL="994550" indent="-228414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Font typeface="Wingdings 2" pitchFamily="18" charset="2"/>
        <a:buChar char=""/>
        <a:defRPr sz="24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3pPr>
      <a:lvl4pPr marL="1259446" indent="-228414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80000"/>
        <a:buFont typeface="Arial" pitchFamily="34" charset="0"/>
        <a:buChar char="•"/>
        <a:defRPr sz="22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4pPr>
      <a:lvl5pPr marL="1479928" indent="-209379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80000"/>
        <a:buFont typeface="Wingdings 2" pitchFamily="18" charset="2"/>
        <a:buChar char=""/>
        <a:defRPr sz="20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5pPr>
      <a:lvl6pPr marL="1708530" indent="-210141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398" indent="-18273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2265" indent="-18273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4131" indent="-18273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6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27.em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tif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jpg"/><Relationship Id="rId12" Type="http://schemas.openxmlformats.org/officeDocument/2006/relationships/image" Target="../media/image41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severe_conv/probsev_TEST.html" TargetMode="External"/><Relationship Id="rId4" Type="http://schemas.openxmlformats.org/officeDocument/2006/relationships/hyperlink" Target="http://cimss.ssec.wisc.edu/severe_conv/probsev.html" TargetMode="External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cimss.ssec.wisc.edu/severe_conv/training/slides/model_desc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57400"/>
            <a:ext cx="8686800" cy="2362200"/>
          </a:xfrm>
        </p:spPr>
        <p:txBody>
          <a:bodyPr>
            <a:normAutofit/>
          </a:bodyPr>
          <a:lstStyle/>
          <a:p>
            <a:r>
              <a:rPr lang="en-US" b="1" cap="small" dirty="0" smtClean="0"/>
              <a:t>The Importance of Satellite-based Predictors in the NOAA/CIMSS </a:t>
            </a:r>
            <a:r>
              <a:rPr lang="en-US" b="1" cap="small" dirty="0" err="1" smtClean="0"/>
              <a:t>ProbSevere</a:t>
            </a:r>
            <a:r>
              <a:rPr lang="en-US" b="1" cap="small" dirty="0" smtClean="0"/>
              <a:t> Model</a:t>
            </a:r>
            <a:endParaRPr lang="en-US" b="1" cap="small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2364" y="5257803"/>
            <a:ext cx="7772400" cy="1500187"/>
          </a:xfrm>
          <a:noFill/>
          <a:ln w="25400">
            <a:noFill/>
          </a:ln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Justin Sieglaff (UW-CIMSS)</a:t>
            </a:r>
          </a:p>
          <a:p>
            <a:pPr algn="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Michael J. Pavolonis (NOAA/NESDIS)</a:t>
            </a:r>
          </a:p>
          <a:p>
            <a:pPr algn="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John Cintineo (UW-CIMSS)</a:t>
            </a:r>
          </a:p>
        </p:txBody>
      </p:sp>
      <p:pic>
        <p:nvPicPr>
          <p:cNvPr id="12" name="Picture 14" descr="NOAA-logo-for-PP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1" y="5029131"/>
            <a:ext cx="1484726" cy="148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4876800"/>
            <a:ext cx="1816100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Supercell_Thunderstorm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2286000" cy="1399032"/>
          </a:xfrm>
          <a:prstGeom prst="rect">
            <a:avLst/>
          </a:prstGeom>
        </p:spPr>
      </p:pic>
      <p:pic>
        <p:nvPicPr>
          <p:cNvPr id="14" name="Picture 13" descr="800px-F5_tornado_Elie_Manitoba_2007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44" y="0"/>
            <a:ext cx="2286000" cy="13990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NOAA/CIMSS </a:t>
            </a:r>
            <a:r>
              <a:rPr lang="en-US" dirty="0" err="1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ProbSevere</a:t>
            </a:r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 model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15" name="Picture 14" descr="cumulonimbus.jp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1399032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7" y="0"/>
            <a:ext cx="2286000" cy="139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1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s2016_050814_1646_NOSAT_cro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6" t="14028" r="24054" b="15525"/>
          <a:stretch/>
        </p:blipFill>
        <p:spPr>
          <a:xfrm>
            <a:off x="4595838" y="1066800"/>
            <a:ext cx="4572000" cy="3200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8000" y="420469"/>
            <a:ext cx="2286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00"/>
                </a:solidFill>
                <a:latin typeface="Arial" pitchFamily="34" charset="0"/>
              </a:rPr>
              <a:t>1646 UTC May-08-2014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" y="0"/>
            <a:ext cx="6781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white"/>
                </a:solidFill>
                <a:latin typeface="Arial" pitchFamily="34" charset="0"/>
              </a:rPr>
              <a:t>Impact of GOES Data</a:t>
            </a:r>
          </a:p>
        </p:txBody>
      </p:sp>
      <p:pic>
        <p:nvPicPr>
          <p:cNvPr id="5" name="Picture 4" descr="ps2016_050814_1646_SD_cro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6038" r="25000" b="13512"/>
          <a:stretch/>
        </p:blipFill>
        <p:spPr>
          <a:xfrm>
            <a:off x="20256" y="1066800"/>
            <a:ext cx="4572000" cy="3200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" y="4267200"/>
            <a:ext cx="4267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  <a:latin typeface="Arial" pitchFamily="34" charset="0"/>
              </a:rPr>
              <a:t>NWP + Satellite + Radar + Lightning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24400" y="4267200"/>
            <a:ext cx="4343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  <a:latin typeface="Arial" pitchFamily="34" charset="0"/>
              </a:rPr>
              <a:t>NWP + </a:t>
            </a:r>
            <a:r>
              <a:rPr lang="en-US" sz="2000" strike="sngStrike" dirty="0">
                <a:solidFill>
                  <a:prstClr val="white">
                    <a:lumMod val="65000"/>
                  </a:prstClr>
                </a:solidFill>
                <a:latin typeface="Arial" pitchFamily="34" charset="0"/>
              </a:rPr>
              <a:t>Satellite</a:t>
            </a:r>
            <a:r>
              <a:rPr lang="en-US" sz="2000" dirty="0">
                <a:solidFill>
                  <a:srgbClr val="FFFF00"/>
                </a:solidFill>
                <a:latin typeface="Arial" pitchFamily="34" charset="0"/>
              </a:rPr>
              <a:t> + Radar + Lightning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0600" y="1752600"/>
            <a:ext cx="23622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FFFFFF"/>
                </a:solidFill>
                <a:latin typeface="Arial" pitchFamily="34" charset="0"/>
              </a:rPr>
              <a:t>Prob = 54%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6400" y="1752600"/>
            <a:ext cx="23622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FFFFFF"/>
                </a:solidFill>
                <a:latin typeface="Arial" pitchFamily="34" charset="0"/>
              </a:rPr>
              <a:t>Prob = 27%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81320"/>
              </p:ext>
            </p:extLst>
          </p:nvPr>
        </p:nvGraphicFramePr>
        <p:xfrm>
          <a:off x="914400" y="4859063"/>
          <a:ext cx="7391401" cy="1981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85759"/>
                <a:gridCol w="3608082"/>
                <a:gridCol w="2097560"/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Time</a:t>
                      </a:r>
                      <a:r>
                        <a:rPr lang="en-US" sz="2000" baseline="0" dirty="0" smtClean="0"/>
                        <a:t> (UTC)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With Satellite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Without Satellite</a:t>
                      </a:r>
                      <a:endParaRPr lang="en-US" sz="2000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1644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27%  (no sat.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growth yet)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27%</a:t>
                      </a:r>
                      <a:endParaRPr lang="en-US" sz="2000" b="1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1646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54%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27%</a:t>
                      </a:r>
                      <a:endParaRPr lang="en-US" sz="2000" b="1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1648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78%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54%</a:t>
                      </a:r>
                      <a:endParaRPr lang="en-US" sz="2000" b="1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1728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85%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65%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36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910"/>
            <a:ext cx="9144000" cy="64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1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uly2016_radonly_model-nws_skil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" y="987552"/>
            <a:ext cx="7560147" cy="55046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00F4E-004E-4CE8-AABD-59BBC7FD61A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756639" y="3002680"/>
            <a:ext cx="9144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524346" y="5082886"/>
            <a:ext cx="4572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816565" y="2890682"/>
            <a:ext cx="4572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90600" y="2286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653"/>
            <a:r>
              <a:rPr lang="en-US" sz="2800" b="1" dirty="0" err="1">
                <a:latin typeface="Corbel"/>
              </a:rPr>
              <a:t>ProbSevere</a:t>
            </a:r>
            <a:r>
              <a:rPr lang="en-US" sz="2800" b="1" dirty="0">
                <a:latin typeface="Corbel"/>
              </a:rPr>
              <a:t> – </a:t>
            </a:r>
            <a:r>
              <a:rPr lang="en-US" sz="2800" b="1" u="sng" dirty="0">
                <a:latin typeface="Corbel"/>
              </a:rPr>
              <a:t>Without</a:t>
            </a:r>
            <a:r>
              <a:rPr lang="en-US" sz="2800" b="1" dirty="0">
                <a:latin typeface="Corbel"/>
              </a:rPr>
              <a:t> </a:t>
            </a:r>
            <a:r>
              <a:rPr lang="en-US" sz="2800" b="1" dirty="0" smtClean="0">
                <a:latin typeface="Corbel"/>
              </a:rPr>
              <a:t>Satellite &amp; Lightning</a:t>
            </a:r>
            <a:endParaRPr lang="en-US" sz="2800" b="1" dirty="0">
              <a:latin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2650087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653"/>
            <a:r>
              <a:rPr lang="en-US" sz="1600" b="1" dirty="0" smtClean="0">
                <a:solidFill>
                  <a:prstClr val="black"/>
                </a:solidFill>
                <a:latin typeface="Corbel"/>
              </a:rPr>
              <a:t>26 </a:t>
            </a:r>
            <a:r>
              <a:rPr lang="en-US" sz="1600" b="1" dirty="0">
                <a:solidFill>
                  <a:prstClr val="black"/>
                </a:solidFill>
                <a:latin typeface="Corbel"/>
              </a:rPr>
              <a:t>min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2053" y="3868196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653"/>
            <a:r>
              <a:rPr lang="en-US" sz="1600" b="1" dirty="0" smtClean="0">
                <a:solidFill>
                  <a:prstClr val="black"/>
                </a:solidFill>
                <a:latin typeface="Corbel"/>
              </a:rPr>
              <a:t>16 </a:t>
            </a:r>
            <a:r>
              <a:rPr lang="en-US" sz="1600" b="1" dirty="0">
                <a:solidFill>
                  <a:prstClr val="black"/>
                </a:solidFill>
                <a:latin typeface="Corbel"/>
              </a:rPr>
              <a:t>min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90600" y="4206750"/>
            <a:ext cx="57326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58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ly2016_full_model-nws_skil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" y="987552"/>
            <a:ext cx="7560147" cy="55046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00F4E-004E-4CE8-AABD-59BBC7FD61A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756639" y="1782862"/>
            <a:ext cx="9144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524346" y="5017416"/>
            <a:ext cx="4572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816565" y="2650087"/>
            <a:ext cx="4572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90600" y="2286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653"/>
            <a:r>
              <a:rPr lang="en-US" sz="2800" b="1" dirty="0" err="1">
                <a:solidFill>
                  <a:srgbClr val="FFFFFF"/>
                </a:solidFill>
                <a:latin typeface="Corbel"/>
              </a:rPr>
              <a:t>ProbSevere</a:t>
            </a:r>
            <a:r>
              <a:rPr lang="en-US" sz="2800" b="1" dirty="0">
                <a:solidFill>
                  <a:srgbClr val="FFFFFF"/>
                </a:solidFill>
                <a:latin typeface="Corbel"/>
              </a:rPr>
              <a:t> – </a:t>
            </a:r>
            <a:r>
              <a:rPr lang="en-US" sz="2800" b="1" u="sng" dirty="0" smtClean="0">
                <a:solidFill>
                  <a:srgbClr val="FFFFFF"/>
                </a:solidFill>
                <a:latin typeface="Corbel"/>
              </a:rPr>
              <a:t>With</a:t>
            </a:r>
            <a:r>
              <a:rPr lang="en-US" sz="2800" b="1" dirty="0" smtClean="0">
                <a:solidFill>
                  <a:srgbClr val="FFFFFF"/>
                </a:solidFill>
                <a:latin typeface="Corbel"/>
              </a:rPr>
              <a:t> Satellite &amp; Lightning</a:t>
            </a:r>
            <a:endParaRPr lang="en-US" sz="2800" b="1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71013" y="1444308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653"/>
            <a:r>
              <a:rPr lang="en-US" sz="1600" b="1" dirty="0" smtClean="0">
                <a:solidFill>
                  <a:prstClr val="black"/>
                </a:solidFill>
                <a:latin typeface="Corbel"/>
              </a:rPr>
              <a:t>36 </a:t>
            </a:r>
            <a:r>
              <a:rPr lang="en-US" sz="1600" b="1" dirty="0">
                <a:solidFill>
                  <a:prstClr val="black"/>
                </a:solidFill>
                <a:latin typeface="Corbel"/>
              </a:rPr>
              <a:t>min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2053" y="3868196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653"/>
            <a:r>
              <a:rPr lang="en-US" sz="1600" b="1" dirty="0" smtClean="0">
                <a:solidFill>
                  <a:prstClr val="black"/>
                </a:solidFill>
                <a:latin typeface="Corbel"/>
              </a:rPr>
              <a:t>16 </a:t>
            </a:r>
            <a:r>
              <a:rPr lang="en-US" sz="1600" b="1" dirty="0">
                <a:solidFill>
                  <a:prstClr val="black"/>
                </a:solidFill>
                <a:latin typeface="Corbel"/>
              </a:rPr>
              <a:t>min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90600" y="3355638"/>
            <a:ext cx="57326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81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sz="2800" dirty="0" smtClean="0"/>
              <a:t>Model Performance - Skill</a:t>
            </a:r>
            <a:endParaRPr lang="en-US" sz="2800" dirty="0"/>
          </a:p>
        </p:txBody>
      </p:sp>
      <p:pic>
        <p:nvPicPr>
          <p:cNvPr id="6" name="Picture 5" descr="TEST15_skill_score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91" y="717989"/>
            <a:ext cx="5562178" cy="4536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5223246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Including total lightning/</a:t>
            </a:r>
            <a:r>
              <a:rPr lang="en-US" dirty="0"/>
              <a:t>effective bulk </a:t>
            </a:r>
            <a:r>
              <a:rPr lang="en-US" dirty="0" smtClean="0"/>
              <a:t>shear 2-D predictor increased skill at all probability thresholds (compared to </a:t>
            </a:r>
            <a:r>
              <a:rPr lang="en-US" dirty="0" err="1" smtClean="0"/>
              <a:t>ProbSevere</a:t>
            </a:r>
            <a:r>
              <a:rPr lang="en-US" dirty="0" smtClean="0"/>
              <a:t> without lightning (2015 and prior)).</a:t>
            </a:r>
            <a:endParaRPr lang="en-US" dirty="0"/>
          </a:p>
          <a:p>
            <a:r>
              <a:rPr lang="en-US" dirty="0" smtClean="0"/>
              <a:t>Roughly constant CSI between 50 and 80% allows forecaster to choose higher POD/FAR, more lead-time </a:t>
            </a:r>
            <a:r>
              <a:rPr lang="en-US" dirty="0" err="1" smtClean="0"/>
              <a:t>vs</a:t>
            </a:r>
            <a:r>
              <a:rPr lang="en-US" dirty="0" smtClean="0"/>
              <a:t> lower POD/FAR, less lead-time.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39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sz="2800" dirty="0" smtClean="0"/>
              <a:t>WFO-based Skill Analysis</a:t>
            </a:r>
            <a:endParaRPr lang="en-US" sz="2800" dirty="0"/>
          </a:p>
        </p:txBody>
      </p:sp>
      <p:pic>
        <p:nvPicPr>
          <p:cNvPr id="2" name="Picture 1" descr="WFO-CSI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8" y="861002"/>
            <a:ext cx="7816672" cy="5635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500000">
            <a:off x="2788865" y="2841406"/>
            <a:ext cx="3917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PRELIMINARY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7392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_hwt_use_in_wf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" y="2524376"/>
            <a:ext cx="4746341" cy="31045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38101"/>
            <a:ext cx="7772400" cy="646258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 defTabSz="913653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prstClr val="white"/>
                </a:solidFill>
                <a:latin typeface="Arial" pitchFamily="34" charset="0"/>
              </a:rPr>
              <a:t>NWS Evaluation</a:t>
            </a:r>
            <a:endParaRPr lang="en-US" sz="3600" b="1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0857" y="5968395"/>
            <a:ext cx="5373143" cy="461592"/>
          </a:xfrm>
          <a:prstGeom prst="rect">
            <a:avLst/>
          </a:prstGeom>
          <a:solidFill>
            <a:srgbClr val="FFFF00"/>
          </a:solidFill>
          <a:ln w="31750">
            <a:solidFill>
              <a:schemeClr val="bg1"/>
            </a:solidFill>
          </a:ln>
        </p:spPr>
        <p:txBody>
          <a:bodyPr wrap="square" lIns="91365" tIns="45684" rIns="91365" bIns="45684" rtlCol="0">
            <a:spAutoFit/>
          </a:bodyPr>
          <a:lstStyle/>
          <a:p>
            <a:pPr defTabSz="913653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</a:rPr>
              <a:t>See: http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</a:rPr>
              <a:t>://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</a:rPr>
              <a:t>goesrhwt.blogspot.com</a:t>
            </a:r>
            <a:endParaRPr lang="en-US" sz="2400" b="1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3" name="Picture 2" descr="2016_hwt_use_in_wf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50" y="784563"/>
            <a:ext cx="4436611" cy="2960331"/>
          </a:xfrm>
          <a:prstGeom prst="rect">
            <a:avLst/>
          </a:prstGeom>
        </p:spPr>
      </p:pic>
      <p:pic>
        <p:nvPicPr>
          <p:cNvPr id="2" name="Picture 1" descr="HWT_survey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65" y="2851726"/>
            <a:ext cx="4400135" cy="30955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229731"/>
            <a:ext cx="3770857" cy="1200256"/>
          </a:xfrm>
          <a:prstGeom prst="rect">
            <a:avLst/>
          </a:prstGeom>
          <a:solidFill>
            <a:srgbClr val="FFFF00"/>
          </a:solidFill>
          <a:ln w="31750">
            <a:solidFill>
              <a:schemeClr val="bg1"/>
            </a:solidFill>
          </a:ln>
        </p:spPr>
        <p:txBody>
          <a:bodyPr wrap="square" lIns="91365" tIns="45684" rIns="91365" bIns="45684" rtlCol="0">
            <a:spAutoFit/>
          </a:bodyPr>
          <a:lstStyle/>
          <a:p>
            <a:pPr defTabSz="913653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</a:rPr>
              <a:t>2016: 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</a:rPr>
              <a:t>ProbSevere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</a:rPr>
              <a:t> is being evaluated in over 75 WFOs.</a:t>
            </a:r>
            <a:endParaRPr lang="en-US" sz="24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08658" y="1401062"/>
            <a:ext cx="85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2016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40539" y="3560228"/>
            <a:ext cx="85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2015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6" y="3225450"/>
            <a:ext cx="85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2014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7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839200" cy="990600"/>
          </a:xfrm>
        </p:spPr>
        <p:txBody>
          <a:bodyPr/>
          <a:lstStyle/>
          <a:p>
            <a:r>
              <a:rPr lang="en-US" sz="3200" dirty="0" smtClean="0"/>
              <a:t>Continued Development</a:t>
            </a:r>
            <a:endParaRPr lang="en-US" sz="3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838200"/>
            <a:ext cx="2173706" cy="5562600"/>
            <a:chOff x="0" y="838200"/>
            <a:chExt cx="2173706" cy="5562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2971800"/>
              <a:ext cx="1981200" cy="14287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1295400"/>
              <a:ext cx="1981200" cy="138522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4800600"/>
              <a:ext cx="1981200" cy="1257300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14538" y="838200"/>
              <a:ext cx="2133600" cy="5562600"/>
            </a:xfrm>
            <a:prstGeom prst="roundRect">
              <a:avLst/>
            </a:prstGeom>
            <a:noFill/>
            <a:ln w="5715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65" tIns="45684" rIns="91365" bIns="45684" rtlCol="0" anchor="ctr"/>
            <a:lstStyle/>
            <a:p>
              <a:pPr algn="ctr" defTabSz="91365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0" y="838200"/>
              <a:ext cx="2173706" cy="364067"/>
            </a:xfrm>
            <a:custGeom>
              <a:avLst/>
              <a:gdLst>
                <a:gd name="connsiteX0" fmla="*/ 0 w 2379133"/>
                <a:gd name="connsiteY0" fmla="*/ 364067 h 364067"/>
                <a:gd name="connsiteX1" fmla="*/ 2379133 w 2379133"/>
                <a:gd name="connsiteY1" fmla="*/ 364067 h 364067"/>
                <a:gd name="connsiteX2" fmla="*/ 2379133 w 2379133"/>
                <a:gd name="connsiteY2" fmla="*/ 364067 h 364067"/>
                <a:gd name="connsiteX3" fmla="*/ 2328333 w 2379133"/>
                <a:gd name="connsiteY3" fmla="*/ 220134 h 364067"/>
                <a:gd name="connsiteX4" fmla="*/ 2260600 w 2379133"/>
                <a:gd name="connsiteY4" fmla="*/ 118534 h 364067"/>
                <a:gd name="connsiteX5" fmla="*/ 2175933 w 2379133"/>
                <a:gd name="connsiteY5" fmla="*/ 50800 h 364067"/>
                <a:gd name="connsiteX6" fmla="*/ 2065866 w 2379133"/>
                <a:gd name="connsiteY6" fmla="*/ 8467 h 364067"/>
                <a:gd name="connsiteX7" fmla="*/ 2065866 w 2379133"/>
                <a:gd name="connsiteY7" fmla="*/ 8467 h 364067"/>
                <a:gd name="connsiteX8" fmla="*/ 355600 w 2379133"/>
                <a:gd name="connsiteY8" fmla="*/ 0 h 364067"/>
                <a:gd name="connsiteX9" fmla="*/ 279400 w 2379133"/>
                <a:gd name="connsiteY9" fmla="*/ 16934 h 364067"/>
                <a:gd name="connsiteX10" fmla="*/ 279400 w 2379133"/>
                <a:gd name="connsiteY10" fmla="*/ 16934 h 364067"/>
                <a:gd name="connsiteX11" fmla="*/ 152400 w 2379133"/>
                <a:gd name="connsiteY11" fmla="*/ 93134 h 364067"/>
                <a:gd name="connsiteX12" fmla="*/ 152400 w 2379133"/>
                <a:gd name="connsiteY12" fmla="*/ 93134 h 364067"/>
                <a:gd name="connsiteX13" fmla="*/ 67733 w 2379133"/>
                <a:gd name="connsiteY13" fmla="*/ 194734 h 364067"/>
                <a:gd name="connsiteX14" fmla="*/ 67733 w 2379133"/>
                <a:gd name="connsiteY14" fmla="*/ 194734 h 364067"/>
                <a:gd name="connsiteX15" fmla="*/ 16933 w 2379133"/>
                <a:gd name="connsiteY15" fmla="*/ 287867 h 364067"/>
                <a:gd name="connsiteX16" fmla="*/ 0 w 2379133"/>
                <a:gd name="connsiteY16" fmla="*/ 364067 h 3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9133" h="364067">
                  <a:moveTo>
                    <a:pt x="0" y="364067"/>
                  </a:moveTo>
                  <a:lnTo>
                    <a:pt x="2379133" y="364067"/>
                  </a:lnTo>
                  <a:lnTo>
                    <a:pt x="2379133" y="364067"/>
                  </a:lnTo>
                  <a:lnTo>
                    <a:pt x="2328333" y="220134"/>
                  </a:lnTo>
                  <a:lnTo>
                    <a:pt x="2260600" y="118534"/>
                  </a:lnTo>
                  <a:lnTo>
                    <a:pt x="2175933" y="50800"/>
                  </a:lnTo>
                  <a:lnTo>
                    <a:pt x="2065866" y="8467"/>
                  </a:lnTo>
                  <a:lnTo>
                    <a:pt x="2065866" y="8467"/>
                  </a:lnTo>
                  <a:lnTo>
                    <a:pt x="355600" y="0"/>
                  </a:lnTo>
                  <a:lnTo>
                    <a:pt x="279400" y="16934"/>
                  </a:lnTo>
                  <a:lnTo>
                    <a:pt x="279400" y="16934"/>
                  </a:lnTo>
                  <a:lnTo>
                    <a:pt x="152400" y="93134"/>
                  </a:lnTo>
                  <a:lnTo>
                    <a:pt x="152400" y="93134"/>
                  </a:lnTo>
                  <a:lnTo>
                    <a:pt x="67733" y="194734"/>
                  </a:lnTo>
                  <a:lnTo>
                    <a:pt x="67733" y="194734"/>
                  </a:lnTo>
                  <a:lnTo>
                    <a:pt x="16933" y="287867"/>
                  </a:lnTo>
                  <a:lnTo>
                    <a:pt x="0" y="364067"/>
                  </a:lnTo>
                  <a:close/>
                </a:path>
              </a:pathLst>
            </a:cu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65" tIns="45684" rIns="91365" bIns="45684" rtlCol="0" anchor="ctr"/>
            <a:lstStyle/>
            <a:p>
              <a:pPr algn="ctr" defTabSz="91365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8600" y="838200"/>
              <a:ext cx="1752600" cy="400037"/>
            </a:xfrm>
            <a:prstGeom prst="rect">
              <a:avLst/>
            </a:prstGeom>
            <a:noFill/>
          </p:spPr>
          <p:txBody>
            <a:bodyPr wrap="square" lIns="91365" tIns="45684" rIns="91365" bIns="45684" rtlCol="0">
              <a:spAutoFit/>
            </a:bodyPr>
            <a:lstStyle/>
            <a:p>
              <a:pPr algn="ctr" defTabSz="9136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NWP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5800" y="2590800"/>
              <a:ext cx="838200" cy="338482"/>
            </a:xfrm>
            <a:prstGeom prst="rect">
              <a:avLst/>
            </a:prstGeom>
            <a:noFill/>
          </p:spPr>
          <p:txBody>
            <a:bodyPr wrap="square" lIns="91365" tIns="45684" rIns="91365" bIns="45684" rtlCol="0">
              <a:spAutoFit/>
            </a:bodyPr>
            <a:lstStyle/>
            <a:p>
              <a:pPr defTabSz="9136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HRRR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9600" y="4343400"/>
              <a:ext cx="990600" cy="338482"/>
            </a:xfrm>
            <a:prstGeom prst="rect">
              <a:avLst/>
            </a:prstGeom>
            <a:noFill/>
          </p:spPr>
          <p:txBody>
            <a:bodyPr wrap="square" lIns="91365" tIns="45684" rIns="91365" bIns="45684" rtlCol="0">
              <a:spAutoFit/>
            </a:bodyPr>
            <a:lstStyle/>
            <a:p>
              <a:pPr defTabSz="9136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SPC-OA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5800" y="6019800"/>
              <a:ext cx="838200" cy="338482"/>
            </a:xfrm>
            <a:prstGeom prst="rect">
              <a:avLst/>
            </a:prstGeom>
            <a:noFill/>
          </p:spPr>
          <p:txBody>
            <a:bodyPr wrap="square" lIns="91365" tIns="45684" rIns="91365" bIns="45684" rtlCol="0">
              <a:spAutoFit/>
            </a:bodyPr>
            <a:lstStyle/>
            <a:p>
              <a:pPr defTabSz="9136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SREF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86000" y="838200"/>
            <a:ext cx="2176272" cy="5562600"/>
            <a:chOff x="2340864" y="838200"/>
            <a:chExt cx="2176272" cy="5562600"/>
          </a:xfrm>
        </p:grpSpPr>
        <p:pic>
          <p:nvPicPr>
            <p:cNvPr id="8" name="Picture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8400" y="1295400"/>
              <a:ext cx="1984248" cy="138074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8400" y="4724400"/>
              <a:ext cx="1984248" cy="138074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438400" y="3048000"/>
              <a:ext cx="1981913" cy="1380744"/>
              <a:chOff x="2895604" y="3124200"/>
              <a:chExt cx="1981913" cy="12954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5604" y="3124200"/>
                <a:ext cx="1981913" cy="129540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71800" y="3657600"/>
                <a:ext cx="1174436" cy="593090"/>
              </a:xfrm>
              <a:prstGeom prst="rect">
                <a:avLst/>
              </a:prstGeom>
            </p:spPr>
          </p:pic>
        </p:grpSp>
        <p:sp>
          <p:nvSpPr>
            <p:cNvPr id="34" name="Freeform 33"/>
            <p:cNvSpPr/>
            <p:nvPr/>
          </p:nvSpPr>
          <p:spPr>
            <a:xfrm>
              <a:off x="2340864" y="838200"/>
              <a:ext cx="2176272" cy="364067"/>
            </a:xfrm>
            <a:custGeom>
              <a:avLst/>
              <a:gdLst>
                <a:gd name="connsiteX0" fmla="*/ 0 w 2379133"/>
                <a:gd name="connsiteY0" fmla="*/ 364067 h 364067"/>
                <a:gd name="connsiteX1" fmla="*/ 2379133 w 2379133"/>
                <a:gd name="connsiteY1" fmla="*/ 364067 h 364067"/>
                <a:gd name="connsiteX2" fmla="*/ 2379133 w 2379133"/>
                <a:gd name="connsiteY2" fmla="*/ 364067 h 364067"/>
                <a:gd name="connsiteX3" fmla="*/ 2328333 w 2379133"/>
                <a:gd name="connsiteY3" fmla="*/ 220134 h 364067"/>
                <a:gd name="connsiteX4" fmla="*/ 2260600 w 2379133"/>
                <a:gd name="connsiteY4" fmla="*/ 118534 h 364067"/>
                <a:gd name="connsiteX5" fmla="*/ 2175933 w 2379133"/>
                <a:gd name="connsiteY5" fmla="*/ 50800 h 364067"/>
                <a:gd name="connsiteX6" fmla="*/ 2065866 w 2379133"/>
                <a:gd name="connsiteY6" fmla="*/ 8467 h 364067"/>
                <a:gd name="connsiteX7" fmla="*/ 2065866 w 2379133"/>
                <a:gd name="connsiteY7" fmla="*/ 8467 h 364067"/>
                <a:gd name="connsiteX8" fmla="*/ 355600 w 2379133"/>
                <a:gd name="connsiteY8" fmla="*/ 0 h 364067"/>
                <a:gd name="connsiteX9" fmla="*/ 279400 w 2379133"/>
                <a:gd name="connsiteY9" fmla="*/ 16934 h 364067"/>
                <a:gd name="connsiteX10" fmla="*/ 279400 w 2379133"/>
                <a:gd name="connsiteY10" fmla="*/ 16934 h 364067"/>
                <a:gd name="connsiteX11" fmla="*/ 152400 w 2379133"/>
                <a:gd name="connsiteY11" fmla="*/ 93134 h 364067"/>
                <a:gd name="connsiteX12" fmla="*/ 152400 w 2379133"/>
                <a:gd name="connsiteY12" fmla="*/ 93134 h 364067"/>
                <a:gd name="connsiteX13" fmla="*/ 67733 w 2379133"/>
                <a:gd name="connsiteY13" fmla="*/ 194734 h 364067"/>
                <a:gd name="connsiteX14" fmla="*/ 67733 w 2379133"/>
                <a:gd name="connsiteY14" fmla="*/ 194734 h 364067"/>
                <a:gd name="connsiteX15" fmla="*/ 16933 w 2379133"/>
                <a:gd name="connsiteY15" fmla="*/ 287867 h 364067"/>
                <a:gd name="connsiteX16" fmla="*/ 0 w 2379133"/>
                <a:gd name="connsiteY16" fmla="*/ 364067 h 3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9133" h="364067">
                  <a:moveTo>
                    <a:pt x="0" y="364067"/>
                  </a:moveTo>
                  <a:lnTo>
                    <a:pt x="2379133" y="364067"/>
                  </a:lnTo>
                  <a:lnTo>
                    <a:pt x="2379133" y="364067"/>
                  </a:lnTo>
                  <a:lnTo>
                    <a:pt x="2328333" y="220134"/>
                  </a:lnTo>
                  <a:lnTo>
                    <a:pt x="2260600" y="118534"/>
                  </a:lnTo>
                  <a:lnTo>
                    <a:pt x="2175933" y="50800"/>
                  </a:lnTo>
                  <a:lnTo>
                    <a:pt x="2065866" y="8467"/>
                  </a:lnTo>
                  <a:lnTo>
                    <a:pt x="2065866" y="8467"/>
                  </a:lnTo>
                  <a:lnTo>
                    <a:pt x="355600" y="0"/>
                  </a:lnTo>
                  <a:lnTo>
                    <a:pt x="279400" y="16934"/>
                  </a:lnTo>
                  <a:lnTo>
                    <a:pt x="279400" y="16934"/>
                  </a:lnTo>
                  <a:lnTo>
                    <a:pt x="152400" y="93134"/>
                  </a:lnTo>
                  <a:lnTo>
                    <a:pt x="152400" y="93134"/>
                  </a:lnTo>
                  <a:lnTo>
                    <a:pt x="67733" y="194734"/>
                  </a:lnTo>
                  <a:lnTo>
                    <a:pt x="67733" y="194734"/>
                  </a:lnTo>
                  <a:lnTo>
                    <a:pt x="16933" y="287867"/>
                  </a:lnTo>
                  <a:lnTo>
                    <a:pt x="0" y="364067"/>
                  </a:lnTo>
                  <a:close/>
                </a:path>
              </a:pathLst>
            </a:custGeom>
            <a:solidFill>
              <a:srgbClr val="FF0000"/>
            </a:solidFill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365" tIns="45684" rIns="91365" bIns="45684" rtlCol="0" anchor="ctr"/>
            <a:lstStyle/>
            <a:p>
              <a:pPr algn="ctr" defTabSz="91365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19400" y="838200"/>
              <a:ext cx="1219200" cy="400037"/>
            </a:xfrm>
            <a:prstGeom prst="rect">
              <a:avLst/>
            </a:prstGeom>
            <a:noFill/>
          </p:spPr>
          <p:txBody>
            <a:bodyPr wrap="square" lIns="91365" tIns="45684" rIns="91365" bIns="45684" rtlCol="0">
              <a:spAutoFit/>
            </a:bodyPr>
            <a:lstStyle/>
            <a:p>
              <a:pPr algn="ctr" defTabSz="9136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GOES-R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14600" y="2590800"/>
              <a:ext cx="1981200" cy="338482"/>
            </a:xfrm>
            <a:prstGeom prst="rect">
              <a:avLst/>
            </a:prstGeom>
            <a:noFill/>
          </p:spPr>
          <p:txBody>
            <a:bodyPr wrap="square" lIns="91365" tIns="45684" rIns="91365" bIns="45684" rtlCol="0">
              <a:spAutoFit/>
            </a:bodyPr>
            <a:lstStyle/>
            <a:p>
              <a:pPr defTabSz="9136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Super-rapid scan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048000" y="4343400"/>
              <a:ext cx="990600" cy="338482"/>
            </a:xfrm>
            <a:prstGeom prst="rect">
              <a:avLst/>
            </a:prstGeom>
            <a:noFill/>
          </p:spPr>
          <p:txBody>
            <a:bodyPr wrap="square" lIns="91365" tIns="45684" rIns="91365" bIns="45684" rtlCol="0">
              <a:spAutoFit/>
            </a:bodyPr>
            <a:lstStyle/>
            <a:p>
              <a:pPr defTabSz="9136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GLM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67000" y="6019800"/>
              <a:ext cx="1524000" cy="338482"/>
            </a:xfrm>
            <a:prstGeom prst="rect">
              <a:avLst/>
            </a:prstGeom>
            <a:noFill/>
          </p:spPr>
          <p:txBody>
            <a:bodyPr wrap="square" lIns="91365" tIns="45684" rIns="91365" bIns="45684" rtlCol="0">
              <a:spAutoFit/>
            </a:bodyPr>
            <a:lstStyle/>
            <a:p>
              <a:pPr defTabSz="9136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err="1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Cb</a:t>
              </a:r>
              <a:r>
                <a:rPr lang="en-US" sz="16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 properties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362200" y="838200"/>
              <a:ext cx="2130552" cy="5562600"/>
            </a:xfrm>
            <a:prstGeom prst="roundRect">
              <a:avLst/>
            </a:prstGeom>
            <a:noFill/>
            <a:ln w="571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65" tIns="45684" rIns="91365" bIns="45684" rtlCol="0" anchor="ctr"/>
            <a:lstStyle/>
            <a:p>
              <a:pPr algn="ctr" defTabSz="91365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orbel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4800600" y="4724400"/>
            <a:ext cx="4191000" cy="1569588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defTabSz="913653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Create more refined and specific forecasts of severe weather (tornado, hail, wind)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44568" y="838200"/>
            <a:ext cx="2176272" cy="3810000"/>
            <a:chOff x="4544568" y="838200"/>
            <a:chExt cx="2176272" cy="3810000"/>
          </a:xfrm>
        </p:grpSpPr>
        <p:pic>
          <p:nvPicPr>
            <p:cNvPr id="10" name="Picture 9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8200" y="1295400"/>
              <a:ext cx="1984248" cy="1380744"/>
            </a:xfrm>
            <a:prstGeom prst="rect">
              <a:avLst/>
            </a:prstGeom>
          </p:spPr>
        </p:pic>
        <p:sp>
          <p:nvSpPr>
            <p:cNvPr id="44" name="Freeform 43"/>
            <p:cNvSpPr/>
            <p:nvPr/>
          </p:nvSpPr>
          <p:spPr>
            <a:xfrm>
              <a:off x="4544568" y="838200"/>
              <a:ext cx="2176272" cy="364067"/>
            </a:xfrm>
            <a:custGeom>
              <a:avLst/>
              <a:gdLst>
                <a:gd name="connsiteX0" fmla="*/ 0 w 2379133"/>
                <a:gd name="connsiteY0" fmla="*/ 364067 h 364067"/>
                <a:gd name="connsiteX1" fmla="*/ 2379133 w 2379133"/>
                <a:gd name="connsiteY1" fmla="*/ 364067 h 364067"/>
                <a:gd name="connsiteX2" fmla="*/ 2379133 w 2379133"/>
                <a:gd name="connsiteY2" fmla="*/ 364067 h 364067"/>
                <a:gd name="connsiteX3" fmla="*/ 2328333 w 2379133"/>
                <a:gd name="connsiteY3" fmla="*/ 220134 h 364067"/>
                <a:gd name="connsiteX4" fmla="*/ 2260600 w 2379133"/>
                <a:gd name="connsiteY4" fmla="*/ 118534 h 364067"/>
                <a:gd name="connsiteX5" fmla="*/ 2175933 w 2379133"/>
                <a:gd name="connsiteY5" fmla="*/ 50800 h 364067"/>
                <a:gd name="connsiteX6" fmla="*/ 2065866 w 2379133"/>
                <a:gd name="connsiteY6" fmla="*/ 8467 h 364067"/>
                <a:gd name="connsiteX7" fmla="*/ 2065866 w 2379133"/>
                <a:gd name="connsiteY7" fmla="*/ 8467 h 364067"/>
                <a:gd name="connsiteX8" fmla="*/ 355600 w 2379133"/>
                <a:gd name="connsiteY8" fmla="*/ 0 h 364067"/>
                <a:gd name="connsiteX9" fmla="*/ 279400 w 2379133"/>
                <a:gd name="connsiteY9" fmla="*/ 16934 h 364067"/>
                <a:gd name="connsiteX10" fmla="*/ 279400 w 2379133"/>
                <a:gd name="connsiteY10" fmla="*/ 16934 h 364067"/>
                <a:gd name="connsiteX11" fmla="*/ 152400 w 2379133"/>
                <a:gd name="connsiteY11" fmla="*/ 93134 h 364067"/>
                <a:gd name="connsiteX12" fmla="*/ 152400 w 2379133"/>
                <a:gd name="connsiteY12" fmla="*/ 93134 h 364067"/>
                <a:gd name="connsiteX13" fmla="*/ 67733 w 2379133"/>
                <a:gd name="connsiteY13" fmla="*/ 194734 h 364067"/>
                <a:gd name="connsiteX14" fmla="*/ 67733 w 2379133"/>
                <a:gd name="connsiteY14" fmla="*/ 194734 h 364067"/>
                <a:gd name="connsiteX15" fmla="*/ 16933 w 2379133"/>
                <a:gd name="connsiteY15" fmla="*/ 287867 h 364067"/>
                <a:gd name="connsiteX16" fmla="*/ 0 w 2379133"/>
                <a:gd name="connsiteY16" fmla="*/ 364067 h 3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9133" h="364067">
                  <a:moveTo>
                    <a:pt x="0" y="364067"/>
                  </a:moveTo>
                  <a:lnTo>
                    <a:pt x="2379133" y="364067"/>
                  </a:lnTo>
                  <a:lnTo>
                    <a:pt x="2379133" y="364067"/>
                  </a:lnTo>
                  <a:lnTo>
                    <a:pt x="2328333" y="220134"/>
                  </a:lnTo>
                  <a:lnTo>
                    <a:pt x="2260600" y="118534"/>
                  </a:lnTo>
                  <a:lnTo>
                    <a:pt x="2175933" y="50800"/>
                  </a:lnTo>
                  <a:lnTo>
                    <a:pt x="2065866" y="8467"/>
                  </a:lnTo>
                  <a:lnTo>
                    <a:pt x="2065866" y="8467"/>
                  </a:lnTo>
                  <a:lnTo>
                    <a:pt x="355600" y="0"/>
                  </a:lnTo>
                  <a:lnTo>
                    <a:pt x="279400" y="16934"/>
                  </a:lnTo>
                  <a:lnTo>
                    <a:pt x="279400" y="16934"/>
                  </a:lnTo>
                  <a:lnTo>
                    <a:pt x="152400" y="93134"/>
                  </a:lnTo>
                  <a:lnTo>
                    <a:pt x="152400" y="93134"/>
                  </a:lnTo>
                  <a:lnTo>
                    <a:pt x="67733" y="194734"/>
                  </a:lnTo>
                  <a:lnTo>
                    <a:pt x="67733" y="194734"/>
                  </a:lnTo>
                  <a:lnTo>
                    <a:pt x="16933" y="287867"/>
                  </a:lnTo>
                  <a:lnTo>
                    <a:pt x="0" y="364067"/>
                  </a:lnTo>
                  <a:close/>
                </a:path>
              </a:pathLst>
            </a:custGeom>
            <a:solidFill>
              <a:schemeClr val="accent3"/>
            </a:solidFill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1365" tIns="45684" rIns="91365" bIns="45684" rtlCol="0" anchor="ctr"/>
            <a:lstStyle/>
            <a:p>
              <a:pPr algn="ctr" defTabSz="91365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29200" y="838200"/>
              <a:ext cx="1447800" cy="400037"/>
            </a:xfrm>
            <a:prstGeom prst="rect">
              <a:avLst/>
            </a:prstGeom>
            <a:noFill/>
          </p:spPr>
          <p:txBody>
            <a:bodyPr wrap="square" lIns="91365" tIns="45684" rIns="91365" bIns="45684" rtlCol="0">
              <a:spAutoFit/>
            </a:bodyPr>
            <a:lstStyle/>
            <a:p>
              <a:pPr defTabSz="9136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NEXRAD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48200" y="2590800"/>
              <a:ext cx="1981200" cy="338482"/>
            </a:xfrm>
            <a:prstGeom prst="rect">
              <a:avLst/>
            </a:prstGeom>
            <a:noFill/>
          </p:spPr>
          <p:txBody>
            <a:bodyPr wrap="square" lIns="91365" tIns="45684" rIns="91365" bIns="45684" rtlCol="0">
              <a:spAutoFit/>
            </a:bodyPr>
            <a:lstStyle/>
            <a:p>
              <a:pPr algn="ctr" defTabSz="9136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Dual-pol products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648200" y="4267200"/>
              <a:ext cx="1981200" cy="338482"/>
            </a:xfrm>
            <a:prstGeom prst="rect">
              <a:avLst/>
            </a:prstGeom>
            <a:noFill/>
          </p:spPr>
          <p:txBody>
            <a:bodyPr wrap="square" lIns="91365" tIns="45684" rIns="91365" bIns="45684" rtlCol="0">
              <a:spAutoFit/>
            </a:bodyPr>
            <a:lstStyle/>
            <a:p>
              <a:pPr defTabSz="91365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</a:rPr>
                <a:t>Doppler velocities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572000" y="838200"/>
              <a:ext cx="2130552" cy="3810000"/>
            </a:xfrm>
            <a:prstGeom prst="roundRect">
              <a:avLst/>
            </a:prstGeom>
            <a:noFill/>
            <a:ln w="57150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65" tIns="45684" rIns="91365" bIns="45684" rtlCol="0" anchor="ctr"/>
            <a:lstStyle/>
            <a:p>
              <a:pPr algn="ctr" defTabSz="91365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orbel"/>
              </a:endParaRPr>
            </a:p>
          </p:txBody>
        </p:sp>
        <p:pic>
          <p:nvPicPr>
            <p:cNvPr id="2" name="Picture 1" descr="radialvel_ex.jp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2971800"/>
              <a:ext cx="1984248" cy="1380744"/>
            </a:xfrm>
            <a:prstGeom prst="rect">
              <a:avLst/>
            </a:prstGeom>
          </p:spPr>
        </p:pic>
      </p:grpSp>
      <p:sp>
        <p:nvSpPr>
          <p:cNvPr id="40" name="Rounded Rectangle 39"/>
          <p:cNvSpPr/>
          <p:nvPr/>
        </p:nvSpPr>
        <p:spPr>
          <a:xfrm>
            <a:off x="6858000" y="838200"/>
            <a:ext cx="2130552" cy="3810000"/>
          </a:xfrm>
          <a:prstGeom prst="roundRect">
            <a:avLst/>
          </a:prstGeom>
          <a:noFill/>
          <a:ln w="57150" cmpd="sng">
            <a:solidFill>
              <a:schemeClr val="bg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 fontAlgn="base">
              <a:spcBef>
                <a:spcPct val="0"/>
              </a:spcBef>
              <a:spcAft>
                <a:spcPct val="0"/>
              </a:spcAft>
            </a:pPr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Corbel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6830568" y="838200"/>
            <a:ext cx="2176272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65" tIns="45684" rIns="91365" bIns="45684" rtlCol="0" anchor="ctr"/>
          <a:lstStyle/>
          <a:p>
            <a:pPr algn="ctr" defTabSz="91365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39000" y="838200"/>
            <a:ext cx="1447800" cy="400037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 defTabSz="913653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Other</a:t>
            </a:r>
          </a:p>
        </p:txBody>
      </p:sp>
      <p:pic>
        <p:nvPicPr>
          <p:cNvPr id="18" name="Picture 17" descr="WEA-GLD360_viewpoints.jpg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295400"/>
            <a:ext cx="1984248" cy="138074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934200" y="2590800"/>
            <a:ext cx="1981200" cy="33848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 defTabSz="91365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Global lightning</a:t>
            </a:r>
          </a:p>
        </p:txBody>
      </p:sp>
      <p:pic>
        <p:nvPicPr>
          <p:cNvPr id="19" name="Picture 18" descr="radarmap.gif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971800"/>
            <a:ext cx="1984248" cy="138074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781800" y="4267200"/>
            <a:ext cx="2362200" cy="338482"/>
          </a:xfrm>
          <a:prstGeom prst="rect">
            <a:avLst/>
          </a:prstGeom>
          <a:noFill/>
        </p:spPr>
        <p:txBody>
          <a:bodyPr wrap="square" lIns="91365" tIns="45684" rIns="91365" bIns="45684" rtlCol="0">
            <a:spAutoFit/>
          </a:bodyPr>
          <a:lstStyle/>
          <a:p>
            <a:pPr algn="ctr" defTabSz="91365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Additional radars</a:t>
            </a:r>
          </a:p>
        </p:txBody>
      </p:sp>
    </p:spTree>
    <p:extLst>
      <p:ext uri="{BB962C8B-B14F-4D97-AF65-F5344CB8AC3E}">
        <p14:creationId xmlns:p14="http://schemas.microsoft.com/office/powerpoint/2010/main" val="325749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839200" cy="990600"/>
          </a:xfrm>
        </p:spPr>
        <p:txBody>
          <a:bodyPr/>
          <a:lstStyle/>
          <a:p>
            <a:r>
              <a:rPr lang="en-US" sz="3200" dirty="0" smtClean="0"/>
              <a:t>Looking ahead to GOES-R</a:t>
            </a:r>
            <a:endParaRPr lang="en-US" sz="3200" dirty="0"/>
          </a:p>
        </p:txBody>
      </p:sp>
      <p:pic>
        <p:nvPicPr>
          <p:cNvPr id="2" name="Picture 1" descr="volconv_dbt14_freq_emiss_0.00_area_10_dt_0900_tri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00"/>
            <a:ext cx="9144000" cy="5519517"/>
          </a:xfrm>
          <a:prstGeom prst="rect">
            <a:avLst/>
          </a:prstGeom>
        </p:spPr>
      </p:pic>
      <p:pic>
        <p:nvPicPr>
          <p:cNvPr id="5" name="Picture 4" descr="volconv_dbt14_freq_emiss_0.00_area_06_dt_0600_tri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510318"/>
          </a:xfrm>
          <a:prstGeom prst="rect">
            <a:avLst/>
          </a:prstGeom>
        </p:spPr>
      </p:pic>
      <p:pic>
        <p:nvPicPr>
          <p:cNvPr id="6" name="Picture 5" descr="volconv_dbt14_freq_emiss_0.00_area_06_dt_0150_tri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51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8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839200" cy="990600"/>
          </a:xfrm>
        </p:spPr>
        <p:txBody>
          <a:bodyPr/>
          <a:lstStyle/>
          <a:p>
            <a:r>
              <a:rPr lang="en-US" sz="3200" dirty="0" smtClean="0"/>
              <a:t>Questions?</a:t>
            </a:r>
            <a:endParaRPr lang="en-US" sz="3200" dirty="0"/>
          </a:p>
        </p:txBody>
      </p:sp>
      <p:pic>
        <p:nvPicPr>
          <p:cNvPr id="5" name="Picture 4" descr="real_eart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184195"/>
            <a:ext cx="8342761" cy="52817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385193"/>
            <a:ext cx="8915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653"/>
            <a:endParaRPr lang="en-US" u="sng" dirty="0">
              <a:solidFill>
                <a:prstClr val="white"/>
              </a:solidFill>
              <a:latin typeface="Corbel"/>
              <a:hlinkClick r:id="rId3"/>
            </a:endParaRPr>
          </a:p>
          <a:p>
            <a:pPr algn="ctr" defTabSz="913653"/>
            <a:r>
              <a:rPr lang="en-US" sz="2800" b="1" dirty="0">
                <a:solidFill>
                  <a:prstClr val="white"/>
                </a:solidFill>
                <a:latin typeface="Corbel"/>
                <a:hlinkClick r:id="rId4"/>
              </a:rPr>
              <a:t>http://</a:t>
            </a:r>
            <a:r>
              <a:rPr lang="en-US" sz="2800" b="1" dirty="0" err="1">
                <a:solidFill>
                  <a:prstClr val="white"/>
                </a:solidFill>
                <a:latin typeface="Corbel"/>
                <a:hlinkClick r:id="rId4"/>
              </a:rPr>
              <a:t>cimss.ssec.wisc.edu</a:t>
            </a:r>
            <a:r>
              <a:rPr lang="en-US" sz="2800" b="1" dirty="0">
                <a:solidFill>
                  <a:prstClr val="white"/>
                </a:solidFill>
                <a:latin typeface="Corbel"/>
                <a:hlinkClick r:id="rId4"/>
              </a:rPr>
              <a:t>/</a:t>
            </a:r>
            <a:r>
              <a:rPr lang="en-US" sz="2800" b="1" dirty="0" err="1">
                <a:solidFill>
                  <a:prstClr val="white"/>
                </a:solidFill>
                <a:latin typeface="Corbel"/>
                <a:hlinkClick r:id="rId4"/>
              </a:rPr>
              <a:t>severe_conv</a:t>
            </a:r>
            <a:r>
              <a:rPr lang="en-US" sz="2800" b="1" dirty="0">
                <a:solidFill>
                  <a:prstClr val="white"/>
                </a:solidFill>
                <a:latin typeface="Corbel"/>
                <a:hlinkClick r:id="rId4"/>
              </a:rPr>
              <a:t>/</a:t>
            </a:r>
            <a:r>
              <a:rPr lang="en-US" sz="2800" b="1" dirty="0" err="1">
                <a:solidFill>
                  <a:prstClr val="white"/>
                </a:solidFill>
                <a:latin typeface="Corbel"/>
                <a:hlinkClick r:id="rId4"/>
              </a:rPr>
              <a:t>probsev.html</a:t>
            </a:r>
            <a:endParaRPr lang="en-US" sz="2800" b="1" dirty="0">
              <a:solidFill>
                <a:prstClr val="white"/>
              </a:solidFill>
              <a:latin typeface="Corbel"/>
            </a:endParaRPr>
          </a:p>
          <a:p>
            <a:pPr algn="ctr" defTabSz="913653"/>
            <a:endParaRPr lang="en-US" sz="2800" b="1" dirty="0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2" name="Picture 1" descr="probsevere_iphon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84" y="1885541"/>
            <a:ext cx="2152216" cy="382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56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000" y="10102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653"/>
            <a:r>
              <a:rPr lang="en-US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/>
              </a:rPr>
              <a:t>Data to Environmental Intelligence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419600"/>
            <a:ext cx="228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653"/>
            <a:r>
              <a:rPr lang="en-US" u="sng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/>
              </a:rPr>
              <a:t>Storm Environment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288" y="1066800"/>
            <a:ext cx="2490892" cy="1852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066800"/>
            <a:ext cx="2451867" cy="1870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90600"/>
            <a:ext cx="2286000" cy="19381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2971866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653"/>
            <a:r>
              <a:rPr lang="en-US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/>
              </a:rPr>
              <a:t>High-resolution NWP Data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38400" y="2971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653"/>
            <a:r>
              <a:rPr lang="en-US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/>
              </a:rPr>
              <a:t>Satellite Imagery and Derived Products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6800" y="2971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653"/>
            <a:r>
              <a:rPr lang="en-US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/>
              </a:rPr>
              <a:t>Radar Imagery and Derived Products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66800" y="3657600"/>
            <a:ext cx="0" cy="762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05200" y="3657600"/>
            <a:ext cx="0" cy="762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19800" y="3581400"/>
            <a:ext cx="0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38400" y="4343400"/>
            <a:ext cx="2286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653"/>
            <a:r>
              <a:rPr lang="en-US" u="sng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/>
              </a:rPr>
              <a:t>Evolution of Cumulus to Cumulonimbus</a:t>
            </a:r>
          </a:p>
          <a:p>
            <a:pPr defTabSz="913653"/>
            <a:endParaRPr lang="en-US" sz="14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rbe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81600" y="43434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653"/>
            <a:r>
              <a:rPr lang="en-US" u="sng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/>
              </a:rPr>
              <a:t>Storm Tracking and Hydrometeor Properties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10400" y="2971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653"/>
            <a:r>
              <a:rPr lang="en-US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/>
              </a:rPr>
              <a:t>Total Lightning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077200" y="3429000"/>
            <a:ext cx="0" cy="990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472595" y="4343400"/>
            <a:ext cx="166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653"/>
            <a:r>
              <a:rPr lang="en-US" u="sng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rbel"/>
              </a:rPr>
              <a:t>Storm Electrification</a:t>
            </a:r>
          </a:p>
        </p:txBody>
      </p:sp>
      <p:pic>
        <p:nvPicPr>
          <p:cNvPr id="3" name="Picture 2" descr="ENI_LightningDensity_20140714-205800_T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314" y="1115568"/>
            <a:ext cx="1894386" cy="1828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62000" y="55626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prstClr val="white"/>
                </a:solidFill>
                <a:latin typeface="Arial" pitchFamily="34" charset="0"/>
              </a:rPr>
              <a:t>Probability a thunderstorm will produce severe weather in the future (up to </a:t>
            </a:r>
            <a:r>
              <a:rPr lang="en-US" sz="2800" i="1" dirty="0" smtClean="0">
                <a:solidFill>
                  <a:prstClr val="white"/>
                </a:solidFill>
                <a:latin typeface="Arial" pitchFamily="34" charset="0"/>
              </a:rPr>
              <a:t>90 </a:t>
            </a:r>
            <a:r>
              <a:rPr lang="en-US" sz="2800" i="1" dirty="0">
                <a:solidFill>
                  <a:prstClr val="white"/>
                </a:solidFill>
                <a:latin typeface="Arial" pitchFamily="34" charset="0"/>
              </a:rPr>
              <a:t>minutes)</a:t>
            </a:r>
          </a:p>
        </p:txBody>
      </p:sp>
      <p:sp>
        <p:nvSpPr>
          <p:cNvPr id="25" name="Left Brace 24"/>
          <p:cNvSpPr/>
          <p:nvPr/>
        </p:nvSpPr>
        <p:spPr>
          <a:xfrm rot="16200000">
            <a:off x="4267200" y="914400"/>
            <a:ext cx="609600" cy="8839200"/>
          </a:xfrm>
          <a:prstGeom prst="leftBrac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5930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NOAA/CIMSS ProbSevere Model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87323" y="979092"/>
            <a:ext cx="8229600" cy="502176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8" name="Left Brace 27"/>
          <p:cNvSpPr/>
          <p:nvPr/>
        </p:nvSpPr>
        <p:spPr>
          <a:xfrm rot="16200000">
            <a:off x="6629401" y="914399"/>
            <a:ext cx="304798" cy="1828800"/>
          </a:xfrm>
          <a:prstGeom prst="leftBrace">
            <a:avLst>
              <a:gd name="adj1" fmla="val 44478"/>
              <a:gd name="adj2" fmla="val 50000"/>
            </a:avLst>
          </a:prstGeom>
          <a:ln w="38100" cmpd="sng">
            <a:solidFill>
              <a:srgbClr val="F2C3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stCxn id="28" idx="1"/>
            <a:endCxn id="23" idx="1"/>
          </p:cNvCxnSpPr>
          <p:nvPr/>
        </p:nvCxnSpPr>
        <p:spPr>
          <a:xfrm flipH="1">
            <a:off x="6249194" y="1981198"/>
            <a:ext cx="532606" cy="2666359"/>
          </a:xfrm>
          <a:prstGeom prst="line">
            <a:avLst/>
          </a:prstGeom>
          <a:ln w="44450">
            <a:solidFill>
              <a:srgbClr val="F2C31A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8600" y="1295400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Probability derived from:  </a:t>
            </a:r>
            <a:r>
              <a:rPr lang="en-US" sz="2400" dirty="0">
                <a:latin typeface="Arial"/>
                <a:cs typeface="Arial"/>
              </a:rPr>
              <a:t>environment     observations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" y="5638800"/>
            <a:ext cx="891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The statistical model is driven by observations</a:t>
            </a:r>
            <a:r>
              <a:rPr lang="en-US" sz="1600" dirty="0" smtClean="0"/>
              <a:t>.  The model does not predict cloud growth, but observes cloud growth, precipitation core intensity, and total storm electrification.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00" y="6190488"/>
            <a:ext cx="2328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hlinkClick r:id="rId3"/>
              </a:rPr>
              <a:t>Supplemental Training Link</a:t>
            </a:r>
            <a:endParaRPr lang="en-US" sz="1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3676472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OBSERVATIONAL PREDICTORS: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2 satellite growth rates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 instantaneous radar field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 instantaneous total lightning/effective bulk shear field</a:t>
            </a:r>
            <a:endParaRPr lang="en-US" sz="2400" dirty="0">
              <a:solidFill>
                <a:srgbClr val="FFF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52400" y="3657600"/>
            <a:ext cx="6096794" cy="1981200"/>
            <a:chOff x="227806" y="3656806"/>
            <a:chExt cx="5410994" cy="1221582"/>
          </a:xfrm>
        </p:grpSpPr>
        <p:sp>
          <p:nvSpPr>
            <p:cNvPr id="23" name="Right Brace 22"/>
            <p:cNvSpPr/>
            <p:nvPr/>
          </p:nvSpPr>
          <p:spPr>
            <a:xfrm>
              <a:off x="5181600" y="3657600"/>
              <a:ext cx="457200" cy="1219200"/>
            </a:xfrm>
            <a:prstGeom prst="rightBrace">
              <a:avLst>
                <a:gd name="adj1" fmla="val 30719"/>
                <a:gd name="adj2" fmla="val 50000"/>
              </a:avLst>
            </a:prstGeom>
            <a:ln w="44450">
              <a:solidFill>
                <a:srgbClr val="F2C31A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>
              <a:stCxn id="23" idx="0"/>
            </p:cNvCxnSpPr>
            <p:nvPr/>
          </p:nvCxnSpPr>
          <p:spPr>
            <a:xfrm rot="5400000">
              <a:off x="2705100" y="1181100"/>
              <a:ext cx="1588" cy="4953000"/>
            </a:xfrm>
            <a:prstGeom prst="line">
              <a:avLst/>
            </a:prstGeom>
            <a:ln w="44450">
              <a:solidFill>
                <a:srgbClr val="F2C31A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2704306" y="2401094"/>
              <a:ext cx="1588" cy="4953000"/>
            </a:xfrm>
            <a:prstGeom prst="line">
              <a:avLst/>
            </a:prstGeom>
            <a:ln w="44450">
              <a:solidFill>
                <a:srgbClr val="F2C31A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-381794" y="4267200"/>
              <a:ext cx="1219994" cy="794"/>
            </a:xfrm>
            <a:prstGeom prst="line">
              <a:avLst/>
            </a:prstGeom>
            <a:ln w="44450">
              <a:solidFill>
                <a:srgbClr val="F2C31A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Left Brace 23"/>
          <p:cNvSpPr/>
          <p:nvPr/>
        </p:nvSpPr>
        <p:spPr>
          <a:xfrm rot="16200000">
            <a:off x="4419601" y="1066801"/>
            <a:ext cx="381000" cy="1600198"/>
          </a:xfrm>
          <a:prstGeom prst="leftBrace">
            <a:avLst>
              <a:gd name="adj1" fmla="val 44478"/>
              <a:gd name="adj2" fmla="val 50000"/>
            </a:avLst>
          </a:prstGeom>
          <a:ln w="38100" cmpd="sng">
            <a:solidFill>
              <a:srgbClr val="F2C31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52400" y="2590800"/>
            <a:ext cx="5867400" cy="914400"/>
          </a:xfrm>
          <a:prstGeom prst="rect">
            <a:avLst/>
          </a:prstGeom>
          <a:noFill/>
          <a:ln w="44450">
            <a:solidFill>
              <a:srgbClr val="F2C31A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24" idx="1"/>
            <a:endCxn id="30" idx="0"/>
          </p:cNvCxnSpPr>
          <p:nvPr/>
        </p:nvCxnSpPr>
        <p:spPr>
          <a:xfrm flipH="1">
            <a:off x="3086100" y="2057400"/>
            <a:ext cx="1524001" cy="533400"/>
          </a:xfrm>
          <a:prstGeom prst="line">
            <a:avLst/>
          </a:prstGeom>
          <a:ln w="44450">
            <a:solidFill>
              <a:srgbClr val="F2C31A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04800" y="26670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RAP NWP:  MUCAPE and Effective Bulk Shear</a:t>
            </a:r>
            <a:endParaRPr lang="en-US" sz="2400" dirty="0">
              <a:solidFill>
                <a:srgbClr val="FFF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229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s2016_readout_example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00"/>
            <a:ext cx="9144000" cy="45425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19007" y="21733"/>
            <a:ext cx="48089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ProbSevere</a:t>
            </a:r>
            <a:r>
              <a:rPr lang="en-US" sz="3200" dirty="0" smtClean="0"/>
              <a:t> </a:t>
            </a:r>
            <a:r>
              <a:rPr lang="en-US" sz="3200" dirty="0" smtClean="0"/>
              <a:t>Sample Output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362200"/>
            <a:ext cx="4343400" cy="2862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FFFC"/>
                </a:solidFill>
              </a:rPr>
              <a:t>Model output are shapefiles contoured around radar storm cells.</a:t>
            </a:r>
          </a:p>
          <a:p>
            <a:endParaRPr lang="en-US" dirty="0">
              <a:solidFill>
                <a:srgbClr val="08FFFC"/>
              </a:solidFill>
            </a:endParaRPr>
          </a:p>
          <a:p>
            <a:r>
              <a:rPr lang="en-US" dirty="0" smtClean="0">
                <a:solidFill>
                  <a:srgbClr val="08FFFC"/>
                </a:solidFill>
              </a:rPr>
              <a:t>Enhancement designed for overlay atop radar reflectivity—but can be overlaid on any field (satellite, radar velocity, etc.).</a:t>
            </a:r>
          </a:p>
          <a:p>
            <a:endParaRPr lang="en-US" dirty="0">
              <a:solidFill>
                <a:srgbClr val="08FFFC"/>
              </a:solidFill>
            </a:endParaRPr>
          </a:p>
          <a:p>
            <a:r>
              <a:rPr lang="en-US" dirty="0" smtClean="0">
                <a:solidFill>
                  <a:srgbClr val="08FFFC"/>
                </a:solidFill>
              </a:rPr>
              <a:t>Sampling offers readout of model probability as well as each model predictor.</a:t>
            </a:r>
            <a:endParaRPr lang="en-US" dirty="0">
              <a:solidFill>
                <a:srgbClr val="08FFFC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343400" y="2590800"/>
            <a:ext cx="1600200" cy="3048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16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y1otlk_20140508_1300_pr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267700" cy="56301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29000" y="152400"/>
            <a:ext cx="25573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Arial" pitchFamily="34" charset="0"/>
              </a:rPr>
              <a:t>08 May 2014</a:t>
            </a:r>
          </a:p>
        </p:txBody>
      </p:sp>
      <p:sp>
        <p:nvSpPr>
          <p:cNvPr id="6" name="Rectangle 5"/>
          <p:cNvSpPr/>
          <p:nvPr/>
        </p:nvSpPr>
        <p:spPr>
          <a:xfrm>
            <a:off x="4114800" y="2209800"/>
            <a:ext cx="762000" cy="6858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5354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s2016_050814_1644_SD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45425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8000" y="0"/>
            <a:ext cx="2286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00"/>
                </a:solidFill>
                <a:latin typeface="Arial" pitchFamily="34" charset="0"/>
              </a:rPr>
              <a:t>1644 UTC May-08-2014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5029200"/>
            <a:ext cx="914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  <a:latin typeface="Arial" pitchFamily="34" charset="0"/>
              </a:rPr>
              <a:t>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7800" y="457200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  <a:latin typeface="Arial" pitchFamily="34" charset="0"/>
              </a:rPr>
              <a:t>SD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00" y="637032"/>
            <a:ext cx="34290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MUCAPE ~ 750 J kg</a:t>
            </a:r>
            <a:r>
              <a:rPr lang="en-US" b="1" baseline="30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-1</a:t>
            </a:r>
            <a:endParaRPr lang="en-US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Eff. shear ~ 48 </a:t>
            </a:r>
            <a:r>
              <a:rPr lang="en-US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kts</a:t>
            </a:r>
            <a:endParaRPr lang="en-US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Prob = 27%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Highly sheared environment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Low MESH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Low lightning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495800" y="2209800"/>
            <a:ext cx="1219200" cy="2209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655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2016_050814_1646_SD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45425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8000" y="0"/>
            <a:ext cx="2286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00"/>
                </a:solidFill>
                <a:latin typeface="Arial" pitchFamily="34" charset="0"/>
              </a:rPr>
              <a:t>1646 UTC May-08-2014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7800" y="457200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  <a:latin typeface="Arial" pitchFamily="34" charset="0"/>
              </a:rPr>
              <a:t>SD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00" y="637032"/>
            <a:ext cx="3429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MUCAPE ~ 750 J kg</a:t>
            </a:r>
            <a:r>
              <a:rPr lang="en-US" b="1" baseline="30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-1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Eff. shear ~ 48 </a:t>
            </a:r>
            <a:r>
              <a:rPr lang="en-US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kts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Prob = 54%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Strong satellite growth and glaciation rates.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Small increase in lightning.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1CFFF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495800" y="2209800"/>
            <a:ext cx="1219200" cy="2057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53200" y="5029200"/>
            <a:ext cx="914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  <a:latin typeface="Arial" pitchFamily="34" charset="0"/>
              </a:rPr>
              <a:t>IA</a:t>
            </a:r>
          </a:p>
        </p:txBody>
      </p:sp>
    </p:spTree>
    <p:extLst>
      <p:ext uri="{BB962C8B-B14F-4D97-AF65-F5344CB8AC3E}">
        <p14:creationId xmlns:p14="http://schemas.microsoft.com/office/powerpoint/2010/main" val="3309393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s2016_050814_1648_SD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45425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8000" y="0"/>
            <a:ext cx="2286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00"/>
                </a:solidFill>
                <a:latin typeface="Arial" pitchFamily="34" charset="0"/>
              </a:rPr>
              <a:t>1648 UTC May-08-2014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7800" y="457200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  <a:latin typeface="Arial" pitchFamily="34" charset="0"/>
              </a:rPr>
              <a:t>SD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00" y="637032"/>
            <a:ext cx="342900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MUCAPE ~ 750 J kg</a:t>
            </a:r>
            <a:r>
              <a:rPr lang="en-US" b="1" baseline="30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-1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Eff. shear ~ 48 </a:t>
            </a:r>
            <a:r>
              <a:rPr lang="en-US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kts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Prob = 78%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Strong satellite growth and glaciation rates.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MESH increases to 0.89”.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Lightning continues to increase.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343400" y="2209800"/>
            <a:ext cx="1371600" cy="1905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53200" y="5029200"/>
            <a:ext cx="914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  <a:latin typeface="Arial" pitchFamily="34" charset="0"/>
              </a:rPr>
              <a:t>IA</a:t>
            </a:r>
          </a:p>
        </p:txBody>
      </p:sp>
    </p:spTree>
    <p:extLst>
      <p:ext uri="{BB962C8B-B14F-4D97-AF65-F5344CB8AC3E}">
        <p14:creationId xmlns:p14="http://schemas.microsoft.com/office/powerpoint/2010/main" val="383135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2016_050814_1726_SD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45425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8000" y="0"/>
            <a:ext cx="2286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00"/>
                </a:solidFill>
                <a:latin typeface="Arial" pitchFamily="34" charset="0"/>
              </a:rPr>
              <a:t>1726 UTC May-08-2014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7800" y="457200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  <a:latin typeface="Arial" pitchFamily="34" charset="0"/>
              </a:rPr>
              <a:t>SD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00" y="637032"/>
            <a:ext cx="3429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MUCAPE ~ 750 J kg</a:t>
            </a:r>
            <a:r>
              <a:rPr lang="en-US" b="1" baseline="30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-1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Eff. shear ~ 48 </a:t>
            </a:r>
            <a:r>
              <a:rPr lang="en-US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kts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Prob = 85%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KFSD issues SVR warning @ 1726 UTC.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Golf ball sized hail report @ 1732 UTC.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572000" y="2209800"/>
            <a:ext cx="11430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53200" y="5029200"/>
            <a:ext cx="914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  <a:latin typeface="Arial" pitchFamily="34" charset="0"/>
              </a:rPr>
              <a:t>IA</a:t>
            </a:r>
          </a:p>
        </p:txBody>
      </p:sp>
    </p:spTree>
    <p:extLst>
      <p:ext uri="{BB962C8B-B14F-4D97-AF65-F5344CB8AC3E}">
        <p14:creationId xmlns:p14="http://schemas.microsoft.com/office/powerpoint/2010/main" val="341008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4890b8f-4a48-41d5-88d9-416b57f23462"/>
  <p:tag name="AUDIO_ID" val="420"/>
  <p:tag name="ELAPSEDTIME" val="96.1"/>
  <p:tag name="ANNOTATION_TYPE_1" val="0"/>
  <p:tag name="ANNOTATION_START_1" val="10.8"/>
  <p:tag name="ANNOTATION_END_1" val="11.5"/>
  <p:tag name="ANNOTATION_TOP_1" val="49.4"/>
  <p:tag name="ANNOTATION_LEFT_1" val="266.4"/>
  <p:tag name="ANNOTATION_WIDTH_1" val="104.6"/>
  <p:tag name="ANNOTATION_HEIGHT_1" val="104.3"/>
  <p:tag name="ANNOTATION_ANIMATION_1" val="3"/>
  <p:tag name="ANNOTATION_ROTATION_1" val="270"/>
  <p:tag name="ANNOTATION_SUB_TYPE_1" val="2"/>
  <p:tag name="ANNOTATION_LOOP_COUNT_1" val="1"/>
  <p:tag name="ANNOTATION_BOX_RADIUS_1" val="0"/>
  <p:tag name="ANNOTATION_SCALE_1" val="125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0"/>
  <p:tag name="ANNOTATION_START_2" val="11.5"/>
  <p:tag name="ANNOTATION_END_2" val="14.9"/>
  <p:tag name="ANNOTATION_TOP_2" val="49.4"/>
  <p:tag name="ANNOTATION_LEFT_2" val="266.4"/>
  <p:tag name="ANNOTATION_WIDTH_2" val="104.6"/>
  <p:tag name="ANNOTATION_HEIGHT_2" val="104.3"/>
  <p:tag name="ANNOTATION_ANIMATION_2" val="3"/>
  <p:tag name="ANNOTATION_ROTATION_2" val="270"/>
  <p:tag name="ANNOTATION_SUB_TYPE_2" val="2"/>
  <p:tag name="ANNOTATION_LOOP_COUNT_2" val="1"/>
  <p:tag name="ANNOTATION_BOX_RADIUS_2" val="0"/>
  <p:tag name="ANNOTATION_SCALE_2" val="125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TYPE_3" val="2"/>
  <p:tag name="ANNOTATION_START_3" val="32.5"/>
  <p:tag name="ANNOTATION_END_3" val="32.5"/>
  <p:tag name="ANNOTATION_TOP_3" val="-34.8"/>
  <p:tag name="ANNOTATION_LEFT_3" val="-34.9"/>
  <p:tag name="ANNOTATION_WIDTH_3" val="645.7"/>
  <p:tag name="ANNOTATION_HEIGHT_3" val="501.6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TYPE_4" val="2"/>
  <p:tag name="ANNOTATION_START_4" val="32.5"/>
  <p:tag name="ANNOTATION_END_4" val="49.6"/>
  <p:tag name="ANNOTATION_TOP_4" val="82.1"/>
  <p:tag name="ANNOTATION_LEFT_4" val="79.5"/>
  <p:tag name="ANNOTATION_WIDTH_4" val="288.7"/>
  <p:tag name="ANNOTATION_HEIGHT_4" val="308.9"/>
  <p:tag name="ANNOTATION_ANIMATION_4" val="4"/>
  <p:tag name="ANNOTATION_ROTATION_4" val="0"/>
  <p:tag name="ANNOTATION_SUB_TYPE_4" val="11"/>
  <p:tag name="ANNOTATION_LOOP_COUNT_4" val="1"/>
  <p:tag name="ANNOTATION_BOX_RADIUS_4" val="5"/>
  <p:tag name="ANNOTATION_SCALE_4" val="0"/>
  <p:tag name="ANNOTATION_BORDER_ALPHA_4" val="100"/>
  <p:tag name="ANNOTATION_BORDER_COLOR_4" val="16777215"/>
  <p:tag name="ANNOTATION_FILL_COLOR_4" val="855309"/>
  <p:tag name="ANNOTATION_FILL_ALPHA_4" val="50"/>
  <p:tag name="ANNOTATION_BORDER_WIDTH_4" val="2"/>
  <p:tag name="ANNOTATION_TYPE_5" val="0"/>
  <p:tag name="ANNOTATION_START_5" val="49.6"/>
  <p:tag name="ANNOTATION_END_5" val="50.3"/>
  <p:tag name="ANNOTATION_TOP_5" val="196.2"/>
  <p:tag name="ANNOTATION_LEFT_5" val="132.5"/>
  <p:tag name="ANNOTATION_WIDTH_5" val="104.6"/>
  <p:tag name="ANNOTATION_HEIGHT_5" val="104.3"/>
  <p:tag name="ANNOTATION_ANIMATION_5" val="3"/>
  <p:tag name="ANNOTATION_ROTATION_5" val="270"/>
  <p:tag name="ANNOTATION_SUB_TYPE_5" val="2"/>
  <p:tag name="ANNOTATION_LOOP_COUNT_5" val="1"/>
  <p:tag name="ANNOTATION_BOX_RADIUS_5" val="0"/>
  <p:tag name="ANNOTATION_SCALE_5" val="125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TYPE_6" val="0"/>
  <p:tag name="ANNOTATION_START_6" val="50.3"/>
  <p:tag name="ANNOTATION_END_6" val="50.8"/>
  <p:tag name="ANNOTATION_TOP_6" val="196.2"/>
  <p:tag name="ANNOTATION_LEFT_6" val="132.5"/>
  <p:tag name="ANNOTATION_WIDTH_6" val="104.6"/>
  <p:tag name="ANNOTATION_HEIGHT_6" val="104.3"/>
  <p:tag name="ANNOTATION_ANIMATION_6" val="3"/>
  <p:tag name="ANNOTATION_ROTATION_6" val="270"/>
  <p:tag name="ANNOTATION_SUB_TYPE_6" val="2"/>
  <p:tag name="ANNOTATION_LOOP_COUNT_6" val="1"/>
  <p:tag name="ANNOTATION_BOX_RADIUS_6" val="0"/>
  <p:tag name="ANNOTATION_SCALE_6" val="125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TYPE_7" val="0"/>
  <p:tag name="ANNOTATION_START_7" val="50.8"/>
  <p:tag name="ANNOTATION_END_7" val="52.7"/>
  <p:tag name="ANNOTATION_TOP_7" val="196.2"/>
  <p:tag name="ANNOTATION_LEFT_7" val="132.5"/>
  <p:tag name="ANNOTATION_WIDTH_7" val="104.6"/>
  <p:tag name="ANNOTATION_HEIGHT_7" val="104.3"/>
  <p:tag name="ANNOTATION_ANIMATION_7" val="3"/>
  <p:tag name="ANNOTATION_ROTATION_7" val="270"/>
  <p:tag name="ANNOTATION_SUB_TYPE_7" val="2"/>
  <p:tag name="ANNOTATION_LOOP_COUNT_7" val="1"/>
  <p:tag name="ANNOTATION_BOX_RADIUS_7" val="0"/>
  <p:tag name="ANNOTATION_SCALE_7" val="125"/>
  <p:tag name="ANNOTATION_BORDER_ALPHA_7" val="100"/>
  <p:tag name="ANNOTATION_BORDER_COLOR_7" val="16777215"/>
  <p:tag name="ANNOTATION_FILL_COLOR_7" val="683492"/>
  <p:tag name="ANNOTATION_FILL_ALPHA_7" val="100"/>
  <p:tag name="ANNOTATION_BORDER_WIDTH_7" val="2"/>
  <p:tag name="ANNOTATION_TYPE_8" val="0"/>
  <p:tag name="ANNOTATION_START_8" val="52.7"/>
  <p:tag name="ANNOTATION_END_8" val="56.4"/>
  <p:tag name="ANNOTATION_TOP_8" val="171.1"/>
  <p:tag name="ANNOTATION_LEFT_8" val="163.9"/>
  <p:tag name="ANNOTATION_WIDTH_8" val="104.6"/>
  <p:tag name="ANNOTATION_HEIGHT_8" val="104.3"/>
  <p:tag name="ANNOTATION_ANIMATION_8" val="3"/>
  <p:tag name="ANNOTATION_ROTATION_8" val="270"/>
  <p:tag name="ANNOTATION_SUB_TYPE_8" val="2"/>
  <p:tag name="ANNOTATION_LOOP_COUNT_8" val="1"/>
  <p:tag name="ANNOTATION_BOX_RADIUS_8" val="0"/>
  <p:tag name="ANNOTATION_SCALE_8" val="125"/>
  <p:tag name="ANNOTATION_BORDER_ALPHA_8" val="100"/>
  <p:tag name="ANNOTATION_BORDER_COLOR_8" val="16777215"/>
  <p:tag name="ANNOTATION_FILL_COLOR_8" val="683492"/>
  <p:tag name="ANNOTATION_FILL_ALPHA_8" val="100"/>
  <p:tag name="ANNOTATION_BORDER_WIDTH_8" val="2"/>
  <p:tag name="ANNOTATION_TYPE_9" val="0"/>
  <p:tag name="ANNOTATION_START_9" val="56.4"/>
  <p:tag name="ANNOTATION_END_9" val="57.0"/>
  <p:tag name="ANNOTATION_TOP_9" val="242.1"/>
  <p:tag name="ANNOTATION_LEFT_9" val="221.8"/>
  <p:tag name="ANNOTATION_WIDTH_9" val="104.6"/>
  <p:tag name="ANNOTATION_HEIGHT_9" val="104.3"/>
  <p:tag name="ANNOTATION_ANIMATION_9" val="3"/>
  <p:tag name="ANNOTATION_ROTATION_9" val="270"/>
  <p:tag name="ANNOTATION_SUB_TYPE_9" val="2"/>
  <p:tag name="ANNOTATION_LOOP_COUNT_9" val="1"/>
  <p:tag name="ANNOTATION_BOX_RADIUS_9" val="0"/>
  <p:tag name="ANNOTATION_SCALE_9" val="125"/>
  <p:tag name="ANNOTATION_BORDER_ALPHA_9" val="100"/>
  <p:tag name="ANNOTATION_BORDER_COLOR_9" val="16777215"/>
  <p:tag name="ANNOTATION_FILL_COLOR_9" val="683492"/>
  <p:tag name="ANNOTATION_FILL_ALPHA_9" val="100"/>
  <p:tag name="ANNOTATION_BORDER_WIDTH_9" val="2"/>
  <p:tag name="ANNOTATION_TYPE_10" val="0"/>
  <p:tag name="ANNOTATION_START_10" val="57.0"/>
  <p:tag name="ANNOTATION_END_10" val="57.9"/>
  <p:tag name="ANNOTATION_TOP_10" val="242.1"/>
  <p:tag name="ANNOTATION_LEFT_10" val="221.8"/>
  <p:tag name="ANNOTATION_WIDTH_10" val="104.6"/>
  <p:tag name="ANNOTATION_HEIGHT_10" val="104.3"/>
  <p:tag name="ANNOTATION_ANIMATION_10" val="3"/>
  <p:tag name="ANNOTATION_ROTATION_10" val="270"/>
  <p:tag name="ANNOTATION_SUB_TYPE_10" val="2"/>
  <p:tag name="ANNOTATION_LOOP_COUNT_10" val="1"/>
  <p:tag name="ANNOTATION_BOX_RADIUS_10" val="0"/>
  <p:tag name="ANNOTATION_SCALE_10" val="125"/>
  <p:tag name="ANNOTATION_BORDER_ALPHA_10" val="100"/>
  <p:tag name="ANNOTATION_BORDER_COLOR_10" val="16777215"/>
  <p:tag name="ANNOTATION_FILL_COLOR_10" val="683492"/>
  <p:tag name="ANNOTATION_FILL_ALPHA_10" val="100"/>
  <p:tag name="ANNOTATION_BORDER_WIDTH_10" val="2"/>
  <p:tag name="ANNOTATION_TYPE_11" val="0"/>
  <p:tag name="ANNOTATION_START_11" val="57.9"/>
  <p:tag name="ANNOTATION_END_11" val="58.9"/>
  <p:tag name="ANNOTATION_TOP_11" val="242.1"/>
  <p:tag name="ANNOTATION_LEFT_11" val="221.8"/>
  <p:tag name="ANNOTATION_WIDTH_11" val="104.6"/>
  <p:tag name="ANNOTATION_HEIGHT_11" val="104.3"/>
  <p:tag name="ANNOTATION_ANIMATION_11" val="3"/>
  <p:tag name="ANNOTATION_ROTATION_11" val="270"/>
  <p:tag name="ANNOTATION_SUB_TYPE_11" val="2"/>
  <p:tag name="ANNOTATION_LOOP_COUNT_11" val="1"/>
  <p:tag name="ANNOTATION_BOX_RADIUS_11" val="0"/>
  <p:tag name="ANNOTATION_SCALE_11" val="125"/>
  <p:tag name="ANNOTATION_BORDER_ALPHA_11" val="100"/>
  <p:tag name="ANNOTATION_BORDER_COLOR_11" val="16777215"/>
  <p:tag name="ANNOTATION_FILL_COLOR_11" val="683492"/>
  <p:tag name="ANNOTATION_FILL_ALPHA_11" val="100"/>
  <p:tag name="ANNOTATION_BORDER_WIDTH_11" val="2"/>
  <p:tag name="ANNOTATION_TYPE_12" val="0"/>
  <p:tag name="ANNOTATION_START_12" val="58.9"/>
  <p:tag name="ANNOTATION_END_12" val="60.6"/>
  <p:tag name="ANNOTATION_TOP_12" val="242.1"/>
  <p:tag name="ANNOTATION_LEFT_12" val="221.8"/>
  <p:tag name="ANNOTATION_WIDTH_12" val="104.6"/>
  <p:tag name="ANNOTATION_HEIGHT_12" val="104.3"/>
  <p:tag name="ANNOTATION_ANIMATION_12" val="3"/>
  <p:tag name="ANNOTATION_ROTATION_12" val="270"/>
  <p:tag name="ANNOTATION_SUB_TYPE_12" val="2"/>
  <p:tag name="ANNOTATION_LOOP_COUNT_12" val="1"/>
  <p:tag name="ANNOTATION_BOX_RADIUS_12" val="0"/>
  <p:tag name="ANNOTATION_SCALE_12" val="125"/>
  <p:tag name="ANNOTATION_BORDER_ALPHA_12" val="100"/>
  <p:tag name="ANNOTATION_BORDER_COLOR_12" val="16777215"/>
  <p:tag name="ANNOTATION_FILL_COLOR_12" val="683492"/>
  <p:tag name="ANNOTATION_FILL_ALPHA_12" val="100"/>
  <p:tag name="ANNOTATION_BORDER_WIDTH_12" val="2"/>
  <p:tag name="ANNOTATION_TYPE_13" val="0"/>
  <p:tag name="ANNOTATION_START_13" val="60.6"/>
  <p:tag name="ANNOTATION_END_13" val="61.4"/>
  <p:tag name="ANNOTATION_TOP_13" val="269.2"/>
  <p:tag name="ANNOTATION_LEFT_13" val="249.6"/>
  <p:tag name="ANNOTATION_WIDTH_13" val="104.6"/>
  <p:tag name="ANNOTATION_HEIGHT_13" val="104.3"/>
  <p:tag name="ANNOTATION_ANIMATION_13" val="3"/>
  <p:tag name="ANNOTATION_ROTATION_13" val="270"/>
  <p:tag name="ANNOTATION_SUB_TYPE_13" val="2"/>
  <p:tag name="ANNOTATION_LOOP_COUNT_13" val="1"/>
  <p:tag name="ANNOTATION_BOX_RADIUS_13" val="0"/>
  <p:tag name="ANNOTATION_SCALE_13" val="125"/>
  <p:tag name="ANNOTATION_BORDER_ALPHA_13" val="100"/>
  <p:tag name="ANNOTATION_BORDER_COLOR_13" val="16777215"/>
  <p:tag name="ANNOTATION_FILL_COLOR_13" val="683492"/>
  <p:tag name="ANNOTATION_FILL_ALPHA_13" val="100"/>
  <p:tag name="ANNOTATION_BORDER_WIDTH_13" val="2"/>
  <p:tag name="ANNOTATION_TYPE_14" val="0"/>
  <p:tag name="ANNOTATION_START_14" val="61.4"/>
  <p:tag name="ANNOTATION_END_14" val="62.2"/>
  <p:tag name="ANNOTATION_TOP_14" val="269.2"/>
  <p:tag name="ANNOTATION_LEFT_14" val="249.6"/>
  <p:tag name="ANNOTATION_WIDTH_14" val="104.6"/>
  <p:tag name="ANNOTATION_HEIGHT_14" val="104.3"/>
  <p:tag name="ANNOTATION_ANIMATION_14" val="3"/>
  <p:tag name="ANNOTATION_ROTATION_14" val="270"/>
  <p:tag name="ANNOTATION_SUB_TYPE_14" val="2"/>
  <p:tag name="ANNOTATION_LOOP_COUNT_14" val="1"/>
  <p:tag name="ANNOTATION_BOX_RADIUS_14" val="0"/>
  <p:tag name="ANNOTATION_SCALE_14" val="125"/>
  <p:tag name="ANNOTATION_BORDER_ALPHA_14" val="100"/>
  <p:tag name="ANNOTATION_BORDER_COLOR_14" val="16777215"/>
  <p:tag name="ANNOTATION_FILL_COLOR_14" val="683492"/>
  <p:tag name="ANNOTATION_FILL_ALPHA_14" val="100"/>
  <p:tag name="ANNOTATION_BORDER_WIDTH_14" val="2"/>
  <p:tag name="ANNOTATION_TYPE_15" val="0"/>
  <p:tag name="ANNOTATION_START_15" val="62.2"/>
  <p:tag name="ANNOTATION_END_15" val="67.3"/>
  <p:tag name="ANNOTATION_TOP_15" val="269.2"/>
  <p:tag name="ANNOTATION_LEFT_15" val="249.6"/>
  <p:tag name="ANNOTATION_WIDTH_15" val="104.6"/>
  <p:tag name="ANNOTATION_HEIGHT_15" val="104.3"/>
  <p:tag name="ANNOTATION_ANIMATION_15" val="3"/>
  <p:tag name="ANNOTATION_ROTATION_15" val="270"/>
  <p:tag name="ANNOTATION_SUB_TYPE_15" val="2"/>
  <p:tag name="ANNOTATION_LOOP_COUNT_15" val="1"/>
  <p:tag name="ANNOTATION_BOX_RADIUS_15" val="0"/>
  <p:tag name="ANNOTATION_SCALE_15" val="125"/>
  <p:tag name="ANNOTATION_BORDER_ALPHA_15" val="100"/>
  <p:tag name="ANNOTATION_BORDER_COLOR_15" val="16777215"/>
  <p:tag name="ANNOTATION_FILL_COLOR_15" val="683492"/>
  <p:tag name="ANNOTATION_FILL_ALPHA_15" val="100"/>
  <p:tag name="ANNOTATION_BORDER_WIDTH_15" val="2"/>
  <p:tag name="ANNOTATION_TYPE_16" val="0"/>
  <p:tag name="ANNOTATION_START_16" val="67.3"/>
  <p:tag name="ANNOTATION_END_16" val="67.9"/>
  <p:tag name="ANNOTATION_TOP_16" val="260.2"/>
  <p:tag name="ANNOTATION_LEFT_16" val="306.8"/>
  <p:tag name="ANNOTATION_WIDTH_16" val="104.6"/>
  <p:tag name="ANNOTATION_HEIGHT_16" val="104.3"/>
  <p:tag name="ANNOTATION_ANIMATION_16" val="3"/>
  <p:tag name="ANNOTATION_ROTATION_16" val="270"/>
  <p:tag name="ANNOTATION_SUB_TYPE_16" val="2"/>
  <p:tag name="ANNOTATION_LOOP_COUNT_16" val="1"/>
  <p:tag name="ANNOTATION_BOX_RADIUS_16" val="0"/>
  <p:tag name="ANNOTATION_SCALE_16" val="125"/>
  <p:tag name="ANNOTATION_BORDER_ALPHA_16" val="100"/>
  <p:tag name="ANNOTATION_BORDER_COLOR_16" val="16777215"/>
  <p:tag name="ANNOTATION_FILL_COLOR_16" val="683492"/>
  <p:tag name="ANNOTATION_FILL_ALPHA_16" val="100"/>
  <p:tag name="ANNOTATION_BORDER_WIDTH_16" val="2"/>
  <p:tag name="ANNOTATION_TYPE_17" val="0"/>
  <p:tag name="ANNOTATION_START_17" val="67.9"/>
  <p:tag name="ANNOTATION_END_17" val="68.5"/>
  <p:tag name="ANNOTATION_TOP_17" val="260.2"/>
  <p:tag name="ANNOTATION_LEFT_17" val="306.8"/>
  <p:tag name="ANNOTATION_WIDTH_17" val="104.6"/>
  <p:tag name="ANNOTATION_HEIGHT_17" val="104.3"/>
  <p:tag name="ANNOTATION_ANIMATION_17" val="3"/>
  <p:tag name="ANNOTATION_ROTATION_17" val="270"/>
  <p:tag name="ANNOTATION_SUB_TYPE_17" val="2"/>
  <p:tag name="ANNOTATION_LOOP_COUNT_17" val="1"/>
  <p:tag name="ANNOTATION_BOX_RADIUS_17" val="0"/>
  <p:tag name="ANNOTATION_SCALE_17" val="125"/>
  <p:tag name="ANNOTATION_BORDER_ALPHA_17" val="100"/>
  <p:tag name="ANNOTATION_BORDER_COLOR_17" val="16777215"/>
  <p:tag name="ANNOTATION_FILL_COLOR_17" val="683492"/>
  <p:tag name="ANNOTATION_FILL_ALPHA_17" val="100"/>
  <p:tag name="ANNOTATION_BORDER_WIDTH_17" val="2"/>
  <p:tag name="ANNOTATION_TYPE_18" val="0"/>
  <p:tag name="ANNOTATION_START_18" val="68.5"/>
  <p:tag name="ANNOTATION_END_18" val="70.6"/>
  <p:tag name="ANNOTATION_TOP_18" val="260.2"/>
  <p:tag name="ANNOTATION_LEFT_18" val="306.8"/>
  <p:tag name="ANNOTATION_WIDTH_18" val="104.6"/>
  <p:tag name="ANNOTATION_HEIGHT_18" val="104.3"/>
  <p:tag name="ANNOTATION_ANIMATION_18" val="3"/>
  <p:tag name="ANNOTATION_ROTATION_18" val="270"/>
  <p:tag name="ANNOTATION_SUB_TYPE_18" val="2"/>
  <p:tag name="ANNOTATION_LOOP_COUNT_18" val="1"/>
  <p:tag name="ANNOTATION_BOX_RADIUS_18" val="0"/>
  <p:tag name="ANNOTATION_SCALE_18" val="125"/>
  <p:tag name="ANNOTATION_BORDER_ALPHA_18" val="100"/>
  <p:tag name="ANNOTATION_BORDER_COLOR_18" val="16777215"/>
  <p:tag name="ANNOTATION_FILL_COLOR_18" val="683492"/>
  <p:tag name="ANNOTATION_FILL_ALPHA_18" val="100"/>
  <p:tag name="ANNOTATION_BORDER_WIDTH_18" val="2"/>
  <p:tag name="ANNOTATION_TYPE_19" val="0"/>
  <p:tag name="ANNOTATION_START_19" val="70.6"/>
  <p:tag name="ANNOTATION_END_19" val="71.1"/>
  <p:tag name="ANNOTATION_TOP_19" val="233.7"/>
  <p:tag name="ANNOTATION_LEFT_19" val="340.3"/>
  <p:tag name="ANNOTATION_WIDTH_19" val="104.6"/>
  <p:tag name="ANNOTATION_HEIGHT_19" val="104.3"/>
  <p:tag name="ANNOTATION_ANIMATION_19" val="3"/>
  <p:tag name="ANNOTATION_ROTATION_19" val="270"/>
  <p:tag name="ANNOTATION_SUB_TYPE_19" val="2"/>
  <p:tag name="ANNOTATION_LOOP_COUNT_19" val="1"/>
  <p:tag name="ANNOTATION_BOX_RADIUS_19" val="0"/>
  <p:tag name="ANNOTATION_SCALE_19" val="125"/>
  <p:tag name="ANNOTATION_BORDER_ALPHA_19" val="100"/>
  <p:tag name="ANNOTATION_BORDER_COLOR_19" val="16777215"/>
  <p:tag name="ANNOTATION_FILL_COLOR_19" val="683492"/>
  <p:tag name="ANNOTATION_FILL_ALPHA_19" val="100"/>
  <p:tag name="ANNOTATION_BORDER_WIDTH_19" val="2"/>
  <p:tag name="ANNOTATION_TYPE_20" val="0"/>
  <p:tag name="ANNOTATION_START_20" val="71.1"/>
  <p:tag name="ANNOTATION_END_20" val="81.8"/>
  <p:tag name="ANNOTATION_TOP_20" val="233.7"/>
  <p:tag name="ANNOTATION_LEFT_20" val="340.3"/>
  <p:tag name="ANNOTATION_WIDTH_20" val="104.6"/>
  <p:tag name="ANNOTATION_HEIGHT_20" val="104.3"/>
  <p:tag name="ANNOTATION_ANIMATION_20" val="3"/>
  <p:tag name="ANNOTATION_ROTATION_20" val="270"/>
  <p:tag name="ANNOTATION_SUB_TYPE_20" val="2"/>
  <p:tag name="ANNOTATION_LOOP_COUNT_20" val="1"/>
  <p:tag name="ANNOTATION_BOX_RADIUS_20" val="0"/>
  <p:tag name="ANNOTATION_SCALE_20" val="125"/>
  <p:tag name="ANNOTATION_BORDER_ALPHA_20" val="100"/>
  <p:tag name="ANNOTATION_BORDER_COLOR_20" val="16777215"/>
  <p:tag name="ANNOTATION_FILL_COLOR_20" val="683492"/>
  <p:tag name="ANNOTATION_FILL_ALPHA_20" val="100"/>
  <p:tag name="ANNOTATION_BORDER_WIDTH_20" val="2"/>
  <p:tag name="ANNOTATION_TYPE_21" val="2"/>
  <p:tag name="ANNOTATION_START_21" val="81.8"/>
  <p:tag name="ANNOTATION_END_21" val="81.8"/>
  <p:tag name="ANNOTATION_TOP_21" val="-34.8"/>
  <p:tag name="ANNOTATION_LEFT_21" val="-34.9"/>
  <p:tag name="ANNOTATION_WIDTH_21" val="645.7"/>
  <p:tag name="ANNOTATION_HEIGHT_21" val="501.6"/>
  <p:tag name="ANNOTATION_ANIMATION_21" val="4"/>
  <p:tag name="ANNOTATION_ROTATION_21" val="0"/>
  <p:tag name="ANNOTATION_SUB_TYPE_21" val="11"/>
  <p:tag name="ANNOTATION_LOOP_COUNT_21" val="1"/>
  <p:tag name="ANNOTATION_BOX_RADIUS_21" val="0"/>
  <p:tag name="ANNOTATION_SCALE_21" val="0"/>
  <p:tag name="ANNOTATION_BORDER_ALPHA_21" val="100"/>
  <p:tag name="ANNOTATION_BORDER_COLOR_21" val="16777215"/>
  <p:tag name="ANNOTATION_FILL_COLOR_21" val="855309"/>
  <p:tag name="ANNOTATION_FILL_ALPHA_21" val="50"/>
  <p:tag name="ANNOTATION_BORDER_WIDTH_21" val="2"/>
  <p:tag name="ANNOTATION_TYPE_22" val="2"/>
  <p:tag name="ANNOTATION_START_22" val="81.8"/>
  <p:tag name="ANNOTATION_END_22" val="87.5"/>
  <p:tag name="ANNOTATION_TOP_22" val="93.2"/>
  <p:tag name="ANNOTATION_LEFT_22" val="363.3"/>
  <p:tag name="ANNOTATION_WIDTH_22" val="142.3"/>
  <p:tag name="ANNOTATION_HEIGHT_22" val="294.3"/>
  <p:tag name="ANNOTATION_ANIMATION_22" val="4"/>
  <p:tag name="ANNOTATION_ROTATION_22" val="0"/>
  <p:tag name="ANNOTATION_SUB_TYPE_22" val="11"/>
  <p:tag name="ANNOTATION_LOOP_COUNT_22" val="1"/>
  <p:tag name="ANNOTATION_BOX_RADIUS_22" val="5"/>
  <p:tag name="ANNOTATION_SCALE_22" val="0"/>
  <p:tag name="ANNOTATION_BORDER_ALPHA_22" val="100"/>
  <p:tag name="ANNOTATION_BORDER_COLOR_22" val="16777215"/>
  <p:tag name="ANNOTATION_FILL_COLOR_22" val="855309"/>
  <p:tag name="ANNOTATION_FILL_ALPHA_22" val="50"/>
  <p:tag name="ANNOTATION_BORDER_WIDTH_22" val="2"/>
  <p:tag name="ANNOTATION_TYPE_23" val="0"/>
  <p:tag name="ANNOTATION_START_23" val="87.5"/>
  <p:tag name="ANNOTATION_END_23" val="88.0"/>
  <p:tag name="ANNOTATION_TOP_23" val="177.4"/>
  <p:tag name="ANNOTATION_LEFT_23" val="396.8"/>
  <p:tag name="ANNOTATION_WIDTH_23" val="104.6"/>
  <p:tag name="ANNOTATION_HEIGHT_23" val="104.3"/>
  <p:tag name="ANNOTATION_ANIMATION_23" val="3"/>
  <p:tag name="ANNOTATION_ROTATION_23" val="270"/>
  <p:tag name="ANNOTATION_SUB_TYPE_23" val="2"/>
  <p:tag name="ANNOTATION_LOOP_COUNT_23" val="1"/>
  <p:tag name="ANNOTATION_BOX_RADIUS_23" val="0"/>
  <p:tag name="ANNOTATION_SCALE_23" val="125"/>
  <p:tag name="ANNOTATION_BORDER_ALPHA_23" val="100"/>
  <p:tag name="ANNOTATION_BORDER_COLOR_23" val="16777215"/>
  <p:tag name="ANNOTATION_FILL_COLOR_23" val="683492"/>
  <p:tag name="ANNOTATION_FILL_ALPHA_23" val="100"/>
  <p:tag name="ANNOTATION_BORDER_WIDTH_23" val="2"/>
  <p:tag name="ANNOTATION_TYPE_24" val="0"/>
  <p:tag name="ANNOTATION_START_24" val="88.0"/>
  <p:tag name="ANNOTATION_END_24" val="89.4"/>
  <p:tag name="ANNOTATION_TOP_24" val="177.4"/>
  <p:tag name="ANNOTATION_LEFT_24" val="396.8"/>
  <p:tag name="ANNOTATION_WIDTH_24" val="104.6"/>
  <p:tag name="ANNOTATION_HEIGHT_24" val="104.3"/>
  <p:tag name="ANNOTATION_ANIMATION_24" val="3"/>
  <p:tag name="ANNOTATION_ROTATION_24" val="270"/>
  <p:tag name="ANNOTATION_SUB_TYPE_24" val="2"/>
  <p:tag name="ANNOTATION_LOOP_COUNT_24" val="1"/>
  <p:tag name="ANNOTATION_BOX_RADIUS_24" val="0"/>
  <p:tag name="ANNOTATION_SCALE_24" val="125"/>
  <p:tag name="ANNOTATION_BORDER_ALPHA_24" val="100"/>
  <p:tag name="ANNOTATION_BORDER_COLOR_24" val="16777215"/>
  <p:tag name="ANNOTATION_FILL_COLOR_24" val="683492"/>
  <p:tag name="ANNOTATION_FILL_ALPHA_24" val="100"/>
  <p:tag name="ANNOTATION_BORDER_WIDTH_24" val="2"/>
  <p:tag name="ANNOTATION_TYPE_25" val="0"/>
  <p:tag name="ANNOTATION_START_25" val="89.4"/>
  <p:tag name="ANNOTATION_END_25" val="90.3"/>
  <p:tag name="ANNOTATION_TOP_25" val="255.3"/>
  <p:tag name="ANNOTATION_LEFT_25" val="428.9"/>
  <p:tag name="ANNOTATION_WIDTH_25" val="104.6"/>
  <p:tag name="ANNOTATION_HEIGHT_25" val="104.3"/>
  <p:tag name="ANNOTATION_ANIMATION_25" val="3"/>
  <p:tag name="ANNOTATION_ROTATION_25" val="270"/>
  <p:tag name="ANNOTATION_SUB_TYPE_25" val="2"/>
  <p:tag name="ANNOTATION_LOOP_COUNT_25" val="1"/>
  <p:tag name="ANNOTATION_BOX_RADIUS_25" val="0"/>
  <p:tag name="ANNOTATION_SCALE_25" val="125"/>
  <p:tag name="ANNOTATION_BORDER_ALPHA_25" val="100"/>
  <p:tag name="ANNOTATION_BORDER_COLOR_25" val="16777215"/>
  <p:tag name="ANNOTATION_FILL_COLOR_25" val="683492"/>
  <p:tag name="ANNOTATION_FILL_ALPHA_25" val="100"/>
  <p:tag name="ANNOTATION_BORDER_WIDTH_25" val="2"/>
  <p:tag name="ANNOTATION_TYPE_26" val="0"/>
  <p:tag name="ANNOTATION_START_26" val="90.3"/>
  <p:tag name="ANNOTATION_END_26" val="91.0"/>
  <p:tag name="ANNOTATION_TOP_26" val="255.3"/>
  <p:tag name="ANNOTATION_LEFT_26" val="428.9"/>
  <p:tag name="ANNOTATION_WIDTH_26" val="104.6"/>
  <p:tag name="ANNOTATION_HEIGHT_26" val="104.3"/>
  <p:tag name="ANNOTATION_ANIMATION_26" val="3"/>
  <p:tag name="ANNOTATION_ROTATION_26" val="270"/>
  <p:tag name="ANNOTATION_SUB_TYPE_26" val="2"/>
  <p:tag name="ANNOTATION_LOOP_COUNT_26" val="1"/>
  <p:tag name="ANNOTATION_BOX_RADIUS_26" val="0"/>
  <p:tag name="ANNOTATION_SCALE_26" val="125"/>
  <p:tag name="ANNOTATION_BORDER_ALPHA_26" val="100"/>
  <p:tag name="ANNOTATION_BORDER_COLOR_26" val="16777215"/>
  <p:tag name="ANNOTATION_FILL_COLOR_26" val="683492"/>
  <p:tag name="ANNOTATION_FILL_ALPHA_26" val="100"/>
  <p:tag name="ANNOTATION_BORDER_WIDTH_26" val="2"/>
  <p:tag name="ANNOTATION_TYPE_27" val="0"/>
  <p:tag name="ANNOTATION_START_27" val="91.0"/>
  <p:tag name="ANNOTATION_TOP_27" val="255.3"/>
  <p:tag name="ANNOTATION_LEFT_27" val="428.9"/>
  <p:tag name="ANNOTATION_WIDTH_27" val="104.6"/>
  <p:tag name="ANNOTATION_HEIGHT_27" val="104.3"/>
  <p:tag name="ANNOTATION_ANIMATION_27" val="3"/>
  <p:tag name="ANNOTATION_ROTATION_27" val="270"/>
  <p:tag name="ANNOTATION_SUB_TYPE_27" val="2"/>
  <p:tag name="ANNOTATION_LOOP_COUNT_27" val="1"/>
  <p:tag name="ANNOTATION_BOX_RADIUS_27" val="0"/>
  <p:tag name="ANNOTATION_SCALE_27" val="125"/>
  <p:tag name="ANNOTATION_BORDER_ALPHA_27" val="100"/>
  <p:tag name="ANNOTATION_BORDER_COLOR_27" val="16777215"/>
  <p:tag name="ANNOTATION_FILL_COLOR_27" val="683492"/>
  <p:tag name="ANNOTATION_FILL_ALPHA_27" val="100"/>
  <p:tag name="ANNOTATION_BORDER_WIDTH_27" val="2"/>
  <p:tag name="ANNOTATION_COUNT" val="27"/>
  <p:tag name="ARTICULATE_SLIDE_PAUSE" val="0"/>
  <p:tag name="ARTICULATE_NAV_LEVEL" val="1"/>
  <p:tag name="ARTICULATE_PLAYLIST_ID" val="-1"/>
  <p:tag name="ARTICULATE_LOCK_SLIDE" val="0"/>
  <p:tag name="ARTICULATE_SLIDE_NAV" val="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MARGIN_1" val="0"/>
  <p:tag name="MARGIN_2" val="36"/>
  <p:tag name="MARGIN_3" val="72"/>
  <p:tag name="MARGIN_4" val="108"/>
  <p:tag name="MARGIN_5" val="144"/>
  <p:tag name="FONT_SIZE" val="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4890b8f-4a48-41d5-88d9-416b57f23462"/>
  <p:tag name="AUDIO_ID" val="420"/>
  <p:tag name="ELAPSEDTIME" val="96.1"/>
  <p:tag name="ANNOTATION_TYPE_1" val="0"/>
  <p:tag name="ANNOTATION_START_1" val="10.8"/>
  <p:tag name="ANNOTATION_END_1" val="11.5"/>
  <p:tag name="ANNOTATION_TOP_1" val="49.4"/>
  <p:tag name="ANNOTATION_LEFT_1" val="266.4"/>
  <p:tag name="ANNOTATION_WIDTH_1" val="104.6"/>
  <p:tag name="ANNOTATION_HEIGHT_1" val="104.3"/>
  <p:tag name="ANNOTATION_ANIMATION_1" val="3"/>
  <p:tag name="ANNOTATION_ROTATION_1" val="270"/>
  <p:tag name="ANNOTATION_SUB_TYPE_1" val="2"/>
  <p:tag name="ANNOTATION_LOOP_COUNT_1" val="1"/>
  <p:tag name="ANNOTATION_BOX_RADIUS_1" val="0"/>
  <p:tag name="ANNOTATION_SCALE_1" val="125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0"/>
  <p:tag name="ANNOTATION_START_2" val="11.5"/>
  <p:tag name="ANNOTATION_END_2" val="14.9"/>
  <p:tag name="ANNOTATION_TOP_2" val="49.4"/>
  <p:tag name="ANNOTATION_LEFT_2" val="266.4"/>
  <p:tag name="ANNOTATION_WIDTH_2" val="104.6"/>
  <p:tag name="ANNOTATION_HEIGHT_2" val="104.3"/>
  <p:tag name="ANNOTATION_ANIMATION_2" val="3"/>
  <p:tag name="ANNOTATION_ROTATION_2" val="270"/>
  <p:tag name="ANNOTATION_SUB_TYPE_2" val="2"/>
  <p:tag name="ANNOTATION_LOOP_COUNT_2" val="1"/>
  <p:tag name="ANNOTATION_BOX_RADIUS_2" val="0"/>
  <p:tag name="ANNOTATION_SCALE_2" val="125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TYPE_3" val="2"/>
  <p:tag name="ANNOTATION_START_3" val="32.5"/>
  <p:tag name="ANNOTATION_END_3" val="32.5"/>
  <p:tag name="ANNOTATION_TOP_3" val="-34.8"/>
  <p:tag name="ANNOTATION_LEFT_3" val="-34.9"/>
  <p:tag name="ANNOTATION_WIDTH_3" val="645.7"/>
  <p:tag name="ANNOTATION_HEIGHT_3" val="501.6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TYPE_4" val="2"/>
  <p:tag name="ANNOTATION_START_4" val="32.5"/>
  <p:tag name="ANNOTATION_END_4" val="49.6"/>
  <p:tag name="ANNOTATION_TOP_4" val="82.1"/>
  <p:tag name="ANNOTATION_LEFT_4" val="79.5"/>
  <p:tag name="ANNOTATION_WIDTH_4" val="288.7"/>
  <p:tag name="ANNOTATION_HEIGHT_4" val="308.9"/>
  <p:tag name="ANNOTATION_ANIMATION_4" val="4"/>
  <p:tag name="ANNOTATION_ROTATION_4" val="0"/>
  <p:tag name="ANNOTATION_SUB_TYPE_4" val="11"/>
  <p:tag name="ANNOTATION_LOOP_COUNT_4" val="1"/>
  <p:tag name="ANNOTATION_BOX_RADIUS_4" val="5"/>
  <p:tag name="ANNOTATION_SCALE_4" val="0"/>
  <p:tag name="ANNOTATION_BORDER_ALPHA_4" val="100"/>
  <p:tag name="ANNOTATION_BORDER_COLOR_4" val="16777215"/>
  <p:tag name="ANNOTATION_FILL_COLOR_4" val="855309"/>
  <p:tag name="ANNOTATION_FILL_ALPHA_4" val="50"/>
  <p:tag name="ANNOTATION_BORDER_WIDTH_4" val="2"/>
  <p:tag name="ANNOTATION_TYPE_5" val="0"/>
  <p:tag name="ANNOTATION_START_5" val="49.6"/>
  <p:tag name="ANNOTATION_END_5" val="50.3"/>
  <p:tag name="ANNOTATION_TOP_5" val="196.2"/>
  <p:tag name="ANNOTATION_LEFT_5" val="132.5"/>
  <p:tag name="ANNOTATION_WIDTH_5" val="104.6"/>
  <p:tag name="ANNOTATION_HEIGHT_5" val="104.3"/>
  <p:tag name="ANNOTATION_ANIMATION_5" val="3"/>
  <p:tag name="ANNOTATION_ROTATION_5" val="270"/>
  <p:tag name="ANNOTATION_SUB_TYPE_5" val="2"/>
  <p:tag name="ANNOTATION_LOOP_COUNT_5" val="1"/>
  <p:tag name="ANNOTATION_BOX_RADIUS_5" val="0"/>
  <p:tag name="ANNOTATION_SCALE_5" val="125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TYPE_6" val="0"/>
  <p:tag name="ANNOTATION_START_6" val="50.3"/>
  <p:tag name="ANNOTATION_END_6" val="50.8"/>
  <p:tag name="ANNOTATION_TOP_6" val="196.2"/>
  <p:tag name="ANNOTATION_LEFT_6" val="132.5"/>
  <p:tag name="ANNOTATION_WIDTH_6" val="104.6"/>
  <p:tag name="ANNOTATION_HEIGHT_6" val="104.3"/>
  <p:tag name="ANNOTATION_ANIMATION_6" val="3"/>
  <p:tag name="ANNOTATION_ROTATION_6" val="270"/>
  <p:tag name="ANNOTATION_SUB_TYPE_6" val="2"/>
  <p:tag name="ANNOTATION_LOOP_COUNT_6" val="1"/>
  <p:tag name="ANNOTATION_BOX_RADIUS_6" val="0"/>
  <p:tag name="ANNOTATION_SCALE_6" val="125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TYPE_7" val="0"/>
  <p:tag name="ANNOTATION_START_7" val="50.8"/>
  <p:tag name="ANNOTATION_END_7" val="52.7"/>
  <p:tag name="ANNOTATION_TOP_7" val="196.2"/>
  <p:tag name="ANNOTATION_LEFT_7" val="132.5"/>
  <p:tag name="ANNOTATION_WIDTH_7" val="104.6"/>
  <p:tag name="ANNOTATION_HEIGHT_7" val="104.3"/>
  <p:tag name="ANNOTATION_ANIMATION_7" val="3"/>
  <p:tag name="ANNOTATION_ROTATION_7" val="270"/>
  <p:tag name="ANNOTATION_SUB_TYPE_7" val="2"/>
  <p:tag name="ANNOTATION_LOOP_COUNT_7" val="1"/>
  <p:tag name="ANNOTATION_BOX_RADIUS_7" val="0"/>
  <p:tag name="ANNOTATION_SCALE_7" val="125"/>
  <p:tag name="ANNOTATION_BORDER_ALPHA_7" val="100"/>
  <p:tag name="ANNOTATION_BORDER_COLOR_7" val="16777215"/>
  <p:tag name="ANNOTATION_FILL_COLOR_7" val="683492"/>
  <p:tag name="ANNOTATION_FILL_ALPHA_7" val="100"/>
  <p:tag name="ANNOTATION_BORDER_WIDTH_7" val="2"/>
  <p:tag name="ANNOTATION_TYPE_8" val="0"/>
  <p:tag name="ANNOTATION_START_8" val="52.7"/>
  <p:tag name="ANNOTATION_END_8" val="56.4"/>
  <p:tag name="ANNOTATION_TOP_8" val="171.1"/>
  <p:tag name="ANNOTATION_LEFT_8" val="163.9"/>
  <p:tag name="ANNOTATION_WIDTH_8" val="104.6"/>
  <p:tag name="ANNOTATION_HEIGHT_8" val="104.3"/>
  <p:tag name="ANNOTATION_ANIMATION_8" val="3"/>
  <p:tag name="ANNOTATION_ROTATION_8" val="270"/>
  <p:tag name="ANNOTATION_SUB_TYPE_8" val="2"/>
  <p:tag name="ANNOTATION_LOOP_COUNT_8" val="1"/>
  <p:tag name="ANNOTATION_BOX_RADIUS_8" val="0"/>
  <p:tag name="ANNOTATION_SCALE_8" val="125"/>
  <p:tag name="ANNOTATION_BORDER_ALPHA_8" val="100"/>
  <p:tag name="ANNOTATION_BORDER_COLOR_8" val="16777215"/>
  <p:tag name="ANNOTATION_FILL_COLOR_8" val="683492"/>
  <p:tag name="ANNOTATION_FILL_ALPHA_8" val="100"/>
  <p:tag name="ANNOTATION_BORDER_WIDTH_8" val="2"/>
  <p:tag name="ANNOTATION_TYPE_9" val="0"/>
  <p:tag name="ANNOTATION_START_9" val="56.4"/>
  <p:tag name="ANNOTATION_END_9" val="57.0"/>
  <p:tag name="ANNOTATION_TOP_9" val="242.1"/>
  <p:tag name="ANNOTATION_LEFT_9" val="221.8"/>
  <p:tag name="ANNOTATION_WIDTH_9" val="104.6"/>
  <p:tag name="ANNOTATION_HEIGHT_9" val="104.3"/>
  <p:tag name="ANNOTATION_ANIMATION_9" val="3"/>
  <p:tag name="ANNOTATION_ROTATION_9" val="270"/>
  <p:tag name="ANNOTATION_SUB_TYPE_9" val="2"/>
  <p:tag name="ANNOTATION_LOOP_COUNT_9" val="1"/>
  <p:tag name="ANNOTATION_BOX_RADIUS_9" val="0"/>
  <p:tag name="ANNOTATION_SCALE_9" val="125"/>
  <p:tag name="ANNOTATION_BORDER_ALPHA_9" val="100"/>
  <p:tag name="ANNOTATION_BORDER_COLOR_9" val="16777215"/>
  <p:tag name="ANNOTATION_FILL_COLOR_9" val="683492"/>
  <p:tag name="ANNOTATION_FILL_ALPHA_9" val="100"/>
  <p:tag name="ANNOTATION_BORDER_WIDTH_9" val="2"/>
  <p:tag name="ANNOTATION_TYPE_10" val="0"/>
  <p:tag name="ANNOTATION_START_10" val="57.0"/>
  <p:tag name="ANNOTATION_END_10" val="57.9"/>
  <p:tag name="ANNOTATION_TOP_10" val="242.1"/>
  <p:tag name="ANNOTATION_LEFT_10" val="221.8"/>
  <p:tag name="ANNOTATION_WIDTH_10" val="104.6"/>
  <p:tag name="ANNOTATION_HEIGHT_10" val="104.3"/>
  <p:tag name="ANNOTATION_ANIMATION_10" val="3"/>
  <p:tag name="ANNOTATION_ROTATION_10" val="270"/>
  <p:tag name="ANNOTATION_SUB_TYPE_10" val="2"/>
  <p:tag name="ANNOTATION_LOOP_COUNT_10" val="1"/>
  <p:tag name="ANNOTATION_BOX_RADIUS_10" val="0"/>
  <p:tag name="ANNOTATION_SCALE_10" val="125"/>
  <p:tag name="ANNOTATION_BORDER_ALPHA_10" val="100"/>
  <p:tag name="ANNOTATION_BORDER_COLOR_10" val="16777215"/>
  <p:tag name="ANNOTATION_FILL_COLOR_10" val="683492"/>
  <p:tag name="ANNOTATION_FILL_ALPHA_10" val="100"/>
  <p:tag name="ANNOTATION_BORDER_WIDTH_10" val="2"/>
  <p:tag name="ANNOTATION_TYPE_11" val="0"/>
  <p:tag name="ANNOTATION_START_11" val="57.9"/>
  <p:tag name="ANNOTATION_END_11" val="58.9"/>
  <p:tag name="ANNOTATION_TOP_11" val="242.1"/>
  <p:tag name="ANNOTATION_LEFT_11" val="221.8"/>
  <p:tag name="ANNOTATION_WIDTH_11" val="104.6"/>
  <p:tag name="ANNOTATION_HEIGHT_11" val="104.3"/>
  <p:tag name="ANNOTATION_ANIMATION_11" val="3"/>
  <p:tag name="ANNOTATION_ROTATION_11" val="270"/>
  <p:tag name="ANNOTATION_SUB_TYPE_11" val="2"/>
  <p:tag name="ANNOTATION_LOOP_COUNT_11" val="1"/>
  <p:tag name="ANNOTATION_BOX_RADIUS_11" val="0"/>
  <p:tag name="ANNOTATION_SCALE_11" val="125"/>
  <p:tag name="ANNOTATION_BORDER_ALPHA_11" val="100"/>
  <p:tag name="ANNOTATION_BORDER_COLOR_11" val="16777215"/>
  <p:tag name="ANNOTATION_FILL_COLOR_11" val="683492"/>
  <p:tag name="ANNOTATION_FILL_ALPHA_11" val="100"/>
  <p:tag name="ANNOTATION_BORDER_WIDTH_11" val="2"/>
  <p:tag name="ANNOTATION_TYPE_12" val="0"/>
  <p:tag name="ANNOTATION_START_12" val="58.9"/>
  <p:tag name="ANNOTATION_END_12" val="60.6"/>
  <p:tag name="ANNOTATION_TOP_12" val="242.1"/>
  <p:tag name="ANNOTATION_LEFT_12" val="221.8"/>
  <p:tag name="ANNOTATION_WIDTH_12" val="104.6"/>
  <p:tag name="ANNOTATION_HEIGHT_12" val="104.3"/>
  <p:tag name="ANNOTATION_ANIMATION_12" val="3"/>
  <p:tag name="ANNOTATION_ROTATION_12" val="270"/>
  <p:tag name="ANNOTATION_SUB_TYPE_12" val="2"/>
  <p:tag name="ANNOTATION_LOOP_COUNT_12" val="1"/>
  <p:tag name="ANNOTATION_BOX_RADIUS_12" val="0"/>
  <p:tag name="ANNOTATION_SCALE_12" val="125"/>
  <p:tag name="ANNOTATION_BORDER_ALPHA_12" val="100"/>
  <p:tag name="ANNOTATION_BORDER_COLOR_12" val="16777215"/>
  <p:tag name="ANNOTATION_FILL_COLOR_12" val="683492"/>
  <p:tag name="ANNOTATION_FILL_ALPHA_12" val="100"/>
  <p:tag name="ANNOTATION_BORDER_WIDTH_12" val="2"/>
  <p:tag name="ANNOTATION_TYPE_13" val="0"/>
  <p:tag name="ANNOTATION_START_13" val="60.6"/>
  <p:tag name="ANNOTATION_END_13" val="61.4"/>
  <p:tag name="ANNOTATION_TOP_13" val="269.2"/>
  <p:tag name="ANNOTATION_LEFT_13" val="249.6"/>
  <p:tag name="ANNOTATION_WIDTH_13" val="104.6"/>
  <p:tag name="ANNOTATION_HEIGHT_13" val="104.3"/>
  <p:tag name="ANNOTATION_ANIMATION_13" val="3"/>
  <p:tag name="ANNOTATION_ROTATION_13" val="270"/>
  <p:tag name="ANNOTATION_SUB_TYPE_13" val="2"/>
  <p:tag name="ANNOTATION_LOOP_COUNT_13" val="1"/>
  <p:tag name="ANNOTATION_BOX_RADIUS_13" val="0"/>
  <p:tag name="ANNOTATION_SCALE_13" val="125"/>
  <p:tag name="ANNOTATION_BORDER_ALPHA_13" val="100"/>
  <p:tag name="ANNOTATION_BORDER_COLOR_13" val="16777215"/>
  <p:tag name="ANNOTATION_FILL_COLOR_13" val="683492"/>
  <p:tag name="ANNOTATION_FILL_ALPHA_13" val="100"/>
  <p:tag name="ANNOTATION_BORDER_WIDTH_13" val="2"/>
  <p:tag name="ANNOTATION_TYPE_14" val="0"/>
  <p:tag name="ANNOTATION_START_14" val="61.4"/>
  <p:tag name="ANNOTATION_END_14" val="62.2"/>
  <p:tag name="ANNOTATION_TOP_14" val="269.2"/>
  <p:tag name="ANNOTATION_LEFT_14" val="249.6"/>
  <p:tag name="ANNOTATION_WIDTH_14" val="104.6"/>
  <p:tag name="ANNOTATION_HEIGHT_14" val="104.3"/>
  <p:tag name="ANNOTATION_ANIMATION_14" val="3"/>
  <p:tag name="ANNOTATION_ROTATION_14" val="270"/>
  <p:tag name="ANNOTATION_SUB_TYPE_14" val="2"/>
  <p:tag name="ANNOTATION_LOOP_COUNT_14" val="1"/>
  <p:tag name="ANNOTATION_BOX_RADIUS_14" val="0"/>
  <p:tag name="ANNOTATION_SCALE_14" val="125"/>
  <p:tag name="ANNOTATION_BORDER_ALPHA_14" val="100"/>
  <p:tag name="ANNOTATION_BORDER_COLOR_14" val="16777215"/>
  <p:tag name="ANNOTATION_FILL_COLOR_14" val="683492"/>
  <p:tag name="ANNOTATION_FILL_ALPHA_14" val="100"/>
  <p:tag name="ANNOTATION_BORDER_WIDTH_14" val="2"/>
  <p:tag name="ANNOTATION_TYPE_15" val="0"/>
  <p:tag name="ANNOTATION_START_15" val="62.2"/>
  <p:tag name="ANNOTATION_END_15" val="67.3"/>
  <p:tag name="ANNOTATION_TOP_15" val="269.2"/>
  <p:tag name="ANNOTATION_LEFT_15" val="249.6"/>
  <p:tag name="ANNOTATION_WIDTH_15" val="104.6"/>
  <p:tag name="ANNOTATION_HEIGHT_15" val="104.3"/>
  <p:tag name="ANNOTATION_ANIMATION_15" val="3"/>
  <p:tag name="ANNOTATION_ROTATION_15" val="270"/>
  <p:tag name="ANNOTATION_SUB_TYPE_15" val="2"/>
  <p:tag name="ANNOTATION_LOOP_COUNT_15" val="1"/>
  <p:tag name="ANNOTATION_BOX_RADIUS_15" val="0"/>
  <p:tag name="ANNOTATION_SCALE_15" val="125"/>
  <p:tag name="ANNOTATION_BORDER_ALPHA_15" val="100"/>
  <p:tag name="ANNOTATION_BORDER_COLOR_15" val="16777215"/>
  <p:tag name="ANNOTATION_FILL_COLOR_15" val="683492"/>
  <p:tag name="ANNOTATION_FILL_ALPHA_15" val="100"/>
  <p:tag name="ANNOTATION_BORDER_WIDTH_15" val="2"/>
  <p:tag name="ANNOTATION_TYPE_16" val="0"/>
  <p:tag name="ANNOTATION_START_16" val="67.3"/>
  <p:tag name="ANNOTATION_END_16" val="67.9"/>
  <p:tag name="ANNOTATION_TOP_16" val="260.2"/>
  <p:tag name="ANNOTATION_LEFT_16" val="306.8"/>
  <p:tag name="ANNOTATION_WIDTH_16" val="104.6"/>
  <p:tag name="ANNOTATION_HEIGHT_16" val="104.3"/>
  <p:tag name="ANNOTATION_ANIMATION_16" val="3"/>
  <p:tag name="ANNOTATION_ROTATION_16" val="270"/>
  <p:tag name="ANNOTATION_SUB_TYPE_16" val="2"/>
  <p:tag name="ANNOTATION_LOOP_COUNT_16" val="1"/>
  <p:tag name="ANNOTATION_BOX_RADIUS_16" val="0"/>
  <p:tag name="ANNOTATION_SCALE_16" val="125"/>
  <p:tag name="ANNOTATION_BORDER_ALPHA_16" val="100"/>
  <p:tag name="ANNOTATION_BORDER_COLOR_16" val="16777215"/>
  <p:tag name="ANNOTATION_FILL_COLOR_16" val="683492"/>
  <p:tag name="ANNOTATION_FILL_ALPHA_16" val="100"/>
  <p:tag name="ANNOTATION_BORDER_WIDTH_16" val="2"/>
  <p:tag name="ANNOTATION_TYPE_17" val="0"/>
  <p:tag name="ANNOTATION_START_17" val="67.9"/>
  <p:tag name="ANNOTATION_END_17" val="68.5"/>
  <p:tag name="ANNOTATION_TOP_17" val="260.2"/>
  <p:tag name="ANNOTATION_LEFT_17" val="306.8"/>
  <p:tag name="ANNOTATION_WIDTH_17" val="104.6"/>
  <p:tag name="ANNOTATION_HEIGHT_17" val="104.3"/>
  <p:tag name="ANNOTATION_ANIMATION_17" val="3"/>
  <p:tag name="ANNOTATION_ROTATION_17" val="270"/>
  <p:tag name="ANNOTATION_SUB_TYPE_17" val="2"/>
  <p:tag name="ANNOTATION_LOOP_COUNT_17" val="1"/>
  <p:tag name="ANNOTATION_BOX_RADIUS_17" val="0"/>
  <p:tag name="ANNOTATION_SCALE_17" val="125"/>
  <p:tag name="ANNOTATION_BORDER_ALPHA_17" val="100"/>
  <p:tag name="ANNOTATION_BORDER_COLOR_17" val="16777215"/>
  <p:tag name="ANNOTATION_FILL_COLOR_17" val="683492"/>
  <p:tag name="ANNOTATION_FILL_ALPHA_17" val="100"/>
  <p:tag name="ANNOTATION_BORDER_WIDTH_17" val="2"/>
  <p:tag name="ANNOTATION_TYPE_18" val="0"/>
  <p:tag name="ANNOTATION_START_18" val="68.5"/>
  <p:tag name="ANNOTATION_END_18" val="70.6"/>
  <p:tag name="ANNOTATION_TOP_18" val="260.2"/>
  <p:tag name="ANNOTATION_LEFT_18" val="306.8"/>
  <p:tag name="ANNOTATION_WIDTH_18" val="104.6"/>
  <p:tag name="ANNOTATION_HEIGHT_18" val="104.3"/>
  <p:tag name="ANNOTATION_ANIMATION_18" val="3"/>
  <p:tag name="ANNOTATION_ROTATION_18" val="270"/>
  <p:tag name="ANNOTATION_SUB_TYPE_18" val="2"/>
  <p:tag name="ANNOTATION_LOOP_COUNT_18" val="1"/>
  <p:tag name="ANNOTATION_BOX_RADIUS_18" val="0"/>
  <p:tag name="ANNOTATION_SCALE_18" val="125"/>
  <p:tag name="ANNOTATION_BORDER_ALPHA_18" val="100"/>
  <p:tag name="ANNOTATION_BORDER_COLOR_18" val="16777215"/>
  <p:tag name="ANNOTATION_FILL_COLOR_18" val="683492"/>
  <p:tag name="ANNOTATION_FILL_ALPHA_18" val="100"/>
  <p:tag name="ANNOTATION_BORDER_WIDTH_18" val="2"/>
  <p:tag name="ANNOTATION_TYPE_19" val="0"/>
  <p:tag name="ANNOTATION_START_19" val="70.6"/>
  <p:tag name="ANNOTATION_END_19" val="71.1"/>
  <p:tag name="ANNOTATION_TOP_19" val="233.7"/>
  <p:tag name="ANNOTATION_LEFT_19" val="340.3"/>
  <p:tag name="ANNOTATION_WIDTH_19" val="104.6"/>
  <p:tag name="ANNOTATION_HEIGHT_19" val="104.3"/>
  <p:tag name="ANNOTATION_ANIMATION_19" val="3"/>
  <p:tag name="ANNOTATION_ROTATION_19" val="270"/>
  <p:tag name="ANNOTATION_SUB_TYPE_19" val="2"/>
  <p:tag name="ANNOTATION_LOOP_COUNT_19" val="1"/>
  <p:tag name="ANNOTATION_BOX_RADIUS_19" val="0"/>
  <p:tag name="ANNOTATION_SCALE_19" val="125"/>
  <p:tag name="ANNOTATION_BORDER_ALPHA_19" val="100"/>
  <p:tag name="ANNOTATION_BORDER_COLOR_19" val="16777215"/>
  <p:tag name="ANNOTATION_FILL_COLOR_19" val="683492"/>
  <p:tag name="ANNOTATION_FILL_ALPHA_19" val="100"/>
  <p:tag name="ANNOTATION_BORDER_WIDTH_19" val="2"/>
  <p:tag name="ANNOTATION_TYPE_20" val="0"/>
  <p:tag name="ANNOTATION_START_20" val="71.1"/>
  <p:tag name="ANNOTATION_END_20" val="81.8"/>
  <p:tag name="ANNOTATION_TOP_20" val="233.7"/>
  <p:tag name="ANNOTATION_LEFT_20" val="340.3"/>
  <p:tag name="ANNOTATION_WIDTH_20" val="104.6"/>
  <p:tag name="ANNOTATION_HEIGHT_20" val="104.3"/>
  <p:tag name="ANNOTATION_ANIMATION_20" val="3"/>
  <p:tag name="ANNOTATION_ROTATION_20" val="270"/>
  <p:tag name="ANNOTATION_SUB_TYPE_20" val="2"/>
  <p:tag name="ANNOTATION_LOOP_COUNT_20" val="1"/>
  <p:tag name="ANNOTATION_BOX_RADIUS_20" val="0"/>
  <p:tag name="ANNOTATION_SCALE_20" val="125"/>
  <p:tag name="ANNOTATION_BORDER_ALPHA_20" val="100"/>
  <p:tag name="ANNOTATION_BORDER_COLOR_20" val="16777215"/>
  <p:tag name="ANNOTATION_FILL_COLOR_20" val="683492"/>
  <p:tag name="ANNOTATION_FILL_ALPHA_20" val="100"/>
  <p:tag name="ANNOTATION_BORDER_WIDTH_20" val="2"/>
  <p:tag name="ANNOTATION_TYPE_21" val="2"/>
  <p:tag name="ANNOTATION_START_21" val="81.8"/>
  <p:tag name="ANNOTATION_END_21" val="81.8"/>
  <p:tag name="ANNOTATION_TOP_21" val="-34.8"/>
  <p:tag name="ANNOTATION_LEFT_21" val="-34.9"/>
  <p:tag name="ANNOTATION_WIDTH_21" val="645.7"/>
  <p:tag name="ANNOTATION_HEIGHT_21" val="501.6"/>
  <p:tag name="ANNOTATION_ANIMATION_21" val="4"/>
  <p:tag name="ANNOTATION_ROTATION_21" val="0"/>
  <p:tag name="ANNOTATION_SUB_TYPE_21" val="11"/>
  <p:tag name="ANNOTATION_LOOP_COUNT_21" val="1"/>
  <p:tag name="ANNOTATION_BOX_RADIUS_21" val="0"/>
  <p:tag name="ANNOTATION_SCALE_21" val="0"/>
  <p:tag name="ANNOTATION_BORDER_ALPHA_21" val="100"/>
  <p:tag name="ANNOTATION_BORDER_COLOR_21" val="16777215"/>
  <p:tag name="ANNOTATION_FILL_COLOR_21" val="855309"/>
  <p:tag name="ANNOTATION_FILL_ALPHA_21" val="50"/>
  <p:tag name="ANNOTATION_BORDER_WIDTH_21" val="2"/>
  <p:tag name="ANNOTATION_TYPE_22" val="2"/>
  <p:tag name="ANNOTATION_START_22" val="81.8"/>
  <p:tag name="ANNOTATION_END_22" val="87.5"/>
  <p:tag name="ANNOTATION_TOP_22" val="93.2"/>
  <p:tag name="ANNOTATION_LEFT_22" val="363.3"/>
  <p:tag name="ANNOTATION_WIDTH_22" val="142.3"/>
  <p:tag name="ANNOTATION_HEIGHT_22" val="294.3"/>
  <p:tag name="ANNOTATION_ANIMATION_22" val="4"/>
  <p:tag name="ANNOTATION_ROTATION_22" val="0"/>
  <p:tag name="ANNOTATION_SUB_TYPE_22" val="11"/>
  <p:tag name="ANNOTATION_LOOP_COUNT_22" val="1"/>
  <p:tag name="ANNOTATION_BOX_RADIUS_22" val="5"/>
  <p:tag name="ANNOTATION_SCALE_22" val="0"/>
  <p:tag name="ANNOTATION_BORDER_ALPHA_22" val="100"/>
  <p:tag name="ANNOTATION_BORDER_COLOR_22" val="16777215"/>
  <p:tag name="ANNOTATION_FILL_COLOR_22" val="855309"/>
  <p:tag name="ANNOTATION_FILL_ALPHA_22" val="50"/>
  <p:tag name="ANNOTATION_BORDER_WIDTH_22" val="2"/>
  <p:tag name="ANNOTATION_TYPE_23" val="0"/>
  <p:tag name="ANNOTATION_START_23" val="87.5"/>
  <p:tag name="ANNOTATION_END_23" val="88.0"/>
  <p:tag name="ANNOTATION_TOP_23" val="177.4"/>
  <p:tag name="ANNOTATION_LEFT_23" val="396.8"/>
  <p:tag name="ANNOTATION_WIDTH_23" val="104.6"/>
  <p:tag name="ANNOTATION_HEIGHT_23" val="104.3"/>
  <p:tag name="ANNOTATION_ANIMATION_23" val="3"/>
  <p:tag name="ANNOTATION_ROTATION_23" val="270"/>
  <p:tag name="ANNOTATION_SUB_TYPE_23" val="2"/>
  <p:tag name="ANNOTATION_LOOP_COUNT_23" val="1"/>
  <p:tag name="ANNOTATION_BOX_RADIUS_23" val="0"/>
  <p:tag name="ANNOTATION_SCALE_23" val="125"/>
  <p:tag name="ANNOTATION_BORDER_ALPHA_23" val="100"/>
  <p:tag name="ANNOTATION_BORDER_COLOR_23" val="16777215"/>
  <p:tag name="ANNOTATION_FILL_COLOR_23" val="683492"/>
  <p:tag name="ANNOTATION_FILL_ALPHA_23" val="100"/>
  <p:tag name="ANNOTATION_BORDER_WIDTH_23" val="2"/>
  <p:tag name="ANNOTATION_TYPE_24" val="0"/>
  <p:tag name="ANNOTATION_START_24" val="88.0"/>
  <p:tag name="ANNOTATION_END_24" val="89.4"/>
  <p:tag name="ANNOTATION_TOP_24" val="177.4"/>
  <p:tag name="ANNOTATION_LEFT_24" val="396.8"/>
  <p:tag name="ANNOTATION_WIDTH_24" val="104.6"/>
  <p:tag name="ANNOTATION_HEIGHT_24" val="104.3"/>
  <p:tag name="ANNOTATION_ANIMATION_24" val="3"/>
  <p:tag name="ANNOTATION_ROTATION_24" val="270"/>
  <p:tag name="ANNOTATION_SUB_TYPE_24" val="2"/>
  <p:tag name="ANNOTATION_LOOP_COUNT_24" val="1"/>
  <p:tag name="ANNOTATION_BOX_RADIUS_24" val="0"/>
  <p:tag name="ANNOTATION_SCALE_24" val="125"/>
  <p:tag name="ANNOTATION_BORDER_ALPHA_24" val="100"/>
  <p:tag name="ANNOTATION_BORDER_COLOR_24" val="16777215"/>
  <p:tag name="ANNOTATION_FILL_COLOR_24" val="683492"/>
  <p:tag name="ANNOTATION_FILL_ALPHA_24" val="100"/>
  <p:tag name="ANNOTATION_BORDER_WIDTH_24" val="2"/>
  <p:tag name="ANNOTATION_TYPE_25" val="0"/>
  <p:tag name="ANNOTATION_START_25" val="89.4"/>
  <p:tag name="ANNOTATION_END_25" val="90.3"/>
  <p:tag name="ANNOTATION_TOP_25" val="255.3"/>
  <p:tag name="ANNOTATION_LEFT_25" val="428.9"/>
  <p:tag name="ANNOTATION_WIDTH_25" val="104.6"/>
  <p:tag name="ANNOTATION_HEIGHT_25" val="104.3"/>
  <p:tag name="ANNOTATION_ANIMATION_25" val="3"/>
  <p:tag name="ANNOTATION_ROTATION_25" val="270"/>
  <p:tag name="ANNOTATION_SUB_TYPE_25" val="2"/>
  <p:tag name="ANNOTATION_LOOP_COUNT_25" val="1"/>
  <p:tag name="ANNOTATION_BOX_RADIUS_25" val="0"/>
  <p:tag name="ANNOTATION_SCALE_25" val="125"/>
  <p:tag name="ANNOTATION_BORDER_ALPHA_25" val="100"/>
  <p:tag name="ANNOTATION_BORDER_COLOR_25" val="16777215"/>
  <p:tag name="ANNOTATION_FILL_COLOR_25" val="683492"/>
  <p:tag name="ANNOTATION_FILL_ALPHA_25" val="100"/>
  <p:tag name="ANNOTATION_BORDER_WIDTH_25" val="2"/>
  <p:tag name="ANNOTATION_TYPE_26" val="0"/>
  <p:tag name="ANNOTATION_START_26" val="90.3"/>
  <p:tag name="ANNOTATION_END_26" val="91.0"/>
  <p:tag name="ANNOTATION_TOP_26" val="255.3"/>
  <p:tag name="ANNOTATION_LEFT_26" val="428.9"/>
  <p:tag name="ANNOTATION_WIDTH_26" val="104.6"/>
  <p:tag name="ANNOTATION_HEIGHT_26" val="104.3"/>
  <p:tag name="ANNOTATION_ANIMATION_26" val="3"/>
  <p:tag name="ANNOTATION_ROTATION_26" val="270"/>
  <p:tag name="ANNOTATION_SUB_TYPE_26" val="2"/>
  <p:tag name="ANNOTATION_LOOP_COUNT_26" val="1"/>
  <p:tag name="ANNOTATION_BOX_RADIUS_26" val="0"/>
  <p:tag name="ANNOTATION_SCALE_26" val="125"/>
  <p:tag name="ANNOTATION_BORDER_ALPHA_26" val="100"/>
  <p:tag name="ANNOTATION_BORDER_COLOR_26" val="16777215"/>
  <p:tag name="ANNOTATION_FILL_COLOR_26" val="683492"/>
  <p:tag name="ANNOTATION_FILL_ALPHA_26" val="100"/>
  <p:tag name="ANNOTATION_BORDER_WIDTH_26" val="2"/>
  <p:tag name="ANNOTATION_TYPE_27" val="0"/>
  <p:tag name="ANNOTATION_START_27" val="91.0"/>
  <p:tag name="ANNOTATION_TOP_27" val="255.3"/>
  <p:tag name="ANNOTATION_LEFT_27" val="428.9"/>
  <p:tag name="ANNOTATION_WIDTH_27" val="104.6"/>
  <p:tag name="ANNOTATION_HEIGHT_27" val="104.3"/>
  <p:tag name="ANNOTATION_ANIMATION_27" val="3"/>
  <p:tag name="ANNOTATION_ROTATION_27" val="270"/>
  <p:tag name="ANNOTATION_SUB_TYPE_27" val="2"/>
  <p:tag name="ANNOTATION_LOOP_COUNT_27" val="1"/>
  <p:tag name="ANNOTATION_BOX_RADIUS_27" val="0"/>
  <p:tag name="ANNOTATION_SCALE_27" val="125"/>
  <p:tag name="ANNOTATION_BORDER_ALPHA_27" val="100"/>
  <p:tag name="ANNOTATION_BORDER_COLOR_27" val="16777215"/>
  <p:tag name="ANNOTATION_FILL_COLOR_27" val="683492"/>
  <p:tag name="ANNOTATION_FILL_ALPHA_27" val="100"/>
  <p:tag name="ANNOTATION_BORDER_WIDTH_27" val="2"/>
  <p:tag name="ANNOTATION_COUNT" val="27"/>
  <p:tag name="ARTICULATE_SLIDE_PAUSE" val="0"/>
  <p:tag name="ARTICULATE_NAV_LEVEL" val="1"/>
  <p:tag name="ARTICULATE_PLAYLIST_ID" val="-1"/>
  <p:tag name="ARTICULATE_LOCK_SLIDE" val="0"/>
  <p:tag name="ARTICULATE_SLIDE_NAV" val="8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MARGIN_1" val="0"/>
  <p:tag name="MARGIN_2" val="36"/>
  <p:tag name="MARGIN_3" val="72"/>
  <p:tag name="MARGIN_4" val="108"/>
  <p:tag name="MARGIN_5" val="144"/>
  <p:tag name="FONT_SIZE" val="1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MSS_Template_2013Log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1355</Words>
  <Application>Microsoft Macintosh PowerPoint</Application>
  <PresentationFormat>On-screen Show (4:3)</PresentationFormat>
  <Paragraphs>186</Paragraphs>
  <Slides>19</Slides>
  <Notes>16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12_Office Theme</vt:lpstr>
      <vt:lpstr>CIMSS_Template_2013Logo</vt:lpstr>
      <vt:lpstr>The Importance of Satellite-based Predictors in the NOAA/CIMSS ProbSevere Model</vt:lpstr>
      <vt:lpstr>PowerPoint Presentation</vt:lpstr>
      <vt:lpstr>NOAA/CIMSS ProbSevere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Performance - Skill</vt:lpstr>
      <vt:lpstr>WFO-based Skill Analysis</vt:lpstr>
      <vt:lpstr>PowerPoint Presentation</vt:lpstr>
      <vt:lpstr>Continued Development</vt:lpstr>
      <vt:lpstr>Looking ahead to GOES-R</vt:lpstr>
      <vt:lpstr>Questions?</vt:lpstr>
    </vt:vector>
  </TitlesOfParts>
  <Company>SSEC at the University of Wisconsin-Madison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ProbSevere – A New Tool for NWS Severe Weather Warning Operations</dc:title>
  <dc:creator>Justin Sieglaff</dc:creator>
  <cp:lastModifiedBy>Justin Sieglaff</cp:lastModifiedBy>
  <cp:revision>31</cp:revision>
  <dcterms:created xsi:type="dcterms:W3CDTF">2016-08-08T19:57:09Z</dcterms:created>
  <dcterms:modified xsi:type="dcterms:W3CDTF">2016-08-16T14:25:46Z</dcterms:modified>
</cp:coreProperties>
</file>