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56" r:id="rId3"/>
    <p:sldId id="258" r:id="rId4"/>
    <p:sldId id="259" r:id="rId5"/>
    <p:sldId id="260" r:id="rId6"/>
    <p:sldId id="262" r:id="rId7"/>
    <p:sldId id="264" r:id="rId8"/>
    <p:sldId id="265" r:id="rId9"/>
    <p:sldId id="266" r:id="rId10"/>
    <p:sldId id="268"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62" autoAdjust="0"/>
  </p:normalViewPr>
  <p:slideViewPr>
    <p:cSldViewPr snapToGrid="0" snapToObjects="1">
      <p:cViewPr varScale="1">
        <p:scale>
          <a:sx n="115" d="100"/>
          <a:sy n="115" d="100"/>
        </p:scale>
        <p:origin x="-28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418B8-CF1A-FD40-8DBE-18AE6AE106C0}" type="datetimeFigureOut">
              <a:rPr lang="en-US" smtClean="0"/>
              <a:t>4/3/17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E618A-6217-E64B-BA09-005557F6CE31}" type="slidenum">
              <a:rPr lang="en-US" smtClean="0"/>
              <a:t>‹#›</a:t>
            </a:fld>
            <a:endParaRPr lang="en-US"/>
          </a:p>
        </p:txBody>
      </p:sp>
    </p:spTree>
    <p:extLst>
      <p:ext uri="{BB962C8B-B14F-4D97-AF65-F5344CB8AC3E}">
        <p14:creationId xmlns:p14="http://schemas.microsoft.com/office/powerpoint/2010/main" val="3407077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is a short training module for users of th</a:t>
            </a:r>
            <a:r>
              <a:rPr lang="en-US" sz="1200" kern="1200" baseline="0" dirty="0" smtClean="0">
                <a:solidFill>
                  <a:schemeClr val="tx1"/>
                </a:solidFill>
                <a:effectLst/>
                <a:latin typeface="Calibri" pitchFamily="34" charset="0"/>
                <a:ea typeface="+mn-ea"/>
                <a:cs typeface="+mn-cs"/>
              </a:rPr>
              <a:t>e NOAA/CIMSS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Model.</a:t>
            </a:r>
          </a:p>
          <a:p>
            <a:endParaRPr lang="en-US" sz="1200" kern="1200" baseline="0" dirty="0" smtClean="0">
              <a:solidFill>
                <a:schemeClr val="tx1"/>
              </a:solidFill>
              <a:effectLst/>
              <a:latin typeface="Calibri" pitchFamily="34" charset="0"/>
              <a:ea typeface="+mn-ea"/>
              <a:cs typeface="+mn-cs"/>
            </a:endParaRPr>
          </a:p>
          <a:p>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is an extension of the NOAA/CIMSS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model.  This training module is designed for users that are already familiar with the NOAA/CIMSS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model and provides only information very specific to the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model—including data used, examples, validation statistics, and best practices for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usage by operational forecasters.</a:t>
            </a:r>
          </a:p>
          <a:p>
            <a:endParaRPr lang="en-US" sz="1200" kern="1200" baseline="0" dirty="0" smtClean="0">
              <a:solidFill>
                <a:schemeClr val="tx1"/>
              </a:solidFill>
              <a:effectLst/>
              <a:latin typeface="Calibri" pitchFamily="34" charset="0"/>
              <a:ea typeface="+mn-ea"/>
              <a:cs typeface="+mn-cs"/>
            </a:endParaRPr>
          </a:p>
          <a:p>
            <a:r>
              <a:rPr lang="en-US" sz="1200" kern="1200" baseline="0" dirty="0" smtClean="0">
                <a:solidFill>
                  <a:schemeClr val="tx1"/>
                </a:solidFill>
                <a:effectLst/>
                <a:latin typeface="Calibri" pitchFamily="34" charset="0"/>
                <a:ea typeface="+mn-ea"/>
                <a:cs typeface="+mn-cs"/>
              </a:rPr>
              <a:t>If you are not familiar with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it is recommended you first complete the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training module available at:  http://</a:t>
            </a:r>
            <a:r>
              <a:rPr lang="en-US" sz="1200" kern="1200" baseline="0" dirty="0" err="1" smtClean="0">
                <a:solidFill>
                  <a:schemeClr val="tx1"/>
                </a:solidFill>
                <a:effectLst/>
                <a:latin typeface="Calibri" pitchFamily="34" charset="0"/>
                <a:ea typeface="+mn-ea"/>
                <a:cs typeface="+mn-cs"/>
              </a:rPr>
              <a:t>cimss.ssec.wisc.edu</a:t>
            </a:r>
            <a:r>
              <a:rPr lang="en-US" sz="1200" kern="1200" baseline="0" dirty="0" smtClean="0">
                <a:solidFill>
                  <a:schemeClr val="tx1"/>
                </a:solidFill>
                <a:effectLst/>
                <a:latin typeface="Calibri" pitchFamily="34" charset="0"/>
                <a:ea typeface="+mn-ea"/>
                <a:cs typeface="+mn-cs"/>
              </a:rPr>
              <a:t>/</a:t>
            </a:r>
            <a:r>
              <a:rPr lang="en-US" sz="1200" kern="1200" baseline="0" dirty="0" err="1" smtClean="0">
                <a:solidFill>
                  <a:schemeClr val="tx1"/>
                </a:solidFill>
                <a:effectLst/>
                <a:latin typeface="Calibri" pitchFamily="34" charset="0"/>
                <a:ea typeface="+mn-ea"/>
                <a:cs typeface="+mn-cs"/>
              </a:rPr>
              <a:t>severe_conv</a:t>
            </a:r>
            <a:r>
              <a:rPr lang="en-US" sz="1200" kern="1200" baseline="0" dirty="0" smtClean="0">
                <a:solidFill>
                  <a:schemeClr val="tx1"/>
                </a:solidFill>
                <a:effectLst/>
                <a:latin typeface="Calibri" pitchFamily="34" charset="0"/>
                <a:ea typeface="+mn-ea"/>
                <a:cs typeface="+mn-cs"/>
              </a:rPr>
              <a:t>/training/</a:t>
            </a:r>
            <a:r>
              <a:rPr lang="en-US" sz="1200" kern="1200" baseline="0" dirty="0" err="1" smtClean="0">
                <a:solidFill>
                  <a:schemeClr val="tx1"/>
                </a:solidFill>
                <a:effectLst/>
                <a:latin typeface="Calibri" pitchFamily="34" charset="0"/>
                <a:ea typeface="+mn-ea"/>
                <a:cs typeface="+mn-cs"/>
              </a:rPr>
              <a:t>training.html</a:t>
            </a:r>
            <a:endParaRPr lang="en-US" sz="1200" kern="1200" baseline="0" dirty="0" smtClean="0">
              <a:solidFill>
                <a:schemeClr val="tx1"/>
              </a:solidFill>
              <a:effectLst/>
              <a:latin typeface="Calibri" pitchFamily="34" charset="0"/>
              <a:ea typeface="+mn-ea"/>
              <a:cs typeface="+mn-cs"/>
            </a:endParaRPr>
          </a:p>
          <a:p>
            <a:endParaRPr lang="en-US" sz="1200" kern="1200" baseline="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1</a:t>
            </a:fld>
            <a:endParaRPr lang="en-US" altLang="zh-CN">
              <a:solidFill>
                <a:prstClr val="black"/>
              </a:solidFill>
              <a:ea typeface="宋体"/>
            </a:endParaRPr>
          </a:p>
        </p:txBody>
      </p:sp>
    </p:spTree>
    <p:extLst>
      <p:ext uri="{BB962C8B-B14F-4D97-AF65-F5344CB8AC3E}">
        <p14:creationId xmlns:p14="http://schemas.microsoft.com/office/powerpoint/2010/main" val="166505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Please contact the statistical model researchers with questions, suggestions, etc. at the email addresses provided.  </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10</a:t>
            </a:fld>
            <a:endParaRPr lang="en-US" altLang="zh-CN"/>
          </a:p>
        </p:txBody>
      </p:sp>
    </p:spTree>
    <p:extLst>
      <p:ext uri="{BB962C8B-B14F-4D97-AF65-F5344CB8AC3E}">
        <p14:creationId xmlns:p14="http://schemas.microsoft.com/office/powerpoint/2010/main" val="63905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Calibri" pitchFamily="34" charset="0"/>
                <a:ea typeface="+mn-ea"/>
                <a:cs typeface="+mn-cs"/>
              </a:rPr>
              <a:t>ProbTor</a:t>
            </a:r>
            <a:r>
              <a:rPr lang="en-US" sz="1200" kern="1200" dirty="0" smtClean="0">
                <a:solidFill>
                  <a:schemeClr val="tx1"/>
                </a:solidFill>
                <a:effectLst/>
                <a:latin typeface="Calibri" pitchFamily="34" charset="0"/>
                <a:ea typeface="+mn-ea"/>
                <a:cs typeface="+mn-cs"/>
              </a:rPr>
              <a:t> follows the same radar</a:t>
            </a:r>
            <a:r>
              <a:rPr lang="en-US" sz="1200" kern="1200" baseline="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object</a:t>
            </a:r>
            <a:r>
              <a:rPr lang="en-US" sz="1200" kern="1200" baseline="0" dirty="0" smtClean="0">
                <a:solidFill>
                  <a:schemeClr val="tx1"/>
                </a:solidFill>
                <a:effectLst/>
                <a:latin typeface="Calibri" pitchFamily="34" charset="0"/>
                <a:ea typeface="+mn-ea"/>
                <a:cs typeface="+mn-cs"/>
              </a:rPr>
              <a:t>-based naïve Bayesian statistical framework as NOAA/CIMSS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model and also follows the same display concepts (both in AWIPS-II and PHI visualization).</a:t>
            </a:r>
          </a:p>
          <a:p>
            <a:endParaRPr lang="en-US" sz="1200" kern="1200" baseline="0" dirty="0" smtClean="0">
              <a:solidFill>
                <a:schemeClr val="tx1"/>
              </a:solidFill>
              <a:effectLst/>
              <a:latin typeface="Calibri" pitchFamily="34"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ProbTor</a:t>
            </a:r>
            <a:r>
              <a:rPr lang="en-US" sz="1200" smtClean="0"/>
              <a:t> is a statistical model designed to increase forecaster confidence and/or increase lead-time in tornado warning issuance.</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Add pretty picture.</a:t>
            </a:r>
          </a:p>
          <a:p>
            <a:r>
              <a:rPr lang="en-US" sz="1200" kern="1200" dirty="0" smtClean="0">
                <a:solidFill>
                  <a:schemeClr val="tx1"/>
                </a:solidFill>
                <a:effectLst/>
                <a:latin typeface="Calibri" pitchFamily="34" charset="0"/>
                <a:ea typeface="+mn-ea"/>
                <a:cs typeface="+mn-cs"/>
              </a:rPr>
              <a:t>Get font shadings to match.</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2</a:t>
            </a:fld>
            <a:endParaRPr lang="en-US" altLang="zh-CN"/>
          </a:p>
        </p:txBody>
      </p:sp>
    </p:spTree>
    <p:extLst>
      <p:ext uri="{BB962C8B-B14F-4D97-AF65-F5344CB8AC3E}">
        <p14:creationId xmlns:p14="http://schemas.microsoft.com/office/powerpoint/2010/main" val="266451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Some text. (remove bottom statement</a:t>
            </a:r>
            <a:r>
              <a:rPr lang="en-US" sz="1200" kern="1200" baseline="0" dirty="0" smtClean="0">
                <a:solidFill>
                  <a:schemeClr val="tx1"/>
                </a:solidFill>
                <a:effectLst/>
                <a:latin typeface="Calibri" pitchFamily="34" charset="0"/>
                <a:ea typeface="+mn-ea"/>
                <a:cs typeface="+mn-cs"/>
              </a:rPr>
              <a:t> or change it)</a:t>
            </a: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Do</a:t>
            </a:r>
            <a:r>
              <a:rPr lang="en-US" sz="1200" kern="1200" baseline="0" dirty="0" smtClean="0">
                <a:solidFill>
                  <a:schemeClr val="tx1"/>
                </a:solidFill>
                <a:effectLst/>
                <a:latin typeface="Calibri" pitchFamily="34" charset="0"/>
                <a:ea typeface="+mn-ea"/>
                <a:cs typeface="+mn-cs"/>
              </a:rPr>
              <a:t> we want to include a slide for each NWP and observation used like we do in the </a:t>
            </a:r>
            <a:r>
              <a:rPr lang="en-US" sz="1200" kern="1200" baseline="0" dirty="0" err="1" smtClean="0">
                <a:solidFill>
                  <a:schemeClr val="tx1"/>
                </a:solidFill>
                <a:effectLst/>
                <a:latin typeface="Calibri" pitchFamily="34" charset="0"/>
                <a:ea typeface="+mn-ea"/>
                <a:cs typeface="+mn-cs"/>
              </a:rPr>
              <a:t>ProbSevere</a:t>
            </a:r>
            <a:r>
              <a:rPr lang="en-US" sz="1200" kern="1200" baseline="0" dirty="0" smtClean="0">
                <a:solidFill>
                  <a:schemeClr val="tx1"/>
                </a:solidFill>
                <a:effectLst/>
                <a:latin typeface="Calibri" pitchFamily="34" charset="0"/>
                <a:ea typeface="+mn-ea"/>
                <a:cs typeface="+mn-cs"/>
              </a:rPr>
              <a:t> training?</a:t>
            </a:r>
          </a:p>
          <a:p>
            <a:r>
              <a:rPr lang="en-US" sz="1200" kern="1200" baseline="0" dirty="0" smtClean="0">
                <a:solidFill>
                  <a:schemeClr val="tx1"/>
                </a:solidFill>
                <a:effectLst/>
                <a:latin typeface="Calibri" pitchFamily="34" charset="0"/>
                <a:ea typeface="+mn-ea"/>
                <a:cs typeface="+mn-cs"/>
              </a:rPr>
              <a:t>I think those might be a good place to very briefly mention how we couple things and give physical basis for selecting the data we have, but it might be too long?</a:t>
            </a:r>
          </a:p>
          <a:p>
            <a:r>
              <a:rPr lang="en-US" sz="1200" kern="1200" baseline="0" dirty="0" smtClean="0">
                <a:solidFill>
                  <a:schemeClr val="tx1"/>
                </a:solidFill>
                <a:effectLst/>
                <a:latin typeface="Calibri" pitchFamily="34" charset="0"/>
                <a:ea typeface="+mn-ea"/>
                <a:cs typeface="+mn-cs"/>
              </a:rPr>
              <a:t>-Maybe 1 slide explaining by what AzShear is and show an example of AzShear relative to velocity image?  (even if it isn’t ours)</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3</a:t>
            </a:fld>
            <a:endParaRPr lang="en-US" altLang="zh-CN"/>
          </a:p>
        </p:txBody>
      </p:sp>
    </p:spTree>
    <p:extLst>
      <p:ext uri="{BB962C8B-B14F-4D97-AF65-F5344CB8AC3E}">
        <p14:creationId xmlns:p14="http://schemas.microsoft.com/office/powerpoint/2010/main" val="38654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walk-through of the visualization information (add additional slides); followed by 2 examples.  Maybe 2-3 slides for each example, possibility including time-series plot?</a:t>
            </a:r>
          </a:p>
          <a:p>
            <a:endParaRPr lang="en-US" baseline="0" dirty="0" smtClean="0"/>
          </a:p>
          <a:p>
            <a:r>
              <a:rPr lang="en-US" baseline="0" dirty="0" smtClean="0"/>
              <a:t>Ideally for examples, we want:</a:t>
            </a:r>
          </a:p>
          <a:p>
            <a:r>
              <a:rPr lang="en-US" baseline="0" dirty="0" smtClean="0"/>
              <a:t>1) One, if not both, examples highlight storm standing out relative to neighbors</a:t>
            </a:r>
          </a:p>
          <a:p>
            <a:r>
              <a:rPr lang="en-US" baseline="0" dirty="0" smtClean="0"/>
              <a:t>2) Show a juicy kinematic environment and a more marginal environment</a:t>
            </a: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4</a:t>
            </a:fld>
            <a:endParaRPr lang="en-US" altLang="zh-CN"/>
          </a:p>
        </p:txBody>
      </p:sp>
    </p:spTree>
    <p:extLst>
      <p:ext uri="{BB962C8B-B14F-4D97-AF65-F5344CB8AC3E}">
        <p14:creationId xmlns:p14="http://schemas.microsoft.com/office/powerpoint/2010/main" val="182019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POD/FAR/CSI/reliability</a:t>
            </a:r>
            <a:r>
              <a:rPr lang="en-US" baseline="0" dirty="0" smtClean="0"/>
              <a:t> statistics are  for ALL tornadoes in validation database.  (60 days in 2016; 325 tornadic storms; 45,586 non-tornadic storms)</a:t>
            </a:r>
          </a:p>
          <a:p>
            <a:r>
              <a:rPr lang="en-US" baseline="0" dirty="0" smtClean="0"/>
              <a:t>The lead-time statistics are measured to the FIRST tornado report associated with tornadic storms.</a:t>
            </a:r>
          </a:p>
          <a:p>
            <a:endParaRPr lang="en-US" baseline="0" dirty="0" smtClean="0"/>
          </a:p>
          <a:p>
            <a:r>
              <a:rPr lang="en-US" baseline="0" dirty="0" err="1" smtClean="0"/>
              <a:t>ProbTor</a:t>
            </a:r>
            <a:r>
              <a:rPr lang="en-US" baseline="0" dirty="0" smtClean="0"/>
              <a:t> skill (as expected) is poorer than experienced NWS forecasters, yet still comparable (CSI: </a:t>
            </a:r>
            <a:r>
              <a:rPr lang="en-US" baseline="0" dirty="0" err="1" smtClean="0"/>
              <a:t>ProbTor</a:t>
            </a:r>
            <a:r>
              <a:rPr lang="en-US" baseline="0" dirty="0" smtClean="0"/>
              <a:t>: 0.XX </a:t>
            </a:r>
            <a:r>
              <a:rPr lang="en-US" baseline="0" dirty="0" err="1" smtClean="0"/>
              <a:t>vs</a:t>
            </a:r>
            <a:r>
              <a:rPr lang="en-US" baseline="0" dirty="0" smtClean="0"/>
              <a:t> NWS: 0.XX).  However, </a:t>
            </a:r>
            <a:r>
              <a:rPr lang="en-US" baseline="0" dirty="0" err="1" smtClean="0"/>
              <a:t>ProbTor</a:t>
            </a:r>
            <a:r>
              <a:rPr lang="en-US" baseline="0" dirty="0" smtClean="0"/>
              <a:t>, in the median, provides 10-minutes greater lead-time than traditional techniques (</a:t>
            </a:r>
            <a:r>
              <a:rPr lang="en-US" baseline="0" dirty="0" err="1" smtClean="0"/>
              <a:t>ProbTor</a:t>
            </a:r>
            <a:r>
              <a:rPr lang="en-US" baseline="0" dirty="0" smtClean="0"/>
              <a:t>: 35 min </a:t>
            </a:r>
            <a:r>
              <a:rPr lang="en-US" baseline="0" dirty="0" err="1" smtClean="0"/>
              <a:t>vs</a:t>
            </a:r>
            <a:r>
              <a:rPr lang="en-US" baseline="0" dirty="0" smtClean="0"/>
              <a:t> NWS: 25 min)**.</a:t>
            </a:r>
          </a:p>
          <a:p>
            <a:endParaRPr lang="en-US" baseline="0" dirty="0" smtClean="0"/>
          </a:p>
          <a:p>
            <a:r>
              <a:rPr lang="en-US" dirty="0" err="1" smtClean="0"/>
              <a:t>ProbTor</a:t>
            </a:r>
            <a:r>
              <a:rPr lang="en-US" baseline="0" dirty="0" smtClean="0"/>
              <a:t> users should utilize the good reliability of the probabilities, for example a storm with 33% </a:t>
            </a:r>
            <a:r>
              <a:rPr lang="en-US" baseline="0" dirty="0" err="1" smtClean="0"/>
              <a:t>ProbTor</a:t>
            </a:r>
            <a:r>
              <a:rPr lang="en-US" baseline="0" dirty="0" smtClean="0"/>
              <a:t> will produce a tornado a bit more than 1 in 3 times; a storm with 50% </a:t>
            </a:r>
            <a:r>
              <a:rPr lang="en-US" baseline="0" dirty="0" err="1" smtClean="0"/>
              <a:t>ProbTor</a:t>
            </a:r>
            <a:r>
              <a:rPr lang="en-US" baseline="0" dirty="0" smtClean="0"/>
              <a:t> will produce a tornado a bit more than 1 in 2 times.</a:t>
            </a:r>
          </a:p>
          <a:p>
            <a:endParaRPr lang="en-US" baseline="0" dirty="0" smtClean="0"/>
          </a:p>
          <a:p>
            <a:r>
              <a:rPr lang="en-US" baseline="0" dirty="0" smtClean="0"/>
              <a:t>**Note the NWS lead-time values are larger than published statistics.  This is due to the validation methodology, since </a:t>
            </a:r>
            <a:r>
              <a:rPr lang="en-US" baseline="0" dirty="0" err="1" smtClean="0"/>
              <a:t>ProbTor</a:t>
            </a:r>
            <a:r>
              <a:rPr lang="en-US" baseline="0" dirty="0" smtClean="0"/>
              <a:t> can count as a hit up to 90 minutes in the future, we do not penalize the NWS for the first TOR report occurring AFTER (spatially ‘down wind’ of) the initial warning, which acts to inflate total lead-time.  The difference between the two lead-times is what is significant.</a:t>
            </a:r>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pPr>
                <a:defRPr/>
              </a:pPr>
              <a:t>5</a:t>
            </a:fld>
            <a:endParaRPr lang="en-US" altLang="zh-CN"/>
          </a:p>
        </p:txBody>
      </p:sp>
    </p:spTree>
    <p:extLst>
      <p:ext uri="{BB962C8B-B14F-4D97-AF65-F5344CB8AC3E}">
        <p14:creationId xmlns:p14="http://schemas.microsoft.com/office/powerpoint/2010/main" val="242418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will be most useful to forecasters in the uncertain zone between definitely not tornadic and definitely tornadic (or tornado warning worthy).  The zone of uncertainty—when a forecaster ponders do I warn or not warn this storm, do I wait for another volume scan, etc. is when the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value (relative to its neighbors) and very short-term trends (e.g., past 4-6 minutes) COMBINED with base/SRM velocity interrogation can help to increase tornado warning lead-time and/or confidence.</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err="1" smtClean="0">
                <a:solidFill>
                  <a:schemeClr val="tx1"/>
                </a:solidFill>
                <a:effectLst/>
                <a:latin typeface="Calibri" pitchFamily="34" charset="0"/>
                <a:ea typeface="+mn-ea"/>
                <a:cs typeface="+mn-cs"/>
              </a:rPr>
              <a:t>ProbTor</a:t>
            </a:r>
            <a:r>
              <a:rPr lang="en-US" sz="1200" kern="1200" dirty="0" smtClean="0">
                <a:solidFill>
                  <a:schemeClr val="tx1"/>
                </a:solidFill>
                <a:effectLst/>
                <a:latin typeface="Calibri" pitchFamily="34" charset="0"/>
                <a:ea typeface="+mn-ea"/>
                <a:cs typeface="+mn-cs"/>
              </a:rPr>
              <a:t> is most useful to the warning forecaster to increase confidence that a storm will (will not) produce a tornado,</a:t>
            </a:r>
            <a:r>
              <a:rPr lang="en-US" sz="1200" kern="1200" baseline="0" dirty="0" smtClean="0">
                <a:solidFill>
                  <a:schemeClr val="tx1"/>
                </a:solidFill>
                <a:effectLst/>
                <a:latin typeface="Calibri" pitchFamily="34" charset="0"/>
                <a:ea typeface="+mn-ea"/>
                <a:cs typeface="+mn-cs"/>
              </a:rPr>
              <a:t> both for the first time and subsequent tornadoes.  While validation has not focused on tornado dissipation, qualitative assessment suggests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can also highlight when a tornado threat has diminished (although beware of storm cycling and subsequent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increases)</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6</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Calibri" pitchFamily="34" charset="0"/>
                <a:ea typeface="+mn-ea"/>
                <a:cs typeface="+mn-cs"/>
              </a:rPr>
              <a:t>It is best to use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in a relative sense—how does a storm’s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value compare to its neighbors opposed to using a fixed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threshold.</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err="1" smtClean="0">
                <a:solidFill>
                  <a:schemeClr val="tx1"/>
                </a:solidFill>
                <a:effectLst/>
                <a:latin typeface="Calibri" pitchFamily="34" charset="0"/>
                <a:ea typeface="+mn-ea"/>
                <a:cs typeface="+mn-cs"/>
              </a:rPr>
              <a:t>ProbTor</a:t>
            </a:r>
            <a:r>
              <a:rPr lang="en-US" sz="1200" kern="1200" dirty="0" smtClean="0">
                <a:solidFill>
                  <a:schemeClr val="tx1"/>
                </a:solidFill>
                <a:effectLst/>
                <a:latin typeface="Calibri" pitchFamily="34" charset="0"/>
                <a:ea typeface="+mn-ea"/>
                <a:cs typeface="+mn-cs"/>
              </a:rPr>
              <a:t> is well-calibrated</a:t>
            </a:r>
            <a:r>
              <a:rPr lang="en-US" sz="1200" kern="1200" baseline="0" dirty="0" smtClean="0">
                <a:solidFill>
                  <a:schemeClr val="tx1"/>
                </a:solidFill>
                <a:effectLst/>
                <a:latin typeface="Calibri" pitchFamily="34" charset="0"/>
                <a:ea typeface="+mn-ea"/>
                <a:cs typeface="+mn-cs"/>
              </a:rPr>
              <a:t> and</a:t>
            </a:r>
            <a:r>
              <a:rPr lang="en-US" sz="1200" kern="1200" dirty="0" smtClean="0">
                <a:solidFill>
                  <a:schemeClr val="tx1"/>
                </a:solidFill>
                <a:effectLst/>
                <a:latin typeface="Calibri" pitchFamily="34" charset="0"/>
                <a:ea typeface="+mn-ea"/>
                <a:cs typeface="+mn-cs"/>
              </a:rPr>
              <a:t> responds</a:t>
            </a:r>
            <a:r>
              <a:rPr lang="en-US" sz="1200" kern="1200" baseline="0" dirty="0" smtClean="0">
                <a:solidFill>
                  <a:schemeClr val="tx1"/>
                </a:solidFill>
                <a:effectLst/>
                <a:latin typeface="Calibri" pitchFamily="34" charset="0"/>
                <a:ea typeface="+mn-ea"/>
                <a:cs typeface="+mn-cs"/>
              </a:rPr>
              <a:t> to storm observations (total lightning and MRMS AzShear), but the kinematic environment also plays a significant role in formulating the probabilities.  A day with more marginal kinematics will in general have lower probabilities than a day with more favorable kinematics—however the storms that pose the highest threat will still stand-out relative to its neighbors.  Therefore forecasters are encouraged not to use a fixed </a:t>
            </a:r>
            <a:r>
              <a:rPr lang="en-US" sz="1200" kern="1200" baseline="0" dirty="0" err="1" smtClean="0">
                <a:solidFill>
                  <a:schemeClr val="tx1"/>
                </a:solidFill>
                <a:effectLst/>
                <a:latin typeface="Calibri" pitchFamily="34" charset="0"/>
                <a:ea typeface="+mn-ea"/>
                <a:cs typeface="+mn-cs"/>
              </a:rPr>
              <a:t>ProbTor</a:t>
            </a:r>
            <a:r>
              <a:rPr lang="en-US" sz="1200" kern="1200" baseline="0" dirty="0" smtClean="0">
                <a:solidFill>
                  <a:schemeClr val="tx1"/>
                </a:solidFill>
                <a:effectLst/>
                <a:latin typeface="Calibri" pitchFamily="34" charset="0"/>
                <a:ea typeface="+mn-ea"/>
                <a:cs typeface="+mn-cs"/>
              </a:rPr>
              <a:t> threshold, but must also consider the kinematic environment.</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7</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We may want to make very</a:t>
            </a:r>
            <a:r>
              <a:rPr lang="en-US" sz="1200" kern="1200" baseline="0" dirty="0" smtClean="0">
                <a:solidFill>
                  <a:schemeClr val="tx1"/>
                </a:solidFill>
                <a:effectLst/>
                <a:latin typeface="Calibri" pitchFamily="34" charset="0"/>
                <a:ea typeface="+mn-ea"/>
                <a:cs typeface="+mn-cs"/>
              </a:rPr>
              <a:t> brief examples of some of these if we feel the training is not already too long.</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8</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ea typeface="宋体"/>
              </a:rPr>
              <a:pPr>
                <a:defRPr/>
              </a:pPr>
              <a:t>9</a:t>
            </a:fld>
            <a:endParaRPr lang="en-US" altLang="zh-CN">
              <a:solidFill>
                <a:prstClr val="black"/>
              </a:solidFill>
              <a:ea typeface="宋体"/>
            </a:endParaRPr>
          </a:p>
        </p:txBody>
      </p:sp>
    </p:spTree>
    <p:extLst>
      <p:ext uri="{BB962C8B-B14F-4D97-AF65-F5344CB8AC3E}">
        <p14:creationId xmlns:p14="http://schemas.microsoft.com/office/powerpoint/2010/main" val="266451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1870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46193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410180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95400"/>
            <a:ext cx="7772400" cy="1447800"/>
          </a:xfrm>
        </p:spPr>
        <p:txBody>
          <a:bodyPr/>
          <a:lstStyle>
            <a:lvl1pPr marR="9144" algn="ctr">
              <a:defRPr sz="4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3198168"/>
            <a:ext cx="7772400" cy="461665"/>
          </a:xfrm>
        </p:spPr>
        <p:txBody>
          <a:bodyPr lIns="100584" anchor="ctr">
            <a:spAutoFit/>
          </a:bodyPr>
          <a:lstStyle>
            <a:lvl1pPr marL="0" indent="0" algn="ctr">
              <a:spcBef>
                <a:spcPts val="0"/>
              </a:spcBef>
              <a:buNone/>
              <a:defRPr sz="2400">
                <a:solidFill>
                  <a:srgbClr val="F2C31A"/>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4078055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F378691F-9CED-4134-BEF2-4424A0C8B72C}" type="slidenum">
              <a:rPr lang="en-US"/>
              <a:pPr>
                <a:defRPr/>
              </a:pPr>
              <a:t>‹#›</a:t>
            </a:fld>
            <a:endParaRPr lang="en-US"/>
          </a:p>
        </p:txBody>
      </p:sp>
    </p:spTree>
    <p:extLst>
      <p:ext uri="{BB962C8B-B14F-4D97-AF65-F5344CB8AC3E}">
        <p14:creationId xmlns:p14="http://schemas.microsoft.com/office/powerpoint/2010/main" val="43360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ctr"/>
          <a:lstStyle>
            <a:lvl1pPr algn="ctr">
              <a:buNone/>
              <a:defRPr sz="36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066800"/>
            <a:ext cx="2514600" cy="52578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200400" y="1066800"/>
            <a:ext cx="5486400" cy="5257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327DF725-5DD2-4AC8-9302-F060CA84D9D3}" type="slidenum">
              <a:rPr lang="en-US"/>
              <a:pPr>
                <a:defRPr/>
              </a:pPr>
              <a:t>‹#›</a:t>
            </a:fld>
            <a:endParaRPr lang="en-US"/>
          </a:p>
        </p:txBody>
      </p:sp>
    </p:spTree>
    <p:extLst>
      <p:ext uri="{BB962C8B-B14F-4D97-AF65-F5344CB8AC3E}">
        <p14:creationId xmlns:p14="http://schemas.microsoft.com/office/powerpoint/2010/main" val="359142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80FD687F-9EC4-4A2C-9D79-45716973BA41}" type="slidenum">
              <a:rPr lang="en-US"/>
              <a:pPr>
                <a:defRPr/>
              </a:pPr>
              <a:t>‹#›</a:t>
            </a:fld>
            <a:endParaRPr lang="en-US"/>
          </a:p>
        </p:txBody>
      </p:sp>
    </p:spTree>
    <p:extLst>
      <p:ext uri="{BB962C8B-B14F-4D97-AF65-F5344CB8AC3E}">
        <p14:creationId xmlns:p14="http://schemas.microsoft.com/office/powerpoint/2010/main" val="221244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3283774E-393D-4152-86DA-5285DCA315CF}" type="slidenum">
              <a:rPr lang="en-US"/>
              <a:pPr>
                <a:defRPr/>
              </a:pPr>
              <a:t>‹#›</a:t>
            </a:fld>
            <a:endParaRPr lang="en-US"/>
          </a:p>
        </p:txBody>
      </p:sp>
    </p:spTree>
    <p:extLst>
      <p:ext uri="{BB962C8B-B14F-4D97-AF65-F5344CB8AC3E}">
        <p14:creationId xmlns:p14="http://schemas.microsoft.com/office/powerpoint/2010/main" val="89561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7A000F4E-004E-4CE8-AABD-59BBC7FD61A1}" type="slidenum">
              <a:rPr lang="en-US"/>
              <a:pPr>
                <a:defRPr/>
              </a:pPr>
              <a:t>‹#›</a:t>
            </a:fld>
            <a:endParaRPr lang="en-US"/>
          </a:p>
        </p:txBody>
      </p:sp>
    </p:spTree>
    <p:extLst>
      <p:ext uri="{BB962C8B-B14F-4D97-AF65-F5344CB8AC3E}">
        <p14:creationId xmlns:p14="http://schemas.microsoft.com/office/powerpoint/2010/main" val="235167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0DF99-C88F-EF4D-B247-BB2D24710E39}"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89781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0DF99-C88F-EF4D-B247-BB2D24710E39}"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34788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0DF99-C88F-EF4D-B247-BB2D24710E39}"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15577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0DF99-C88F-EF4D-B247-BB2D24710E39}" type="datetimeFigureOut">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30302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0DF99-C88F-EF4D-B247-BB2D24710E39}" type="datetimeFigureOut">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360897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0DF99-C88F-EF4D-B247-BB2D24710E39}" type="datetimeFigureOut">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393396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0DF99-C88F-EF4D-B247-BB2D24710E39}"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231353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0DF99-C88F-EF4D-B247-BB2D24710E39}"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EBEB1-2E77-FF49-B5C9-EC8C955A0519}" type="slidenum">
              <a:rPr lang="en-US" smtClean="0"/>
              <a:t>‹#›</a:t>
            </a:fld>
            <a:endParaRPr lang="en-US"/>
          </a:p>
        </p:txBody>
      </p:sp>
    </p:spTree>
    <p:extLst>
      <p:ext uri="{BB962C8B-B14F-4D97-AF65-F5344CB8AC3E}">
        <p14:creationId xmlns:p14="http://schemas.microsoft.com/office/powerpoint/2010/main" val="184578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0DF99-C88F-EF4D-B247-BB2D24710E39}" type="datetimeFigureOut">
              <a:rPr lang="en-US" smtClean="0"/>
              <a:t>4/3/17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EBEB1-2E77-FF49-B5C9-EC8C955A0519}" type="slidenum">
              <a:rPr lang="en-US" smtClean="0"/>
              <a:t>‹#›</a:t>
            </a:fld>
            <a:endParaRPr lang="en-US"/>
          </a:p>
        </p:txBody>
      </p:sp>
    </p:spTree>
    <p:extLst>
      <p:ext uri="{BB962C8B-B14F-4D97-AF65-F5344CB8AC3E}">
        <p14:creationId xmlns:p14="http://schemas.microsoft.com/office/powerpoint/2010/main" val="20676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p:nvSpPr>
        <p:spPr>
          <a:xfrm flipV="1">
            <a:off x="0" y="-16934"/>
            <a:ext cx="9144000" cy="6484789"/>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latin typeface="Corbel"/>
            </a:endParaRPr>
          </a:p>
          <a:p>
            <a:pPr algn="ctr" defTabSz="914400" fontAlgn="base">
              <a:spcBef>
                <a:spcPct val="0"/>
              </a:spcBef>
              <a:spcAft>
                <a:spcPct val="0"/>
              </a:spcAft>
            </a:pPr>
            <a:endParaRPr lang="en-US" dirty="0">
              <a:solidFill>
                <a:prstClr val="white"/>
              </a:solidFill>
              <a:latin typeface="Corbel"/>
            </a:endParaRPr>
          </a:p>
          <a:p>
            <a:pPr algn="ctr" defTabSz="914400" fontAlgn="base">
              <a:spcBef>
                <a:spcPct val="0"/>
              </a:spcBef>
              <a:spcAft>
                <a:spcPct val="0"/>
              </a:spcAft>
            </a:pPr>
            <a:endParaRPr lang="en-US" dirty="0">
              <a:solidFill>
                <a:prstClr val="white"/>
              </a:solidFill>
              <a:latin typeface="Corbel"/>
            </a:endParaRPr>
          </a:p>
        </p:txBody>
      </p:sp>
      <p:sp>
        <p:nvSpPr>
          <p:cNvPr id="22" name="Title Placeholder 21"/>
          <p:cNvSpPr>
            <a:spLocks noGrp="1"/>
          </p:cNvSpPr>
          <p:nvPr>
            <p:ph type="title"/>
          </p:nvPr>
        </p:nvSpPr>
        <p:spPr>
          <a:xfrm>
            <a:off x="458262" y="0"/>
            <a:ext cx="8228538" cy="9906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1066800"/>
            <a:ext cx="822853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6553200"/>
            <a:ext cx="4572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000">
                <a:solidFill>
                  <a:srgbClr val="FFF1CE"/>
                </a:solidFill>
                <a:latin typeface="Arial Narrow"/>
                <a:cs typeface="Arial Narrow"/>
              </a:defRPr>
            </a:lvl1pPr>
          </a:lstStyle>
          <a:p>
            <a:pPr defTabSz="914400">
              <a:defRPr/>
            </a:pPr>
            <a:fld id="{49C620E3-86D2-421C-B672-9D0292A84894}" type="slidenum">
              <a:rPr lang="en-US" smtClean="0"/>
              <a:pPr defTabSz="914400">
                <a:defRPr/>
              </a:pPr>
              <a:t>‹#›</a:t>
            </a:fld>
            <a:endParaRPr lang="en-US" dirty="0"/>
          </a:p>
        </p:txBody>
      </p:sp>
      <p:sp>
        <p:nvSpPr>
          <p:cNvPr id="10" name="TextBox 9"/>
          <p:cNvSpPr txBox="1">
            <a:spLocks noChangeArrowheads="1"/>
          </p:cNvSpPr>
          <p:nvPr/>
        </p:nvSpPr>
        <p:spPr bwMode="auto">
          <a:xfrm>
            <a:off x="2438400" y="652881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sz="700" dirty="0" smtClean="0">
                <a:solidFill>
                  <a:srgbClr val="F2C31A"/>
                </a:solidFill>
                <a:latin typeface="Corbel" pitchFamily="34" charset="0"/>
              </a:rPr>
              <a:t>Cooperative Institute for Meteorological Satellite Studies</a:t>
            </a:r>
          </a:p>
          <a:p>
            <a:pPr defTabSz="914400" eaLnBrk="1" fontAlgn="base" hangingPunct="1">
              <a:spcBef>
                <a:spcPct val="0"/>
              </a:spcBef>
              <a:spcAft>
                <a:spcPct val="0"/>
              </a:spcAft>
              <a:defRPr/>
            </a:pPr>
            <a:r>
              <a:rPr lang="en-US" sz="700" dirty="0" smtClean="0">
                <a:solidFill>
                  <a:srgbClr val="FFFFFF"/>
                </a:solidFill>
                <a:latin typeface="Corbel" pitchFamily="34" charset="0"/>
              </a:rPr>
              <a:t>University of Wisconsin - Madison</a:t>
            </a:r>
          </a:p>
        </p:txBody>
      </p:sp>
      <p:pic>
        <p:nvPicPr>
          <p:cNvPr id="13" name="Picture 12" descr="CIMSS_logo_web_multicolor_glow_PNG_138x1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1680" y="6492830"/>
            <a:ext cx="457200" cy="331304"/>
          </a:xfrm>
          <a:prstGeom prst="rect">
            <a:avLst/>
          </a:prstGeom>
        </p:spPr>
      </p:pic>
      <p:pic>
        <p:nvPicPr>
          <p:cNvPr id="2" name="Picture 1"/>
          <p:cNvPicPr>
            <a:picLocks noChangeAspect="1"/>
          </p:cNvPicPr>
          <p:nvPr/>
        </p:nvPicPr>
        <p:blipFill>
          <a:blip r:embed="rId9"/>
          <a:stretch>
            <a:fillRect/>
          </a:stretch>
        </p:blipFill>
        <p:spPr>
          <a:xfrm>
            <a:off x="152400" y="6477000"/>
            <a:ext cx="378550" cy="381000"/>
          </a:xfrm>
          <a:prstGeom prst="rect">
            <a:avLst/>
          </a:prstGeom>
        </p:spPr>
      </p:pic>
      <p:sp>
        <p:nvSpPr>
          <p:cNvPr id="9" name="TextBox 8"/>
          <p:cNvSpPr txBox="1">
            <a:spLocks noChangeArrowheads="1"/>
          </p:cNvSpPr>
          <p:nvPr/>
        </p:nvSpPr>
        <p:spPr bwMode="auto">
          <a:xfrm>
            <a:off x="533400" y="6528816"/>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sz="700" dirty="0" smtClean="0">
                <a:solidFill>
                  <a:srgbClr val="F2C31A"/>
                </a:solidFill>
                <a:latin typeface="Corbel" pitchFamily="34" charset="0"/>
              </a:rPr>
              <a:t>National Oceanic &amp; Atmospheric</a:t>
            </a:r>
          </a:p>
          <a:p>
            <a:pPr defTabSz="914400" eaLnBrk="1" fontAlgn="base" hangingPunct="1">
              <a:spcBef>
                <a:spcPct val="0"/>
              </a:spcBef>
              <a:spcAft>
                <a:spcPct val="0"/>
              </a:spcAft>
              <a:defRPr/>
            </a:pPr>
            <a:r>
              <a:rPr lang="en-US" sz="700" dirty="0" smtClean="0">
                <a:solidFill>
                  <a:srgbClr val="F2C31A"/>
                </a:solidFill>
                <a:latin typeface="Corbel" pitchFamily="34" charset="0"/>
              </a:rPr>
              <a:t>Administration</a:t>
            </a:r>
          </a:p>
        </p:txBody>
      </p:sp>
      <p:pic>
        <p:nvPicPr>
          <p:cNvPr id="3" name="Picture 2"/>
          <p:cNvPicPr>
            <a:picLocks noChangeAspect="1"/>
          </p:cNvPicPr>
          <p:nvPr/>
        </p:nvPicPr>
        <p:blipFill>
          <a:blip r:embed="rId10"/>
          <a:stretch>
            <a:fillRect/>
          </a:stretch>
        </p:blipFill>
        <p:spPr>
          <a:xfrm>
            <a:off x="4800600" y="6528816"/>
            <a:ext cx="762000" cy="290556"/>
          </a:xfrm>
          <a:prstGeom prst="rect">
            <a:avLst/>
          </a:prstGeom>
        </p:spPr>
      </p:pic>
      <p:sp>
        <p:nvSpPr>
          <p:cNvPr id="12" name="TextBox 11"/>
          <p:cNvSpPr txBox="1">
            <a:spLocks noChangeArrowheads="1"/>
          </p:cNvSpPr>
          <p:nvPr/>
        </p:nvSpPr>
        <p:spPr bwMode="auto">
          <a:xfrm>
            <a:off x="5562600" y="6528816"/>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sz="700" dirty="0" smtClean="0">
                <a:solidFill>
                  <a:srgbClr val="F2C31A"/>
                </a:solidFill>
                <a:latin typeface="Corbel" pitchFamily="34" charset="0"/>
              </a:rPr>
              <a:t>Cooperative Institute for Research in the Atmosphere</a:t>
            </a:r>
          </a:p>
          <a:p>
            <a:pPr defTabSz="914400" eaLnBrk="1" fontAlgn="base" hangingPunct="1">
              <a:spcBef>
                <a:spcPct val="0"/>
              </a:spcBef>
              <a:spcAft>
                <a:spcPct val="0"/>
              </a:spcAft>
              <a:defRPr/>
            </a:pPr>
            <a:r>
              <a:rPr lang="en-US" sz="700" dirty="0" smtClean="0">
                <a:solidFill>
                  <a:srgbClr val="FFFFFF"/>
                </a:solidFill>
                <a:latin typeface="Corbel" pitchFamily="34" charset="0"/>
              </a:rPr>
              <a:t>Colorado State University</a:t>
            </a:r>
          </a:p>
        </p:txBody>
      </p:sp>
    </p:spTree>
    <p:extLst>
      <p:ext uri="{BB962C8B-B14F-4D97-AF65-F5344CB8AC3E}">
        <p14:creationId xmlns:p14="http://schemas.microsoft.com/office/powerpoint/2010/main" val="33962880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mailto:michael.pavolonis@noaa.gov" TargetMode="External"/><Relationship Id="rId4" Type="http://schemas.openxmlformats.org/officeDocument/2006/relationships/hyperlink" Target="mailto:john.cintineo@ssec.wisc.edu" TargetMode="External"/><Relationship Id="rId5" Type="http://schemas.openxmlformats.org/officeDocument/2006/relationships/hyperlink" Target="mailto:justin.sieglaff@ssec.wisc.edu" TargetMode="External"/><Relationship Id="rId6" Type="http://schemas.openxmlformats.org/officeDocument/2006/relationships/hyperlink" Target="mailto:dan.lindsey@noaa.gov" TargetMode="External"/><Relationship Id="rId7" Type="http://schemas.openxmlformats.org/officeDocument/2006/relationships/hyperlink" Target="http://cimss.ssec.wisc.edu/severe_conv/training/training.html" TargetMode="External"/><Relationship Id="rId8" Type="http://schemas.openxmlformats.org/officeDocument/2006/relationships/hyperlink" Target="http://cimss.ssec.wisc.edu/severe_conv/probtor.html"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NOAA/CIMSS </a:t>
            </a:r>
            <a:r>
              <a:rPr lang="en-US" dirty="0" err="1" smtClean="0"/>
              <a:t>ProbTor</a:t>
            </a:r>
            <a:r>
              <a:rPr lang="en-US" dirty="0" smtClean="0"/>
              <a:t> Model</a:t>
            </a:r>
            <a:endParaRPr lang="en-US" dirty="0"/>
          </a:p>
        </p:txBody>
      </p:sp>
      <p:sp>
        <p:nvSpPr>
          <p:cNvPr id="4" name="Slide Number Placeholder 3"/>
          <p:cNvSpPr>
            <a:spLocks noGrp="1"/>
          </p:cNvSpPr>
          <p:nvPr>
            <p:ph type="sldNum" sz="quarter" idx="4294967295"/>
          </p:nvPr>
        </p:nvSpPr>
        <p:spPr>
          <a:xfrm>
            <a:off x="8534400" y="6553200"/>
            <a:ext cx="457200" cy="228600"/>
          </a:xfrm>
        </p:spPr>
        <p:txBody>
          <a:bodyPr/>
          <a:lstStyle/>
          <a:p>
            <a:fld id="{92260C17-B17B-44C7-8493-C8ACBB94F633}" type="slidenum">
              <a:rPr lang="en-US" smtClean="0"/>
              <a:pPr/>
              <a:t>1</a:t>
            </a:fld>
            <a:endParaRPr lang="en-US"/>
          </a:p>
        </p:txBody>
      </p:sp>
      <p:sp>
        <p:nvSpPr>
          <p:cNvPr id="3" name="Subtitle 2"/>
          <p:cNvSpPr>
            <a:spLocks noGrp="1"/>
          </p:cNvSpPr>
          <p:nvPr>
            <p:ph type="subTitle" idx="1"/>
          </p:nvPr>
        </p:nvSpPr>
        <p:spPr>
          <a:xfrm>
            <a:off x="685800" y="3403937"/>
            <a:ext cx="7772400" cy="830997"/>
          </a:xfrm>
        </p:spPr>
        <p:txBody>
          <a:bodyPr/>
          <a:lstStyle/>
          <a:p>
            <a:r>
              <a:rPr lang="en-US" dirty="0" smtClean="0"/>
              <a:t> –  Training Module –</a:t>
            </a:r>
          </a:p>
          <a:p>
            <a:r>
              <a:rPr lang="en-US" dirty="0" smtClean="0"/>
              <a:t>Spring 2017</a:t>
            </a:r>
          </a:p>
        </p:txBody>
      </p:sp>
    </p:spTree>
    <p:extLst>
      <p:ext uri="{BB962C8B-B14F-4D97-AF65-F5344CB8AC3E}">
        <p14:creationId xmlns:p14="http://schemas.microsoft.com/office/powerpoint/2010/main" val="1318347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10</a:t>
            </a:fld>
            <a:endParaRPr lang="en-US"/>
          </a:p>
        </p:txBody>
      </p:sp>
      <p:sp>
        <p:nvSpPr>
          <p:cNvPr id="3" name="Title 1"/>
          <p:cNvSpPr>
            <a:spLocks noGrp="1"/>
          </p:cNvSpPr>
          <p:nvPr>
            <p:ph type="title"/>
          </p:nvPr>
        </p:nvSpPr>
        <p:spPr>
          <a:xfrm>
            <a:off x="457200" y="152400"/>
            <a:ext cx="8534400" cy="990600"/>
          </a:xfrm>
        </p:spPr>
        <p:txBody>
          <a:bodyPr/>
          <a:lstStyle/>
          <a:p>
            <a:pPr algn="l"/>
            <a:r>
              <a:rPr lang="en-US" sz="3600" dirty="0" smtClean="0">
                <a:latin typeface="+mn-lt"/>
              </a:rPr>
              <a:t>Contact</a:t>
            </a:r>
            <a:endParaRPr lang="en-US" sz="3600" dirty="0">
              <a:latin typeface="+mn-lt"/>
            </a:endParaRPr>
          </a:p>
        </p:txBody>
      </p:sp>
      <p:sp>
        <p:nvSpPr>
          <p:cNvPr id="2" name="TextBox 1"/>
          <p:cNvSpPr txBox="1"/>
          <p:nvPr/>
        </p:nvSpPr>
        <p:spPr>
          <a:xfrm>
            <a:off x="76200" y="1228666"/>
            <a:ext cx="8991600" cy="4031873"/>
          </a:xfrm>
          <a:prstGeom prst="rect">
            <a:avLst/>
          </a:prstGeom>
          <a:noFill/>
        </p:spPr>
        <p:txBody>
          <a:bodyPr wrap="square" rtlCol="0">
            <a:spAutoFit/>
          </a:bodyPr>
          <a:lstStyle/>
          <a:p>
            <a:pPr marL="285750" indent="-285750">
              <a:buFont typeface="Arial"/>
              <a:buChar char="•"/>
            </a:pPr>
            <a:r>
              <a:rPr lang="en-US" sz="1600" dirty="0" smtClean="0">
                <a:solidFill>
                  <a:srgbClr val="F2C31A"/>
                </a:solidFill>
              </a:rPr>
              <a:t>Mike Pavolonis (</a:t>
            </a:r>
            <a:r>
              <a:rPr lang="en-US" sz="1600" dirty="0" smtClean="0">
                <a:solidFill>
                  <a:srgbClr val="F2C31A"/>
                </a:solidFill>
                <a:hlinkClick r:id="rId3"/>
              </a:rPr>
              <a:t>michael.pavolonis@noaa.gov</a:t>
            </a:r>
            <a:r>
              <a:rPr lang="en-US" sz="1600" dirty="0" smtClean="0">
                <a:solidFill>
                  <a:srgbClr val="F2C31A"/>
                </a:solidFill>
              </a:rPr>
              <a:t>)</a:t>
            </a:r>
          </a:p>
          <a:p>
            <a:pPr marL="285750" indent="-285750">
              <a:buFont typeface="Arial"/>
              <a:buChar char="•"/>
            </a:pPr>
            <a:endParaRPr lang="en-US" sz="1600" dirty="0">
              <a:solidFill>
                <a:srgbClr val="F2C31A"/>
              </a:solidFill>
            </a:endParaRPr>
          </a:p>
          <a:p>
            <a:pPr marL="285750" indent="-285750">
              <a:buFont typeface="Arial"/>
              <a:buChar char="•"/>
            </a:pPr>
            <a:r>
              <a:rPr lang="en-US" sz="1600" dirty="0" smtClean="0">
                <a:solidFill>
                  <a:srgbClr val="F2C31A"/>
                </a:solidFill>
              </a:rPr>
              <a:t>John Cintineo (</a:t>
            </a:r>
            <a:r>
              <a:rPr lang="en-US" sz="1600" dirty="0" smtClean="0">
                <a:solidFill>
                  <a:srgbClr val="F2C31A"/>
                </a:solidFill>
                <a:hlinkClick r:id="rId4"/>
              </a:rPr>
              <a:t>john.cintineo@ssec.wisc.edu</a:t>
            </a:r>
            <a:r>
              <a:rPr lang="en-US" sz="1600" dirty="0" smtClean="0">
                <a:solidFill>
                  <a:srgbClr val="F2C31A"/>
                </a:solidFill>
              </a:rPr>
              <a:t>)</a:t>
            </a:r>
          </a:p>
          <a:p>
            <a:pPr marL="285750" indent="-285750">
              <a:buFont typeface="Arial"/>
              <a:buChar char="•"/>
            </a:pPr>
            <a:endParaRPr lang="en-US" sz="1600" dirty="0">
              <a:solidFill>
                <a:srgbClr val="F2C31A"/>
              </a:solidFill>
            </a:endParaRPr>
          </a:p>
          <a:p>
            <a:pPr marL="285750" indent="-285750">
              <a:buFont typeface="Arial"/>
              <a:buChar char="•"/>
            </a:pPr>
            <a:r>
              <a:rPr lang="en-US" sz="1600" dirty="0" smtClean="0">
                <a:solidFill>
                  <a:srgbClr val="F2C31A"/>
                </a:solidFill>
              </a:rPr>
              <a:t>Justin Sieglaff (</a:t>
            </a:r>
            <a:r>
              <a:rPr lang="en-US" sz="1600" dirty="0" smtClean="0">
                <a:solidFill>
                  <a:srgbClr val="F2C31A"/>
                </a:solidFill>
                <a:hlinkClick r:id="rId5"/>
              </a:rPr>
              <a:t>justin.sieglaff@ssec.wisc.edu</a:t>
            </a:r>
            <a:r>
              <a:rPr lang="en-US" sz="1600" dirty="0" smtClean="0">
                <a:solidFill>
                  <a:srgbClr val="F2C31A"/>
                </a:solidFill>
              </a:rPr>
              <a:t>)</a:t>
            </a:r>
          </a:p>
          <a:p>
            <a:pPr marL="285750" indent="-285750">
              <a:buFont typeface="Arial"/>
              <a:buChar char="•"/>
            </a:pPr>
            <a:endParaRPr lang="en-US" sz="1600" dirty="0">
              <a:solidFill>
                <a:srgbClr val="F2C31A"/>
              </a:solidFill>
            </a:endParaRPr>
          </a:p>
          <a:p>
            <a:pPr marL="285750" indent="-285750">
              <a:buFont typeface="Arial"/>
              <a:buChar char="•"/>
            </a:pPr>
            <a:r>
              <a:rPr lang="en-US" sz="1600" dirty="0" smtClean="0">
                <a:solidFill>
                  <a:srgbClr val="F2C31A"/>
                </a:solidFill>
              </a:rPr>
              <a:t>Dan Lindsey (</a:t>
            </a:r>
            <a:r>
              <a:rPr lang="en-US" sz="1600" dirty="0" smtClean="0">
                <a:solidFill>
                  <a:srgbClr val="F2C31A"/>
                </a:solidFill>
                <a:hlinkClick r:id="rId6"/>
              </a:rPr>
              <a:t>dan.lindsey@noaa.gov</a:t>
            </a:r>
            <a:r>
              <a:rPr lang="en-US" sz="1600" dirty="0" smtClean="0">
                <a:solidFill>
                  <a:srgbClr val="F2C31A"/>
                </a:solidFill>
              </a:rPr>
              <a:t>)</a:t>
            </a:r>
            <a:endParaRPr lang="en-US" sz="1600" dirty="0">
              <a:solidFill>
                <a:srgbClr val="F2C31A"/>
              </a:solidFill>
            </a:endParaRPr>
          </a:p>
          <a:p>
            <a:pPr marL="285750" indent="-285750">
              <a:buFont typeface="Arial"/>
              <a:buChar char="•"/>
            </a:pPr>
            <a:endParaRPr lang="en-US" sz="1600" dirty="0" smtClean="0">
              <a:solidFill>
                <a:srgbClr val="F2C31A"/>
              </a:solidFill>
            </a:endParaRPr>
          </a:p>
          <a:p>
            <a:pPr marL="285750" indent="-285750">
              <a:buFont typeface="Arial"/>
              <a:buChar char="•"/>
            </a:pPr>
            <a:endParaRPr lang="en-US" sz="1600" dirty="0">
              <a:solidFill>
                <a:srgbClr val="F2C31A"/>
              </a:solidFill>
            </a:endParaRPr>
          </a:p>
          <a:p>
            <a:pPr marL="285750" indent="-285750">
              <a:buFont typeface="Arial"/>
              <a:buChar char="•"/>
            </a:pPr>
            <a:endParaRPr lang="en-US" sz="1600" dirty="0" smtClean="0">
              <a:solidFill>
                <a:srgbClr val="F2C31A"/>
              </a:solidFill>
            </a:endParaRPr>
          </a:p>
          <a:p>
            <a:r>
              <a:rPr lang="en-US" sz="1600" dirty="0" smtClean="0">
                <a:solidFill>
                  <a:srgbClr val="F2C31A"/>
                </a:solidFill>
              </a:rPr>
              <a:t>To access this training online and access supplement training please see:</a:t>
            </a:r>
          </a:p>
          <a:p>
            <a:endParaRPr lang="en-US" sz="1600" dirty="0">
              <a:solidFill>
                <a:srgbClr val="F2C31A"/>
              </a:solidFill>
            </a:endParaRPr>
          </a:p>
          <a:p>
            <a:r>
              <a:rPr lang="en-US" sz="1600" dirty="0">
                <a:solidFill>
                  <a:srgbClr val="F2C31A"/>
                </a:solidFill>
                <a:hlinkClick r:id="rId7"/>
              </a:rPr>
              <a:t>http://cimss.ssec.wisc.edu/severe_conv/training/</a:t>
            </a:r>
            <a:r>
              <a:rPr lang="en-US" sz="1600" dirty="0" smtClean="0">
                <a:solidFill>
                  <a:srgbClr val="F2C31A"/>
                </a:solidFill>
                <a:hlinkClick r:id="rId7"/>
              </a:rPr>
              <a:t>training.html</a:t>
            </a:r>
            <a:endParaRPr lang="en-US" sz="1600" dirty="0" smtClean="0">
              <a:solidFill>
                <a:srgbClr val="F2C31A"/>
              </a:solidFill>
            </a:endParaRPr>
          </a:p>
          <a:p>
            <a:endParaRPr lang="en-US" sz="1600" dirty="0">
              <a:solidFill>
                <a:srgbClr val="F2C31A"/>
              </a:solidFill>
            </a:endParaRPr>
          </a:p>
          <a:p>
            <a:r>
              <a:rPr lang="en-US" sz="1600" dirty="0" err="1" smtClean="0">
                <a:solidFill>
                  <a:srgbClr val="F2C31A"/>
                </a:solidFill>
              </a:rPr>
              <a:t>ProbTor</a:t>
            </a:r>
            <a:r>
              <a:rPr lang="en-US" sz="1600" dirty="0" smtClean="0">
                <a:solidFill>
                  <a:srgbClr val="F2C31A"/>
                </a:solidFill>
              </a:rPr>
              <a:t> is also available  on the web in real-time:</a:t>
            </a:r>
          </a:p>
          <a:p>
            <a:r>
              <a:rPr lang="en-US" sz="1600" dirty="0" smtClean="0">
                <a:solidFill>
                  <a:srgbClr val="F2C31A"/>
                </a:solidFill>
                <a:hlinkClick r:id="rId8"/>
              </a:rPr>
              <a:t>http://cimss.ssec.wisc.edu/severe_conv/probtor.html</a:t>
            </a:r>
            <a:endParaRPr lang="en-US" sz="1600" dirty="0">
              <a:solidFill>
                <a:srgbClr val="F2C31A"/>
              </a:solidFill>
            </a:endParaRPr>
          </a:p>
        </p:txBody>
      </p:sp>
    </p:spTree>
    <p:extLst>
      <p:ext uri="{BB962C8B-B14F-4D97-AF65-F5344CB8AC3E}">
        <p14:creationId xmlns:p14="http://schemas.microsoft.com/office/powerpoint/2010/main" val="20682654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2</a:t>
            </a:fld>
            <a:endParaRPr lang="en-US"/>
          </a:p>
        </p:txBody>
      </p:sp>
      <p:sp>
        <p:nvSpPr>
          <p:cNvPr id="5" name="TextBox 4"/>
          <p:cNvSpPr txBox="1"/>
          <p:nvPr/>
        </p:nvSpPr>
        <p:spPr>
          <a:xfrm>
            <a:off x="381000" y="177224"/>
            <a:ext cx="8305800" cy="646331"/>
          </a:xfrm>
          <a:prstGeom prst="rect">
            <a:avLst/>
          </a:prstGeom>
          <a:noFill/>
        </p:spPr>
        <p:txBody>
          <a:bodyPr wrap="square" rtlCol="0">
            <a:spAutoFit/>
          </a:bodyPr>
          <a:lstStyle/>
          <a:p>
            <a:r>
              <a:rPr lang="en-US" sz="3600" b="1" u="sng" dirty="0" smtClean="0">
                <a:effectLst>
                  <a:outerShdw blurRad="50800" dist="38100" dir="2700000" algn="tl" rotWithShape="0">
                    <a:prstClr val="black">
                      <a:alpha val="40000"/>
                    </a:prstClr>
                  </a:outerShdw>
                </a:effectLst>
              </a:rPr>
              <a:t>NOAA/CIMSS </a:t>
            </a:r>
            <a:r>
              <a:rPr lang="en-US" sz="3600" b="1" u="sng" dirty="0" err="1" smtClean="0">
                <a:effectLst>
                  <a:outerShdw blurRad="50800" dist="38100" dir="2700000" algn="tl" rotWithShape="0">
                    <a:prstClr val="black">
                      <a:alpha val="40000"/>
                    </a:prstClr>
                  </a:outerShdw>
                </a:effectLst>
              </a:rPr>
              <a:t>ProbTor</a:t>
            </a:r>
            <a:r>
              <a:rPr lang="en-US" sz="3600" b="1" u="sng" dirty="0" smtClean="0">
                <a:effectLst>
                  <a:outerShdw blurRad="50800" dist="38100" dir="2700000" algn="tl" rotWithShape="0">
                    <a:prstClr val="black">
                      <a:alpha val="40000"/>
                    </a:prstClr>
                  </a:outerShdw>
                </a:effectLst>
              </a:rPr>
              <a:t> Model Goals</a:t>
            </a:r>
            <a:endParaRPr lang="en-US" sz="3600" b="1" u="sng" dirty="0">
              <a:effectLst>
                <a:outerShdw blurRad="50800" dist="38100" dir="2700000" algn="tl" rotWithShape="0">
                  <a:prstClr val="black">
                    <a:alpha val="40000"/>
                  </a:prstClr>
                </a:outerShdw>
              </a:effectLst>
            </a:endParaRPr>
          </a:p>
        </p:txBody>
      </p:sp>
      <p:sp>
        <p:nvSpPr>
          <p:cNvPr id="6" name="Rectangle 5"/>
          <p:cNvSpPr/>
          <p:nvPr/>
        </p:nvSpPr>
        <p:spPr>
          <a:xfrm>
            <a:off x="228600" y="4929451"/>
            <a:ext cx="8458200" cy="707886"/>
          </a:xfrm>
          <a:prstGeom prst="rect">
            <a:avLst/>
          </a:prstGeom>
        </p:spPr>
        <p:txBody>
          <a:bodyPr wrap="square">
            <a:spAutoFit/>
          </a:bodyPr>
          <a:lstStyle/>
          <a:p>
            <a:r>
              <a:rPr lang="en-US" sz="2000" dirty="0" smtClean="0">
                <a:effectLst>
                  <a:outerShdw blurRad="50800" dist="38100" dir="2700000" algn="tl" rotWithShape="0">
                    <a:prstClr val="black">
                      <a:alpha val="40000"/>
                    </a:prstClr>
                  </a:outerShdw>
                </a:effectLst>
              </a:rPr>
              <a:t>This </a:t>
            </a:r>
            <a:r>
              <a:rPr lang="en-US" sz="2000" b="1" dirty="0">
                <a:effectLst>
                  <a:outerShdw blurRad="50800" dist="38100" dir="2700000" algn="tl" rotWithShape="0">
                    <a:prstClr val="black">
                      <a:alpha val="40000"/>
                    </a:prstClr>
                  </a:outerShdw>
                </a:effectLst>
              </a:rPr>
              <a:t>statistical model</a:t>
            </a:r>
            <a:r>
              <a:rPr lang="en-US" sz="2000" dirty="0">
                <a:effectLst>
                  <a:outerShdw blurRad="50800" dist="38100" dir="2700000" algn="tl" rotWithShape="0">
                    <a:prstClr val="black">
                      <a:alpha val="40000"/>
                    </a:prstClr>
                  </a:outerShdw>
                </a:effectLst>
              </a:rPr>
              <a:t> predicts the </a:t>
            </a:r>
            <a:r>
              <a:rPr lang="en-US" sz="2000" dirty="0">
                <a:solidFill>
                  <a:srgbClr val="F2C31A"/>
                </a:solidFill>
                <a:effectLst>
                  <a:outerShdw blurRad="50800" dist="38100" dir="2700000" algn="tl" rotWithShape="0">
                    <a:prstClr val="black">
                      <a:alpha val="40000"/>
                    </a:prstClr>
                  </a:outerShdw>
                </a:effectLst>
              </a:rPr>
              <a:t>probability</a:t>
            </a:r>
            <a:r>
              <a:rPr lang="en-US" sz="2000" dirty="0">
                <a:effectLst>
                  <a:outerShdw blurRad="50800" dist="38100" dir="2700000" algn="tl" rotWithShape="0">
                    <a:prstClr val="black">
                      <a:alpha val="40000"/>
                    </a:prstClr>
                  </a:outerShdw>
                </a:effectLst>
              </a:rPr>
              <a:t> </a:t>
            </a:r>
            <a:r>
              <a:rPr lang="en-US" sz="2000" dirty="0">
                <a:solidFill>
                  <a:srgbClr val="F2C31A"/>
                </a:solidFill>
                <a:effectLst>
                  <a:outerShdw blurRad="50800" dist="38100" dir="2700000" algn="tl" rotWithShape="0">
                    <a:prstClr val="black">
                      <a:alpha val="40000"/>
                    </a:prstClr>
                  </a:outerShdw>
                </a:effectLst>
              </a:rPr>
              <a:t>that a storm will </a:t>
            </a:r>
            <a:r>
              <a:rPr lang="en-US" sz="2000" dirty="0" smtClean="0">
                <a:solidFill>
                  <a:srgbClr val="F2C31A"/>
                </a:solidFill>
                <a:effectLst>
                  <a:outerShdw blurRad="50800" dist="38100" dir="2700000" algn="tl" rotWithShape="0">
                    <a:prstClr val="black">
                      <a:alpha val="40000"/>
                    </a:prstClr>
                  </a:outerShdw>
                </a:effectLst>
              </a:rPr>
              <a:t>produce a </a:t>
            </a:r>
            <a:r>
              <a:rPr lang="en-US" sz="2000" b="1" dirty="0" smtClean="0">
                <a:solidFill>
                  <a:srgbClr val="F2C31A"/>
                </a:solidFill>
                <a:effectLst>
                  <a:outerShdw blurRad="50800" dist="38100" dir="2700000" algn="tl" rotWithShape="0">
                    <a:prstClr val="black">
                      <a:alpha val="40000"/>
                    </a:prstClr>
                  </a:outerShdw>
                </a:effectLst>
              </a:rPr>
              <a:t>tornado</a:t>
            </a:r>
            <a:r>
              <a:rPr lang="en-US" sz="2000" dirty="0" smtClean="0">
                <a:solidFill>
                  <a:srgbClr val="F2C31A"/>
                </a:solidFill>
                <a:effectLst>
                  <a:outerShdw blurRad="50800" dist="38100" dir="2700000" algn="tl" rotWithShape="0">
                    <a:prstClr val="black">
                      <a:alpha val="40000"/>
                    </a:prstClr>
                  </a:outerShdw>
                </a:effectLst>
              </a:rPr>
              <a:t> in </a:t>
            </a:r>
            <a:r>
              <a:rPr lang="en-US" sz="2000" dirty="0">
                <a:solidFill>
                  <a:srgbClr val="F2C31A"/>
                </a:solidFill>
                <a:effectLst>
                  <a:outerShdw blurRad="50800" dist="38100" dir="2700000" algn="tl" rotWithShape="0">
                    <a:prstClr val="black">
                      <a:alpha val="40000"/>
                    </a:prstClr>
                  </a:outerShdw>
                </a:effectLst>
              </a:rPr>
              <a:t>the near-term </a:t>
            </a:r>
            <a:r>
              <a:rPr lang="en-US" sz="2000" dirty="0">
                <a:effectLst>
                  <a:outerShdw blurRad="50800" dist="38100" dir="2700000" algn="tl" rotWithShape="0">
                    <a:prstClr val="black">
                      <a:alpha val="40000"/>
                    </a:prstClr>
                  </a:outerShdw>
                </a:effectLst>
              </a:rPr>
              <a:t>(in the next 60 min</a:t>
            </a:r>
            <a:r>
              <a:rPr lang="en-US" sz="2000" dirty="0" smtClean="0">
                <a:effectLst>
                  <a:outerShdw blurRad="50800" dist="38100" dir="2700000" algn="tl" rotWithShape="0">
                    <a:prstClr val="black">
                      <a:alpha val="40000"/>
                    </a:prstClr>
                  </a:outerShdw>
                </a:effectLst>
              </a:rPr>
              <a:t>)</a:t>
            </a:r>
            <a:r>
              <a:rPr lang="en-US" sz="2000" dirty="0">
                <a:effectLst>
                  <a:outerShdw blurRad="50800" dist="38100" dir="2700000" algn="tl" rotWithShape="0">
                    <a:prstClr val="black">
                      <a:alpha val="40000"/>
                    </a:prstClr>
                  </a:outerShdw>
                </a:effectLst>
              </a:rPr>
              <a:t>.</a:t>
            </a:r>
            <a:endParaRPr lang="en-US" sz="2000" dirty="0" smtClean="0">
              <a:effectLst>
                <a:outerShdw blurRad="50800" dist="38100" dir="2700000" algn="tl" rotWithShape="0">
                  <a:prstClr val="black">
                    <a:alpha val="40000"/>
                  </a:prstClr>
                </a:outerShdw>
              </a:effectLst>
            </a:endParaRPr>
          </a:p>
        </p:txBody>
      </p:sp>
      <p:sp>
        <p:nvSpPr>
          <p:cNvPr id="10" name="Rectangle 9"/>
          <p:cNvSpPr/>
          <p:nvPr/>
        </p:nvSpPr>
        <p:spPr>
          <a:xfrm>
            <a:off x="228600" y="5589176"/>
            <a:ext cx="8458200" cy="707886"/>
          </a:xfrm>
          <a:prstGeom prst="rect">
            <a:avLst/>
          </a:prstGeom>
        </p:spPr>
        <p:txBody>
          <a:bodyPr wrap="square">
            <a:spAutoFit/>
          </a:bodyPr>
          <a:lstStyle/>
          <a:p>
            <a:r>
              <a:rPr lang="en-US" sz="2000" dirty="0" err="1" smtClean="0">
                <a:effectLst>
                  <a:outerShdw blurRad="50800" dist="38100" dir="2700000" algn="tl" rotWithShape="0">
                    <a:prstClr val="black">
                      <a:alpha val="40000"/>
                    </a:prstClr>
                  </a:outerShdw>
                </a:effectLst>
              </a:rPr>
              <a:t>ProbTor</a:t>
            </a:r>
            <a:r>
              <a:rPr lang="en-US" sz="2000" dirty="0" smtClean="0">
                <a:effectLst>
                  <a:outerShdw blurRad="50800" dist="38100" dir="2700000" algn="tl" rotWithShape="0">
                    <a:prstClr val="black">
                      <a:alpha val="40000"/>
                    </a:prstClr>
                  </a:outerShdw>
                </a:effectLst>
              </a:rPr>
              <a:t> can be used as a ‘pre-polygon’ product as well as an aid for warning reissuance.</a:t>
            </a:r>
            <a:endParaRPr lang="en-US" sz="2000" dirty="0">
              <a:effectLst>
                <a:outerShdw blurRad="50800" dist="38100" dir="2700000" algn="tl" rotWithShape="0">
                  <a:prstClr val="black">
                    <a:alpha val="40000"/>
                  </a:prstClr>
                </a:outerShdw>
              </a:effectLst>
            </a:endParaRPr>
          </a:p>
        </p:txBody>
      </p:sp>
      <p:sp>
        <p:nvSpPr>
          <p:cNvPr id="9" name="Rectangle 8"/>
          <p:cNvSpPr/>
          <p:nvPr/>
        </p:nvSpPr>
        <p:spPr>
          <a:xfrm>
            <a:off x="228600" y="4221565"/>
            <a:ext cx="8458200" cy="707886"/>
          </a:xfrm>
          <a:prstGeom prst="rect">
            <a:avLst/>
          </a:prstGeom>
        </p:spPr>
        <p:txBody>
          <a:bodyPr wrap="square">
            <a:spAutoFit/>
          </a:bodyPr>
          <a:lstStyle/>
          <a:p>
            <a:r>
              <a:rPr lang="en-US" sz="2000" dirty="0" err="1" smtClean="0"/>
              <a:t>ProbTor</a:t>
            </a:r>
            <a:r>
              <a:rPr lang="en-US" sz="2000" dirty="0" smtClean="0"/>
              <a:t> is a statistical model designed to increase forecaster confidence and/or increase lead-time in tornado warning issuance.</a:t>
            </a:r>
            <a:endParaRPr lang="en-US" sz="2000" dirty="0" smtClean="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996238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a:stCxn id="34" idx="1"/>
          </p:cNvCxnSpPr>
          <p:nvPr/>
        </p:nvCxnSpPr>
        <p:spPr>
          <a:xfrm flipH="1">
            <a:off x="3086100" y="2045988"/>
            <a:ext cx="1268234" cy="172740"/>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4" idx="1"/>
          </p:cNvCxnSpPr>
          <p:nvPr/>
        </p:nvCxnSpPr>
        <p:spPr>
          <a:xfrm flipH="1">
            <a:off x="3136799" y="2057400"/>
            <a:ext cx="3075710" cy="917064"/>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3600" b="1" dirty="0" smtClean="0">
                <a:latin typeface="+mn-lt"/>
                <a:cs typeface="Corbel (Body)"/>
              </a:rPr>
              <a:t>NOAA/CIMSS </a:t>
            </a:r>
            <a:r>
              <a:rPr lang="en-US" sz="3600" b="1" dirty="0" err="1" smtClean="0">
                <a:latin typeface="+mn-lt"/>
                <a:cs typeface="Corbel (Body)"/>
              </a:rPr>
              <a:t>ProbTor</a:t>
            </a:r>
            <a:r>
              <a:rPr lang="en-US" sz="3600" b="1" dirty="0" smtClean="0">
                <a:latin typeface="+mn-lt"/>
                <a:cs typeface="Corbel (Body)"/>
              </a:rPr>
              <a:t> Model</a:t>
            </a:r>
            <a:endParaRPr lang="en-US" sz="3600" b="1" dirty="0">
              <a:latin typeface="+mn-lt"/>
              <a:cs typeface="Corbel (Body)"/>
            </a:endParaRPr>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3</a:t>
            </a:fld>
            <a:endParaRPr lang="en-US"/>
          </a:p>
        </p:txBody>
      </p:sp>
      <p:sp>
        <p:nvSpPr>
          <p:cNvPr id="28" name="Left Brace 27"/>
          <p:cNvSpPr/>
          <p:nvPr/>
        </p:nvSpPr>
        <p:spPr>
          <a:xfrm rot="16200000">
            <a:off x="8013145" y="914399"/>
            <a:ext cx="304798" cy="1828800"/>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Connector 42"/>
          <p:cNvCxnSpPr>
            <a:stCxn id="28" idx="1"/>
          </p:cNvCxnSpPr>
          <p:nvPr/>
        </p:nvCxnSpPr>
        <p:spPr>
          <a:xfrm flipH="1">
            <a:off x="7694976" y="1981198"/>
            <a:ext cx="470568" cy="993266"/>
          </a:xfrm>
          <a:prstGeom prst="line">
            <a:avLst/>
          </a:prstGeom>
          <a:ln w="44450">
            <a:solidFill>
              <a:srgbClr val="F2C31A"/>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28600" y="1295400"/>
            <a:ext cx="9067800" cy="461665"/>
          </a:xfrm>
          <a:prstGeom prst="rect">
            <a:avLst/>
          </a:prstGeom>
          <a:noFill/>
        </p:spPr>
        <p:txBody>
          <a:bodyPr wrap="square" rtlCol="0">
            <a:spAutoFit/>
          </a:bodyPr>
          <a:lstStyle/>
          <a:p>
            <a:r>
              <a:rPr lang="en-US" sz="2400" dirty="0"/>
              <a:t>Probability derived from:  </a:t>
            </a:r>
            <a:r>
              <a:rPr lang="en-US" sz="2400" dirty="0" smtClean="0">
                <a:latin typeface="Arial"/>
                <a:cs typeface="Arial"/>
              </a:rPr>
              <a:t>climatology   environment   observations</a:t>
            </a:r>
            <a:endParaRPr lang="en-US" sz="2400" dirty="0">
              <a:latin typeface="Arial"/>
              <a:cs typeface="Arial"/>
            </a:endParaRPr>
          </a:p>
        </p:txBody>
      </p:sp>
      <p:sp>
        <p:nvSpPr>
          <p:cNvPr id="22" name="TextBox 21"/>
          <p:cNvSpPr txBox="1"/>
          <p:nvPr/>
        </p:nvSpPr>
        <p:spPr>
          <a:xfrm>
            <a:off x="76200" y="5456882"/>
            <a:ext cx="8915400" cy="584776"/>
          </a:xfrm>
          <a:prstGeom prst="rect">
            <a:avLst/>
          </a:prstGeom>
          <a:noFill/>
        </p:spPr>
        <p:txBody>
          <a:bodyPr wrap="square" rtlCol="0">
            <a:spAutoFit/>
          </a:bodyPr>
          <a:lstStyle/>
          <a:p>
            <a:r>
              <a:rPr lang="en-US" sz="1600" b="1" u="sng" dirty="0" smtClean="0"/>
              <a:t>The statistical model is driven by observations</a:t>
            </a:r>
            <a:r>
              <a:rPr lang="en-US" sz="1600" dirty="0" smtClean="0"/>
              <a:t>.  The model does not predict cloud growth, but observes cloud growth, precipitation core intensity, and total storm electrification.</a:t>
            </a:r>
            <a:endParaRPr lang="en-US" sz="1600" dirty="0"/>
          </a:p>
        </p:txBody>
      </p:sp>
      <p:sp>
        <p:nvSpPr>
          <p:cNvPr id="20" name="TextBox 19"/>
          <p:cNvSpPr txBox="1"/>
          <p:nvPr/>
        </p:nvSpPr>
        <p:spPr>
          <a:xfrm>
            <a:off x="4757154" y="2998684"/>
            <a:ext cx="4234446" cy="1631216"/>
          </a:xfrm>
          <a:prstGeom prst="rect">
            <a:avLst/>
          </a:prstGeom>
          <a:noFill/>
        </p:spPr>
        <p:txBody>
          <a:bodyPr wrap="square" rtlCol="0">
            <a:spAutoFit/>
          </a:bodyPr>
          <a:lstStyle/>
          <a:p>
            <a:r>
              <a:rPr lang="en-US" sz="2000" b="1" u="sng" dirty="0" smtClean="0">
                <a:solidFill>
                  <a:srgbClr val="FFFF99"/>
                </a:solidFill>
                <a:effectLst>
                  <a:outerShdw blurRad="50800" dist="38100" dir="2700000" algn="tl" rotWithShape="0">
                    <a:prstClr val="black">
                      <a:alpha val="40000"/>
                    </a:prstClr>
                  </a:outerShdw>
                </a:effectLst>
              </a:rPr>
              <a:t>OBSERVATIONAL PREDICTORS:</a:t>
            </a:r>
          </a:p>
          <a:p>
            <a:pPr>
              <a:buFont typeface="Arial"/>
              <a:buChar char="•"/>
            </a:pPr>
            <a:r>
              <a:rPr lang="en-US" sz="2000" dirty="0" smtClean="0">
                <a:solidFill>
                  <a:srgbClr val="FFFF99"/>
                </a:solidFill>
                <a:effectLst>
                  <a:outerShdw blurRad="50800" dist="38100" dir="2700000" algn="tl" rotWithShape="0">
                    <a:prstClr val="black">
                      <a:alpha val="40000"/>
                    </a:prstClr>
                  </a:outerShdw>
                </a:effectLst>
              </a:rPr>
              <a:t> 0-2 km AzShear (MRMS)</a:t>
            </a:r>
          </a:p>
          <a:p>
            <a:pPr>
              <a:buFont typeface="Arial"/>
              <a:buChar char="•"/>
            </a:pPr>
            <a:r>
              <a:rPr lang="en-US" sz="2000" dirty="0" smtClean="0">
                <a:solidFill>
                  <a:srgbClr val="FFFF99"/>
                </a:solidFill>
                <a:effectLst>
                  <a:outerShdw blurRad="50800" dist="38100" dir="2700000" algn="tl" rotWithShape="0">
                    <a:prstClr val="black">
                      <a:alpha val="40000"/>
                    </a:prstClr>
                  </a:outerShdw>
                </a:effectLst>
              </a:rPr>
              <a:t> 3-6 km AzShear (MRMS)</a:t>
            </a:r>
            <a:endParaRPr lang="en-US" sz="2000" dirty="0">
              <a:solidFill>
                <a:srgbClr val="FFFF99"/>
              </a:solidFill>
              <a:effectLst>
                <a:outerShdw blurRad="50800" dist="38100" dir="2700000" algn="tl" rotWithShape="0">
                  <a:prstClr val="black">
                    <a:alpha val="40000"/>
                  </a:prstClr>
                </a:outerShdw>
              </a:effectLst>
            </a:endParaRPr>
          </a:p>
          <a:p>
            <a:pPr>
              <a:buFont typeface="Arial"/>
              <a:buChar char="•"/>
            </a:pPr>
            <a:r>
              <a:rPr lang="en-US" sz="2000" dirty="0" smtClean="0">
                <a:solidFill>
                  <a:srgbClr val="FFFF99"/>
                </a:solidFill>
                <a:effectLst>
                  <a:outerShdw blurRad="50800" dist="38100" dir="2700000" algn="tl" rotWithShape="0">
                    <a:prstClr val="black">
                      <a:alpha val="40000"/>
                    </a:prstClr>
                  </a:outerShdw>
                </a:effectLst>
              </a:rPr>
              <a:t> Maximum Total Lightning Density (ENTL)</a:t>
            </a:r>
            <a:endParaRPr lang="en-US" sz="2000" dirty="0">
              <a:solidFill>
                <a:srgbClr val="FFFF99"/>
              </a:solidFill>
              <a:effectLst>
                <a:outerShdw blurRad="50800" dist="38100" dir="2700000" algn="tl" rotWithShape="0">
                  <a:prstClr val="black">
                    <a:alpha val="40000"/>
                  </a:prstClr>
                </a:outerShdw>
              </a:effectLst>
            </a:endParaRPr>
          </a:p>
        </p:txBody>
      </p:sp>
      <p:sp>
        <p:nvSpPr>
          <p:cNvPr id="24" name="Left Brace 23"/>
          <p:cNvSpPr/>
          <p:nvPr/>
        </p:nvSpPr>
        <p:spPr>
          <a:xfrm rot="16200000">
            <a:off x="6022008" y="1022623"/>
            <a:ext cx="381000" cy="1688553"/>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a:off x="152400" y="2978472"/>
            <a:ext cx="4366126" cy="2248568"/>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04800" y="2974464"/>
            <a:ext cx="4213726" cy="1631216"/>
          </a:xfrm>
          <a:prstGeom prst="rect">
            <a:avLst/>
          </a:prstGeom>
          <a:noFill/>
        </p:spPr>
        <p:txBody>
          <a:bodyPr wrap="square" rtlCol="0">
            <a:spAutoFit/>
          </a:bodyPr>
          <a:lstStyle/>
          <a:p>
            <a:r>
              <a:rPr lang="en-US" sz="2000" b="1" u="sng" dirty="0" smtClean="0">
                <a:solidFill>
                  <a:srgbClr val="FFFF99"/>
                </a:solidFill>
                <a:effectLst>
                  <a:outerShdw blurRad="50800" dist="38100" dir="2700000" algn="tl" rotWithShape="0">
                    <a:prstClr val="black">
                      <a:alpha val="40000"/>
                    </a:prstClr>
                  </a:outerShdw>
                </a:effectLst>
              </a:rPr>
              <a:t>RAP NWP:  </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0-1 km Storm Relative Helicity</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Effective Bulk Shear</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Mean Wind 900-700 mb layer</a:t>
            </a:r>
          </a:p>
          <a:p>
            <a:pPr marL="342900" indent="-342900">
              <a:buFont typeface="Arial"/>
              <a:buChar char="•"/>
            </a:pPr>
            <a:r>
              <a:rPr lang="en-US" sz="2000" dirty="0" smtClean="0">
                <a:solidFill>
                  <a:srgbClr val="FFFF99"/>
                </a:solidFill>
                <a:effectLst>
                  <a:outerShdw blurRad="50800" dist="38100" dir="2700000" algn="tl" rotWithShape="0">
                    <a:prstClr val="black">
                      <a:alpha val="40000"/>
                    </a:prstClr>
                  </a:outerShdw>
                </a:effectLst>
              </a:rPr>
              <a:t>mlCAPE and mlCIN (penalty only)</a:t>
            </a:r>
            <a:endParaRPr lang="en-US" sz="2000" dirty="0">
              <a:solidFill>
                <a:srgbClr val="FFFF99"/>
              </a:solidFill>
              <a:effectLst>
                <a:outerShdw blurRad="50800" dist="38100" dir="2700000" algn="tl" rotWithShape="0">
                  <a:prstClr val="black">
                    <a:alpha val="40000"/>
                  </a:prstClr>
                </a:outerShdw>
              </a:effectLst>
            </a:endParaRPr>
          </a:p>
        </p:txBody>
      </p:sp>
      <p:sp>
        <p:nvSpPr>
          <p:cNvPr id="34" name="Left Brace 33"/>
          <p:cNvSpPr/>
          <p:nvPr/>
        </p:nvSpPr>
        <p:spPr>
          <a:xfrm rot="16200000">
            <a:off x="4163834" y="1055389"/>
            <a:ext cx="381000" cy="1600198"/>
          </a:xfrm>
          <a:prstGeom prst="leftBrace">
            <a:avLst>
              <a:gd name="adj1" fmla="val 44478"/>
              <a:gd name="adj2" fmla="val 50000"/>
            </a:avLst>
          </a:prstGeom>
          <a:ln w="38100" cmpd="sng">
            <a:solidFill>
              <a:srgbClr val="F2C31A"/>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ectangle 34"/>
          <p:cNvSpPr/>
          <p:nvPr/>
        </p:nvSpPr>
        <p:spPr>
          <a:xfrm>
            <a:off x="140995" y="1805457"/>
            <a:ext cx="2898332" cy="838815"/>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206025" y="1768435"/>
            <a:ext cx="2820344" cy="830997"/>
          </a:xfrm>
          <a:prstGeom prst="rect">
            <a:avLst/>
          </a:prstGeom>
          <a:noFill/>
        </p:spPr>
        <p:txBody>
          <a:bodyPr wrap="square" rtlCol="0">
            <a:spAutoFit/>
          </a:bodyPr>
          <a:lstStyle/>
          <a:p>
            <a:r>
              <a:rPr lang="en-US" sz="2400" dirty="0" smtClean="0">
                <a:solidFill>
                  <a:srgbClr val="FFFF99"/>
                </a:solidFill>
                <a:effectLst>
                  <a:outerShdw blurRad="50800" dist="38100" dir="2700000" algn="tl" rotWithShape="0">
                    <a:prstClr val="black">
                      <a:alpha val="40000"/>
                    </a:prstClr>
                  </a:outerShdw>
                </a:effectLst>
              </a:rPr>
              <a:t>1% of severe storms are tornadic</a:t>
            </a:r>
            <a:endParaRPr lang="en-US" sz="2400" dirty="0">
              <a:solidFill>
                <a:srgbClr val="FFFF99"/>
              </a:solidFill>
              <a:effectLst>
                <a:outerShdw blurRad="50800" dist="38100" dir="2700000" algn="tl" rotWithShape="0">
                  <a:prstClr val="black">
                    <a:alpha val="40000"/>
                  </a:prstClr>
                </a:outerShdw>
              </a:effectLst>
            </a:endParaRPr>
          </a:p>
        </p:txBody>
      </p:sp>
      <p:sp>
        <p:nvSpPr>
          <p:cNvPr id="38" name="Rectangle 37"/>
          <p:cNvSpPr/>
          <p:nvPr/>
        </p:nvSpPr>
        <p:spPr>
          <a:xfrm>
            <a:off x="4674937" y="2987104"/>
            <a:ext cx="4366126" cy="2248568"/>
          </a:xfrm>
          <a:prstGeom prst="rect">
            <a:avLst/>
          </a:prstGeom>
          <a:noFill/>
          <a:ln w="44450">
            <a:solidFill>
              <a:srgbClr val="F2C31A"/>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712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s2016_readout_example_cr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5700"/>
            <a:ext cx="9144000" cy="4542538"/>
          </a:xfrm>
          <a:prstGeom prst="rect">
            <a:avLst/>
          </a:prstGeom>
        </p:spPr>
      </p:pic>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4</a:t>
            </a:fld>
            <a:endParaRPr lang="en-US"/>
          </a:p>
        </p:txBody>
      </p:sp>
      <p:sp>
        <p:nvSpPr>
          <p:cNvPr id="2" name="TextBox 1"/>
          <p:cNvSpPr txBox="1"/>
          <p:nvPr/>
        </p:nvSpPr>
        <p:spPr>
          <a:xfrm>
            <a:off x="1066800" y="0"/>
            <a:ext cx="6558206" cy="646331"/>
          </a:xfrm>
          <a:prstGeom prst="rect">
            <a:avLst/>
          </a:prstGeom>
          <a:noFill/>
        </p:spPr>
        <p:txBody>
          <a:bodyPr wrap="none" rtlCol="0">
            <a:spAutoFit/>
          </a:bodyPr>
          <a:lstStyle/>
          <a:p>
            <a:r>
              <a:rPr lang="en-US" sz="3600" b="1" u="sng" dirty="0" err="1" smtClean="0"/>
              <a:t>ProbTor</a:t>
            </a:r>
            <a:r>
              <a:rPr lang="en-US" sz="3600" b="1" u="sng" dirty="0" smtClean="0"/>
              <a:t> Model AWIPS-II Display</a:t>
            </a:r>
            <a:endParaRPr lang="en-US" sz="3600" b="1" u="sng" dirty="0"/>
          </a:p>
        </p:txBody>
      </p:sp>
      <p:sp>
        <p:nvSpPr>
          <p:cNvPr id="7" name="TextBox 6"/>
          <p:cNvSpPr txBox="1"/>
          <p:nvPr/>
        </p:nvSpPr>
        <p:spPr>
          <a:xfrm>
            <a:off x="0" y="2362200"/>
            <a:ext cx="4343400" cy="2862323"/>
          </a:xfrm>
          <a:prstGeom prst="rect">
            <a:avLst/>
          </a:prstGeom>
          <a:solidFill>
            <a:schemeClr val="bg1"/>
          </a:solidFill>
        </p:spPr>
        <p:txBody>
          <a:bodyPr wrap="square" rtlCol="0">
            <a:spAutoFit/>
          </a:bodyPr>
          <a:lstStyle/>
          <a:p>
            <a:r>
              <a:rPr lang="en-US" dirty="0" smtClean="0">
                <a:solidFill>
                  <a:srgbClr val="08FFFC"/>
                </a:solidFill>
              </a:rPr>
              <a:t>Model output are shapefiles contoured around radar storm cells.</a:t>
            </a:r>
          </a:p>
          <a:p>
            <a:endParaRPr lang="en-US" dirty="0">
              <a:solidFill>
                <a:srgbClr val="08FFFC"/>
              </a:solidFill>
            </a:endParaRPr>
          </a:p>
          <a:p>
            <a:r>
              <a:rPr lang="en-US" dirty="0" smtClean="0">
                <a:solidFill>
                  <a:srgbClr val="08FFFC"/>
                </a:solidFill>
              </a:rPr>
              <a:t>Enhancement designed for overlay atop radar reflectivity—but can be overlaid on any field (satellite, radar velocity, etc.).</a:t>
            </a:r>
          </a:p>
          <a:p>
            <a:endParaRPr lang="en-US" dirty="0">
              <a:solidFill>
                <a:srgbClr val="08FFFC"/>
              </a:solidFill>
            </a:endParaRPr>
          </a:p>
          <a:p>
            <a:r>
              <a:rPr lang="en-US" dirty="0" smtClean="0">
                <a:solidFill>
                  <a:srgbClr val="08FFFC"/>
                </a:solidFill>
              </a:rPr>
              <a:t>Sampling offers readout of model probability as well as each model predictor.</a:t>
            </a:r>
            <a:endParaRPr lang="en-US" dirty="0">
              <a:solidFill>
                <a:srgbClr val="08FFFC"/>
              </a:solidFill>
            </a:endParaRPr>
          </a:p>
        </p:txBody>
      </p:sp>
      <p:cxnSp>
        <p:nvCxnSpPr>
          <p:cNvPr id="12" name="Straight Arrow Connector 11"/>
          <p:cNvCxnSpPr/>
          <p:nvPr/>
        </p:nvCxnSpPr>
        <p:spPr>
          <a:xfrm>
            <a:off x="4343400" y="2590800"/>
            <a:ext cx="1600200" cy="304800"/>
          </a:xfrm>
          <a:prstGeom prst="straightConnector1">
            <a:avLst/>
          </a:prstGeom>
          <a:ln w="635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673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5</a:t>
            </a:fld>
            <a:endParaRPr lang="en-US"/>
          </a:p>
        </p:txBody>
      </p:sp>
      <p:sp>
        <p:nvSpPr>
          <p:cNvPr id="3" name="Title 1"/>
          <p:cNvSpPr>
            <a:spLocks noGrp="1"/>
          </p:cNvSpPr>
          <p:nvPr>
            <p:ph type="title"/>
          </p:nvPr>
        </p:nvSpPr>
        <p:spPr>
          <a:xfrm>
            <a:off x="458262" y="0"/>
            <a:ext cx="8228538" cy="680320"/>
          </a:xfrm>
        </p:spPr>
        <p:txBody>
          <a:bodyPr/>
          <a:lstStyle/>
          <a:p>
            <a:r>
              <a:rPr lang="en-US" sz="3600" b="1" u="sng" dirty="0" err="1" smtClean="0">
                <a:latin typeface="+mn-lt"/>
              </a:rPr>
              <a:t>ProbTor</a:t>
            </a:r>
            <a:r>
              <a:rPr lang="en-US" sz="3600" b="1" u="sng" dirty="0" smtClean="0">
                <a:latin typeface="+mn-lt"/>
              </a:rPr>
              <a:t> Model Performance</a:t>
            </a:r>
            <a:endParaRPr lang="en-US" sz="3600" b="1" u="sng" dirty="0">
              <a:latin typeface="+mn-lt"/>
            </a:endParaRPr>
          </a:p>
        </p:txBody>
      </p:sp>
      <p:sp>
        <p:nvSpPr>
          <p:cNvPr id="7" name="TextBox 6"/>
          <p:cNvSpPr txBox="1"/>
          <p:nvPr/>
        </p:nvSpPr>
        <p:spPr>
          <a:xfrm>
            <a:off x="360279" y="4470935"/>
            <a:ext cx="3581400" cy="369332"/>
          </a:xfrm>
          <a:prstGeom prst="rect">
            <a:avLst/>
          </a:prstGeom>
          <a:noFill/>
        </p:spPr>
        <p:txBody>
          <a:bodyPr wrap="square" rtlCol="0">
            <a:spAutoFit/>
          </a:bodyPr>
          <a:lstStyle/>
          <a:p>
            <a:pPr algn="ctr"/>
            <a:r>
              <a:rPr lang="en-US" dirty="0" smtClean="0"/>
              <a:t>POD/FAR/CSI</a:t>
            </a:r>
            <a:endParaRPr lang="en-US" dirty="0"/>
          </a:p>
        </p:txBody>
      </p:sp>
      <p:sp>
        <p:nvSpPr>
          <p:cNvPr id="8" name="TextBox 7"/>
          <p:cNvSpPr txBox="1"/>
          <p:nvPr/>
        </p:nvSpPr>
        <p:spPr>
          <a:xfrm>
            <a:off x="5105400" y="4432061"/>
            <a:ext cx="3657600" cy="369332"/>
          </a:xfrm>
          <a:prstGeom prst="rect">
            <a:avLst/>
          </a:prstGeom>
          <a:noFill/>
        </p:spPr>
        <p:txBody>
          <a:bodyPr wrap="square" rtlCol="0">
            <a:spAutoFit/>
          </a:bodyPr>
          <a:lstStyle/>
          <a:p>
            <a:pPr algn="ctr"/>
            <a:r>
              <a:rPr lang="en-US" dirty="0" smtClean="0"/>
              <a:t>Reliability</a:t>
            </a:r>
            <a:endParaRPr lang="en-US" dirty="0"/>
          </a:p>
        </p:txBody>
      </p:sp>
      <p:sp>
        <p:nvSpPr>
          <p:cNvPr id="10" name="TextBox 9"/>
          <p:cNvSpPr txBox="1"/>
          <p:nvPr/>
        </p:nvSpPr>
        <p:spPr>
          <a:xfrm>
            <a:off x="13911" y="4781719"/>
            <a:ext cx="9130089" cy="1938992"/>
          </a:xfrm>
          <a:prstGeom prst="rect">
            <a:avLst/>
          </a:prstGeom>
          <a:noFill/>
        </p:spPr>
        <p:txBody>
          <a:bodyPr wrap="square" rtlCol="0">
            <a:spAutoFit/>
          </a:bodyPr>
          <a:lstStyle/>
          <a:p>
            <a:pPr marL="285750" indent="-285750">
              <a:buFont typeface="Arial"/>
              <a:buChar char="•"/>
            </a:pPr>
            <a:r>
              <a:rPr lang="en-US" sz="2000" dirty="0" smtClean="0"/>
              <a:t>Skill plots show </a:t>
            </a:r>
            <a:r>
              <a:rPr lang="en-US" sz="2000" dirty="0" err="1" smtClean="0"/>
              <a:t>ProbTor</a:t>
            </a:r>
            <a:r>
              <a:rPr lang="en-US" sz="2000" dirty="0" smtClean="0"/>
              <a:t> is less skillful (as expected) than experienced forecasters, but offers increased lead-time</a:t>
            </a:r>
            <a:endParaRPr lang="en-US" sz="2000" dirty="0"/>
          </a:p>
          <a:p>
            <a:pPr marL="285750" indent="-285750">
              <a:buFont typeface="Arial"/>
              <a:buChar char="•"/>
            </a:pPr>
            <a:r>
              <a:rPr lang="en-US" sz="2000" dirty="0" smtClean="0"/>
              <a:t>Reliability shows slight </a:t>
            </a:r>
            <a:r>
              <a:rPr lang="en-US" sz="2000" dirty="0" err="1" smtClean="0"/>
              <a:t>underforecast</a:t>
            </a:r>
            <a:r>
              <a:rPr lang="en-US" sz="2000" dirty="0" smtClean="0"/>
              <a:t> bias at </a:t>
            </a:r>
            <a:r>
              <a:rPr lang="en-US" sz="2000" dirty="0" err="1" smtClean="0"/>
              <a:t>ProbTor</a:t>
            </a:r>
            <a:r>
              <a:rPr lang="en-US" sz="2000" dirty="0" smtClean="0"/>
              <a:t> ≤ 60% and slight </a:t>
            </a:r>
            <a:r>
              <a:rPr lang="en-US" sz="2000" dirty="0" err="1" smtClean="0"/>
              <a:t>overforecast</a:t>
            </a:r>
            <a:r>
              <a:rPr lang="en-US" sz="2000" dirty="0" smtClean="0"/>
              <a:t> ≥ 70%</a:t>
            </a:r>
          </a:p>
          <a:p>
            <a:pPr marL="285750" indent="-285750">
              <a:buFont typeface="Arial"/>
              <a:buChar char="•"/>
            </a:pPr>
            <a:r>
              <a:rPr lang="en-US" sz="2000" dirty="0" smtClean="0"/>
              <a:t>Despite small reliability biases, </a:t>
            </a:r>
            <a:r>
              <a:rPr lang="en-US" sz="2000" dirty="0" err="1" smtClean="0"/>
              <a:t>ProbTor</a:t>
            </a:r>
            <a:r>
              <a:rPr lang="en-US" sz="2000" dirty="0" smtClean="0"/>
              <a:t> is fairly well-calibrated</a:t>
            </a:r>
          </a:p>
          <a:p>
            <a:endParaRPr lang="en-US" sz="2000" dirty="0" smtClean="0"/>
          </a:p>
        </p:txBody>
      </p:sp>
      <p:pic>
        <p:nvPicPr>
          <p:cNvPr id="9" name="Picture 8" descr="reliability.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677" y="803393"/>
            <a:ext cx="4633412" cy="3617870"/>
          </a:xfrm>
          <a:prstGeom prst="rect">
            <a:avLst/>
          </a:prstGeom>
        </p:spPr>
      </p:pic>
      <p:pic>
        <p:nvPicPr>
          <p:cNvPr id="11" name="Picture 10" descr="ProbTornado60-nws_skill_1stLSR-LT.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3393"/>
            <a:ext cx="4431324" cy="3617870"/>
          </a:xfrm>
          <a:prstGeom prst="rect">
            <a:avLst/>
          </a:prstGeom>
        </p:spPr>
      </p:pic>
    </p:spTree>
    <p:custDataLst>
      <p:tags r:id="rId1"/>
    </p:custDataLst>
    <p:extLst>
      <p:ext uri="{BB962C8B-B14F-4D97-AF65-F5344CB8AC3E}">
        <p14:creationId xmlns:p14="http://schemas.microsoft.com/office/powerpoint/2010/main" val="42087233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6</a:t>
            </a:fld>
            <a:endParaRPr lang="en-US"/>
          </a:p>
        </p:txBody>
      </p:sp>
      <p:sp>
        <p:nvSpPr>
          <p:cNvPr id="6" name="TextBox 5"/>
          <p:cNvSpPr txBox="1"/>
          <p:nvPr/>
        </p:nvSpPr>
        <p:spPr>
          <a:xfrm>
            <a:off x="381000" y="177224"/>
            <a:ext cx="8305800" cy="646331"/>
          </a:xfrm>
          <a:prstGeom prst="rect">
            <a:avLst/>
          </a:prstGeom>
          <a:noFill/>
        </p:spPr>
        <p:txBody>
          <a:bodyPr wrap="square" rtlCol="0">
            <a:spAutoFit/>
          </a:bodyPr>
          <a:lstStyle/>
          <a:p>
            <a:r>
              <a:rPr lang="en-US" sz="3600" b="1" u="sng" dirty="0" err="1" smtClean="0">
                <a:effectLst>
                  <a:outerShdw blurRad="50800" dist="38100" dir="2700000" algn="tl" rotWithShape="0">
                    <a:prstClr val="black">
                      <a:alpha val="40000"/>
                    </a:prstClr>
                  </a:outerShdw>
                </a:effectLst>
              </a:rPr>
              <a:t>ProbTor</a:t>
            </a:r>
            <a:r>
              <a:rPr lang="en-US" sz="3600" b="1" u="sng" dirty="0" smtClean="0">
                <a:effectLst>
                  <a:outerShdw blurRad="50800" dist="38100" dir="2700000" algn="tl" rotWithShape="0">
                    <a:prstClr val="black">
                      <a:alpha val="40000"/>
                    </a:prstClr>
                  </a:outerShdw>
                </a:effectLst>
              </a:rPr>
              <a:t>: Helping in the ‘uncertain’ zone</a:t>
            </a:r>
            <a:endParaRPr lang="en-US" sz="3600" b="1" u="sng" dirty="0">
              <a:effectLst>
                <a:outerShdw blurRad="50800" dist="38100" dir="2700000" algn="tl" rotWithShape="0">
                  <a:prstClr val="black">
                    <a:alpha val="40000"/>
                  </a:prstClr>
                </a:outerShdw>
              </a:effectLst>
            </a:endParaRPr>
          </a:p>
        </p:txBody>
      </p:sp>
      <p:grpSp>
        <p:nvGrpSpPr>
          <p:cNvPr id="21" name="Group 20"/>
          <p:cNvGrpSpPr/>
          <p:nvPr/>
        </p:nvGrpSpPr>
        <p:grpSpPr>
          <a:xfrm>
            <a:off x="10070" y="903489"/>
            <a:ext cx="8827875" cy="5310820"/>
            <a:chOff x="10070" y="903489"/>
            <a:chExt cx="8827875" cy="5310820"/>
          </a:xfrm>
        </p:grpSpPr>
        <p:sp>
          <p:nvSpPr>
            <p:cNvPr id="16" name="Rectangle 15"/>
            <p:cNvSpPr/>
            <p:nvPr/>
          </p:nvSpPr>
          <p:spPr>
            <a:xfrm>
              <a:off x="641569" y="903489"/>
              <a:ext cx="8045231" cy="4596005"/>
            </a:xfrm>
            <a:prstGeom prst="rect">
              <a:avLst/>
            </a:prstGeom>
            <a:gradFill>
              <a:gsLst>
                <a:gs pos="0">
                  <a:srgbClr val="FF0000"/>
                </a:gs>
                <a:gs pos="25000">
                  <a:srgbClr val="DD5F6F"/>
                </a:gs>
                <a:gs pos="40000">
                  <a:srgbClr val="D5B2B9"/>
                </a:gs>
                <a:gs pos="50000">
                  <a:schemeClr val="tx1">
                    <a:lumMod val="75000"/>
                  </a:schemeClr>
                </a:gs>
                <a:gs pos="60000">
                  <a:srgbClr val="AEF698"/>
                </a:gs>
                <a:gs pos="75000">
                  <a:srgbClr val="52E341"/>
                </a:gs>
                <a:gs pos="100000">
                  <a:srgbClr val="0080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15383" y="903489"/>
              <a:ext cx="8222562" cy="4596005"/>
              <a:chOff x="615383" y="903489"/>
              <a:chExt cx="8222562" cy="4596005"/>
            </a:xfrm>
          </p:grpSpPr>
          <p:cxnSp>
            <p:nvCxnSpPr>
              <p:cNvPr id="7" name="Straight Arrow Connector 6"/>
              <p:cNvCxnSpPr/>
              <p:nvPr/>
            </p:nvCxnSpPr>
            <p:spPr>
              <a:xfrm>
                <a:off x="615383" y="5499494"/>
                <a:ext cx="8222562" cy="0"/>
              </a:xfrm>
              <a:prstGeom prst="straightConnector1">
                <a:avLst/>
              </a:prstGeom>
              <a:ln w="50800">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41569" y="903489"/>
                <a:ext cx="0" cy="4596005"/>
              </a:xfrm>
              <a:prstGeom prst="straightConnector1">
                <a:avLst/>
              </a:prstGeom>
              <a:ln w="50800">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rot="16200000">
              <a:off x="-1206800" y="2879338"/>
              <a:ext cx="2956959" cy="523220"/>
            </a:xfrm>
            <a:prstGeom prst="rect">
              <a:avLst/>
            </a:prstGeom>
            <a:noFill/>
          </p:spPr>
          <p:txBody>
            <a:bodyPr wrap="none" rtlCol="0">
              <a:spAutoFit/>
            </a:bodyPr>
            <a:lstStyle/>
            <a:p>
              <a:r>
                <a:rPr lang="en-US" sz="2800" dirty="0" smtClean="0"/>
                <a:t> Tornadic Certainty</a:t>
              </a:r>
              <a:endParaRPr lang="en-US" sz="2800" dirty="0"/>
            </a:p>
          </p:txBody>
        </p:sp>
        <p:sp>
          <p:nvSpPr>
            <p:cNvPr id="14" name="TextBox 13"/>
            <p:cNvSpPr txBox="1"/>
            <p:nvPr/>
          </p:nvSpPr>
          <p:spPr>
            <a:xfrm>
              <a:off x="4273109" y="5691089"/>
              <a:ext cx="943487" cy="523220"/>
            </a:xfrm>
            <a:prstGeom prst="rect">
              <a:avLst/>
            </a:prstGeom>
            <a:noFill/>
          </p:spPr>
          <p:txBody>
            <a:bodyPr wrap="none" rtlCol="0">
              <a:spAutoFit/>
            </a:bodyPr>
            <a:lstStyle/>
            <a:p>
              <a:r>
                <a:rPr lang="en-US" sz="2800" dirty="0" smtClean="0"/>
                <a:t>Time</a:t>
              </a:r>
              <a:endParaRPr lang="en-US" sz="2800" dirty="0"/>
            </a:p>
          </p:txBody>
        </p:sp>
        <p:sp>
          <p:nvSpPr>
            <p:cNvPr id="17" name="TextBox 16"/>
            <p:cNvSpPr txBox="1"/>
            <p:nvPr/>
          </p:nvSpPr>
          <p:spPr>
            <a:xfrm>
              <a:off x="6971584" y="5054297"/>
              <a:ext cx="1715216" cy="369332"/>
            </a:xfrm>
            <a:prstGeom prst="rect">
              <a:avLst/>
            </a:prstGeom>
            <a:noFill/>
          </p:spPr>
          <p:txBody>
            <a:bodyPr wrap="square" rtlCol="0">
              <a:spAutoFit/>
            </a:bodyPr>
            <a:lstStyle/>
            <a:p>
              <a:pPr algn="r"/>
              <a:r>
                <a:rPr lang="en-US" b="1" dirty="0" smtClean="0"/>
                <a:t>Non-tornadic</a:t>
              </a:r>
            </a:p>
          </p:txBody>
        </p:sp>
        <p:sp>
          <p:nvSpPr>
            <p:cNvPr id="18" name="TextBox 17"/>
            <p:cNvSpPr txBox="1"/>
            <p:nvPr/>
          </p:nvSpPr>
          <p:spPr>
            <a:xfrm>
              <a:off x="7502434" y="924949"/>
              <a:ext cx="1142685" cy="369332"/>
            </a:xfrm>
            <a:prstGeom prst="rect">
              <a:avLst/>
            </a:prstGeom>
            <a:noFill/>
          </p:spPr>
          <p:txBody>
            <a:bodyPr wrap="square" rtlCol="0">
              <a:spAutoFit/>
            </a:bodyPr>
            <a:lstStyle/>
            <a:p>
              <a:pPr algn="r"/>
              <a:r>
                <a:rPr lang="en-US" b="1" dirty="0" smtClean="0"/>
                <a:t>Tornadic</a:t>
              </a:r>
            </a:p>
          </p:txBody>
        </p:sp>
        <p:sp>
          <p:nvSpPr>
            <p:cNvPr id="19" name="TextBox 18"/>
            <p:cNvSpPr txBox="1"/>
            <p:nvPr/>
          </p:nvSpPr>
          <p:spPr>
            <a:xfrm>
              <a:off x="6971584" y="2847072"/>
              <a:ext cx="1715216" cy="369332"/>
            </a:xfrm>
            <a:prstGeom prst="rect">
              <a:avLst/>
            </a:prstGeom>
            <a:noFill/>
          </p:spPr>
          <p:txBody>
            <a:bodyPr wrap="square" rtlCol="0">
              <a:spAutoFit/>
            </a:bodyPr>
            <a:lstStyle/>
            <a:p>
              <a:pPr algn="r"/>
              <a:r>
                <a:rPr lang="en-US" b="1" dirty="0" smtClean="0"/>
                <a:t>Uncertain</a:t>
              </a:r>
            </a:p>
          </p:txBody>
        </p:sp>
      </p:grpSp>
      <p:sp>
        <p:nvSpPr>
          <p:cNvPr id="15" name="Freeform 14"/>
          <p:cNvSpPr/>
          <p:nvPr/>
        </p:nvSpPr>
        <p:spPr>
          <a:xfrm>
            <a:off x="654663" y="1205537"/>
            <a:ext cx="8013070" cy="4280863"/>
          </a:xfrm>
          <a:custGeom>
            <a:avLst/>
            <a:gdLst>
              <a:gd name="connsiteX0" fmla="*/ 0 w 8013070"/>
              <a:gd name="connsiteY0" fmla="*/ 4280863 h 4280863"/>
              <a:gd name="connsiteX1" fmla="*/ 261865 w 8013070"/>
              <a:gd name="connsiteY1" fmla="*/ 3233340 h 4280863"/>
              <a:gd name="connsiteX2" fmla="*/ 641569 w 8013070"/>
              <a:gd name="connsiteY2" fmla="*/ 2552451 h 4280863"/>
              <a:gd name="connsiteX3" fmla="*/ 1073646 w 8013070"/>
              <a:gd name="connsiteY3" fmla="*/ 1937031 h 4280863"/>
              <a:gd name="connsiteX4" fmla="*/ 1453351 w 8013070"/>
              <a:gd name="connsiteY4" fmla="*/ 1544210 h 4280863"/>
              <a:gd name="connsiteX5" fmla="*/ 1833055 w 8013070"/>
              <a:gd name="connsiteY5" fmla="*/ 1452552 h 4280863"/>
              <a:gd name="connsiteX6" fmla="*/ 2199666 w 8013070"/>
              <a:gd name="connsiteY6" fmla="*/ 1085919 h 4280863"/>
              <a:gd name="connsiteX7" fmla="*/ 2422251 w 8013070"/>
              <a:gd name="connsiteY7" fmla="*/ 221713 h 4280863"/>
              <a:gd name="connsiteX8" fmla="*/ 2893608 w 8013070"/>
              <a:gd name="connsiteY8" fmla="*/ 12208 h 4280863"/>
              <a:gd name="connsiteX9" fmla="*/ 3338779 w 8013070"/>
              <a:gd name="connsiteY9" fmla="*/ 483593 h 4280863"/>
              <a:gd name="connsiteX10" fmla="*/ 3404245 w 8013070"/>
              <a:gd name="connsiteY10" fmla="*/ 981167 h 4280863"/>
              <a:gd name="connsiteX11" fmla="*/ 3548271 w 8013070"/>
              <a:gd name="connsiteY11" fmla="*/ 1229953 h 4280863"/>
              <a:gd name="connsiteX12" fmla="*/ 3862509 w 8013070"/>
              <a:gd name="connsiteY12" fmla="*/ 1256141 h 4280863"/>
              <a:gd name="connsiteX13" fmla="*/ 4098188 w 8013070"/>
              <a:gd name="connsiteY13" fmla="*/ 1151389 h 4280863"/>
              <a:gd name="connsiteX14" fmla="*/ 4412426 w 8013070"/>
              <a:gd name="connsiteY14" fmla="*/ 732380 h 4280863"/>
              <a:gd name="connsiteX15" fmla="*/ 4674291 w 8013070"/>
              <a:gd name="connsiteY15" fmla="*/ 509781 h 4280863"/>
              <a:gd name="connsiteX16" fmla="*/ 5237300 w 8013070"/>
              <a:gd name="connsiteY16" fmla="*/ 693098 h 4280863"/>
              <a:gd name="connsiteX17" fmla="*/ 5394420 w 8013070"/>
              <a:gd name="connsiteY17" fmla="*/ 1007355 h 4280863"/>
              <a:gd name="connsiteX18" fmla="*/ 5499166 w 8013070"/>
              <a:gd name="connsiteY18" fmla="*/ 1269235 h 4280863"/>
              <a:gd name="connsiteX19" fmla="*/ 5630098 w 8013070"/>
              <a:gd name="connsiteY19" fmla="*/ 1518022 h 4280863"/>
              <a:gd name="connsiteX20" fmla="*/ 5918150 w 8013070"/>
              <a:gd name="connsiteY20" fmla="*/ 1701338 h 4280863"/>
              <a:gd name="connsiteX21" fmla="*/ 6284761 w 8013070"/>
              <a:gd name="connsiteY21" fmla="*/ 1819185 h 4280863"/>
              <a:gd name="connsiteX22" fmla="*/ 6415693 w 8013070"/>
              <a:gd name="connsiteY22" fmla="*/ 1884655 h 4280863"/>
              <a:gd name="connsiteX23" fmla="*/ 6756118 w 8013070"/>
              <a:gd name="connsiteY23" fmla="*/ 2146536 h 4280863"/>
              <a:gd name="connsiteX24" fmla="*/ 7057263 w 8013070"/>
              <a:gd name="connsiteY24" fmla="*/ 2539357 h 4280863"/>
              <a:gd name="connsiteX25" fmla="*/ 7515526 w 8013070"/>
              <a:gd name="connsiteY25" fmla="*/ 2958366 h 4280863"/>
              <a:gd name="connsiteX26" fmla="*/ 7672645 w 8013070"/>
              <a:gd name="connsiteY26" fmla="*/ 3233340 h 4280863"/>
              <a:gd name="connsiteX27" fmla="*/ 8013070 w 8013070"/>
              <a:gd name="connsiteY27" fmla="*/ 3796384 h 428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13070" h="4280863">
                <a:moveTo>
                  <a:pt x="0" y="4280863"/>
                </a:moveTo>
                <a:cubicBezTo>
                  <a:pt x="77468" y="3901136"/>
                  <a:pt x="154937" y="3521409"/>
                  <a:pt x="261865" y="3233340"/>
                </a:cubicBezTo>
                <a:cubicBezTo>
                  <a:pt x="368793" y="2945271"/>
                  <a:pt x="506272" y="2768502"/>
                  <a:pt x="641569" y="2552451"/>
                </a:cubicBezTo>
                <a:cubicBezTo>
                  <a:pt x="776866" y="2336399"/>
                  <a:pt x="938349" y="2105071"/>
                  <a:pt x="1073646" y="1937031"/>
                </a:cubicBezTo>
                <a:cubicBezTo>
                  <a:pt x="1208943" y="1768991"/>
                  <a:pt x="1326783" y="1624956"/>
                  <a:pt x="1453351" y="1544210"/>
                </a:cubicBezTo>
                <a:cubicBezTo>
                  <a:pt x="1579919" y="1463464"/>
                  <a:pt x="1708669" y="1528934"/>
                  <a:pt x="1833055" y="1452552"/>
                </a:cubicBezTo>
                <a:cubicBezTo>
                  <a:pt x="1957441" y="1376170"/>
                  <a:pt x="2101467" y="1291059"/>
                  <a:pt x="2199666" y="1085919"/>
                </a:cubicBezTo>
                <a:cubicBezTo>
                  <a:pt x="2297865" y="880779"/>
                  <a:pt x="2306594" y="400665"/>
                  <a:pt x="2422251" y="221713"/>
                </a:cubicBezTo>
                <a:cubicBezTo>
                  <a:pt x="2537908" y="42761"/>
                  <a:pt x="2740853" y="-31439"/>
                  <a:pt x="2893608" y="12208"/>
                </a:cubicBezTo>
                <a:cubicBezTo>
                  <a:pt x="3046363" y="55855"/>
                  <a:pt x="3253673" y="322100"/>
                  <a:pt x="3338779" y="483593"/>
                </a:cubicBezTo>
                <a:cubicBezTo>
                  <a:pt x="3423885" y="645086"/>
                  <a:pt x="3369330" y="856774"/>
                  <a:pt x="3404245" y="981167"/>
                </a:cubicBezTo>
                <a:cubicBezTo>
                  <a:pt x="3439160" y="1105560"/>
                  <a:pt x="3471894" y="1184124"/>
                  <a:pt x="3548271" y="1229953"/>
                </a:cubicBezTo>
                <a:cubicBezTo>
                  <a:pt x="3624648" y="1275782"/>
                  <a:pt x="3770856" y="1269235"/>
                  <a:pt x="3862509" y="1256141"/>
                </a:cubicBezTo>
                <a:cubicBezTo>
                  <a:pt x="3954162" y="1243047"/>
                  <a:pt x="4006535" y="1238682"/>
                  <a:pt x="4098188" y="1151389"/>
                </a:cubicBezTo>
                <a:cubicBezTo>
                  <a:pt x="4189841" y="1064095"/>
                  <a:pt x="4316409" y="839315"/>
                  <a:pt x="4412426" y="732380"/>
                </a:cubicBezTo>
                <a:cubicBezTo>
                  <a:pt x="4508443" y="625445"/>
                  <a:pt x="4536812" y="516328"/>
                  <a:pt x="4674291" y="509781"/>
                </a:cubicBezTo>
                <a:cubicBezTo>
                  <a:pt x="4811770" y="503234"/>
                  <a:pt x="5117279" y="610169"/>
                  <a:pt x="5237300" y="693098"/>
                </a:cubicBezTo>
                <a:cubicBezTo>
                  <a:pt x="5357322" y="776027"/>
                  <a:pt x="5350776" y="911332"/>
                  <a:pt x="5394420" y="1007355"/>
                </a:cubicBezTo>
                <a:cubicBezTo>
                  <a:pt x="5438064" y="1103378"/>
                  <a:pt x="5459886" y="1184124"/>
                  <a:pt x="5499166" y="1269235"/>
                </a:cubicBezTo>
                <a:cubicBezTo>
                  <a:pt x="5538446" y="1354346"/>
                  <a:pt x="5560267" y="1446005"/>
                  <a:pt x="5630098" y="1518022"/>
                </a:cubicBezTo>
                <a:cubicBezTo>
                  <a:pt x="5699929" y="1590039"/>
                  <a:pt x="5809040" y="1651144"/>
                  <a:pt x="5918150" y="1701338"/>
                </a:cubicBezTo>
                <a:cubicBezTo>
                  <a:pt x="6027260" y="1751532"/>
                  <a:pt x="6201837" y="1788632"/>
                  <a:pt x="6284761" y="1819185"/>
                </a:cubicBezTo>
                <a:cubicBezTo>
                  <a:pt x="6367685" y="1849738"/>
                  <a:pt x="6337133" y="1830096"/>
                  <a:pt x="6415693" y="1884655"/>
                </a:cubicBezTo>
                <a:cubicBezTo>
                  <a:pt x="6494253" y="1939214"/>
                  <a:pt x="6649190" y="2037419"/>
                  <a:pt x="6756118" y="2146536"/>
                </a:cubicBezTo>
                <a:cubicBezTo>
                  <a:pt x="6863046" y="2255653"/>
                  <a:pt x="6930695" y="2404052"/>
                  <a:pt x="7057263" y="2539357"/>
                </a:cubicBezTo>
                <a:cubicBezTo>
                  <a:pt x="7183831" y="2674662"/>
                  <a:pt x="7412962" y="2842702"/>
                  <a:pt x="7515526" y="2958366"/>
                </a:cubicBezTo>
                <a:cubicBezTo>
                  <a:pt x="7618090" y="3074030"/>
                  <a:pt x="7589721" y="3093670"/>
                  <a:pt x="7672645" y="3233340"/>
                </a:cubicBezTo>
                <a:cubicBezTo>
                  <a:pt x="7755569" y="3373010"/>
                  <a:pt x="7884319" y="3584697"/>
                  <a:pt x="8013070" y="3796384"/>
                </a:cubicBezTo>
              </a:path>
            </a:pathLst>
          </a:custGeom>
          <a:ln w="635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1479537" y="1796569"/>
            <a:ext cx="6022897" cy="1922512"/>
          </a:xfrm>
          <a:prstGeom prst="rect">
            <a:avLst/>
          </a:prstGeom>
          <a:noFill/>
          <a:ln w="19050">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Isosceles Triangle 2"/>
          <p:cNvSpPr/>
          <p:nvPr/>
        </p:nvSpPr>
        <p:spPr>
          <a:xfrm rot="10581328">
            <a:off x="2981315" y="1060218"/>
            <a:ext cx="229889" cy="468125"/>
          </a:xfrm>
          <a:prstGeom prst="triangle">
            <a:avLst/>
          </a:prstGeom>
          <a:gradFill>
            <a:gsLst>
              <a:gs pos="0">
                <a:schemeClr val="tx1">
                  <a:lumMod val="65000"/>
                </a:schemeClr>
              </a:gs>
              <a:gs pos="36000">
                <a:schemeClr val="bg1">
                  <a:lumMod val="50000"/>
                  <a:lumOff val="50000"/>
                </a:schemeClr>
              </a:gs>
              <a:gs pos="67000">
                <a:schemeClr val="bg1">
                  <a:lumMod val="65000"/>
                  <a:lumOff val="35000"/>
                </a:schemeClr>
              </a:gs>
              <a:gs pos="100000">
                <a:schemeClr val="bg1">
                  <a:lumMod val="75000"/>
                  <a:lumOff val="25000"/>
                </a:schemeClr>
              </a:gs>
            </a:gsLst>
          </a:gradFill>
          <a:ln>
            <a:solidFill>
              <a:schemeClr val="bg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p:nvSpPr>
        <p:spPr>
          <a:xfrm rot="10581328">
            <a:off x="5313533" y="1191176"/>
            <a:ext cx="229889" cy="468125"/>
          </a:xfrm>
          <a:prstGeom prst="triangle">
            <a:avLst/>
          </a:prstGeom>
          <a:gradFill>
            <a:gsLst>
              <a:gs pos="0">
                <a:schemeClr val="tx1">
                  <a:lumMod val="65000"/>
                </a:schemeClr>
              </a:gs>
              <a:gs pos="36000">
                <a:schemeClr val="bg1">
                  <a:lumMod val="50000"/>
                  <a:lumOff val="50000"/>
                </a:schemeClr>
              </a:gs>
              <a:gs pos="67000">
                <a:schemeClr val="bg1">
                  <a:lumMod val="65000"/>
                  <a:lumOff val="35000"/>
                </a:schemeClr>
              </a:gs>
              <a:gs pos="100000">
                <a:schemeClr val="bg1">
                  <a:lumMod val="75000"/>
                  <a:lumOff val="25000"/>
                </a:schemeClr>
              </a:gs>
            </a:gsLst>
          </a:gradFill>
          <a:ln>
            <a:solidFill>
              <a:schemeClr val="bg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2127654" y="1796569"/>
            <a:ext cx="1306056" cy="677671"/>
            <a:chOff x="762678" y="3993680"/>
            <a:chExt cx="1306056" cy="677671"/>
          </a:xfrm>
        </p:grpSpPr>
        <p:sp>
          <p:nvSpPr>
            <p:cNvPr id="5" name="Explosion 1 4"/>
            <p:cNvSpPr/>
            <p:nvPr/>
          </p:nvSpPr>
          <p:spPr>
            <a:xfrm>
              <a:off x="762678" y="3993680"/>
              <a:ext cx="1306056" cy="677671"/>
            </a:xfrm>
            <a:prstGeom prst="irregularSeal1">
              <a:avLst/>
            </a:prstGeom>
            <a:solidFill>
              <a:srgbClr val="FF6100"/>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896888" y="4093429"/>
              <a:ext cx="1034367" cy="369332"/>
            </a:xfrm>
            <a:prstGeom prst="rect">
              <a:avLst/>
            </a:prstGeom>
            <a:noFill/>
          </p:spPr>
          <p:txBody>
            <a:bodyPr wrap="square" rtlCol="0">
              <a:spAutoFit/>
            </a:bodyPr>
            <a:lstStyle/>
            <a:p>
              <a:r>
                <a:rPr lang="en-US" dirty="0" err="1" smtClean="0"/>
                <a:t>TorWarn</a:t>
              </a:r>
              <a:endParaRPr lang="en-US" dirty="0"/>
            </a:p>
          </p:txBody>
        </p:sp>
      </p:grpSp>
      <p:sp>
        <p:nvSpPr>
          <p:cNvPr id="22" name="TextBox 21"/>
          <p:cNvSpPr txBox="1"/>
          <p:nvPr/>
        </p:nvSpPr>
        <p:spPr>
          <a:xfrm>
            <a:off x="1229235" y="4592632"/>
            <a:ext cx="2344739" cy="830997"/>
          </a:xfrm>
          <a:prstGeom prst="rect">
            <a:avLst/>
          </a:prstGeom>
          <a:noFill/>
          <a:ln w="38100">
            <a:solidFill>
              <a:schemeClr val="tx1"/>
            </a:solidFill>
          </a:ln>
        </p:spPr>
        <p:txBody>
          <a:bodyPr wrap="square" rtlCol="0">
            <a:spAutoFit/>
          </a:bodyPr>
          <a:lstStyle/>
          <a:p>
            <a:pPr algn="ctr"/>
            <a:r>
              <a:rPr lang="en-US" sz="2400" dirty="0" smtClean="0"/>
              <a:t>Tornadic Zone of Uncertainty</a:t>
            </a:r>
          </a:p>
        </p:txBody>
      </p:sp>
      <p:cxnSp>
        <p:nvCxnSpPr>
          <p:cNvPr id="20" name="Straight Arrow Connector 19"/>
          <p:cNvCxnSpPr/>
          <p:nvPr/>
        </p:nvCxnSpPr>
        <p:spPr>
          <a:xfrm flipV="1">
            <a:off x="2751894" y="3719081"/>
            <a:ext cx="214774" cy="873551"/>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87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7</a:t>
            </a:fld>
            <a:endParaRPr lang="en-US"/>
          </a:p>
        </p:txBody>
      </p:sp>
      <p:sp>
        <p:nvSpPr>
          <p:cNvPr id="6" name="TextBox 5"/>
          <p:cNvSpPr txBox="1"/>
          <p:nvPr/>
        </p:nvSpPr>
        <p:spPr>
          <a:xfrm>
            <a:off x="181439" y="146988"/>
            <a:ext cx="8807762" cy="646331"/>
          </a:xfrm>
          <a:prstGeom prst="rect">
            <a:avLst/>
          </a:prstGeom>
          <a:noFill/>
        </p:spPr>
        <p:txBody>
          <a:bodyPr wrap="square" rtlCol="0">
            <a:spAutoFit/>
          </a:bodyPr>
          <a:lstStyle/>
          <a:p>
            <a:r>
              <a:rPr lang="en-US" sz="3600" b="1" u="sng" dirty="0" err="1" smtClean="0">
                <a:effectLst>
                  <a:outerShdw blurRad="50800" dist="38100" dir="2700000" algn="tl" rotWithShape="0">
                    <a:prstClr val="black">
                      <a:alpha val="40000"/>
                    </a:prstClr>
                  </a:outerShdw>
                </a:effectLst>
              </a:rPr>
              <a:t>ProbTor</a:t>
            </a:r>
            <a:r>
              <a:rPr lang="en-US" sz="3600" b="1" u="sng" dirty="0" smtClean="0">
                <a:effectLst>
                  <a:outerShdw blurRad="50800" dist="38100" dir="2700000" algn="tl" rotWithShape="0">
                    <a:prstClr val="black">
                      <a:alpha val="40000"/>
                    </a:prstClr>
                  </a:outerShdw>
                </a:effectLst>
              </a:rPr>
              <a:t>:  Kinematic Environment Matters!</a:t>
            </a:r>
            <a:endParaRPr lang="en-US" sz="3600" b="1" u="sng" dirty="0">
              <a:effectLst>
                <a:outerShdw blurRad="50800" dist="38100" dir="2700000" algn="tl" rotWithShape="0">
                  <a:prstClr val="black">
                    <a:alpha val="40000"/>
                  </a:prstClr>
                </a:outerShdw>
              </a:effectLst>
            </a:endParaRPr>
          </a:p>
        </p:txBody>
      </p:sp>
      <p:sp>
        <p:nvSpPr>
          <p:cNvPr id="2" name="Rectangle 1"/>
          <p:cNvSpPr/>
          <p:nvPr/>
        </p:nvSpPr>
        <p:spPr>
          <a:xfrm>
            <a:off x="381000" y="1152275"/>
            <a:ext cx="3546976" cy="3103286"/>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55307" y="2300231"/>
            <a:ext cx="693942" cy="584776"/>
          </a:xfrm>
          <a:prstGeom prst="rect">
            <a:avLst/>
          </a:prstGeom>
          <a:noFill/>
        </p:spPr>
        <p:txBody>
          <a:bodyPr wrap="square" rtlCol="0">
            <a:spAutoFit/>
          </a:bodyPr>
          <a:lstStyle/>
          <a:p>
            <a:r>
              <a:rPr lang="en-US" sz="3200" dirty="0" smtClean="0"/>
              <a:t>Vs.</a:t>
            </a:r>
            <a:endParaRPr lang="en-US" sz="3200" dirty="0"/>
          </a:p>
        </p:txBody>
      </p:sp>
      <p:grpSp>
        <p:nvGrpSpPr>
          <p:cNvPr id="23" name="Group 22"/>
          <p:cNvGrpSpPr/>
          <p:nvPr/>
        </p:nvGrpSpPr>
        <p:grpSpPr>
          <a:xfrm>
            <a:off x="523730" y="1417794"/>
            <a:ext cx="2910358" cy="2602075"/>
            <a:chOff x="523730" y="1417794"/>
            <a:chExt cx="2910358" cy="2602075"/>
          </a:xfrm>
        </p:grpSpPr>
        <p:sp>
          <p:nvSpPr>
            <p:cNvPr id="19" name="Freeform 18"/>
            <p:cNvSpPr/>
            <p:nvPr/>
          </p:nvSpPr>
          <p:spPr>
            <a:xfrm>
              <a:off x="523730" y="3260415"/>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1566472" y="2404575"/>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2661586" y="1417794"/>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rgbClr val="614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07037" y="3430637"/>
              <a:ext cx="549916" cy="369332"/>
            </a:xfrm>
            <a:prstGeom prst="rect">
              <a:avLst/>
            </a:prstGeom>
            <a:noFill/>
          </p:spPr>
          <p:txBody>
            <a:bodyPr wrap="square" rtlCol="0">
              <a:spAutoFit/>
            </a:bodyPr>
            <a:lstStyle/>
            <a:p>
              <a:r>
                <a:rPr lang="en-US" dirty="0" smtClean="0"/>
                <a:t>0%</a:t>
              </a:r>
              <a:endParaRPr lang="en-US" dirty="0"/>
            </a:p>
          </p:txBody>
        </p:sp>
        <p:sp>
          <p:nvSpPr>
            <p:cNvPr id="24" name="TextBox 23"/>
            <p:cNvSpPr txBox="1"/>
            <p:nvPr/>
          </p:nvSpPr>
          <p:spPr>
            <a:xfrm>
              <a:off x="2884172" y="1671308"/>
              <a:ext cx="549916" cy="369332"/>
            </a:xfrm>
            <a:prstGeom prst="rect">
              <a:avLst/>
            </a:prstGeom>
            <a:noFill/>
          </p:spPr>
          <p:txBody>
            <a:bodyPr wrap="square" rtlCol="0">
              <a:spAutoFit/>
            </a:bodyPr>
            <a:lstStyle/>
            <a:p>
              <a:r>
                <a:rPr lang="en-US" dirty="0" smtClean="0"/>
                <a:t>3%</a:t>
              </a:r>
              <a:endParaRPr lang="en-US" dirty="0"/>
            </a:p>
          </p:txBody>
        </p:sp>
        <p:sp>
          <p:nvSpPr>
            <p:cNvPr id="25" name="TextBox 24"/>
            <p:cNvSpPr txBox="1"/>
            <p:nvPr/>
          </p:nvSpPr>
          <p:spPr>
            <a:xfrm>
              <a:off x="1671218" y="2563596"/>
              <a:ext cx="667756" cy="369332"/>
            </a:xfrm>
            <a:prstGeom prst="rect">
              <a:avLst/>
            </a:prstGeom>
            <a:noFill/>
          </p:spPr>
          <p:txBody>
            <a:bodyPr wrap="square" rtlCol="0">
              <a:spAutoFit/>
            </a:bodyPr>
            <a:lstStyle/>
            <a:p>
              <a:r>
                <a:rPr lang="en-US" dirty="0" smtClean="0"/>
                <a:t>30%</a:t>
              </a:r>
              <a:endParaRPr lang="en-US" dirty="0"/>
            </a:p>
          </p:txBody>
        </p:sp>
      </p:grpSp>
      <p:sp>
        <p:nvSpPr>
          <p:cNvPr id="27" name="Rectangle 26"/>
          <p:cNvSpPr/>
          <p:nvPr/>
        </p:nvSpPr>
        <p:spPr>
          <a:xfrm>
            <a:off x="5082732" y="1164353"/>
            <a:ext cx="3546976" cy="3103286"/>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5225462" y="3272493"/>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rgbClr val="003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6268204" y="2416653"/>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7363318" y="1429872"/>
            <a:ext cx="772502" cy="759454"/>
          </a:xfrm>
          <a:custGeom>
            <a:avLst/>
            <a:gdLst>
              <a:gd name="connsiteX0" fmla="*/ 445170 w 772502"/>
              <a:gd name="connsiteY0" fmla="*/ 0 h 759454"/>
              <a:gd name="connsiteX1" fmla="*/ 445170 w 772502"/>
              <a:gd name="connsiteY1" fmla="*/ 0 h 759454"/>
              <a:gd name="connsiteX2" fmla="*/ 235678 w 772502"/>
              <a:gd name="connsiteY2" fmla="*/ 26188 h 759454"/>
              <a:gd name="connsiteX3" fmla="*/ 130932 w 772502"/>
              <a:gd name="connsiteY3" fmla="*/ 52376 h 759454"/>
              <a:gd name="connsiteX4" fmla="*/ 117839 w 772502"/>
              <a:gd name="connsiteY4" fmla="*/ 65470 h 759454"/>
              <a:gd name="connsiteX5" fmla="*/ 39279 w 772502"/>
              <a:gd name="connsiteY5" fmla="*/ 170222 h 759454"/>
              <a:gd name="connsiteX6" fmla="*/ 13093 w 772502"/>
              <a:gd name="connsiteY6" fmla="*/ 209504 h 759454"/>
              <a:gd name="connsiteX7" fmla="*/ 39279 w 772502"/>
              <a:gd name="connsiteY7" fmla="*/ 209504 h 759454"/>
              <a:gd name="connsiteX8" fmla="*/ 0 w 772502"/>
              <a:gd name="connsiteY8" fmla="*/ 301162 h 759454"/>
              <a:gd name="connsiteX9" fmla="*/ 26186 w 772502"/>
              <a:gd name="connsiteY9" fmla="*/ 510667 h 759454"/>
              <a:gd name="connsiteX10" fmla="*/ 39279 w 772502"/>
              <a:gd name="connsiteY10" fmla="*/ 536855 h 759454"/>
              <a:gd name="connsiteX11" fmla="*/ 170212 w 772502"/>
              <a:gd name="connsiteY11" fmla="*/ 615419 h 759454"/>
              <a:gd name="connsiteX12" fmla="*/ 340424 w 772502"/>
              <a:gd name="connsiteY12" fmla="*/ 720171 h 759454"/>
              <a:gd name="connsiteX13" fmla="*/ 392797 w 772502"/>
              <a:gd name="connsiteY13" fmla="*/ 733265 h 759454"/>
              <a:gd name="connsiteX14" fmla="*/ 445170 w 772502"/>
              <a:gd name="connsiteY14" fmla="*/ 759454 h 759454"/>
              <a:gd name="connsiteX15" fmla="*/ 549916 w 772502"/>
              <a:gd name="connsiteY15" fmla="*/ 759454 h 759454"/>
              <a:gd name="connsiteX16" fmla="*/ 680849 w 772502"/>
              <a:gd name="connsiteY16" fmla="*/ 707077 h 759454"/>
              <a:gd name="connsiteX17" fmla="*/ 720129 w 772502"/>
              <a:gd name="connsiteY17" fmla="*/ 654701 h 759454"/>
              <a:gd name="connsiteX18" fmla="*/ 772502 w 772502"/>
              <a:gd name="connsiteY18" fmla="*/ 523761 h 759454"/>
              <a:gd name="connsiteX19" fmla="*/ 772502 w 772502"/>
              <a:gd name="connsiteY19" fmla="*/ 484479 h 759454"/>
              <a:gd name="connsiteX20" fmla="*/ 733222 w 772502"/>
              <a:gd name="connsiteY20" fmla="*/ 353539 h 759454"/>
              <a:gd name="connsiteX21" fmla="*/ 733222 w 772502"/>
              <a:gd name="connsiteY21" fmla="*/ 222598 h 759454"/>
              <a:gd name="connsiteX22" fmla="*/ 693942 w 772502"/>
              <a:gd name="connsiteY22" fmla="*/ 91658 h 759454"/>
              <a:gd name="connsiteX23" fmla="*/ 576103 w 772502"/>
              <a:gd name="connsiteY23" fmla="*/ 52376 h 759454"/>
              <a:gd name="connsiteX24" fmla="*/ 445170 w 772502"/>
              <a:gd name="connsiteY24" fmla="*/ 0 h 75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2502" h="759454">
                <a:moveTo>
                  <a:pt x="445170" y="0"/>
                </a:moveTo>
                <a:lnTo>
                  <a:pt x="445170" y="0"/>
                </a:lnTo>
                <a:cubicBezTo>
                  <a:pt x="230141" y="19549"/>
                  <a:pt x="370961" y="1590"/>
                  <a:pt x="235678" y="26188"/>
                </a:cubicBezTo>
                <a:cubicBezTo>
                  <a:pt x="143293" y="42986"/>
                  <a:pt x="182407" y="26637"/>
                  <a:pt x="130932" y="52376"/>
                </a:cubicBezTo>
                <a:lnTo>
                  <a:pt x="117839" y="65470"/>
                </a:lnTo>
                <a:cubicBezTo>
                  <a:pt x="91652" y="100387"/>
                  <a:pt x="64949" y="134923"/>
                  <a:pt x="39279" y="170222"/>
                </a:cubicBezTo>
                <a:cubicBezTo>
                  <a:pt x="30023" y="182949"/>
                  <a:pt x="13093" y="193767"/>
                  <a:pt x="13093" y="209504"/>
                </a:cubicBezTo>
                <a:cubicBezTo>
                  <a:pt x="13093" y="218233"/>
                  <a:pt x="30550" y="209504"/>
                  <a:pt x="39279" y="209504"/>
                </a:cubicBezTo>
                <a:lnTo>
                  <a:pt x="0" y="301162"/>
                </a:lnTo>
                <a:cubicBezTo>
                  <a:pt x="8048" y="405791"/>
                  <a:pt x="-3421" y="436643"/>
                  <a:pt x="26186" y="510667"/>
                </a:cubicBezTo>
                <a:cubicBezTo>
                  <a:pt x="29810" y="519729"/>
                  <a:pt x="34915" y="528126"/>
                  <a:pt x="39279" y="536855"/>
                </a:cubicBezTo>
                <a:lnTo>
                  <a:pt x="170212" y="615419"/>
                </a:lnTo>
                <a:cubicBezTo>
                  <a:pt x="272600" y="687095"/>
                  <a:pt x="260927" y="697456"/>
                  <a:pt x="340424" y="720171"/>
                </a:cubicBezTo>
                <a:cubicBezTo>
                  <a:pt x="357727" y="725115"/>
                  <a:pt x="375339" y="728900"/>
                  <a:pt x="392797" y="733265"/>
                </a:cubicBezTo>
                <a:lnTo>
                  <a:pt x="445170" y="759454"/>
                </a:lnTo>
                <a:lnTo>
                  <a:pt x="549916" y="759454"/>
                </a:lnTo>
                <a:cubicBezTo>
                  <a:pt x="673612" y="718219"/>
                  <a:pt x="638479" y="749450"/>
                  <a:pt x="680849" y="707077"/>
                </a:cubicBezTo>
                <a:lnTo>
                  <a:pt x="720129" y="654701"/>
                </a:lnTo>
                <a:lnTo>
                  <a:pt x="772502" y="523761"/>
                </a:lnTo>
                <a:lnTo>
                  <a:pt x="772502" y="484479"/>
                </a:lnTo>
                <a:cubicBezTo>
                  <a:pt x="731842" y="362492"/>
                  <a:pt x="733222" y="408040"/>
                  <a:pt x="733222" y="353539"/>
                </a:cubicBezTo>
                <a:lnTo>
                  <a:pt x="733222" y="222598"/>
                </a:lnTo>
                <a:lnTo>
                  <a:pt x="693942" y="91658"/>
                </a:lnTo>
                <a:lnTo>
                  <a:pt x="576103" y="52376"/>
                </a:lnTo>
                <a:lnTo>
                  <a:pt x="445170" y="0"/>
                </a:lnTo>
                <a:close/>
              </a:path>
            </a:pathLst>
          </a:custGeom>
          <a:noFill/>
          <a:ln w="38100">
            <a:solidFill>
              <a:srgbClr val="0703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08769" y="3442715"/>
            <a:ext cx="549916" cy="369332"/>
          </a:xfrm>
          <a:prstGeom prst="rect">
            <a:avLst/>
          </a:prstGeom>
          <a:noFill/>
        </p:spPr>
        <p:txBody>
          <a:bodyPr wrap="square" rtlCol="0">
            <a:spAutoFit/>
          </a:bodyPr>
          <a:lstStyle/>
          <a:p>
            <a:r>
              <a:rPr lang="en-US" dirty="0" smtClean="0"/>
              <a:t>6%</a:t>
            </a:r>
            <a:endParaRPr lang="en-US" dirty="0"/>
          </a:p>
        </p:txBody>
      </p:sp>
      <p:sp>
        <p:nvSpPr>
          <p:cNvPr id="33" name="TextBox 32"/>
          <p:cNvSpPr txBox="1"/>
          <p:nvPr/>
        </p:nvSpPr>
        <p:spPr>
          <a:xfrm>
            <a:off x="7428783" y="1591728"/>
            <a:ext cx="772502" cy="369332"/>
          </a:xfrm>
          <a:prstGeom prst="rect">
            <a:avLst/>
          </a:prstGeom>
          <a:noFill/>
        </p:spPr>
        <p:txBody>
          <a:bodyPr wrap="square" rtlCol="0">
            <a:spAutoFit/>
          </a:bodyPr>
          <a:lstStyle/>
          <a:p>
            <a:r>
              <a:rPr lang="en-US" dirty="0" smtClean="0"/>
              <a:t>10%</a:t>
            </a:r>
            <a:endParaRPr lang="en-US" dirty="0"/>
          </a:p>
        </p:txBody>
      </p:sp>
      <p:sp>
        <p:nvSpPr>
          <p:cNvPr id="35" name="TextBox 34"/>
          <p:cNvSpPr txBox="1"/>
          <p:nvPr/>
        </p:nvSpPr>
        <p:spPr>
          <a:xfrm>
            <a:off x="6372950" y="2575674"/>
            <a:ext cx="667756" cy="369332"/>
          </a:xfrm>
          <a:prstGeom prst="rect">
            <a:avLst/>
          </a:prstGeom>
          <a:noFill/>
        </p:spPr>
        <p:txBody>
          <a:bodyPr wrap="square" rtlCol="0">
            <a:spAutoFit/>
          </a:bodyPr>
          <a:lstStyle/>
          <a:p>
            <a:r>
              <a:rPr lang="en-US" dirty="0"/>
              <a:t>6</a:t>
            </a:r>
            <a:r>
              <a:rPr lang="en-US" dirty="0" smtClean="0"/>
              <a:t>0%</a:t>
            </a:r>
            <a:endParaRPr lang="en-US" dirty="0"/>
          </a:p>
        </p:txBody>
      </p:sp>
      <p:sp>
        <p:nvSpPr>
          <p:cNvPr id="26" name="TextBox 25"/>
          <p:cNvSpPr txBox="1"/>
          <p:nvPr/>
        </p:nvSpPr>
        <p:spPr>
          <a:xfrm>
            <a:off x="707037" y="4319681"/>
            <a:ext cx="2801957" cy="1200329"/>
          </a:xfrm>
          <a:prstGeom prst="rect">
            <a:avLst/>
          </a:prstGeom>
          <a:noFill/>
        </p:spPr>
        <p:txBody>
          <a:bodyPr wrap="square" rtlCol="0">
            <a:spAutoFit/>
          </a:bodyPr>
          <a:lstStyle/>
          <a:p>
            <a:r>
              <a:rPr lang="en-US" u="sng" dirty="0" smtClean="0"/>
              <a:t>Marginal Kinematics (e.g.)</a:t>
            </a:r>
          </a:p>
          <a:p>
            <a:r>
              <a:rPr lang="en-US" dirty="0" smtClean="0"/>
              <a:t>0-1 km SRH: 100 m</a:t>
            </a:r>
            <a:r>
              <a:rPr lang="en-US" baseline="30000" dirty="0" smtClean="0"/>
              <a:t>2 </a:t>
            </a:r>
            <a:r>
              <a:rPr lang="en-US" dirty="0" smtClean="0"/>
              <a:t>s</a:t>
            </a:r>
            <a:r>
              <a:rPr lang="en-US" baseline="30000" dirty="0" smtClean="0"/>
              <a:t>-2</a:t>
            </a:r>
          </a:p>
          <a:p>
            <a:r>
              <a:rPr lang="en-US" dirty="0" smtClean="0"/>
              <a:t>Eff. Bulk Shear:  30 </a:t>
            </a:r>
            <a:r>
              <a:rPr lang="en-US" dirty="0" err="1" smtClean="0"/>
              <a:t>kts</a:t>
            </a:r>
            <a:endParaRPr lang="en-US" dirty="0" smtClean="0"/>
          </a:p>
          <a:p>
            <a:r>
              <a:rPr lang="en-US" dirty="0" smtClean="0"/>
              <a:t>700-900 mb</a:t>
            </a:r>
            <a:r>
              <a:rPr lang="en-US" dirty="0"/>
              <a:t> </a:t>
            </a:r>
            <a:r>
              <a:rPr lang="en-US" dirty="0" smtClean="0"/>
              <a:t>MW:  20 </a:t>
            </a:r>
            <a:r>
              <a:rPr lang="en-US" dirty="0" err="1" smtClean="0"/>
              <a:t>kts</a:t>
            </a:r>
            <a:endParaRPr lang="en-US" dirty="0" smtClean="0"/>
          </a:p>
        </p:txBody>
      </p:sp>
      <p:sp>
        <p:nvSpPr>
          <p:cNvPr id="36" name="TextBox 35"/>
          <p:cNvSpPr txBox="1"/>
          <p:nvPr/>
        </p:nvSpPr>
        <p:spPr>
          <a:xfrm>
            <a:off x="5408769" y="4319681"/>
            <a:ext cx="2839980" cy="1200329"/>
          </a:xfrm>
          <a:prstGeom prst="rect">
            <a:avLst/>
          </a:prstGeom>
          <a:noFill/>
        </p:spPr>
        <p:txBody>
          <a:bodyPr wrap="square" rtlCol="0">
            <a:spAutoFit/>
          </a:bodyPr>
          <a:lstStyle/>
          <a:p>
            <a:r>
              <a:rPr lang="en-US" u="sng" dirty="0" smtClean="0"/>
              <a:t>Favorable Kinematics (e.g.)</a:t>
            </a:r>
          </a:p>
          <a:p>
            <a:r>
              <a:rPr lang="en-US" dirty="0" smtClean="0"/>
              <a:t>0-1 km SRH: 200 m</a:t>
            </a:r>
            <a:r>
              <a:rPr lang="en-US" baseline="30000" dirty="0" smtClean="0"/>
              <a:t>2 </a:t>
            </a:r>
            <a:r>
              <a:rPr lang="en-US" dirty="0" smtClean="0"/>
              <a:t>s</a:t>
            </a:r>
            <a:r>
              <a:rPr lang="en-US" baseline="30000" dirty="0" smtClean="0"/>
              <a:t>-2</a:t>
            </a:r>
          </a:p>
          <a:p>
            <a:r>
              <a:rPr lang="en-US" dirty="0" smtClean="0"/>
              <a:t>Eff. Bulk Shear:  50 </a:t>
            </a:r>
            <a:r>
              <a:rPr lang="en-US" dirty="0" err="1" smtClean="0"/>
              <a:t>kts</a:t>
            </a:r>
            <a:endParaRPr lang="en-US" dirty="0" smtClean="0"/>
          </a:p>
          <a:p>
            <a:r>
              <a:rPr lang="en-US" dirty="0" smtClean="0"/>
              <a:t>700-900 mb MW:  40 </a:t>
            </a:r>
            <a:r>
              <a:rPr lang="en-US" dirty="0" err="1" smtClean="0"/>
              <a:t>kts</a:t>
            </a:r>
            <a:endParaRPr lang="en-US" dirty="0" smtClean="0"/>
          </a:p>
        </p:txBody>
      </p:sp>
      <p:sp>
        <p:nvSpPr>
          <p:cNvPr id="28" name="TextBox 27"/>
          <p:cNvSpPr txBox="1"/>
          <p:nvPr/>
        </p:nvSpPr>
        <p:spPr>
          <a:xfrm>
            <a:off x="-1" y="5520010"/>
            <a:ext cx="8989201" cy="923330"/>
          </a:xfrm>
          <a:prstGeom prst="rect">
            <a:avLst/>
          </a:prstGeom>
          <a:noFill/>
        </p:spPr>
        <p:txBody>
          <a:bodyPr wrap="square" rtlCol="0">
            <a:spAutoFit/>
          </a:bodyPr>
          <a:lstStyle/>
          <a:p>
            <a:r>
              <a:rPr lang="en-US" dirty="0" smtClean="0"/>
              <a:t>Do not expect the same </a:t>
            </a:r>
            <a:r>
              <a:rPr lang="en-US" dirty="0" err="1" smtClean="0"/>
              <a:t>ProbTor</a:t>
            </a:r>
            <a:r>
              <a:rPr lang="en-US" dirty="0" smtClean="0"/>
              <a:t> probability value to give the same results from event to event—the kinematic fields impact </a:t>
            </a:r>
            <a:r>
              <a:rPr lang="en-US" dirty="0" err="1" smtClean="0"/>
              <a:t>ProbTor</a:t>
            </a:r>
            <a:r>
              <a:rPr lang="en-US" dirty="0" smtClean="0"/>
              <a:t>! </a:t>
            </a:r>
          </a:p>
          <a:p>
            <a:r>
              <a:rPr lang="en-US" dirty="0" smtClean="0"/>
              <a:t>It is best to use </a:t>
            </a:r>
            <a:r>
              <a:rPr lang="en-US" dirty="0" err="1" smtClean="0"/>
              <a:t>ProbTor</a:t>
            </a:r>
            <a:r>
              <a:rPr lang="en-US" dirty="0" smtClean="0"/>
              <a:t> in a relative fashion—like in the example above.</a:t>
            </a:r>
          </a:p>
        </p:txBody>
      </p:sp>
    </p:spTree>
    <p:extLst>
      <p:ext uri="{BB962C8B-B14F-4D97-AF65-F5344CB8AC3E}">
        <p14:creationId xmlns:p14="http://schemas.microsoft.com/office/powerpoint/2010/main" val="1028518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8</a:t>
            </a:fld>
            <a:endParaRPr lang="en-US"/>
          </a:p>
        </p:txBody>
      </p:sp>
      <p:sp>
        <p:nvSpPr>
          <p:cNvPr id="6" name="TextBox 5"/>
          <p:cNvSpPr txBox="1"/>
          <p:nvPr/>
        </p:nvSpPr>
        <p:spPr>
          <a:xfrm>
            <a:off x="381000" y="177224"/>
            <a:ext cx="8305800" cy="646331"/>
          </a:xfrm>
          <a:prstGeom prst="rect">
            <a:avLst/>
          </a:prstGeom>
          <a:noFill/>
        </p:spPr>
        <p:txBody>
          <a:bodyPr wrap="square" rtlCol="0">
            <a:spAutoFit/>
          </a:bodyPr>
          <a:lstStyle/>
          <a:p>
            <a:r>
              <a:rPr lang="en-US" sz="3600" b="1" u="sng" dirty="0" err="1" smtClean="0">
                <a:effectLst>
                  <a:outerShdw blurRad="50800" dist="38100" dir="2700000" algn="tl" rotWithShape="0">
                    <a:prstClr val="black">
                      <a:alpha val="40000"/>
                    </a:prstClr>
                  </a:outerShdw>
                </a:effectLst>
              </a:rPr>
              <a:t>ProbTor</a:t>
            </a:r>
            <a:r>
              <a:rPr lang="en-US" sz="3600" b="1" u="sng" dirty="0" smtClean="0">
                <a:effectLst>
                  <a:outerShdw blurRad="50800" dist="38100" dir="2700000" algn="tl" rotWithShape="0">
                    <a:prstClr val="black">
                      <a:alpha val="40000"/>
                    </a:prstClr>
                  </a:outerShdw>
                </a:effectLst>
              </a:rPr>
              <a:t>:  Known Caveats</a:t>
            </a:r>
            <a:endParaRPr lang="en-US" sz="3600" b="1" u="sng" dirty="0">
              <a:effectLst>
                <a:outerShdw blurRad="50800" dist="38100" dir="2700000" algn="tl" rotWithShape="0">
                  <a:prstClr val="black">
                    <a:alpha val="40000"/>
                  </a:prstClr>
                </a:outerShdw>
              </a:effectLst>
            </a:endParaRPr>
          </a:p>
        </p:txBody>
      </p:sp>
      <p:sp>
        <p:nvSpPr>
          <p:cNvPr id="28" name="TextBox 27"/>
          <p:cNvSpPr txBox="1"/>
          <p:nvPr/>
        </p:nvSpPr>
        <p:spPr>
          <a:xfrm>
            <a:off x="13911" y="857073"/>
            <a:ext cx="9130089" cy="4955202"/>
          </a:xfrm>
          <a:prstGeom prst="rect">
            <a:avLst/>
          </a:prstGeom>
          <a:noFill/>
        </p:spPr>
        <p:txBody>
          <a:bodyPr wrap="square" rtlCol="0">
            <a:spAutoFit/>
          </a:bodyPr>
          <a:lstStyle/>
          <a:p>
            <a:pPr marL="285750" indent="-285750">
              <a:buFont typeface="Arial"/>
              <a:buChar char="•"/>
            </a:pPr>
            <a:r>
              <a:rPr lang="en-US" sz="2200" dirty="0" err="1" smtClean="0"/>
              <a:t>ProbTor</a:t>
            </a:r>
            <a:r>
              <a:rPr lang="en-US" sz="2200" dirty="0" smtClean="0"/>
              <a:t> requires an identifiable object in radar reflectivity</a:t>
            </a:r>
          </a:p>
          <a:p>
            <a:pPr marL="742950" lvl="1" indent="-285750">
              <a:buFont typeface="Arial"/>
              <a:buChar char="•"/>
            </a:pPr>
            <a:r>
              <a:rPr lang="en-US" sz="2000" dirty="0" smtClean="0"/>
              <a:t>Most often in linear modes, object identification can become more difficult—the absence of an object and </a:t>
            </a:r>
            <a:r>
              <a:rPr lang="en-US" sz="2000" dirty="0" err="1" smtClean="0"/>
              <a:t>ProbTor</a:t>
            </a:r>
            <a:r>
              <a:rPr lang="en-US" sz="2000" dirty="0" smtClean="0"/>
              <a:t> value does not mean there is no tornadic threat</a:t>
            </a:r>
          </a:p>
          <a:p>
            <a:pPr marL="342900" indent="-342900">
              <a:buFont typeface="Arial"/>
              <a:buChar char="•"/>
            </a:pPr>
            <a:r>
              <a:rPr lang="en-US" sz="2200" dirty="0" err="1" smtClean="0"/>
              <a:t>ProbTor</a:t>
            </a:r>
            <a:r>
              <a:rPr lang="en-US" sz="2200" dirty="0" smtClean="0"/>
              <a:t> is impacted by radar beam blockage and increasing beam height away from radar just as base/SRM velocity interrogation</a:t>
            </a:r>
          </a:p>
          <a:p>
            <a:pPr marL="342900" indent="-342900">
              <a:buFont typeface="Arial"/>
              <a:buChar char="•"/>
            </a:pPr>
            <a:r>
              <a:rPr lang="en-US" sz="2200" dirty="0" err="1" smtClean="0"/>
              <a:t>ProbTor</a:t>
            </a:r>
            <a:r>
              <a:rPr lang="en-US" sz="2200" dirty="0" smtClean="0"/>
              <a:t> interpretation can be more difficult in long convective lines</a:t>
            </a:r>
          </a:p>
          <a:p>
            <a:pPr marL="800100" lvl="1" indent="-342900">
              <a:buFont typeface="Arial"/>
              <a:buChar char="•"/>
            </a:pPr>
            <a:r>
              <a:rPr lang="en-US" sz="2000" dirty="0" smtClean="0"/>
              <a:t>Pinpointing the portion of a long convective line posing the highest tornadic threats can become difficult since the entire line is identified as single object</a:t>
            </a:r>
          </a:p>
          <a:p>
            <a:pPr marL="800100" lvl="1" indent="-342900">
              <a:buFont typeface="Arial"/>
              <a:buChar char="•"/>
            </a:pPr>
            <a:r>
              <a:rPr lang="en-US" sz="2000" dirty="0" err="1" smtClean="0"/>
              <a:t>ProbTor</a:t>
            </a:r>
            <a:r>
              <a:rPr lang="en-US" sz="2000" dirty="0" smtClean="0"/>
              <a:t> can </a:t>
            </a:r>
            <a:r>
              <a:rPr lang="en-US" sz="2000" dirty="0" err="1" smtClean="0"/>
              <a:t>overforecast</a:t>
            </a:r>
            <a:r>
              <a:rPr lang="en-US" sz="2000" dirty="0" smtClean="0"/>
              <a:t> in strong convective lines in favorable kinematic environments</a:t>
            </a:r>
          </a:p>
          <a:p>
            <a:pPr marL="342900" indent="-342900">
              <a:buFont typeface="Arial"/>
              <a:buChar char="•"/>
            </a:pPr>
            <a:r>
              <a:rPr lang="en-US" sz="2200" dirty="0" err="1" smtClean="0"/>
              <a:t>ProbTor</a:t>
            </a:r>
            <a:r>
              <a:rPr lang="en-US" sz="2200" dirty="0" smtClean="0"/>
              <a:t> will typically have </a:t>
            </a:r>
            <a:r>
              <a:rPr lang="en-US" sz="2200" b="1" u="sng" dirty="0" smtClean="0"/>
              <a:t>very low</a:t>
            </a:r>
            <a:r>
              <a:rPr lang="en-US" sz="2200" b="1" dirty="0" smtClean="0"/>
              <a:t> </a:t>
            </a:r>
            <a:r>
              <a:rPr lang="en-US" sz="2200" dirty="0" smtClean="0"/>
              <a:t>probabilities with ‘land spout’ tornadoes</a:t>
            </a:r>
          </a:p>
          <a:p>
            <a:pPr marL="342900" indent="-342900">
              <a:buFont typeface="Arial"/>
              <a:buChar char="•"/>
            </a:pPr>
            <a:r>
              <a:rPr lang="en-US" sz="2200" dirty="0" smtClean="0"/>
              <a:t>Use </a:t>
            </a:r>
            <a:r>
              <a:rPr lang="en-US" sz="2200" dirty="0" err="1" smtClean="0"/>
              <a:t>ProbTor</a:t>
            </a:r>
            <a:r>
              <a:rPr lang="en-US" sz="2200" dirty="0" smtClean="0"/>
              <a:t> with caution near the radar (within </a:t>
            </a:r>
            <a:r>
              <a:rPr lang="en-US" sz="2200" smtClean="0"/>
              <a:t>~10 </a:t>
            </a:r>
            <a:r>
              <a:rPr lang="en-US" sz="2200" dirty="0" smtClean="0"/>
              <a:t>mi), as </a:t>
            </a:r>
            <a:r>
              <a:rPr lang="en-US" sz="2200" dirty="0" err="1" smtClean="0"/>
              <a:t>AzShear</a:t>
            </a:r>
            <a:r>
              <a:rPr lang="en-US" sz="2200" dirty="0" smtClean="0"/>
              <a:t> values may be artificially high due t0 non-meteorological targets.</a:t>
            </a:r>
          </a:p>
        </p:txBody>
      </p:sp>
    </p:spTree>
    <p:extLst>
      <p:ext uri="{BB962C8B-B14F-4D97-AF65-F5344CB8AC3E}">
        <p14:creationId xmlns:p14="http://schemas.microsoft.com/office/powerpoint/2010/main" val="30730855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9</a:t>
            </a:fld>
            <a:endParaRPr lang="en-US"/>
          </a:p>
        </p:txBody>
      </p:sp>
      <p:sp>
        <p:nvSpPr>
          <p:cNvPr id="6" name="TextBox 5"/>
          <p:cNvSpPr txBox="1"/>
          <p:nvPr/>
        </p:nvSpPr>
        <p:spPr>
          <a:xfrm>
            <a:off x="381000" y="146988"/>
            <a:ext cx="8305800" cy="646331"/>
          </a:xfrm>
          <a:prstGeom prst="rect">
            <a:avLst/>
          </a:prstGeom>
          <a:noFill/>
        </p:spPr>
        <p:txBody>
          <a:bodyPr wrap="square" rtlCol="0">
            <a:spAutoFit/>
          </a:bodyPr>
          <a:lstStyle/>
          <a:p>
            <a:r>
              <a:rPr lang="en-US" sz="3600" b="1" u="sng" dirty="0" err="1" smtClean="0">
                <a:effectLst>
                  <a:outerShdw blurRad="50800" dist="38100" dir="2700000" algn="tl" rotWithShape="0">
                    <a:prstClr val="black">
                      <a:alpha val="40000"/>
                    </a:prstClr>
                  </a:outerShdw>
                </a:effectLst>
              </a:rPr>
              <a:t>ProbTor</a:t>
            </a:r>
            <a:r>
              <a:rPr lang="en-US" sz="3600" b="1" u="sng" dirty="0" smtClean="0">
                <a:effectLst>
                  <a:outerShdw blurRad="50800" dist="38100" dir="2700000" algn="tl" rotWithShape="0">
                    <a:prstClr val="black">
                      <a:alpha val="40000"/>
                    </a:prstClr>
                  </a:outerShdw>
                </a:effectLst>
              </a:rPr>
              <a:t>:  Summary</a:t>
            </a:r>
            <a:endParaRPr lang="en-US" sz="3600" b="1" u="sng" dirty="0">
              <a:effectLst>
                <a:outerShdw blurRad="50800" dist="38100" dir="2700000" algn="tl" rotWithShape="0">
                  <a:prstClr val="black">
                    <a:alpha val="40000"/>
                  </a:prstClr>
                </a:outerShdw>
              </a:effectLst>
            </a:endParaRPr>
          </a:p>
        </p:txBody>
      </p:sp>
      <p:sp>
        <p:nvSpPr>
          <p:cNvPr id="5" name="TextBox 4"/>
          <p:cNvSpPr txBox="1"/>
          <p:nvPr/>
        </p:nvSpPr>
        <p:spPr>
          <a:xfrm>
            <a:off x="13911" y="857073"/>
            <a:ext cx="9130089" cy="5509199"/>
          </a:xfrm>
          <a:prstGeom prst="rect">
            <a:avLst/>
          </a:prstGeom>
          <a:noFill/>
        </p:spPr>
        <p:txBody>
          <a:bodyPr wrap="square" rtlCol="0">
            <a:spAutoFit/>
          </a:bodyPr>
          <a:lstStyle/>
          <a:p>
            <a:pPr marL="285750" indent="-285750">
              <a:buFont typeface="Arial"/>
              <a:buChar char="•"/>
            </a:pPr>
            <a:r>
              <a:rPr lang="en-US" sz="2200" dirty="0" err="1" smtClean="0"/>
              <a:t>ProbTor</a:t>
            </a:r>
            <a:r>
              <a:rPr lang="en-US" sz="2200" dirty="0" smtClean="0"/>
              <a:t> is a </a:t>
            </a:r>
            <a:r>
              <a:rPr lang="en-US" sz="2200" u="sng" dirty="0" smtClean="0"/>
              <a:t>statistical model</a:t>
            </a:r>
            <a:r>
              <a:rPr lang="en-US" sz="2200" dirty="0" smtClean="0"/>
              <a:t> that incorporates NWP fields, radar observations, and total lightning observations to </a:t>
            </a:r>
            <a:r>
              <a:rPr lang="en-US" sz="2200" u="sng" dirty="0" smtClean="0"/>
              <a:t>predict the probability a storm will produce a tornado</a:t>
            </a:r>
            <a:r>
              <a:rPr lang="en-US" sz="2200" dirty="0" smtClean="0"/>
              <a:t> in the next 0-90 minutes.</a:t>
            </a:r>
          </a:p>
          <a:p>
            <a:pPr marL="285750" indent="-285750">
              <a:buFont typeface="Arial"/>
              <a:buChar char="•"/>
            </a:pPr>
            <a:endParaRPr lang="en-US" sz="2200" dirty="0" smtClean="0"/>
          </a:p>
          <a:p>
            <a:pPr marL="285750" indent="-285750">
              <a:buFont typeface="Arial"/>
              <a:buChar char="•"/>
            </a:pPr>
            <a:r>
              <a:rPr lang="en-US" sz="2200" dirty="0" err="1" smtClean="0">
                <a:solidFill>
                  <a:srgbClr val="FFFF00"/>
                </a:solidFill>
              </a:rPr>
              <a:t>ProbTor</a:t>
            </a:r>
            <a:r>
              <a:rPr lang="en-US" sz="2200" dirty="0" smtClean="0">
                <a:solidFill>
                  <a:srgbClr val="FFFF00"/>
                </a:solidFill>
              </a:rPr>
              <a:t> should be used in combination with existing radar interrogation techniques</a:t>
            </a:r>
          </a:p>
          <a:p>
            <a:pPr marL="285750" indent="-285750">
              <a:buFont typeface="Arial"/>
              <a:buChar char="•"/>
            </a:pPr>
            <a:endParaRPr lang="en-US" sz="2200" dirty="0" smtClean="0"/>
          </a:p>
          <a:p>
            <a:pPr marL="285750" indent="-285750">
              <a:buFont typeface="Arial"/>
              <a:buChar char="•"/>
            </a:pPr>
            <a:r>
              <a:rPr lang="en-US" sz="2200" dirty="0" err="1" smtClean="0"/>
              <a:t>ProbTor</a:t>
            </a:r>
            <a:r>
              <a:rPr lang="en-US" sz="2200" dirty="0" smtClean="0"/>
              <a:t> is best used in a relative sense—how a storm’s values compare to neighbors since the kinematic environment will impact probabilities in addition to observations (the ‘best’ probability threshold will change based on the environment)</a:t>
            </a:r>
          </a:p>
          <a:p>
            <a:pPr marL="285750" indent="-285750">
              <a:buFont typeface="Arial"/>
              <a:buChar char="•"/>
            </a:pPr>
            <a:endParaRPr lang="en-US" sz="2200" dirty="0"/>
          </a:p>
          <a:p>
            <a:pPr marL="285750" indent="-285750">
              <a:buFont typeface="Arial"/>
              <a:buChar char="•"/>
            </a:pPr>
            <a:r>
              <a:rPr lang="en-US" sz="2200" dirty="0" err="1" smtClean="0"/>
              <a:t>ProbTor</a:t>
            </a:r>
            <a:r>
              <a:rPr lang="en-US" sz="2200" dirty="0" smtClean="0"/>
              <a:t> is fairly well-calibrated; so a storm with a 25% probability will produce a tornado about 1 in 4 times and so on.</a:t>
            </a:r>
          </a:p>
          <a:p>
            <a:pPr marL="285750" indent="-285750">
              <a:buFont typeface="Arial"/>
              <a:buChar char="•"/>
            </a:pPr>
            <a:endParaRPr lang="en-US" sz="2200" dirty="0" smtClean="0"/>
          </a:p>
          <a:p>
            <a:pPr marL="285750" indent="-285750">
              <a:buFont typeface="Arial"/>
              <a:buChar char="•"/>
            </a:pPr>
            <a:endParaRPr lang="en-US" sz="2200" dirty="0" smtClean="0"/>
          </a:p>
        </p:txBody>
      </p:sp>
    </p:spTree>
    <p:extLst>
      <p:ext uri="{BB962C8B-B14F-4D97-AF65-F5344CB8AC3E}">
        <p14:creationId xmlns:p14="http://schemas.microsoft.com/office/powerpoint/2010/main" val="128119115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44890b8f-4a48-41d5-88d9-416b57f23462"/>
  <p:tag name="AUDIO_ID" val="420"/>
  <p:tag name="ELAPSEDTIME" val="96.1"/>
  <p:tag name="ANNOTATION_TYPE_1" val="0"/>
  <p:tag name="ANNOTATION_START_1" val="10.8"/>
  <p:tag name="ANNOTATION_END_1" val="11.5"/>
  <p:tag name="ANNOTATION_TOP_1" val="49.4"/>
  <p:tag name="ANNOTATION_LEFT_1" val="266.4"/>
  <p:tag name="ANNOTATION_WIDTH_1" val="104.6"/>
  <p:tag name="ANNOTATION_HEIGHT_1" val="104.3"/>
  <p:tag name="ANNOTATION_ANIMATION_1" val="3"/>
  <p:tag name="ANNOTATION_ROTATION_1" val="27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1.5"/>
  <p:tag name="ANNOTATION_END_2" val="14.9"/>
  <p:tag name="ANNOTATION_TOP_2" val="49.4"/>
  <p:tag name="ANNOTATION_LEFT_2" val="266.4"/>
  <p:tag name="ANNOTATION_WIDTH_2" val="104.6"/>
  <p:tag name="ANNOTATION_HEIGHT_2" val="104.3"/>
  <p:tag name="ANNOTATION_ANIMATION_2" val="3"/>
  <p:tag name="ANNOTATION_ROTATION_2" val="27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2"/>
  <p:tag name="ANNOTATION_START_3" val="32.5"/>
  <p:tag name="ANNOTATION_END_3" val="32.5"/>
  <p:tag name="ANNOTATION_TOP_3" val="-34.8"/>
  <p:tag name="ANNOTATION_LEFT_3" val="-34.9"/>
  <p:tag name="ANNOTATION_WIDTH_3" val="645.7"/>
  <p:tag name="ANNOTATION_HEIGHT_3" val="501.6"/>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32.5"/>
  <p:tag name="ANNOTATION_END_4" val="49.6"/>
  <p:tag name="ANNOTATION_TOP_4" val="82.1"/>
  <p:tag name="ANNOTATION_LEFT_4" val="79.5"/>
  <p:tag name="ANNOTATION_WIDTH_4" val="288.7"/>
  <p:tag name="ANNOTATION_HEIGHT_4" val="308.9"/>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0"/>
  <p:tag name="ANNOTATION_START_5" val="49.6"/>
  <p:tag name="ANNOTATION_END_5" val="50.3"/>
  <p:tag name="ANNOTATION_TOP_5" val="196.2"/>
  <p:tag name="ANNOTATION_LEFT_5" val="132.5"/>
  <p:tag name="ANNOTATION_WIDTH_5" val="104.6"/>
  <p:tag name="ANNOTATION_HEIGHT_5" val="104.3"/>
  <p:tag name="ANNOTATION_ANIMATION_5" val="3"/>
  <p:tag name="ANNOTATION_ROTATION_5" val="27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50.3"/>
  <p:tag name="ANNOTATION_END_6" val="50.8"/>
  <p:tag name="ANNOTATION_TOP_6" val="196.2"/>
  <p:tag name="ANNOTATION_LEFT_6" val="132.5"/>
  <p:tag name="ANNOTATION_WIDTH_6" val="104.6"/>
  <p:tag name="ANNOTATION_HEIGHT_6" val="104.3"/>
  <p:tag name="ANNOTATION_ANIMATION_6" val="3"/>
  <p:tag name="ANNOTATION_ROTATION_6" val="27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50.8"/>
  <p:tag name="ANNOTATION_END_7" val="52.7"/>
  <p:tag name="ANNOTATION_TOP_7" val="196.2"/>
  <p:tag name="ANNOTATION_LEFT_7" val="132.5"/>
  <p:tag name="ANNOTATION_WIDTH_7" val="104.6"/>
  <p:tag name="ANNOTATION_HEIGHT_7" val="104.3"/>
  <p:tag name="ANNOTATION_ANIMATION_7" val="3"/>
  <p:tag name="ANNOTATION_ROTATION_7" val="27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52.7"/>
  <p:tag name="ANNOTATION_END_8" val="56.4"/>
  <p:tag name="ANNOTATION_TOP_8" val="171.1"/>
  <p:tag name="ANNOTATION_LEFT_8" val="163.9"/>
  <p:tag name="ANNOTATION_WIDTH_8" val="104.6"/>
  <p:tag name="ANNOTATION_HEIGHT_8" val="104.3"/>
  <p:tag name="ANNOTATION_ANIMATION_8" val="3"/>
  <p:tag name="ANNOTATION_ROTATION_8" val="27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56.4"/>
  <p:tag name="ANNOTATION_END_9" val="57.0"/>
  <p:tag name="ANNOTATION_TOP_9" val="242.1"/>
  <p:tag name="ANNOTATION_LEFT_9" val="221.8"/>
  <p:tag name="ANNOTATION_WIDTH_9" val="104.6"/>
  <p:tag name="ANNOTATION_HEIGHT_9" val="104.3"/>
  <p:tag name="ANNOTATION_ANIMATION_9" val="3"/>
  <p:tag name="ANNOTATION_ROTATION_9" val="27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57.0"/>
  <p:tag name="ANNOTATION_END_10" val="57.9"/>
  <p:tag name="ANNOTATION_TOP_10" val="242.1"/>
  <p:tag name="ANNOTATION_LEFT_10" val="221.8"/>
  <p:tag name="ANNOTATION_WIDTH_10" val="104.6"/>
  <p:tag name="ANNOTATION_HEIGHT_10" val="104.3"/>
  <p:tag name="ANNOTATION_ANIMATION_10" val="3"/>
  <p:tag name="ANNOTATION_ROTATION_10" val="27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57.9"/>
  <p:tag name="ANNOTATION_END_11" val="58.9"/>
  <p:tag name="ANNOTATION_TOP_11" val="242.1"/>
  <p:tag name="ANNOTATION_LEFT_11" val="221.8"/>
  <p:tag name="ANNOTATION_WIDTH_11" val="104.6"/>
  <p:tag name="ANNOTATION_HEIGHT_11" val="104.3"/>
  <p:tag name="ANNOTATION_ANIMATION_11" val="3"/>
  <p:tag name="ANNOTATION_ROTATION_11" val="27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58.9"/>
  <p:tag name="ANNOTATION_END_12" val="60.6"/>
  <p:tag name="ANNOTATION_TOP_12" val="242.1"/>
  <p:tag name="ANNOTATION_LEFT_12" val="221.8"/>
  <p:tag name="ANNOTATION_WIDTH_12" val="104.6"/>
  <p:tag name="ANNOTATION_HEIGHT_12" val="104.3"/>
  <p:tag name="ANNOTATION_ANIMATION_12" val="3"/>
  <p:tag name="ANNOTATION_ROTATION_12" val="27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NNOTATION_TYPE_13" val="0"/>
  <p:tag name="ANNOTATION_START_13" val="60.6"/>
  <p:tag name="ANNOTATION_END_13" val="61.4"/>
  <p:tag name="ANNOTATION_TOP_13" val="269.2"/>
  <p:tag name="ANNOTATION_LEFT_13" val="249.6"/>
  <p:tag name="ANNOTATION_WIDTH_13" val="104.6"/>
  <p:tag name="ANNOTATION_HEIGHT_13" val="104.3"/>
  <p:tag name="ANNOTATION_ANIMATION_13" val="3"/>
  <p:tag name="ANNOTATION_ROTATION_13" val="270"/>
  <p:tag name="ANNOTATION_SUB_TYPE_13" val="2"/>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14" val="0"/>
  <p:tag name="ANNOTATION_START_14" val="61.4"/>
  <p:tag name="ANNOTATION_END_14" val="62.2"/>
  <p:tag name="ANNOTATION_TOP_14" val="269.2"/>
  <p:tag name="ANNOTATION_LEFT_14" val="249.6"/>
  <p:tag name="ANNOTATION_WIDTH_14" val="104.6"/>
  <p:tag name="ANNOTATION_HEIGHT_14" val="104.3"/>
  <p:tag name="ANNOTATION_ANIMATION_14" val="3"/>
  <p:tag name="ANNOTATION_ROTATION_14" val="27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NNOTATION_TYPE_15" val="0"/>
  <p:tag name="ANNOTATION_START_15" val="62.2"/>
  <p:tag name="ANNOTATION_END_15" val="67.3"/>
  <p:tag name="ANNOTATION_TOP_15" val="269.2"/>
  <p:tag name="ANNOTATION_LEFT_15" val="249.6"/>
  <p:tag name="ANNOTATION_WIDTH_15" val="104.6"/>
  <p:tag name="ANNOTATION_HEIGHT_15" val="104.3"/>
  <p:tag name="ANNOTATION_ANIMATION_15" val="3"/>
  <p:tag name="ANNOTATION_ROTATION_15" val="270"/>
  <p:tag name="ANNOTATION_SUB_TYPE_15" val="2"/>
  <p:tag name="ANNOTATION_LOOP_COUNT_15" val="1"/>
  <p:tag name="ANNOTATION_BOX_RADIUS_15" val="0"/>
  <p:tag name="ANNOTATION_SCALE_15" val="125"/>
  <p:tag name="ANNOTATION_BORDER_ALPHA_15" val="100"/>
  <p:tag name="ANNOTATION_BORDER_COLOR_15" val="16777215"/>
  <p:tag name="ANNOTATION_FILL_COLOR_15" val="683492"/>
  <p:tag name="ANNOTATION_FILL_ALPHA_15" val="100"/>
  <p:tag name="ANNOTATION_BORDER_WIDTH_15" val="2"/>
  <p:tag name="ANNOTATION_TYPE_16" val="0"/>
  <p:tag name="ANNOTATION_START_16" val="67.3"/>
  <p:tag name="ANNOTATION_END_16" val="67.9"/>
  <p:tag name="ANNOTATION_TOP_16" val="260.2"/>
  <p:tag name="ANNOTATION_LEFT_16" val="306.8"/>
  <p:tag name="ANNOTATION_WIDTH_16" val="104.6"/>
  <p:tag name="ANNOTATION_HEIGHT_16" val="104.3"/>
  <p:tag name="ANNOTATION_ANIMATION_16" val="3"/>
  <p:tag name="ANNOTATION_ROTATION_16" val="27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NNOTATION_TYPE_17" val="0"/>
  <p:tag name="ANNOTATION_START_17" val="67.9"/>
  <p:tag name="ANNOTATION_END_17" val="68.5"/>
  <p:tag name="ANNOTATION_TOP_17" val="260.2"/>
  <p:tag name="ANNOTATION_LEFT_17" val="306.8"/>
  <p:tag name="ANNOTATION_WIDTH_17" val="104.6"/>
  <p:tag name="ANNOTATION_HEIGHT_17" val="104.3"/>
  <p:tag name="ANNOTATION_ANIMATION_17" val="3"/>
  <p:tag name="ANNOTATION_ROTATION_17" val="27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68.5"/>
  <p:tag name="ANNOTATION_END_18" val="70.6"/>
  <p:tag name="ANNOTATION_TOP_18" val="260.2"/>
  <p:tag name="ANNOTATION_LEFT_18" val="306.8"/>
  <p:tag name="ANNOTATION_WIDTH_18" val="104.6"/>
  <p:tag name="ANNOTATION_HEIGHT_18" val="104.3"/>
  <p:tag name="ANNOTATION_ANIMATION_18" val="3"/>
  <p:tag name="ANNOTATION_ROTATION_18" val="27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NNOTATION_TYPE_19" val="0"/>
  <p:tag name="ANNOTATION_START_19" val="70.6"/>
  <p:tag name="ANNOTATION_END_19" val="71.1"/>
  <p:tag name="ANNOTATION_TOP_19" val="233.7"/>
  <p:tag name="ANNOTATION_LEFT_19" val="340.3"/>
  <p:tag name="ANNOTATION_WIDTH_19" val="104.6"/>
  <p:tag name="ANNOTATION_HEIGHT_19" val="104.3"/>
  <p:tag name="ANNOTATION_ANIMATION_19" val="3"/>
  <p:tag name="ANNOTATION_ROTATION_19" val="270"/>
  <p:tag name="ANNOTATION_SUB_TYPE_19" val="2"/>
  <p:tag name="ANNOTATION_LOOP_COUNT_19" val="1"/>
  <p:tag name="ANNOTATION_BOX_RADIUS_19" val="0"/>
  <p:tag name="ANNOTATION_SCALE_19" val="125"/>
  <p:tag name="ANNOTATION_BORDER_ALPHA_19" val="100"/>
  <p:tag name="ANNOTATION_BORDER_COLOR_19" val="16777215"/>
  <p:tag name="ANNOTATION_FILL_COLOR_19" val="683492"/>
  <p:tag name="ANNOTATION_FILL_ALPHA_19" val="100"/>
  <p:tag name="ANNOTATION_BORDER_WIDTH_19" val="2"/>
  <p:tag name="ANNOTATION_TYPE_20" val="0"/>
  <p:tag name="ANNOTATION_START_20" val="71.1"/>
  <p:tag name="ANNOTATION_END_20" val="81.8"/>
  <p:tag name="ANNOTATION_TOP_20" val="233.7"/>
  <p:tag name="ANNOTATION_LEFT_20" val="340.3"/>
  <p:tag name="ANNOTATION_WIDTH_20" val="104.6"/>
  <p:tag name="ANNOTATION_HEIGHT_20" val="104.3"/>
  <p:tag name="ANNOTATION_ANIMATION_20" val="3"/>
  <p:tag name="ANNOTATION_ROTATION_20" val="270"/>
  <p:tag name="ANNOTATION_SUB_TYPE_20" val="2"/>
  <p:tag name="ANNOTATION_LOOP_COUNT_20" val="1"/>
  <p:tag name="ANNOTATION_BOX_RADIUS_20" val="0"/>
  <p:tag name="ANNOTATION_SCALE_20" val="125"/>
  <p:tag name="ANNOTATION_BORDER_ALPHA_20" val="100"/>
  <p:tag name="ANNOTATION_BORDER_COLOR_20" val="16777215"/>
  <p:tag name="ANNOTATION_FILL_COLOR_20" val="683492"/>
  <p:tag name="ANNOTATION_FILL_ALPHA_20" val="100"/>
  <p:tag name="ANNOTATION_BORDER_WIDTH_20" val="2"/>
  <p:tag name="ANNOTATION_TYPE_21" val="2"/>
  <p:tag name="ANNOTATION_START_21" val="81.8"/>
  <p:tag name="ANNOTATION_END_21" val="81.8"/>
  <p:tag name="ANNOTATION_TOP_21" val="-34.8"/>
  <p:tag name="ANNOTATION_LEFT_21" val="-34.9"/>
  <p:tag name="ANNOTATION_WIDTH_21" val="645.7"/>
  <p:tag name="ANNOTATION_HEIGHT_21" val="501.6"/>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855309"/>
  <p:tag name="ANNOTATION_FILL_ALPHA_21" val="50"/>
  <p:tag name="ANNOTATION_BORDER_WIDTH_21" val="2"/>
  <p:tag name="ANNOTATION_TYPE_22" val="2"/>
  <p:tag name="ANNOTATION_START_22" val="81.8"/>
  <p:tag name="ANNOTATION_END_22" val="87.5"/>
  <p:tag name="ANNOTATION_TOP_22" val="93.2"/>
  <p:tag name="ANNOTATION_LEFT_22" val="363.3"/>
  <p:tag name="ANNOTATION_WIDTH_22" val="142.3"/>
  <p:tag name="ANNOTATION_HEIGHT_22" val="294.3"/>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855309"/>
  <p:tag name="ANNOTATION_FILL_ALPHA_22" val="50"/>
  <p:tag name="ANNOTATION_BORDER_WIDTH_22" val="2"/>
  <p:tag name="ANNOTATION_TYPE_23" val="0"/>
  <p:tag name="ANNOTATION_START_23" val="87.5"/>
  <p:tag name="ANNOTATION_END_23" val="88.0"/>
  <p:tag name="ANNOTATION_TOP_23" val="177.4"/>
  <p:tag name="ANNOTATION_LEFT_23" val="396.8"/>
  <p:tag name="ANNOTATION_WIDTH_23" val="104.6"/>
  <p:tag name="ANNOTATION_HEIGHT_23" val="104.3"/>
  <p:tag name="ANNOTATION_ANIMATION_23" val="3"/>
  <p:tag name="ANNOTATION_ROTATION_23" val="270"/>
  <p:tag name="ANNOTATION_SUB_TYPE_23" val="2"/>
  <p:tag name="ANNOTATION_LOOP_COUNT_23" val="1"/>
  <p:tag name="ANNOTATION_BOX_RADIUS_23" val="0"/>
  <p:tag name="ANNOTATION_SCALE_23" val="125"/>
  <p:tag name="ANNOTATION_BORDER_ALPHA_23" val="100"/>
  <p:tag name="ANNOTATION_BORDER_COLOR_23" val="16777215"/>
  <p:tag name="ANNOTATION_FILL_COLOR_23" val="683492"/>
  <p:tag name="ANNOTATION_FILL_ALPHA_23" val="100"/>
  <p:tag name="ANNOTATION_BORDER_WIDTH_23" val="2"/>
  <p:tag name="ANNOTATION_TYPE_24" val="0"/>
  <p:tag name="ANNOTATION_START_24" val="88.0"/>
  <p:tag name="ANNOTATION_END_24" val="89.4"/>
  <p:tag name="ANNOTATION_TOP_24" val="177.4"/>
  <p:tag name="ANNOTATION_LEFT_24" val="396.8"/>
  <p:tag name="ANNOTATION_WIDTH_24" val="104.6"/>
  <p:tag name="ANNOTATION_HEIGHT_24" val="104.3"/>
  <p:tag name="ANNOTATION_ANIMATION_24" val="3"/>
  <p:tag name="ANNOTATION_ROTATION_24" val="270"/>
  <p:tag name="ANNOTATION_SUB_TYPE_24" val="2"/>
  <p:tag name="ANNOTATION_LOOP_COUNT_24" val="1"/>
  <p:tag name="ANNOTATION_BOX_RADIUS_24" val="0"/>
  <p:tag name="ANNOTATION_SCALE_24" val="125"/>
  <p:tag name="ANNOTATION_BORDER_ALPHA_24" val="100"/>
  <p:tag name="ANNOTATION_BORDER_COLOR_24" val="16777215"/>
  <p:tag name="ANNOTATION_FILL_COLOR_24" val="683492"/>
  <p:tag name="ANNOTATION_FILL_ALPHA_24" val="100"/>
  <p:tag name="ANNOTATION_BORDER_WIDTH_24" val="2"/>
  <p:tag name="ANNOTATION_TYPE_25" val="0"/>
  <p:tag name="ANNOTATION_START_25" val="89.4"/>
  <p:tag name="ANNOTATION_END_25" val="90.3"/>
  <p:tag name="ANNOTATION_TOP_25" val="255.3"/>
  <p:tag name="ANNOTATION_LEFT_25" val="428.9"/>
  <p:tag name="ANNOTATION_WIDTH_25" val="104.6"/>
  <p:tag name="ANNOTATION_HEIGHT_25" val="104.3"/>
  <p:tag name="ANNOTATION_ANIMATION_25" val="3"/>
  <p:tag name="ANNOTATION_ROTATION_25" val="270"/>
  <p:tag name="ANNOTATION_SUB_TYPE_25" val="2"/>
  <p:tag name="ANNOTATION_LOOP_COUNT_25" val="1"/>
  <p:tag name="ANNOTATION_BOX_RADIUS_25" val="0"/>
  <p:tag name="ANNOTATION_SCALE_25" val="125"/>
  <p:tag name="ANNOTATION_BORDER_ALPHA_25" val="100"/>
  <p:tag name="ANNOTATION_BORDER_COLOR_25" val="16777215"/>
  <p:tag name="ANNOTATION_FILL_COLOR_25" val="683492"/>
  <p:tag name="ANNOTATION_FILL_ALPHA_25" val="100"/>
  <p:tag name="ANNOTATION_BORDER_WIDTH_25" val="2"/>
  <p:tag name="ANNOTATION_TYPE_26" val="0"/>
  <p:tag name="ANNOTATION_START_26" val="90.3"/>
  <p:tag name="ANNOTATION_END_26" val="91.0"/>
  <p:tag name="ANNOTATION_TOP_26" val="255.3"/>
  <p:tag name="ANNOTATION_LEFT_26" val="428.9"/>
  <p:tag name="ANNOTATION_WIDTH_26" val="104.6"/>
  <p:tag name="ANNOTATION_HEIGHT_26" val="104.3"/>
  <p:tag name="ANNOTATION_ANIMATION_26" val="3"/>
  <p:tag name="ANNOTATION_ROTATION_26" val="270"/>
  <p:tag name="ANNOTATION_SUB_TYPE_26" val="2"/>
  <p:tag name="ANNOTATION_LOOP_COUNT_26" val="1"/>
  <p:tag name="ANNOTATION_BOX_RADIUS_26" val="0"/>
  <p:tag name="ANNOTATION_SCALE_26" val="125"/>
  <p:tag name="ANNOTATION_BORDER_ALPHA_26" val="100"/>
  <p:tag name="ANNOTATION_BORDER_COLOR_26" val="16777215"/>
  <p:tag name="ANNOTATION_FILL_COLOR_26" val="683492"/>
  <p:tag name="ANNOTATION_FILL_ALPHA_26" val="100"/>
  <p:tag name="ANNOTATION_BORDER_WIDTH_26" val="2"/>
  <p:tag name="ANNOTATION_TYPE_27" val="0"/>
  <p:tag name="ANNOTATION_START_27" val="91.0"/>
  <p:tag name="ANNOTATION_TOP_27" val="255.3"/>
  <p:tag name="ANNOTATION_LEFT_27" val="428.9"/>
  <p:tag name="ANNOTATION_WIDTH_27" val="104.6"/>
  <p:tag name="ANNOTATION_HEIGHT_27" val="104.3"/>
  <p:tag name="ANNOTATION_ANIMATION_27" val="3"/>
  <p:tag name="ANNOTATION_ROTATION_27" val="270"/>
  <p:tag name="ANNOTATION_SUB_TYPE_27" val="2"/>
  <p:tag name="ANNOTATION_LOOP_COUNT_27" val="1"/>
  <p:tag name="ANNOTATION_BOX_RADIUS_27" val="0"/>
  <p:tag name="ANNOTATION_SCALE_27" val="125"/>
  <p:tag name="ANNOTATION_BORDER_ALPHA_27" val="100"/>
  <p:tag name="ANNOTATION_BORDER_COLOR_27" val="16777215"/>
  <p:tag name="ANNOTATION_FILL_COLOR_27" val="683492"/>
  <p:tag name="ANNOTATION_FILL_ALPHA_27" val="100"/>
  <p:tag name="ANNOTATION_BORDER_WIDTH_27" val="2"/>
  <p:tag name="ANNOTATION_COUNT" val="27"/>
  <p:tag name="ARTICULATE_SLIDE_PAUSE" val="0"/>
  <p:tag name="ARTICULATE_NAV_LEVEL" val="1"/>
  <p:tag name="ARTICULATE_PLAYLIST_ID" val="-1"/>
  <p:tag name="ARTICULATE_LOCK_SLIDE" val="0"/>
  <p:tag name="ARTICULATE_SLIDE_NAV" val="85"/>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2002</TotalTime>
  <Words>1727</Words>
  <Application>Microsoft Macintosh PowerPoint</Application>
  <PresentationFormat>On-screen Show (4:3)</PresentationFormat>
  <Paragraphs>148</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CIMSS_Template_2013Logo</vt:lpstr>
      <vt:lpstr>NOAA/CIMSS ProbTor Model</vt:lpstr>
      <vt:lpstr>PowerPoint Presentation</vt:lpstr>
      <vt:lpstr>NOAA/CIMSS ProbTor Model</vt:lpstr>
      <vt:lpstr>PowerPoint Presentation</vt:lpstr>
      <vt:lpstr>ProbTor Model Performance</vt:lpstr>
      <vt:lpstr>PowerPoint Presentation</vt:lpstr>
      <vt:lpstr>PowerPoint Presentation</vt:lpstr>
      <vt:lpstr>PowerPoint Presentation</vt:lpstr>
      <vt:lpstr>PowerPoint Presentation</vt:lpstr>
      <vt:lpstr>Contact</vt:lpstr>
    </vt:vector>
  </TitlesOfParts>
  <Company>SSEC at the 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NOAA/CIMSS ProbTor Model</dc:title>
  <dc:creator>Justin Sieglaff</dc:creator>
  <cp:lastModifiedBy>John Cintineo</cp:lastModifiedBy>
  <cp:revision>36</cp:revision>
  <dcterms:created xsi:type="dcterms:W3CDTF">2017-03-24T14:06:45Z</dcterms:created>
  <dcterms:modified xsi:type="dcterms:W3CDTF">2017-04-03T19:27:53Z</dcterms:modified>
</cp:coreProperties>
</file>