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5" r:id="rId1"/>
  </p:sldMasterIdLst>
  <p:notesMasterIdLst>
    <p:notesMasterId r:id="rId26"/>
  </p:notesMasterIdLst>
  <p:handoutMasterIdLst>
    <p:handoutMasterId r:id="rId27"/>
  </p:handoutMasterIdLst>
  <p:sldIdLst>
    <p:sldId id="382" r:id="rId2"/>
    <p:sldId id="452" r:id="rId3"/>
    <p:sldId id="481" r:id="rId4"/>
    <p:sldId id="453" r:id="rId5"/>
    <p:sldId id="470" r:id="rId6"/>
    <p:sldId id="489" r:id="rId7"/>
    <p:sldId id="490" r:id="rId8"/>
    <p:sldId id="491" r:id="rId9"/>
    <p:sldId id="492" r:id="rId10"/>
    <p:sldId id="493" r:id="rId11"/>
    <p:sldId id="494" r:id="rId12"/>
    <p:sldId id="495" r:id="rId13"/>
    <p:sldId id="462" r:id="rId14"/>
    <p:sldId id="472" r:id="rId15"/>
    <p:sldId id="488" r:id="rId16"/>
    <p:sldId id="482" r:id="rId17"/>
    <p:sldId id="473" r:id="rId18"/>
    <p:sldId id="483" r:id="rId19"/>
    <p:sldId id="485" r:id="rId20"/>
    <p:sldId id="487" r:id="rId21"/>
    <p:sldId id="484" r:id="rId22"/>
    <p:sldId id="486" r:id="rId23"/>
    <p:sldId id="477" r:id="rId24"/>
    <p:sldId id="469" r:id="rId25"/>
  </p:sldIdLst>
  <p:sldSz cx="9144000" cy="6858000" type="screen4x3"/>
  <p:notesSz cx="6858000" cy="9144000"/>
  <p:defaultText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EDB816"/>
    <a:srgbClr val="3BFD05"/>
    <a:srgbClr val="D4D2CB"/>
    <a:srgbClr val="385D8A"/>
    <a:srgbClr val="1E1C11"/>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5" autoAdjust="0"/>
    <p:restoredTop sz="92263" autoAdjust="0"/>
  </p:normalViewPr>
  <p:slideViewPr>
    <p:cSldViewPr>
      <p:cViewPr varScale="1">
        <p:scale>
          <a:sx n="106" d="100"/>
          <a:sy n="106" d="100"/>
        </p:scale>
        <p:origin x="-1224" y="-104"/>
      </p:cViewPr>
      <p:guideLst>
        <p:guide orient="horz" pos="240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0C4EE2-5257-A041-A9C4-05D11B5EDBA2}" type="datetimeFigureOut">
              <a:rPr lang="en-US" smtClean="0"/>
              <a:t>1/9/18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124D7A-3732-AB49-9E33-44D24206AB7F}" type="slidenum">
              <a:rPr lang="en-US" smtClean="0"/>
              <a:t>‹#›</a:t>
            </a:fld>
            <a:endParaRPr lang="en-US"/>
          </a:p>
        </p:txBody>
      </p:sp>
    </p:spTree>
    <p:extLst>
      <p:ext uri="{BB962C8B-B14F-4D97-AF65-F5344CB8AC3E}">
        <p14:creationId xmlns:p14="http://schemas.microsoft.com/office/powerpoint/2010/main" val="1459395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03FC-4B97-4C2A-9344-4966C8849585}" type="datetimeFigureOut">
              <a:rPr lang="en-US" smtClean="0"/>
              <a:t>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CD1D6-30B8-4037-A7CF-A10C129E0E9C}" type="slidenum">
              <a:rPr lang="en-US" smtClean="0"/>
              <a:t>‹#›</a:t>
            </a:fld>
            <a:endParaRPr lang="en-US"/>
          </a:p>
        </p:txBody>
      </p:sp>
    </p:spTree>
    <p:extLst>
      <p:ext uri="{BB962C8B-B14F-4D97-AF65-F5344CB8AC3E}">
        <p14:creationId xmlns:p14="http://schemas.microsoft.com/office/powerpoint/2010/main" val="1906421305"/>
      </p:ext>
    </p:extLst>
  </p:cSld>
  <p:clrMap bg1="lt1" tx1="dk1" bg2="lt2" tx2="dk2" accent1="accent1" accent2="accent2" accent3="accent3" accent4="accent4" accent5="accent5" accent6="accent6" hlink="hlink" folHlink="folHlink"/>
  <p:hf hdr="0" ftr="0" dt="0"/>
  <p:notesStyle>
    <a:lvl1pPr marL="0" algn="l" defTabSz="913653" rtl="0" eaLnBrk="1" latinLnBrk="0" hangingPunct="1">
      <a:defRPr sz="1200" kern="1200">
        <a:solidFill>
          <a:schemeClr val="tx1"/>
        </a:solidFill>
        <a:latin typeface="+mn-lt"/>
        <a:ea typeface="+mn-ea"/>
        <a:cs typeface="+mn-cs"/>
      </a:defRPr>
    </a:lvl1pPr>
    <a:lvl2pPr marL="456826" algn="l" defTabSz="913653" rtl="0" eaLnBrk="1" latinLnBrk="0" hangingPunct="1">
      <a:defRPr sz="1200" kern="1200">
        <a:solidFill>
          <a:schemeClr val="tx1"/>
        </a:solidFill>
        <a:latin typeface="+mn-lt"/>
        <a:ea typeface="+mn-ea"/>
        <a:cs typeface="+mn-cs"/>
      </a:defRPr>
    </a:lvl2pPr>
    <a:lvl3pPr marL="913653" algn="l" defTabSz="913653" rtl="0" eaLnBrk="1" latinLnBrk="0" hangingPunct="1">
      <a:defRPr sz="1200" kern="1200">
        <a:solidFill>
          <a:schemeClr val="tx1"/>
        </a:solidFill>
        <a:latin typeface="+mn-lt"/>
        <a:ea typeface="+mn-ea"/>
        <a:cs typeface="+mn-cs"/>
      </a:defRPr>
    </a:lvl3pPr>
    <a:lvl4pPr marL="1370478" algn="l" defTabSz="913653" rtl="0" eaLnBrk="1" latinLnBrk="0" hangingPunct="1">
      <a:defRPr sz="1200" kern="1200">
        <a:solidFill>
          <a:schemeClr val="tx1"/>
        </a:solidFill>
        <a:latin typeface="+mn-lt"/>
        <a:ea typeface="+mn-ea"/>
        <a:cs typeface="+mn-cs"/>
      </a:defRPr>
    </a:lvl4pPr>
    <a:lvl5pPr marL="1827306" algn="l" defTabSz="913653" rtl="0" eaLnBrk="1" latinLnBrk="0" hangingPunct="1">
      <a:defRPr sz="1200" kern="1200">
        <a:solidFill>
          <a:schemeClr val="tx1"/>
        </a:solidFill>
        <a:latin typeface="+mn-lt"/>
        <a:ea typeface="+mn-ea"/>
        <a:cs typeface="+mn-cs"/>
      </a:defRPr>
    </a:lvl5pPr>
    <a:lvl6pPr marL="2284131" algn="l" defTabSz="913653" rtl="0" eaLnBrk="1" latinLnBrk="0" hangingPunct="1">
      <a:defRPr sz="1200" kern="1200">
        <a:solidFill>
          <a:schemeClr val="tx1"/>
        </a:solidFill>
        <a:latin typeface="+mn-lt"/>
        <a:ea typeface="+mn-ea"/>
        <a:cs typeface="+mn-cs"/>
      </a:defRPr>
    </a:lvl6pPr>
    <a:lvl7pPr marL="2740959" algn="l" defTabSz="913653" rtl="0" eaLnBrk="1" latinLnBrk="0" hangingPunct="1">
      <a:defRPr sz="1200" kern="1200">
        <a:solidFill>
          <a:schemeClr val="tx1"/>
        </a:solidFill>
        <a:latin typeface="+mn-lt"/>
        <a:ea typeface="+mn-ea"/>
        <a:cs typeface="+mn-cs"/>
      </a:defRPr>
    </a:lvl7pPr>
    <a:lvl8pPr marL="3197785" algn="l" defTabSz="913653" rtl="0" eaLnBrk="1" latinLnBrk="0" hangingPunct="1">
      <a:defRPr sz="1200" kern="1200">
        <a:solidFill>
          <a:schemeClr val="tx1"/>
        </a:solidFill>
        <a:latin typeface="+mn-lt"/>
        <a:ea typeface="+mn-ea"/>
        <a:cs typeface="+mn-cs"/>
      </a:defRPr>
    </a:lvl8pPr>
    <a:lvl9pPr marL="3654611" algn="l" defTabSz="9136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a:t>
            </a:r>
            <a:r>
              <a:rPr lang="en-US" baseline="0" dirty="0" smtClean="0"/>
              <a:t> through July 2017</a:t>
            </a:r>
          </a:p>
          <a:p>
            <a:r>
              <a:rPr lang="en-US" baseline="0" dirty="0" smtClean="0"/>
              <a:t>For storms with strong satellite growth (~15% of all severe, ~7% of all non-severe)</a:t>
            </a:r>
          </a:p>
          <a:p>
            <a:r>
              <a:rPr lang="en-US" baseline="0" dirty="0" smtClean="0"/>
              <a:t>G16 adds 4 min of lead time in the median, compared to GOES-NOP. Consistent along all probability thresholds.</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15</a:t>
            </a:fld>
            <a:endParaRPr lang="en-US"/>
          </a:p>
        </p:txBody>
      </p:sp>
    </p:spTree>
    <p:extLst>
      <p:ext uri="{BB962C8B-B14F-4D97-AF65-F5344CB8AC3E}">
        <p14:creationId xmlns:p14="http://schemas.microsoft.com/office/powerpoint/2010/main" val="109208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programs and experiments use</a:t>
            </a:r>
            <a:r>
              <a:rPr lang="en-US" baseline="0" dirty="0" smtClean="0"/>
              <a:t> the HWT</a:t>
            </a:r>
            <a:endParaRPr lang="en-US" dirty="0" smtClean="0"/>
          </a:p>
          <a:p>
            <a:r>
              <a:rPr lang="en-US" dirty="0" smtClean="0"/>
              <a:t>EWP focuses on tools</a:t>
            </a:r>
            <a:r>
              <a:rPr lang="en-US" baseline="0" dirty="0" smtClean="0"/>
              <a:t> that can aid warning decision making in current binary convective warning paradigm</a:t>
            </a:r>
          </a:p>
          <a:p>
            <a:r>
              <a:rPr lang="en-US" baseline="0" dirty="0" smtClean="0"/>
              <a:t>PHI pulls together forecasters, EMs, broadcasters in a simulated environment for issuance of gridded probabilistic warnings and their consumption.</a:t>
            </a:r>
            <a:endParaRPr lang="en-US" dirty="0" smtClean="0"/>
          </a:p>
          <a:p>
            <a:r>
              <a:rPr lang="en-US" dirty="0" smtClean="0"/>
              <a:t>PHI encompasses much more than convective scale, but within</a:t>
            </a:r>
            <a:r>
              <a:rPr lang="en-US" baseline="0" dirty="0" smtClean="0"/>
              <a:t> the HWT, we are solely focused on convective products</a:t>
            </a:r>
          </a:p>
          <a:p>
            <a:r>
              <a:rPr lang="en-US" baseline="0" dirty="0" smtClean="0"/>
              <a:t>Focus on EWP in this talk.</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16</a:t>
            </a:fld>
            <a:endParaRPr lang="en-US"/>
          </a:p>
        </p:txBody>
      </p:sp>
    </p:spTree>
    <p:extLst>
      <p:ext uri="{BB962C8B-B14F-4D97-AF65-F5344CB8AC3E}">
        <p14:creationId xmlns:p14="http://schemas.microsoft.com/office/powerpoint/2010/main" val="3817517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2016 (left) and 2017 (right)</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Good </a:t>
            </a:r>
            <a:r>
              <a:rPr lang="en-US" sz="1200" kern="1200" baseline="0" dirty="0" err="1" smtClean="0">
                <a:solidFill>
                  <a:schemeClr val="tx1"/>
                </a:solidFill>
                <a:effectLst/>
                <a:latin typeface="+mn-lt"/>
                <a:ea typeface="+mn-ea"/>
                <a:cs typeface="+mn-cs"/>
              </a:rPr>
              <a:t>ProbWind</a:t>
            </a:r>
            <a:r>
              <a:rPr lang="en-US" sz="1200" kern="1200" baseline="0" dirty="0" smtClean="0">
                <a:solidFill>
                  <a:schemeClr val="tx1"/>
                </a:solidFill>
                <a:effectLst/>
                <a:latin typeface="+mn-lt"/>
                <a:ea typeface="+mn-ea"/>
                <a:cs typeface="+mn-cs"/>
              </a:rPr>
              <a:t> example</a:t>
            </a:r>
          </a:p>
          <a:p>
            <a:r>
              <a:rPr lang="en-US" sz="1200" kern="1200" baseline="0" dirty="0" smtClean="0">
                <a:solidFill>
                  <a:schemeClr val="tx1"/>
                </a:solidFill>
                <a:effectLst/>
                <a:latin typeface="+mn-lt"/>
                <a:ea typeface="+mn-ea"/>
                <a:cs typeface="+mn-cs"/>
              </a:rPr>
              <a:t>Subsequent wind damage reports, with speed unknown</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Bad </a:t>
            </a:r>
            <a:r>
              <a:rPr lang="en-US" sz="1200" kern="1200" baseline="0" dirty="0" err="1" smtClean="0">
                <a:solidFill>
                  <a:schemeClr val="tx1"/>
                </a:solidFill>
                <a:effectLst/>
                <a:latin typeface="+mn-lt"/>
                <a:ea typeface="+mn-ea"/>
                <a:cs typeface="+mn-cs"/>
              </a:rPr>
              <a:t>ProbWind</a:t>
            </a:r>
            <a:r>
              <a:rPr lang="en-US" sz="1200" kern="1200" baseline="0" dirty="0" smtClean="0">
                <a:solidFill>
                  <a:schemeClr val="tx1"/>
                </a:solidFill>
                <a:effectLst/>
                <a:latin typeface="+mn-lt"/>
                <a:ea typeface="+mn-ea"/>
                <a:cs typeface="+mn-cs"/>
              </a:rPr>
              <a:t> example</a:t>
            </a:r>
          </a:p>
          <a:p>
            <a:r>
              <a:rPr lang="en-US" sz="1200" kern="1200" baseline="0" dirty="0" smtClean="0">
                <a:solidFill>
                  <a:schemeClr val="tx1"/>
                </a:solidFill>
                <a:effectLst/>
                <a:latin typeface="+mn-lt"/>
                <a:ea typeface="+mn-ea"/>
                <a:cs typeface="+mn-cs"/>
              </a:rPr>
              <a:t>-Still have work to do! Velocity signatures not always collocated with reflectivity signatures</a:t>
            </a:r>
          </a:p>
          <a:p>
            <a:r>
              <a:rPr lang="en-US" sz="1200" kern="1200" baseline="0" dirty="0" smtClean="0">
                <a:solidFill>
                  <a:schemeClr val="tx1"/>
                </a:solidFill>
                <a:effectLst/>
                <a:latin typeface="+mn-lt"/>
                <a:ea typeface="+mn-ea"/>
                <a:cs typeface="+mn-cs"/>
              </a:rPr>
              <a:t>-Radial velocity maxima do not necessarily have strong </a:t>
            </a:r>
            <a:r>
              <a:rPr lang="en-US" sz="1200" kern="1200" baseline="0" dirty="0" err="1" smtClean="0">
                <a:solidFill>
                  <a:schemeClr val="tx1"/>
                </a:solidFill>
                <a:effectLst/>
                <a:latin typeface="+mn-lt"/>
                <a:ea typeface="+mn-ea"/>
                <a:cs typeface="+mn-cs"/>
              </a:rPr>
              <a:t>AzShear</a:t>
            </a:r>
            <a:r>
              <a:rPr lang="en-US" sz="1200" kern="1200" baseline="0" dirty="0" smtClean="0">
                <a:solidFill>
                  <a:schemeClr val="tx1"/>
                </a:solidFill>
                <a:effectLst/>
                <a:latin typeface="+mn-lt"/>
                <a:ea typeface="+mn-ea"/>
                <a:cs typeface="+mn-cs"/>
              </a:rPr>
              <a:t> values</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High-resolution streaming data from a variety of sources</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Low-end </a:t>
            </a:r>
            <a:r>
              <a:rPr lang="en-US" sz="1200" kern="1200" baseline="0" dirty="0" err="1" smtClean="0">
                <a:solidFill>
                  <a:schemeClr val="tx1"/>
                </a:solidFill>
                <a:effectLst/>
                <a:latin typeface="+mn-lt"/>
                <a:ea typeface="+mn-ea"/>
                <a:cs typeface="+mn-cs"/>
              </a:rPr>
              <a:t>probtor</a:t>
            </a:r>
            <a:r>
              <a:rPr lang="en-US" sz="1200" kern="1200" baseline="0" dirty="0" smtClean="0">
                <a:solidFill>
                  <a:schemeClr val="tx1"/>
                </a:solidFill>
                <a:effectLst/>
                <a:latin typeface="+mn-lt"/>
                <a:ea typeface="+mn-ea"/>
                <a:cs typeface="+mn-cs"/>
              </a:rPr>
              <a:t> example</a:t>
            </a:r>
          </a:p>
          <a:p>
            <a:r>
              <a:rPr lang="en-US" sz="1200" kern="1200" baseline="0" dirty="0" smtClean="0">
                <a:solidFill>
                  <a:schemeClr val="tx1"/>
                </a:solidFill>
                <a:effectLst/>
                <a:latin typeface="+mn-lt"/>
                <a:ea typeface="+mn-ea"/>
                <a:cs typeface="+mn-cs"/>
              </a:rPr>
              <a:t>-SPC outlook in central IL 2% for tornadoes</a:t>
            </a:r>
          </a:p>
          <a:p>
            <a:r>
              <a:rPr lang="en-US" sz="1200" kern="1200" baseline="0" dirty="0" smtClean="0">
                <a:solidFill>
                  <a:schemeClr val="tx1"/>
                </a:solidFill>
                <a:effectLst/>
                <a:latin typeface="+mn-lt"/>
                <a:ea typeface="+mn-ea"/>
                <a:cs typeface="+mn-cs"/>
              </a:rPr>
              <a:t>-Rotation increase in two cells; </a:t>
            </a:r>
            <a:r>
              <a:rPr lang="en-US" sz="1200" kern="1200" baseline="0" dirty="0" err="1" smtClean="0">
                <a:solidFill>
                  <a:schemeClr val="tx1"/>
                </a:solidFill>
                <a:effectLst/>
                <a:latin typeface="+mn-lt"/>
                <a:ea typeface="+mn-ea"/>
                <a:cs typeface="+mn-cs"/>
              </a:rPr>
              <a:t>ProbTor</a:t>
            </a:r>
            <a:r>
              <a:rPr lang="en-US" sz="1200" kern="1200" baseline="0" dirty="0" smtClean="0">
                <a:solidFill>
                  <a:schemeClr val="tx1"/>
                </a:solidFill>
                <a:effectLst/>
                <a:latin typeface="+mn-lt"/>
                <a:ea typeface="+mn-ea"/>
                <a:cs typeface="+mn-cs"/>
              </a:rPr>
              <a:t> increases to 25-30%.</a:t>
            </a:r>
          </a:p>
          <a:p>
            <a:r>
              <a:rPr lang="en-US" sz="1200" kern="1200" baseline="0" dirty="0" smtClean="0">
                <a:solidFill>
                  <a:schemeClr val="tx1"/>
                </a:solidFill>
                <a:effectLst/>
                <a:latin typeface="+mn-lt"/>
                <a:ea typeface="+mn-ea"/>
                <a:cs typeface="+mn-cs"/>
              </a:rPr>
              <a:t>-Total lightning increases, probable lightning jumps in both cells</a:t>
            </a:r>
          </a:p>
          <a:p>
            <a:r>
              <a:rPr lang="en-US" sz="1200" kern="1200" baseline="0" dirty="0" smtClean="0">
                <a:solidFill>
                  <a:schemeClr val="tx1"/>
                </a:solidFill>
                <a:effectLst/>
                <a:latin typeface="+mn-lt"/>
                <a:ea typeface="+mn-ea"/>
                <a:cs typeface="+mn-cs"/>
              </a:rPr>
              <a:t>-Robust growth in GOES16 imagery, overshooting tops</a:t>
            </a:r>
          </a:p>
          <a:p>
            <a:r>
              <a:rPr lang="en-US" sz="1200" kern="1200" baseline="0" dirty="0" smtClean="0">
                <a:solidFill>
                  <a:schemeClr val="tx1"/>
                </a:solidFill>
                <a:effectLst/>
                <a:latin typeface="+mn-lt"/>
                <a:ea typeface="+mn-ea"/>
                <a:cs typeface="+mn-cs"/>
              </a:rPr>
              <a:t>-Brief tornado in eastern cell, 3 min before warning</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2016 PS = just probability of any severe</a:t>
            </a:r>
          </a:p>
          <a:p>
            <a:r>
              <a:rPr lang="en-US" sz="1200" kern="1200" baseline="0" dirty="0" smtClean="0">
                <a:solidFill>
                  <a:schemeClr val="tx1"/>
                </a:solidFill>
                <a:effectLst/>
                <a:latin typeface="+mn-lt"/>
                <a:ea typeface="+mn-ea"/>
                <a:cs typeface="+mn-cs"/>
              </a:rPr>
              <a:t>2017 PS =  </a:t>
            </a:r>
            <a:r>
              <a:rPr lang="en-US" sz="1200" kern="1200" baseline="0" dirty="0" err="1" smtClean="0">
                <a:solidFill>
                  <a:schemeClr val="tx1"/>
                </a:solidFill>
                <a:effectLst/>
                <a:latin typeface="+mn-lt"/>
                <a:ea typeface="+mn-ea"/>
                <a:cs typeface="+mn-cs"/>
              </a:rPr>
              <a:t>ProbHail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ProbWind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ProbTor</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Separated out </a:t>
            </a:r>
            <a:r>
              <a:rPr lang="en-US" sz="1200" kern="1200" baseline="0" dirty="0" err="1" smtClean="0">
                <a:solidFill>
                  <a:schemeClr val="tx1"/>
                </a:solidFill>
                <a:effectLst/>
                <a:latin typeface="+mn-lt"/>
                <a:ea typeface="+mn-ea"/>
                <a:cs typeface="+mn-cs"/>
              </a:rPr>
              <a:t>ProbTor</a:t>
            </a:r>
            <a:r>
              <a:rPr lang="en-US" sz="1200" kern="1200" baseline="0" dirty="0" smtClean="0">
                <a:solidFill>
                  <a:schemeClr val="tx1"/>
                </a:solidFill>
                <a:effectLst/>
                <a:latin typeface="+mn-lt"/>
                <a:ea typeface="+mn-ea"/>
                <a:cs typeface="+mn-cs"/>
              </a:rPr>
              <a:t>, too</a:t>
            </a:r>
          </a:p>
          <a:p>
            <a:r>
              <a:rPr lang="en-US" sz="1200" kern="1200" baseline="0" dirty="0" smtClean="0">
                <a:solidFill>
                  <a:schemeClr val="tx1"/>
                </a:solidFill>
                <a:effectLst/>
                <a:latin typeface="+mn-lt"/>
                <a:ea typeface="+mn-ea"/>
                <a:cs typeface="+mn-cs"/>
              </a:rPr>
              <a:t>Some qualifiers for Q3</a:t>
            </a:r>
          </a:p>
          <a:p>
            <a:r>
              <a:rPr lang="en-US" sz="1200" kern="1200" baseline="0" dirty="0" smtClean="0">
                <a:solidFill>
                  <a:schemeClr val="tx1"/>
                </a:solidFill>
                <a:effectLst/>
                <a:latin typeface="+mn-lt"/>
                <a:ea typeface="+mn-ea"/>
                <a:cs typeface="+mn-cs"/>
              </a:rPr>
              <a:t>-”With other observations”</a:t>
            </a:r>
          </a:p>
          <a:p>
            <a:r>
              <a:rPr lang="en-US" sz="1200" kern="1200" baseline="0" dirty="0" smtClean="0">
                <a:solidFill>
                  <a:schemeClr val="tx1"/>
                </a:solidFill>
                <a:effectLst/>
                <a:latin typeface="+mn-lt"/>
                <a:ea typeface="+mn-ea"/>
                <a:cs typeface="+mn-cs"/>
              </a:rPr>
              <a:t>-”as situational awareness”</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FACETS involves</a:t>
            </a:r>
            <a:r>
              <a:rPr lang="en-US" baseline="0" dirty="0" smtClean="0"/>
              <a:t> more than just convective weather, but that’s the focus of this application</a:t>
            </a:r>
          </a:p>
        </p:txBody>
      </p:sp>
      <p:sp>
        <p:nvSpPr>
          <p:cNvPr id="4" name="Slide Number Placeholder 3"/>
          <p:cNvSpPr>
            <a:spLocks noGrp="1"/>
          </p:cNvSpPr>
          <p:nvPr>
            <p:ph type="sldNum" sz="quarter" idx="10"/>
          </p:nvPr>
        </p:nvSpPr>
        <p:spPr/>
        <p:txBody>
          <a:bodyPr/>
          <a:lstStyle/>
          <a:p>
            <a:fld id="{EA2CD1D6-30B8-4037-A7CF-A10C129E0E9C}" type="slidenum">
              <a:rPr lang="en-US" smtClean="0"/>
              <a:t>3</a:t>
            </a:fld>
            <a:endParaRPr lang="en-US"/>
          </a:p>
        </p:txBody>
      </p:sp>
    </p:spTree>
    <p:extLst>
      <p:ext uri="{BB962C8B-B14F-4D97-AF65-F5344CB8AC3E}">
        <p14:creationId xmlns:p14="http://schemas.microsoft.com/office/powerpoint/2010/main" val="1242159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ProbSevere is a naïve Bayesian model, that is, a statistical model, which integrates data from multiple observation platforms to predict the probability that a thunderstorm will produce severe weather in the near-term (hail ≥25mm diameter, wind gust ≥ 50 </a:t>
            </a:r>
            <a:r>
              <a:rPr lang="en-US" sz="1200" kern="1200" baseline="0" dirty="0" err="1" smtClean="0">
                <a:solidFill>
                  <a:schemeClr val="tx1"/>
                </a:solidFill>
                <a:effectLst/>
                <a:latin typeface="+mn-lt"/>
                <a:ea typeface="+mn-ea"/>
                <a:cs typeface="+mn-cs"/>
              </a:rPr>
              <a:t>kts</a:t>
            </a:r>
            <a:r>
              <a:rPr lang="en-US" sz="1200" kern="1200" baseline="0" dirty="0" smtClean="0">
                <a:solidFill>
                  <a:schemeClr val="tx1"/>
                </a:solidFill>
                <a:effectLst/>
                <a:latin typeface="+mn-lt"/>
                <a:ea typeface="+mn-ea"/>
                <a:cs typeface="+mn-cs"/>
              </a:rPr>
              <a:t>, tornado). ProbSevere incorporates real-time automated object identification and tracking in both ground-based weather radar reflectivity imagery and satellite imagery. From within the bounds of those identified objects, or storms, data are spatially extracted and certain predictors are computed. Specifically,  these predictors are extracted and derived from high-res NWP data, satellite cloud products, radar imagery, and ground-based total lightning data</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Contour around storm-object, where the probability determines the color and thickness of the contour</a:t>
            </a:r>
          </a:p>
          <a:p>
            <a:r>
              <a:rPr lang="en-US" sz="1200" kern="1200" baseline="0" dirty="0" smtClean="0">
                <a:solidFill>
                  <a:schemeClr val="tx1"/>
                </a:solidFill>
                <a:effectLst/>
                <a:latin typeface="+mn-lt"/>
                <a:ea typeface="+mn-ea"/>
                <a:cs typeface="+mn-cs"/>
              </a:rPr>
              <a:t>Forecaster </a:t>
            </a:r>
            <a:r>
              <a:rPr lang="en-US" sz="1200" kern="1200" baseline="0" dirty="0" err="1" smtClean="0">
                <a:solidFill>
                  <a:schemeClr val="tx1"/>
                </a:solidFill>
                <a:effectLst/>
                <a:latin typeface="+mn-lt"/>
                <a:ea typeface="+mn-ea"/>
                <a:cs typeface="+mn-cs"/>
              </a:rPr>
              <a:t>mouses</a:t>
            </a:r>
            <a:r>
              <a:rPr lang="en-US" sz="1200" kern="1200" baseline="0" dirty="0" smtClean="0">
                <a:solidFill>
                  <a:schemeClr val="tx1"/>
                </a:solidFill>
                <a:effectLst/>
                <a:latin typeface="+mn-lt"/>
                <a:ea typeface="+mn-ea"/>
                <a:cs typeface="+mn-cs"/>
              </a:rPr>
              <a:t> over storm to get predictor readout</a:t>
            </a:r>
          </a:p>
          <a:p>
            <a:r>
              <a:rPr lang="en-US" sz="1200" kern="1200" baseline="0" dirty="0" smtClean="0">
                <a:solidFill>
                  <a:schemeClr val="tx1"/>
                </a:solidFill>
                <a:effectLst/>
                <a:latin typeface="+mn-lt"/>
                <a:ea typeface="+mn-ea"/>
                <a:cs typeface="+mn-cs"/>
              </a:rPr>
              <a:t>Lightweight, unobtrusive, </a:t>
            </a:r>
            <a:r>
              <a:rPr lang="en-US" sz="1200" kern="1200" baseline="0" dirty="0" smtClean="0">
                <a:solidFill>
                  <a:schemeClr val="tx1"/>
                </a:solidFill>
                <a:effectLst/>
                <a:latin typeface="+mn-lt"/>
                <a:ea typeface="+mn-ea"/>
                <a:cs typeface="+mn-cs"/>
              </a:rPr>
              <a:t>intuitive, yet quantitative </a:t>
            </a:r>
            <a:r>
              <a:rPr lang="en-US" sz="1200" kern="1200" baseline="0" dirty="0" smtClean="0">
                <a:solidFill>
                  <a:schemeClr val="tx1"/>
                </a:solidFill>
                <a:effectLst/>
                <a:latin typeface="+mn-lt"/>
                <a:ea typeface="+mn-ea"/>
                <a:cs typeface="+mn-cs"/>
              </a:rPr>
              <a:t>way to display pertinent information</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 put this example in just to illustrate satellite object tracking. I think this does a better job than past examples. Also shows the differences between G16 and NOP. Should go pretty quick.</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D3262A1F-88C0-7E48-B579-56A6FD8A2F8A}" type="datetime1">
              <a:rPr lang="en-US" smtClean="0">
                <a:solidFill>
                  <a:prstClr val="black"/>
                </a:solidFill>
                <a:latin typeface="Arial"/>
              </a:rPr>
              <a:pPr/>
              <a:t>1/9/18</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5679EDF2-E8CA-C641-8BA2-05DE9CC8A425}" type="datetime1">
              <a:rPr lang="en-US" smtClean="0">
                <a:solidFill>
                  <a:prstClr val="black"/>
                </a:solidFill>
                <a:latin typeface="Arial"/>
              </a:rPr>
              <a:pPr/>
              <a:t>1/9/18</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813925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C927F88-8226-2745-85C4-A3C6EC456E2A}" type="datetime1">
              <a:rPr lang="en-US" smtClean="0">
                <a:solidFill>
                  <a:prstClr val="black"/>
                </a:solidFill>
                <a:latin typeface="Arial"/>
              </a:rPr>
              <a:pPr/>
              <a:t>1/9/18</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26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solidFill>
                  <a:prstClr val="black"/>
                </a:solidFill>
                <a:latin typeface="Arial"/>
              </a:rPr>
              <a:pPr/>
              <a:t>1/9/18</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45534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941513DF-5D1F-DB44-AF9B-4A83E0268AFD}" type="datetime1">
              <a:rPr lang="en-US" smtClean="0">
                <a:solidFill>
                  <a:prstClr val="black"/>
                </a:solidFill>
                <a:latin typeface="Arial"/>
              </a:rPr>
              <a:pPr/>
              <a:t>1/9/18</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36501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A9A0B194-E9D6-2E40-9757-BFED225EB199}" type="datetime1">
              <a:rPr lang="en-US" smtClean="0">
                <a:solidFill>
                  <a:prstClr val="black"/>
                </a:solidFill>
                <a:latin typeface="Arial"/>
              </a:rPr>
              <a:pPr/>
              <a:t>1/9/18</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00013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FD602E3B-0D4D-9340-A498-72F6202D6B23}" type="datetime1">
              <a:rPr lang="en-US" smtClean="0">
                <a:solidFill>
                  <a:prstClr val="black"/>
                </a:solidFill>
                <a:latin typeface="Arial"/>
              </a:rPr>
              <a:pPr/>
              <a:t>1/9/18</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CDB1096F-E81A-A846-BC9C-8DB8D4252CE5}" type="datetime1">
              <a:rPr lang="en-US" smtClean="0">
                <a:solidFill>
                  <a:prstClr val="black"/>
                </a:solidFill>
                <a:latin typeface="Arial"/>
              </a:rPr>
              <a:pPr/>
              <a:t>1/9/18</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E0B8FA47-6762-6E4C-A1ED-294EEBA906D1}" type="datetime1">
              <a:rPr lang="en-US" smtClean="0">
                <a:solidFill>
                  <a:prstClr val="black"/>
                </a:solidFill>
                <a:latin typeface="Arial"/>
              </a:rPr>
              <a:pPr/>
              <a:t>1/9/18</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6D01904D-EBB8-EC4E-BB24-8A5A923BFC58}" type="datetime1">
              <a:rPr lang="en-US" smtClean="0">
                <a:solidFill>
                  <a:prstClr val="black"/>
                </a:solidFill>
                <a:latin typeface="Arial"/>
              </a:rPr>
              <a:pPr/>
              <a:t>1/9/18</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7.png"/><Relationship Id="rId5" Type="http://schemas.openxmlformats.org/officeDocument/2006/relationships/image" Target="../media/image51.tiff"/><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11" Type="http://schemas.openxmlformats.org/officeDocument/2006/relationships/image" Target="../media/image16.tiff"/><Relationship Id="rId12" Type="http://schemas.openxmlformats.org/officeDocument/2006/relationships/image" Target="../media/image17.tiff"/><Relationship Id="rId13" Type="http://schemas.openxmlformats.org/officeDocument/2006/relationships/image" Target="../media/image18.tiff"/><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tiff"/><Relationship Id="rId9" Type="http://schemas.openxmlformats.org/officeDocument/2006/relationships/image" Target="../media/image14.png"/><Relationship Id="rId10"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8.gi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00200"/>
            <a:ext cx="8686800" cy="2362200"/>
          </a:xfrm>
        </p:spPr>
        <p:txBody>
          <a:bodyPr>
            <a:normAutofit fontScale="90000"/>
          </a:bodyPr>
          <a:lstStyle/>
          <a:p>
            <a:r>
              <a:rPr lang="en-US" b="1" cap="small" dirty="0" smtClean="0"/>
              <a:t>Automated Severe Thunderstorm Guidance from the NOAA/CIMSS ProbSevere Model within the Hazardous Weather </a:t>
            </a:r>
            <a:r>
              <a:rPr lang="en-US" b="1" cap="small" dirty="0" err="1" smtClean="0"/>
              <a:t>Testbed</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62500" lnSpcReduction="20000"/>
          </a:bodyPr>
          <a:lstStyle/>
          <a:p>
            <a:pPr algn="r"/>
            <a:r>
              <a:rPr lang="en-US" sz="2900" b="1" dirty="0">
                <a:solidFill>
                  <a:schemeClr val="bg1"/>
                </a:solidFill>
              </a:rPr>
              <a:t>John Cintineo (UW-CIMSS</a:t>
            </a:r>
            <a:r>
              <a:rPr lang="en-US" sz="2900" b="1" dirty="0" smtClean="0">
                <a:solidFill>
                  <a:schemeClr val="bg1"/>
                </a:solidFill>
              </a:rPr>
              <a:t>)</a:t>
            </a:r>
            <a:endParaRPr lang="en-US" sz="2900" dirty="0" smtClean="0">
              <a:solidFill>
                <a:schemeClr val="bg1"/>
              </a:solidFill>
              <a:latin typeface="+mj-lt"/>
            </a:endParaRPr>
          </a:p>
          <a:p>
            <a:pPr algn="r"/>
            <a:r>
              <a:rPr lang="en-US" sz="2900" b="1" dirty="0" smtClean="0">
                <a:solidFill>
                  <a:schemeClr val="bg1"/>
                </a:solidFill>
                <a:latin typeface="+mj-lt"/>
              </a:rPr>
              <a:t>Michael J. Pavolonis (NOAA/NESDIS)</a:t>
            </a:r>
          </a:p>
          <a:p>
            <a:pPr algn="r"/>
            <a:r>
              <a:rPr lang="en-US" sz="2900" b="1" dirty="0" smtClean="0">
                <a:solidFill>
                  <a:schemeClr val="bg1"/>
                </a:solidFill>
                <a:latin typeface="+mj-lt"/>
              </a:rPr>
              <a:t>Justin Sieglaff (UW-CIMSS)</a:t>
            </a:r>
          </a:p>
          <a:p>
            <a:pPr algn="r"/>
            <a:r>
              <a:rPr lang="en-US" sz="2900" b="1" dirty="0" smtClean="0">
                <a:solidFill>
                  <a:schemeClr val="bg1"/>
                </a:solidFill>
              </a:rPr>
              <a:t>Christopher </a:t>
            </a:r>
            <a:r>
              <a:rPr lang="en-US" sz="2900" b="1" dirty="0" err="1" smtClean="0">
                <a:solidFill>
                  <a:schemeClr val="bg1"/>
                </a:solidFill>
              </a:rPr>
              <a:t>Karstens</a:t>
            </a:r>
            <a:r>
              <a:rPr lang="en-US" sz="2900" b="1" dirty="0" smtClean="0">
                <a:solidFill>
                  <a:schemeClr val="bg1"/>
                </a:solidFill>
              </a:rPr>
              <a:t> (NOAA/NWS/SPC)</a:t>
            </a:r>
            <a:endParaRPr lang="en-US" sz="2900" b="1" dirty="0" smtClean="0">
              <a:solidFill>
                <a:schemeClr val="bg1"/>
              </a:solidFill>
              <a:latin typeface="+mj-lt"/>
            </a:endParaRPr>
          </a:p>
          <a:p>
            <a:pPr algn="r"/>
            <a:r>
              <a:rPr lang="en-US" sz="2900" b="1" dirty="0" smtClean="0">
                <a:solidFill>
                  <a:schemeClr val="bg1"/>
                </a:solidFill>
                <a:latin typeface="+mj-lt"/>
              </a:rPr>
              <a:t>Kristin Calhoun (OU-CIMMS)</a:t>
            </a: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3" name="Picture 12" descr="Supercell_Thunderstorm.jpg"/>
          <p:cNvPicPr>
            <a:picLocks/>
          </p:cNvPicPr>
          <p:nvPr/>
        </p:nvPicPr>
        <p:blipFill>
          <a:blip r:embed="rId4">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5">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pic>
        <p:nvPicPr>
          <p:cNvPr id="15" name="Picture 14" descr="cumulonimbus.jpg"/>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7">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sp>
        <p:nvSpPr>
          <p:cNvPr id="5" name="TextBox 4"/>
          <p:cNvSpPr txBox="1"/>
          <p:nvPr/>
        </p:nvSpPr>
        <p:spPr>
          <a:xfrm>
            <a:off x="304800" y="4105870"/>
            <a:ext cx="5638045" cy="923330"/>
          </a:xfrm>
          <a:prstGeom prst="rect">
            <a:avLst/>
          </a:prstGeom>
          <a:noFill/>
        </p:spPr>
        <p:txBody>
          <a:bodyPr wrap="none" rtlCol="0">
            <a:spAutoFit/>
          </a:bodyPr>
          <a:lstStyle/>
          <a:p>
            <a:r>
              <a:rPr lang="en-US" dirty="0" smtClean="0">
                <a:solidFill>
                  <a:srgbClr val="FFFFFF"/>
                </a:solidFill>
              </a:rPr>
              <a:t>98</a:t>
            </a:r>
            <a:r>
              <a:rPr lang="en-US" baseline="30000" dirty="0" smtClean="0">
                <a:solidFill>
                  <a:srgbClr val="FFFFFF"/>
                </a:solidFill>
              </a:rPr>
              <a:t>th</a:t>
            </a:r>
            <a:r>
              <a:rPr lang="en-US" dirty="0" smtClean="0">
                <a:solidFill>
                  <a:srgbClr val="FFFFFF"/>
                </a:solidFill>
              </a:rPr>
              <a:t> Annual American Meteorological Society Meeting</a:t>
            </a:r>
          </a:p>
          <a:p>
            <a:r>
              <a:rPr lang="en-US" dirty="0" smtClean="0">
                <a:solidFill>
                  <a:srgbClr val="FFFFFF"/>
                </a:solidFill>
              </a:rPr>
              <a:t>Austin, Texas</a:t>
            </a:r>
          </a:p>
          <a:p>
            <a:r>
              <a:rPr lang="en-US" dirty="0" smtClean="0">
                <a:solidFill>
                  <a:srgbClr val="FFFFFF"/>
                </a:solidFill>
              </a:rPr>
              <a:t>11 January 2018</a:t>
            </a:r>
            <a:endParaRPr lang="en-US" dirty="0">
              <a:solidFill>
                <a:srgbClr val="FFFFFF"/>
              </a:solidFill>
            </a:endParaRPr>
          </a:p>
        </p:txBody>
      </p:sp>
      <p:pic>
        <p:nvPicPr>
          <p:cNvPr id="17" name="Picture 16"/>
          <p:cNvPicPr>
            <a:picLocks noChangeAspect="1"/>
          </p:cNvPicPr>
          <p:nvPr/>
        </p:nvPicPr>
        <p:blipFill>
          <a:blip r:embed="rId8"/>
          <a:stretch>
            <a:fillRect/>
          </a:stretch>
        </p:blipFill>
        <p:spPr>
          <a:xfrm>
            <a:off x="1698626" y="4953000"/>
            <a:ext cx="2263774" cy="1646381"/>
          </a:xfrm>
          <a:prstGeom prst="rect">
            <a:avLst/>
          </a:prstGeom>
        </p:spPr>
      </p:pic>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1" cy="343193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1" cy="343193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745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768" y="0"/>
            <a:ext cx="4280229" cy="343193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34" y="0"/>
            <a:ext cx="4280231" cy="3431931"/>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2"/>
          </a:xfrm>
          <a:prstGeom prst="rect">
            <a:avLst/>
          </a:prstGeom>
        </p:spPr>
      </p:pic>
    </p:spTree>
    <p:extLst>
      <p:ext uri="{BB962C8B-B14F-4D97-AF65-F5344CB8AC3E}">
        <p14:creationId xmlns:p14="http://schemas.microsoft.com/office/powerpoint/2010/main" val="2982697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5" y="0"/>
            <a:ext cx="4280229" cy="343193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8" y="0"/>
            <a:ext cx="4280229" cy="3431930"/>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1" cy="343193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1" cy="3431932"/>
          </a:xfrm>
          <a:prstGeom prst="rect">
            <a:avLst/>
          </a:prstGeom>
        </p:spPr>
      </p:pic>
      <p:sp>
        <p:nvSpPr>
          <p:cNvPr id="11" name="Rounded Rectangle 10"/>
          <p:cNvSpPr/>
          <p:nvPr/>
        </p:nvSpPr>
        <p:spPr>
          <a:xfrm>
            <a:off x="4837176" y="76200"/>
            <a:ext cx="4267200" cy="3429000"/>
          </a:xfrm>
          <a:prstGeom prst="roundRect">
            <a:avLst>
              <a:gd name="adj" fmla="val 7284"/>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207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609" t="22506" r="23395" b="13846"/>
          <a:stretch/>
        </p:blipFill>
        <p:spPr>
          <a:xfrm>
            <a:off x="1219200" y="406400"/>
            <a:ext cx="6629400" cy="5372100"/>
          </a:xfrm>
          <a:prstGeom prst="rect">
            <a:avLst/>
          </a:prstGeom>
        </p:spPr>
      </p:pic>
      <p:sp>
        <p:nvSpPr>
          <p:cNvPr id="9" name="TextBox 8"/>
          <p:cNvSpPr txBox="1"/>
          <p:nvPr/>
        </p:nvSpPr>
        <p:spPr>
          <a:xfrm>
            <a:off x="1309422" y="533400"/>
            <a:ext cx="671778" cy="584776"/>
          </a:xfrm>
          <a:prstGeom prst="rect">
            <a:avLst/>
          </a:prstGeom>
          <a:noFill/>
        </p:spPr>
        <p:txBody>
          <a:bodyPr wrap="none" rtlCol="0">
            <a:spAutoFit/>
          </a:bodyPr>
          <a:lstStyle/>
          <a:p>
            <a:r>
              <a:rPr lang="en-US" sz="3200" dirty="0" smtClean="0">
                <a:solidFill>
                  <a:srgbClr val="FFFF00"/>
                </a:solidFill>
              </a:rPr>
              <a:t>ε</a:t>
            </a:r>
            <a:r>
              <a:rPr lang="en-US" sz="3200" baseline="-25000" dirty="0" smtClean="0">
                <a:solidFill>
                  <a:srgbClr val="FFFF00"/>
                </a:solidFill>
              </a:rPr>
              <a:t>tot</a:t>
            </a:r>
            <a:endParaRPr lang="en-US" sz="3200" dirty="0">
              <a:solidFill>
                <a:srgbClr val="FFFF0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270" t="22409" r="22953" b="13846"/>
          <a:stretch/>
        </p:blipFill>
        <p:spPr>
          <a:xfrm>
            <a:off x="1219200" y="393700"/>
            <a:ext cx="6629400" cy="5397500"/>
          </a:xfrm>
          <a:prstGeom prst="rect">
            <a:avLst/>
          </a:prstGeom>
        </p:spPr>
      </p:pic>
      <p:sp>
        <p:nvSpPr>
          <p:cNvPr id="6" name="TextBox 5"/>
          <p:cNvSpPr txBox="1"/>
          <p:nvPr/>
        </p:nvSpPr>
        <p:spPr>
          <a:xfrm>
            <a:off x="1284550" y="533400"/>
            <a:ext cx="3058850" cy="584776"/>
          </a:xfrm>
          <a:prstGeom prst="rect">
            <a:avLst/>
          </a:prstGeom>
          <a:noFill/>
        </p:spPr>
        <p:txBody>
          <a:bodyPr wrap="none" rtlCol="0">
            <a:spAutoFit/>
          </a:bodyPr>
          <a:lstStyle/>
          <a:p>
            <a:r>
              <a:rPr lang="en-US" sz="3200" dirty="0" smtClean="0">
                <a:solidFill>
                  <a:srgbClr val="FFFF00"/>
                </a:solidFill>
              </a:rPr>
              <a:t>Satellite objects</a:t>
            </a:r>
            <a:endParaRPr lang="en-US" sz="3200" dirty="0">
              <a:solidFill>
                <a:srgbClr val="FFFF00"/>
              </a:solidFill>
            </a:endParaRPr>
          </a:p>
        </p:txBody>
      </p:sp>
      <p:pic>
        <p:nvPicPr>
          <p:cNvPr id="2" name="Picture 1" descr="w2image-405-09Z_MergedReflectivityQCComposite-20170405-094238-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0"/>
            <a:ext cx="7407713" cy="6858000"/>
          </a:xfrm>
          <a:prstGeom prst="rect">
            <a:avLst/>
          </a:prstGeom>
        </p:spPr>
      </p:pic>
      <p:sp>
        <p:nvSpPr>
          <p:cNvPr id="7" name="TextBox 6"/>
          <p:cNvSpPr txBox="1"/>
          <p:nvPr/>
        </p:nvSpPr>
        <p:spPr>
          <a:xfrm>
            <a:off x="838200" y="228600"/>
            <a:ext cx="3240591" cy="584776"/>
          </a:xfrm>
          <a:prstGeom prst="rect">
            <a:avLst/>
          </a:prstGeom>
          <a:noFill/>
        </p:spPr>
        <p:txBody>
          <a:bodyPr wrap="none" rtlCol="0">
            <a:spAutoFit/>
          </a:bodyPr>
          <a:lstStyle/>
          <a:p>
            <a:r>
              <a:rPr lang="en-US" sz="3200" dirty="0" smtClean="0">
                <a:solidFill>
                  <a:srgbClr val="FFFF00"/>
                </a:solidFill>
              </a:rPr>
              <a:t>Radar reflectivity</a:t>
            </a:r>
            <a:endParaRPr lang="en-US" sz="3200" dirty="0">
              <a:solidFill>
                <a:srgbClr val="FFFF00"/>
              </a:solidFill>
            </a:endParaRPr>
          </a:p>
        </p:txBody>
      </p:sp>
      <p:pic>
        <p:nvPicPr>
          <p:cNvPr id="4" name="Picture 3" descr="w2image-405-09Z_ClusterID-20170405-094238-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0"/>
            <a:ext cx="7407713" cy="6858000"/>
          </a:xfrm>
          <a:prstGeom prst="rect">
            <a:avLst/>
          </a:prstGeom>
        </p:spPr>
      </p:pic>
      <p:sp>
        <p:nvSpPr>
          <p:cNvPr id="5" name="TextBox 4"/>
          <p:cNvSpPr txBox="1"/>
          <p:nvPr/>
        </p:nvSpPr>
        <p:spPr>
          <a:xfrm>
            <a:off x="838200" y="228600"/>
            <a:ext cx="2716609" cy="584776"/>
          </a:xfrm>
          <a:prstGeom prst="rect">
            <a:avLst/>
          </a:prstGeom>
          <a:noFill/>
        </p:spPr>
        <p:txBody>
          <a:bodyPr wrap="none" rtlCol="0">
            <a:spAutoFit/>
          </a:bodyPr>
          <a:lstStyle/>
          <a:p>
            <a:r>
              <a:rPr lang="en-US" sz="3200" dirty="0" smtClean="0">
                <a:solidFill>
                  <a:srgbClr val="FFFF00"/>
                </a:solidFill>
              </a:rPr>
              <a:t>Radar objects</a:t>
            </a:r>
            <a:endParaRPr lang="en-US" sz="3200" dirty="0">
              <a:solidFill>
                <a:srgbClr val="FFFF00"/>
              </a:solidFill>
            </a:endParaRPr>
          </a:p>
        </p:txBody>
      </p:sp>
      <p:grpSp>
        <p:nvGrpSpPr>
          <p:cNvPr id="29" name="Group 28"/>
          <p:cNvGrpSpPr/>
          <p:nvPr/>
        </p:nvGrpSpPr>
        <p:grpSpPr>
          <a:xfrm>
            <a:off x="1219200" y="228600"/>
            <a:ext cx="6519651" cy="5638800"/>
            <a:chOff x="1219200" y="228600"/>
            <a:chExt cx="6519651" cy="5638800"/>
          </a:xfrm>
        </p:grpSpPr>
        <p:sp>
          <p:nvSpPr>
            <p:cNvPr id="17" name="Freeform 16"/>
            <p:cNvSpPr/>
            <p:nvPr/>
          </p:nvSpPr>
          <p:spPr>
            <a:xfrm>
              <a:off x="4876800" y="1524000"/>
              <a:ext cx="2493433" cy="1312333"/>
            </a:xfrm>
            <a:custGeom>
              <a:avLst/>
              <a:gdLst>
                <a:gd name="connsiteX0" fmla="*/ 93133 w 2493433"/>
                <a:gd name="connsiteY0" fmla="*/ 1312333 h 1312333"/>
                <a:gd name="connsiteX1" fmla="*/ 402167 w 2493433"/>
                <a:gd name="connsiteY1" fmla="*/ 1308100 h 1312333"/>
                <a:gd name="connsiteX2" fmla="*/ 402167 w 2493433"/>
                <a:gd name="connsiteY2" fmla="*/ 1189566 h 1312333"/>
                <a:gd name="connsiteX3" fmla="*/ 605367 w 2493433"/>
                <a:gd name="connsiteY3" fmla="*/ 1185333 h 1312333"/>
                <a:gd name="connsiteX4" fmla="*/ 605367 w 2493433"/>
                <a:gd name="connsiteY4" fmla="*/ 1075266 h 1312333"/>
                <a:gd name="connsiteX5" fmla="*/ 897467 w 2493433"/>
                <a:gd name="connsiteY5" fmla="*/ 1071033 h 1312333"/>
                <a:gd name="connsiteX6" fmla="*/ 897467 w 2493433"/>
                <a:gd name="connsiteY6" fmla="*/ 948266 h 1312333"/>
                <a:gd name="connsiteX7" fmla="*/ 2197100 w 2493433"/>
                <a:gd name="connsiteY7" fmla="*/ 948266 h 1312333"/>
                <a:gd name="connsiteX8" fmla="*/ 2197100 w 2493433"/>
                <a:gd name="connsiteY8" fmla="*/ 833966 h 1312333"/>
                <a:gd name="connsiteX9" fmla="*/ 2396067 w 2493433"/>
                <a:gd name="connsiteY9" fmla="*/ 825500 h 1312333"/>
                <a:gd name="connsiteX10" fmla="*/ 2396067 w 2493433"/>
                <a:gd name="connsiteY10" fmla="*/ 702733 h 1312333"/>
                <a:gd name="connsiteX11" fmla="*/ 2493433 w 2493433"/>
                <a:gd name="connsiteY11" fmla="*/ 706966 h 1312333"/>
                <a:gd name="connsiteX12" fmla="*/ 2489200 w 2493433"/>
                <a:gd name="connsiteY12" fmla="*/ 224366 h 1312333"/>
                <a:gd name="connsiteX13" fmla="*/ 2387600 w 2493433"/>
                <a:gd name="connsiteY13" fmla="*/ 224366 h 1312333"/>
                <a:gd name="connsiteX14" fmla="*/ 2387600 w 2493433"/>
                <a:gd name="connsiteY14" fmla="*/ 118533 h 1312333"/>
                <a:gd name="connsiteX15" fmla="*/ 2197100 w 2493433"/>
                <a:gd name="connsiteY15" fmla="*/ 118533 h 1312333"/>
                <a:gd name="connsiteX16" fmla="*/ 2197100 w 2493433"/>
                <a:gd name="connsiteY16" fmla="*/ 0 h 1312333"/>
                <a:gd name="connsiteX17" fmla="*/ 1684867 w 2493433"/>
                <a:gd name="connsiteY17" fmla="*/ 0 h 1312333"/>
                <a:gd name="connsiteX18" fmla="*/ 1680633 w 2493433"/>
                <a:gd name="connsiteY18" fmla="*/ 114300 h 1312333"/>
                <a:gd name="connsiteX19" fmla="*/ 1490133 w 2493433"/>
                <a:gd name="connsiteY19" fmla="*/ 118533 h 1312333"/>
                <a:gd name="connsiteX20" fmla="*/ 1494367 w 2493433"/>
                <a:gd name="connsiteY20" fmla="*/ 245533 h 1312333"/>
                <a:gd name="connsiteX21" fmla="*/ 1384300 w 2493433"/>
                <a:gd name="connsiteY21" fmla="*/ 245533 h 1312333"/>
                <a:gd name="connsiteX22" fmla="*/ 1384300 w 2493433"/>
                <a:gd name="connsiteY22" fmla="*/ 359833 h 1312333"/>
                <a:gd name="connsiteX23" fmla="*/ 393700 w 2493433"/>
                <a:gd name="connsiteY23" fmla="*/ 364066 h 1312333"/>
                <a:gd name="connsiteX24" fmla="*/ 393700 w 2493433"/>
                <a:gd name="connsiteY24" fmla="*/ 491066 h 1312333"/>
                <a:gd name="connsiteX25" fmla="*/ 198967 w 2493433"/>
                <a:gd name="connsiteY25" fmla="*/ 491066 h 1312333"/>
                <a:gd name="connsiteX26" fmla="*/ 198967 w 2493433"/>
                <a:gd name="connsiteY26" fmla="*/ 592666 h 1312333"/>
                <a:gd name="connsiteX27" fmla="*/ 101600 w 2493433"/>
                <a:gd name="connsiteY27" fmla="*/ 596900 h 1312333"/>
                <a:gd name="connsiteX28" fmla="*/ 101600 w 2493433"/>
                <a:gd name="connsiteY28" fmla="*/ 829733 h 1312333"/>
                <a:gd name="connsiteX29" fmla="*/ 0 w 2493433"/>
                <a:gd name="connsiteY29" fmla="*/ 829733 h 1312333"/>
                <a:gd name="connsiteX30" fmla="*/ 4233 w 2493433"/>
                <a:gd name="connsiteY30" fmla="*/ 1189566 h 1312333"/>
                <a:gd name="connsiteX31" fmla="*/ 88900 w 2493433"/>
                <a:gd name="connsiteY31" fmla="*/ 1189566 h 1312333"/>
                <a:gd name="connsiteX32" fmla="*/ 93133 w 2493433"/>
                <a:gd name="connsiteY32" fmla="*/ 1312333 h 131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93433" h="1312333">
                  <a:moveTo>
                    <a:pt x="93133" y="1312333"/>
                  </a:moveTo>
                  <a:lnTo>
                    <a:pt x="402167" y="1308100"/>
                  </a:lnTo>
                  <a:lnTo>
                    <a:pt x="402167" y="1189566"/>
                  </a:lnTo>
                  <a:lnTo>
                    <a:pt x="605367" y="1185333"/>
                  </a:lnTo>
                  <a:lnTo>
                    <a:pt x="605367" y="1075266"/>
                  </a:lnTo>
                  <a:lnTo>
                    <a:pt x="897467" y="1071033"/>
                  </a:lnTo>
                  <a:lnTo>
                    <a:pt x="897467" y="948266"/>
                  </a:lnTo>
                  <a:lnTo>
                    <a:pt x="2197100" y="948266"/>
                  </a:lnTo>
                  <a:lnTo>
                    <a:pt x="2197100" y="833966"/>
                  </a:lnTo>
                  <a:lnTo>
                    <a:pt x="2396067" y="825500"/>
                  </a:lnTo>
                  <a:lnTo>
                    <a:pt x="2396067" y="702733"/>
                  </a:lnTo>
                  <a:lnTo>
                    <a:pt x="2493433" y="706966"/>
                  </a:lnTo>
                  <a:lnTo>
                    <a:pt x="2489200" y="224366"/>
                  </a:lnTo>
                  <a:lnTo>
                    <a:pt x="2387600" y="224366"/>
                  </a:lnTo>
                  <a:lnTo>
                    <a:pt x="2387600" y="118533"/>
                  </a:lnTo>
                  <a:lnTo>
                    <a:pt x="2197100" y="118533"/>
                  </a:lnTo>
                  <a:lnTo>
                    <a:pt x="2197100" y="0"/>
                  </a:lnTo>
                  <a:lnTo>
                    <a:pt x="1684867" y="0"/>
                  </a:lnTo>
                  <a:lnTo>
                    <a:pt x="1680633" y="114300"/>
                  </a:lnTo>
                  <a:lnTo>
                    <a:pt x="1490133" y="118533"/>
                  </a:lnTo>
                  <a:lnTo>
                    <a:pt x="1494367" y="245533"/>
                  </a:lnTo>
                  <a:lnTo>
                    <a:pt x="1384300" y="245533"/>
                  </a:lnTo>
                  <a:lnTo>
                    <a:pt x="1384300" y="359833"/>
                  </a:lnTo>
                  <a:lnTo>
                    <a:pt x="393700" y="364066"/>
                  </a:lnTo>
                  <a:lnTo>
                    <a:pt x="393700" y="491066"/>
                  </a:lnTo>
                  <a:lnTo>
                    <a:pt x="198967" y="491066"/>
                  </a:lnTo>
                  <a:lnTo>
                    <a:pt x="198967" y="592666"/>
                  </a:lnTo>
                  <a:lnTo>
                    <a:pt x="101600" y="596900"/>
                  </a:lnTo>
                  <a:lnTo>
                    <a:pt x="101600" y="829733"/>
                  </a:lnTo>
                  <a:lnTo>
                    <a:pt x="0" y="829733"/>
                  </a:lnTo>
                  <a:lnTo>
                    <a:pt x="4233" y="1189566"/>
                  </a:lnTo>
                  <a:lnTo>
                    <a:pt x="88900" y="1189566"/>
                  </a:lnTo>
                  <a:lnTo>
                    <a:pt x="93133" y="1312333"/>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3810000" y="3429000"/>
              <a:ext cx="1405467" cy="821266"/>
            </a:xfrm>
            <a:custGeom>
              <a:avLst/>
              <a:gdLst>
                <a:gd name="connsiteX0" fmla="*/ 0 w 1405467"/>
                <a:gd name="connsiteY0" fmla="*/ 817033 h 821266"/>
                <a:gd name="connsiteX1" fmla="*/ 198967 w 1405467"/>
                <a:gd name="connsiteY1" fmla="*/ 821266 h 821266"/>
                <a:gd name="connsiteX2" fmla="*/ 198967 w 1405467"/>
                <a:gd name="connsiteY2" fmla="*/ 698500 h 821266"/>
                <a:gd name="connsiteX3" fmla="*/ 605367 w 1405467"/>
                <a:gd name="connsiteY3" fmla="*/ 706966 h 821266"/>
                <a:gd name="connsiteX4" fmla="*/ 605367 w 1405467"/>
                <a:gd name="connsiteY4" fmla="*/ 821266 h 821266"/>
                <a:gd name="connsiteX5" fmla="*/ 1007533 w 1405467"/>
                <a:gd name="connsiteY5" fmla="*/ 817033 h 821266"/>
                <a:gd name="connsiteX6" fmla="*/ 1007533 w 1405467"/>
                <a:gd name="connsiteY6" fmla="*/ 706966 h 821266"/>
                <a:gd name="connsiteX7" fmla="*/ 1202267 w 1405467"/>
                <a:gd name="connsiteY7" fmla="*/ 702733 h 821266"/>
                <a:gd name="connsiteX8" fmla="*/ 1202267 w 1405467"/>
                <a:gd name="connsiteY8" fmla="*/ 579966 h 821266"/>
                <a:gd name="connsiteX9" fmla="*/ 1295400 w 1405467"/>
                <a:gd name="connsiteY9" fmla="*/ 579966 h 821266"/>
                <a:gd name="connsiteX10" fmla="*/ 1295400 w 1405467"/>
                <a:gd name="connsiteY10" fmla="*/ 465666 h 821266"/>
                <a:gd name="connsiteX11" fmla="*/ 1405467 w 1405467"/>
                <a:gd name="connsiteY11" fmla="*/ 461433 h 821266"/>
                <a:gd name="connsiteX12" fmla="*/ 1401233 w 1405467"/>
                <a:gd name="connsiteY12" fmla="*/ 228600 h 821266"/>
                <a:gd name="connsiteX13" fmla="*/ 1295400 w 1405467"/>
                <a:gd name="connsiteY13" fmla="*/ 224366 h 821266"/>
                <a:gd name="connsiteX14" fmla="*/ 1295400 w 1405467"/>
                <a:gd name="connsiteY14" fmla="*/ 0 h 821266"/>
                <a:gd name="connsiteX15" fmla="*/ 601133 w 1405467"/>
                <a:gd name="connsiteY15" fmla="*/ 0 h 821266"/>
                <a:gd name="connsiteX16" fmla="*/ 601133 w 1405467"/>
                <a:gd name="connsiteY16" fmla="*/ 101600 h 821266"/>
                <a:gd name="connsiteX17" fmla="*/ 499533 w 1405467"/>
                <a:gd name="connsiteY17" fmla="*/ 110066 h 821266"/>
                <a:gd name="connsiteX18" fmla="*/ 499533 w 1405467"/>
                <a:gd name="connsiteY18" fmla="*/ 224366 h 821266"/>
                <a:gd name="connsiteX19" fmla="*/ 402167 w 1405467"/>
                <a:gd name="connsiteY19" fmla="*/ 224366 h 821266"/>
                <a:gd name="connsiteX20" fmla="*/ 397933 w 1405467"/>
                <a:gd name="connsiteY20" fmla="*/ 342900 h 821266"/>
                <a:gd name="connsiteX21" fmla="*/ 296333 w 1405467"/>
                <a:gd name="connsiteY21" fmla="*/ 342900 h 821266"/>
                <a:gd name="connsiteX22" fmla="*/ 296333 w 1405467"/>
                <a:gd name="connsiteY22" fmla="*/ 465666 h 821266"/>
                <a:gd name="connsiteX23" fmla="*/ 4233 w 1405467"/>
                <a:gd name="connsiteY23" fmla="*/ 474133 h 821266"/>
                <a:gd name="connsiteX24" fmla="*/ 0 w 1405467"/>
                <a:gd name="connsiteY24" fmla="*/ 817033 h 8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5467" h="821266">
                  <a:moveTo>
                    <a:pt x="0" y="817033"/>
                  </a:moveTo>
                  <a:lnTo>
                    <a:pt x="198967" y="821266"/>
                  </a:lnTo>
                  <a:lnTo>
                    <a:pt x="198967" y="698500"/>
                  </a:lnTo>
                  <a:lnTo>
                    <a:pt x="605367" y="706966"/>
                  </a:lnTo>
                  <a:lnTo>
                    <a:pt x="605367" y="821266"/>
                  </a:lnTo>
                  <a:lnTo>
                    <a:pt x="1007533" y="817033"/>
                  </a:lnTo>
                  <a:lnTo>
                    <a:pt x="1007533" y="706966"/>
                  </a:lnTo>
                  <a:lnTo>
                    <a:pt x="1202267" y="702733"/>
                  </a:lnTo>
                  <a:lnTo>
                    <a:pt x="1202267" y="579966"/>
                  </a:lnTo>
                  <a:lnTo>
                    <a:pt x="1295400" y="579966"/>
                  </a:lnTo>
                  <a:lnTo>
                    <a:pt x="1295400" y="465666"/>
                  </a:lnTo>
                  <a:lnTo>
                    <a:pt x="1405467" y="461433"/>
                  </a:lnTo>
                  <a:cubicBezTo>
                    <a:pt x="1404056" y="383822"/>
                    <a:pt x="1402644" y="306211"/>
                    <a:pt x="1401233" y="228600"/>
                  </a:cubicBezTo>
                  <a:lnTo>
                    <a:pt x="1295400" y="224366"/>
                  </a:lnTo>
                  <a:lnTo>
                    <a:pt x="1295400" y="0"/>
                  </a:lnTo>
                  <a:lnTo>
                    <a:pt x="601133" y="0"/>
                  </a:lnTo>
                  <a:lnTo>
                    <a:pt x="601133" y="101600"/>
                  </a:lnTo>
                  <a:lnTo>
                    <a:pt x="499533" y="110066"/>
                  </a:lnTo>
                  <a:lnTo>
                    <a:pt x="499533" y="224366"/>
                  </a:lnTo>
                  <a:lnTo>
                    <a:pt x="402167" y="224366"/>
                  </a:lnTo>
                  <a:lnTo>
                    <a:pt x="397933" y="342900"/>
                  </a:lnTo>
                  <a:lnTo>
                    <a:pt x="296333" y="342900"/>
                  </a:lnTo>
                  <a:lnTo>
                    <a:pt x="296333" y="465666"/>
                  </a:lnTo>
                  <a:lnTo>
                    <a:pt x="4233" y="474133"/>
                  </a:lnTo>
                  <a:lnTo>
                    <a:pt x="0" y="817033"/>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1219200" y="3505200"/>
              <a:ext cx="2125133" cy="2362200"/>
            </a:xfrm>
            <a:custGeom>
              <a:avLst/>
              <a:gdLst>
                <a:gd name="connsiteX0" fmla="*/ 0 w 1896533"/>
                <a:gd name="connsiteY0" fmla="*/ 1062566 h 2116666"/>
                <a:gd name="connsiteX1" fmla="*/ 0 w 1896533"/>
                <a:gd name="connsiteY1" fmla="*/ 2112433 h 2116666"/>
                <a:gd name="connsiteX2" fmla="*/ 690033 w 1896533"/>
                <a:gd name="connsiteY2" fmla="*/ 2116666 h 2116666"/>
                <a:gd name="connsiteX3" fmla="*/ 690033 w 1896533"/>
                <a:gd name="connsiteY3" fmla="*/ 2019300 h 2116666"/>
                <a:gd name="connsiteX4" fmla="*/ 783167 w 1896533"/>
                <a:gd name="connsiteY4" fmla="*/ 2023533 h 2116666"/>
                <a:gd name="connsiteX5" fmla="*/ 783167 w 1896533"/>
                <a:gd name="connsiteY5" fmla="*/ 1896533 h 2116666"/>
                <a:gd name="connsiteX6" fmla="*/ 893233 w 1896533"/>
                <a:gd name="connsiteY6" fmla="*/ 1896533 h 2116666"/>
                <a:gd name="connsiteX7" fmla="*/ 893233 w 1896533"/>
                <a:gd name="connsiteY7" fmla="*/ 1782233 h 2116666"/>
                <a:gd name="connsiteX8" fmla="*/ 986367 w 1896533"/>
                <a:gd name="connsiteY8" fmla="*/ 1782233 h 2116666"/>
                <a:gd name="connsiteX9" fmla="*/ 986367 w 1896533"/>
                <a:gd name="connsiteY9" fmla="*/ 1659466 h 2116666"/>
                <a:gd name="connsiteX10" fmla="*/ 1193800 w 1896533"/>
                <a:gd name="connsiteY10" fmla="*/ 1659466 h 2116666"/>
                <a:gd name="connsiteX11" fmla="*/ 1193800 w 1896533"/>
                <a:gd name="connsiteY11" fmla="*/ 1540933 h 2116666"/>
                <a:gd name="connsiteX12" fmla="*/ 1388533 w 1896533"/>
                <a:gd name="connsiteY12" fmla="*/ 1540933 h 2116666"/>
                <a:gd name="connsiteX13" fmla="*/ 1388533 w 1896533"/>
                <a:gd name="connsiteY13" fmla="*/ 1422400 h 2116666"/>
                <a:gd name="connsiteX14" fmla="*/ 1494367 w 1896533"/>
                <a:gd name="connsiteY14" fmla="*/ 1422400 h 2116666"/>
                <a:gd name="connsiteX15" fmla="*/ 1494367 w 1896533"/>
                <a:gd name="connsiteY15" fmla="*/ 1303866 h 2116666"/>
                <a:gd name="connsiteX16" fmla="*/ 1896533 w 1896533"/>
                <a:gd name="connsiteY16" fmla="*/ 1303866 h 2116666"/>
                <a:gd name="connsiteX17" fmla="*/ 1896533 w 1896533"/>
                <a:gd name="connsiteY17" fmla="*/ 952500 h 2116666"/>
                <a:gd name="connsiteX18" fmla="*/ 1794933 w 1896533"/>
                <a:gd name="connsiteY18" fmla="*/ 952500 h 2116666"/>
                <a:gd name="connsiteX19" fmla="*/ 1794933 w 1896533"/>
                <a:gd name="connsiteY19" fmla="*/ 833966 h 2116666"/>
                <a:gd name="connsiteX20" fmla="*/ 1490133 w 1896533"/>
                <a:gd name="connsiteY20" fmla="*/ 838200 h 2116666"/>
                <a:gd name="connsiteX21" fmla="*/ 1490133 w 1896533"/>
                <a:gd name="connsiteY21" fmla="*/ 478366 h 2116666"/>
                <a:gd name="connsiteX22" fmla="*/ 1595967 w 1896533"/>
                <a:gd name="connsiteY22" fmla="*/ 478366 h 2116666"/>
                <a:gd name="connsiteX23" fmla="*/ 1595967 w 1896533"/>
                <a:gd name="connsiteY23" fmla="*/ 0 h 2116666"/>
                <a:gd name="connsiteX24" fmla="*/ 1397000 w 1896533"/>
                <a:gd name="connsiteY24" fmla="*/ 0 h 2116666"/>
                <a:gd name="connsiteX25" fmla="*/ 1397000 w 1896533"/>
                <a:gd name="connsiteY25" fmla="*/ 122766 h 2116666"/>
                <a:gd name="connsiteX26" fmla="*/ 1193800 w 1896533"/>
                <a:gd name="connsiteY26" fmla="*/ 122766 h 2116666"/>
                <a:gd name="connsiteX27" fmla="*/ 1193800 w 1896533"/>
                <a:gd name="connsiteY27" fmla="*/ 241300 h 2116666"/>
                <a:gd name="connsiteX28" fmla="*/ 1092200 w 1896533"/>
                <a:gd name="connsiteY28" fmla="*/ 241300 h 2116666"/>
                <a:gd name="connsiteX29" fmla="*/ 1092200 w 1896533"/>
                <a:gd name="connsiteY29" fmla="*/ 355600 h 2116666"/>
                <a:gd name="connsiteX30" fmla="*/ 999067 w 1896533"/>
                <a:gd name="connsiteY30" fmla="*/ 359833 h 2116666"/>
                <a:gd name="connsiteX31" fmla="*/ 999067 w 1896533"/>
                <a:gd name="connsiteY31" fmla="*/ 469900 h 2116666"/>
                <a:gd name="connsiteX32" fmla="*/ 893233 w 1896533"/>
                <a:gd name="connsiteY32" fmla="*/ 469900 h 2116666"/>
                <a:gd name="connsiteX33" fmla="*/ 889000 w 1896533"/>
                <a:gd name="connsiteY33" fmla="*/ 588433 h 2116666"/>
                <a:gd name="connsiteX34" fmla="*/ 795867 w 1896533"/>
                <a:gd name="connsiteY34" fmla="*/ 592666 h 2116666"/>
                <a:gd name="connsiteX35" fmla="*/ 795867 w 1896533"/>
                <a:gd name="connsiteY35" fmla="*/ 702733 h 2116666"/>
                <a:gd name="connsiteX36" fmla="*/ 596900 w 1896533"/>
                <a:gd name="connsiteY36" fmla="*/ 706966 h 2116666"/>
                <a:gd name="connsiteX37" fmla="*/ 592667 w 1896533"/>
                <a:gd name="connsiteY37" fmla="*/ 821266 h 2116666"/>
                <a:gd name="connsiteX38" fmla="*/ 393700 w 1896533"/>
                <a:gd name="connsiteY38" fmla="*/ 821266 h 2116666"/>
                <a:gd name="connsiteX39" fmla="*/ 389467 w 1896533"/>
                <a:gd name="connsiteY39" fmla="*/ 960966 h 2116666"/>
                <a:gd name="connsiteX40" fmla="*/ 194733 w 1896533"/>
                <a:gd name="connsiteY40" fmla="*/ 960966 h 2116666"/>
                <a:gd name="connsiteX41" fmla="*/ 194733 w 1896533"/>
                <a:gd name="connsiteY41" fmla="*/ 1062566 h 2116666"/>
                <a:gd name="connsiteX42" fmla="*/ 0 w 1896533"/>
                <a:gd name="connsiteY42" fmla="*/ 1062566 h 211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6533" h="2116666">
                  <a:moveTo>
                    <a:pt x="0" y="1062566"/>
                  </a:moveTo>
                  <a:lnTo>
                    <a:pt x="0" y="2112433"/>
                  </a:lnTo>
                  <a:lnTo>
                    <a:pt x="690033" y="2116666"/>
                  </a:lnTo>
                  <a:lnTo>
                    <a:pt x="690033" y="2019300"/>
                  </a:lnTo>
                  <a:lnTo>
                    <a:pt x="783167" y="2023533"/>
                  </a:lnTo>
                  <a:lnTo>
                    <a:pt x="783167" y="1896533"/>
                  </a:lnTo>
                  <a:lnTo>
                    <a:pt x="893233" y="1896533"/>
                  </a:lnTo>
                  <a:lnTo>
                    <a:pt x="893233" y="1782233"/>
                  </a:lnTo>
                  <a:lnTo>
                    <a:pt x="986367" y="1782233"/>
                  </a:lnTo>
                  <a:lnTo>
                    <a:pt x="986367" y="1659466"/>
                  </a:lnTo>
                  <a:lnTo>
                    <a:pt x="1193800" y="1659466"/>
                  </a:lnTo>
                  <a:lnTo>
                    <a:pt x="1193800" y="1540933"/>
                  </a:lnTo>
                  <a:lnTo>
                    <a:pt x="1388533" y="1540933"/>
                  </a:lnTo>
                  <a:lnTo>
                    <a:pt x="1388533" y="1422400"/>
                  </a:lnTo>
                  <a:lnTo>
                    <a:pt x="1494367" y="1422400"/>
                  </a:lnTo>
                  <a:lnTo>
                    <a:pt x="1494367" y="1303866"/>
                  </a:lnTo>
                  <a:lnTo>
                    <a:pt x="1896533" y="1303866"/>
                  </a:lnTo>
                  <a:lnTo>
                    <a:pt x="1896533" y="952500"/>
                  </a:lnTo>
                  <a:lnTo>
                    <a:pt x="1794933" y="952500"/>
                  </a:lnTo>
                  <a:lnTo>
                    <a:pt x="1794933" y="833966"/>
                  </a:lnTo>
                  <a:lnTo>
                    <a:pt x="1490133" y="838200"/>
                  </a:lnTo>
                  <a:lnTo>
                    <a:pt x="1490133" y="478366"/>
                  </a:lnTo>
                  <a:lnTo>
                    <a:pt x="1595967" y="478366"/>
                  </a:lnTo>
                  <a:lnTo>
                    <a:pt x="1595967" y="0"/>
                  </a:lnTo>
                  <a:lnTo>
                    <a:pt x="1397000" y="0"/>
                  </a:lnTo>
                  <a:lnTo>
                    <a:pt x="1397000" y="122766"/>
                  </a:lnTo>
                  <a:lnTo>
                    <a:pt x="1193800" y="122766"/>
                  </a:lnTo>
                  <a:lnTo>
                    <a:pt x="1193800" y="241300"/>
                  </a:lnTo>
                  <a:lnTo>
                    <a:pt x="1092200" y="241300"/>
                  </a:lnTo>
                  <a:lnTo>
                    <a:pt x="1092200" y="355600"/>
                  </a:lnTo>
                  <a:lnTo>
                    <a:pt x="999067" y="359833"/>
                  </a:lnTo>
                  <a:lnTo>
                    <a:pt x="999067" y="469900"/>
                  </a:lnTo>
                  <a:lnTo>
                    <a:pt x="893233" y="469900"/>
                  </a:lnTo>
                  <a:lnTo>
                    <a:pt x="889000" y="588433"/>
                  </a:lnTo>
                  <a:lnTo>
                    <a:pt x="795867" y="592666"/>
                  </a:lnTo>
                  <a:lnTo>
                    <a:pt x="795867" y="702733"/>
                  </a:lnTo>
                  <a:lnTo>
                    <a:pt x="596900" y="706966"/>
                  </a:lnTo>
                  <a:lnTo>
                    <a:pt x="592667" y="821266"/>
                  </a:lnTo>
                  <a:lnTo>
                    <a:pt x="393700" y="821266"/>
                  </a:lnTo>
                  <a:lnTo>
                    <a:pt x="389467" y="960966"/>
                  </a:lnTo>
                  <a:lnTo>
                    <a:pt x="194733" y="960966"/>
                  </a:lnTo>
                  <a:lnTo>
                    <a:pt x="194733" y="1062566"/>
                  </a:lnTo>
                  <a:lnTo>
                    <a:pt x="0" y="106256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505200" y="228600"/>
              <a:ext cx="4233651" cy="584776"/>
            </a:xfrm>
            <a:prstGeom prst="rect">
              <a:avLst/>
            </a:prstGeom>
            <a:noFill/>
          </p:spPr>
          <p:txBody>
            <a:bodyPr wrap="none" rtlCol="0">
              <a:spAutoFit/>
            </a:bodyPr>
            <a:lstStyle/>
            <a:p>
              <a:r>
                <a:rPr lang="en-US" sz="3200" dirty="0" smtClean="0">
                  <a:solidFill>
                    <a:schemeClr val="accent1">
                      <a:lumMod val="60000"/>
                      <a:lumOff val="40000"/>
                    </a:schemeClr>
                  </a:solidFill>
                </a:rPr>
                <a:t>+ G16 satellite objects</a:t>
              </a:r>
              <a:endParaRPr lang="en-US" sz="3200" dirty="0">
                <a:solidFill>
                  <a:schemeClr val="accent1">
                    <a:lumMod val="60000"/>
                    <a:lumOff val="40000"/>
                  </a:schemeClr>
                </a:solidFill>
              </a:endParaRPr>
            </a:p>
          </p:txBody>
        </p:sp>
      </p:grpSp>
      <p:grpSp>
        <p:nvGrpSpPr>
          <p:cNvPr id="26" name="Group 25"/>
          <p:cNvGrpSpPr/>
          <p:nvPr/>
        </p:nvGrpSpPr>
        <p:grpSpPr>
          <a:xfrm>
            <a:off x="1209675" y="2212975"/>
            <a:ext cx="4187825" cy="3238500"/>
            <a:chOff x="1209675" y="2212975"/>
            <a:chExt cx="4187825" cy="3238500"/>
          </a:xfrm>
        </p:grpSpPr>
        <p:sp>
          <p:nvSpPr>
            <p:cNvPr id="22" name="Freeform 21"/>
            <p:cNvSpPr/>
            <p:nvPr/>
          </p:nvSpPr>
          <p:spPr>
            <a:xfrm>
              <a:off x="1209675" y="4927600"/>
              <a:ext cx="911225" cy="523875"/>
            </a:xfrm>
            <a:custGeom>
              <a:avLst/>
              <a:gdLst>
                <a:gd name="connsiteX0" fmla="*/ 0 w 911225"/>
                <a:gd name="connsiteY0" fmla="*/ 463550 h 523875"/>
                <a:gd name="connsiteX1" fmla="*/ 3175 w 911225"/>
                <a:gd name="connsiteY1" fmla="*/ 123825 h 523875"/>
                <a:gd name="connsiteX2" fmla="*/ 161925 w 911225"/>
                <a:gd name="connsiteY2" fmla="*/ 123825 h 523875"/>
                <a:gd name="connsiteX3" fmla="*/ 161925 w 911225"/>
                <a:gd name="connsiteY3" fmla="*/ 66675 h 523875"/>
                <a:gd name="connsiteX4" fmla="*/ 447675 w 911225"/>
                <a:gd name="connsiteY4" fmla="*/ 66675 h 523875"/>
                <a:gd name="connsiteX5" fmla="*/ 450850 w 911225"/>
                <a:gd name="connsiteY5" fmla="*/ 117475 h 523875"/>
                <a:gd name="connsiteX6" fmla="*/ 574675 w 911225"/>
                <a:gd name="connsiteY6" fmla="*/ 120650 h 523875"/>
                <a:gd name="connsiteX7" fmla="*/ 574675 w 911225"/>
                <a:gd name="connsiteY7" fmla="*/ 60325 h 523875"/>
                <a:gd name="connsiteX8" fmla="*/ 631825 w 911225"/>
                <a:gd name="connsiteY8" fmla="*/ 60325 h 523875"/>
                <a:gd name="connsiteX9" fmla="*/ 631825 w 911225"/>
                <a:gd name="connsiteY9" fmla="*/ 3175 h 523875"/>
                <a:gd name="connsiteX10" fmla="*/ 758825 w 911225"/>
                <a:gd name="connsiteY10" fmla="*/ 0 h 523875"/>
                <a:gd name="connsiteX11" fmla="*/ 762000 w 911225"/>
                <a:gd name="connsiteY11" fmla="*/ 63500 h 523875"/>
                <a:gd name="connsiteX12" fmla="*/ 806450 w 911225"/>
                <a:gd name="connsiteY12" fmla="*/ 63500 h 523875"/>
                <a:gd name="connsiteX13" fmla="*/ 806450 w 911225"/>
                <a:gd name="connsiteY13" fmla="*/ 187325 h 523875"/>
                <a:gd name="connsiteX14" fmla="*/ 911225 w 911225"/>
                <a:gd name="connsiteY14" fmla="*/ 190500 h 523875"/>
                <a:gd name="connsiteX15" fmla="*/ 908050 w 911225"/>
                <a:gd name="connsiteY15" fmla="*/ 403225 h 523875"/>
                <a:gd name="connsiteX16" fmla="*/ 800100 w 911225"/>
                <a:gd name="connsiteY16" fmla="*/ 403225 h 523875"/>
                <a:gd name="connsiteX17" fmla="*/ 800100 w 911225"/>
                <a:gd name="connsiteY17" fmla="*/ 463550 h 523875"/>
                <a:gd name="connsiteX18" fmla="*/ 669925 w 911225"/>
                <a:gd name="connsiteY18" fmla="*/ 463550 h 523875"/>
                <a:gd name="connsiteX19" fmla="*/ 669925 w 911225"/>
                <a:gd name="connsiteY19" fmla="*/ 396875 h 523875"/>
                <a:gd name="connsiteX20" fmla="*/ 434975 w 911225"/>
                <a:gd name="connsiteY20" fmla="*/ 400050 h 523875"/>
                <a:gd name="connsiteX21" fmla="*/ 434975 w 911225"/>
                <a:gd name="connsiteY21" fmla="*/ 473075 h 523875"/>
                <a:gd name="connsiteX22" fmla="*/ 292100 w 911225"/>
                <a:gd name="connsiteY22" fmla="*/ 473075 h 523875"/>
                <a:gd name="connsiteX23" fmla="*/ 292100 w 911225"/>
                <a:gd name="connsiteY23" fmla="*/ 523875 h 523875"/>
                <a:gd name="connsiteX24" fmla="*/ 57150 w 911225"/>
                <a:gd name="connsiteY24" fmla="*/ 523875 h 523875"/>
                <a:gd name="connsiteX25" fmla="*/ 53975 w 911225"/>
                <a:gd name="connsiteY25" fmla="*/ 460375 h 523875"/>
                <a:gd name="connsiteX26" fmla="*/ 0 w 911225"/>
                <a:gd name="connsiteY26" fmla="*/ 4635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1225" h="523875">
                  <a:moveTo>
                    <a:pt x="0" y="463550"/>
                  </a:moveTo>
                  <a:cubicBezTo>
                    <a:pt x="1058" y="350308"/>
                    <a:pt x="2117" y="237067"/>
                    <a:pt x="3175" y="123825"/>
                  </a:cubicBezTo>
                  <a:lnTo>
                    <a:pt x="161925" y="123825"/>
                  </a:lnTo>
                  <a:lnTo>
                    <a:pt x="161925" y="66675"/>
                  </a:lnTo>
                  <a:lnTo>
                    <a:pt x="447675" y="66675"/>
                  </a:lnTo>
                  <a:lnTo>
                    <a:pt x="450850" y="117475"/>
                  </a:lnTo>
                  <a:lnTo>
                    <a:pt x="574675" y="120650"/>
                  </a:lnTo>
                  <a:lnTo>
                    <a:pt x="574675" y="60325"/>
                  </a:lnTo>
                  <a:lnTo>
                    <a:pt x="631825" y="60325"/>
                  </a:lnTo>
                  <a:lnTo>
                    <a:pt x="631825" y="3175"/>
                  </a:lnTo>
                  <a:lnTo>
                    <a:pt x="758825" y="0"/>
                  </a:lnTo>
                  <a:lnTo>
                    <a:pt x="762000" y="63500"/>
                  </a:lnTo>
                  <a:lnTo>
                    <a:pt x="806450" y="63500"/>
                  </a:lnTo>
                  <a:lnTo>
                    <a:pt x="806450" y="187325"/>
                  </a:lnTo>
                  <a:lnTo>
                    <a:pt x="911225" y="190500"/>
                  </a:lnTo>
                  <a:cubicBezTo>
                    <a:pt x="910167" y="261408"/>
                    <a:pt x="909108" y="332317"/>
                    <a:pt x="908050" y="403225"/>
                  </a:cubicBezTo>
                  <a:lnTo>
                    <a:pt x="800100" y="403225"/>
                  </a:lnTo>
                  <a:lnTo>
                    <a:pt x="800100" y="463550"/>
                  </a:lnTo>
                  <a:lnTo>
                    <a:pt x="669925" y="463550"/>
                  </a:lnTo>
                  <a:lnTo>
                    <a:pt x="669925" y="396875"/>
                  </a:lnTo>
                  <a:lnTo>
                    <a:pt x="434975" y="400050"/>
                  </a:lnTo>
                  <a:lnTo>
                    <a:pt x="434975" y="473075"/>
                  </a:lnTo>
                  <a:lnTo>
                    <a:pt x="292100" y="473075"/>
                  </a:lnTo>
                  <a:lnTo>
                    <a:pt x="292100" y="523875"/>
                  </a:lnTo>
                  <a:lnTo>
                    <a:pt x="57150" y="523875"/>
                  </a:lnTo>
                  <a:lnTo>
                    <a:pt x="53975" y="460375"/>
                  </a:lnTo>
                  <a:lnTo>
                    <a:pt x="0" y="463550"/>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4156075" y="3695700"/>
              <a:ext cx="358775" cy="431800"/>
            </a:xfrm>
            <a:custGeom>
              <a:avLst/>
              <a:gdLst>
                <a:gd name="connsiteX0" fmla="*/ 355600 w 358775"/>
                <a:gd name="connsiteY0" fmla="*/ 355600 h 431800"/>
                <a:gd name="connsiteX1" fmla="*/ 304800 w 358775"/>
                <a:gd name="connsiteY1" fmla="*/ 355600 h 431800"/>
                <a:gd name="connsiteX2" fmla="*/ 304800 w 358775"/>
                <a:gd name="connsiteY2" fmla="*/ 428625 h 431800"/>
                <a:gd name="connsiteX3" fmla="*/ 60325 w 358775"/>
                <a:gd name="connsiteY3" fmla="*/ 431800 h 431800"/>
                <a:gd name="connsiteX4" fmla="*/ 60325 w 358775"/>
                <a:gd name="connsiteY4" fmla="*/ 365125 h 431800"/>
                <a:gd name="connsiteX5" fmla="*/ 0 w 358775"/>
                <a:gd name="connsiteY5" fmla="*/ 365125 h 431800"/>
                <a:gd name="connsiteX6" fmla="*/ 0 w 358775"/>
                <a:gd name="connsiteY6" fmla="*/ 180975 h 431800"/>
                <a:gd name="connsiteX7" fmla="*/ 60325 w 358775"/>
                <a:gd name="connsiteY7" fmla="*/ 180975 h 431800"/>
                <a:gd name="connsiteX8" fmla="*/ 57150 w 358775"/>
                <a:gd name="connsiteY8" fmla="*/ 66675 h 431800"/>
                <a:gd name="connsiteX9" fmla="*/ 107950 w 358775"/>
                <a:gd name="connsiteY9" fmla="*/ 63500 h 431800"/>
                <a:gd name="connsiteX10" fmla="*/ 107950 w 358775"/>
                <a:gd name="connsiteY10" fmla="*/ 3175 h 431800"/>
                <a:gd name="connsiteX11" fmla="*/ 260350 w 358775"/>
                <a:gd name="connsiteY11" fmla="*/ 0 h 431800"/>
                <a:gd name="connsiteX12" fmla="*/ 260350 w 358775"/>
                <a:gd name="connsiteY12" fmla="*/ 60325 h 431800"/>
                <a:gd name="connsiteX13" fmla="*/ 304800 w 358775"/>
                <a:gd name="connsiteY13" fmla="*/ 57150 h 431800"/>
                <a:gd name="connsiteX14" fmla="*/ 304800 w 358775"/>
                <a:gd name="connsiteY14" fmla="*/ 117475 h 431800"/>
                <a:gd name="connsiteX15" fmla="*/ 358775 w 358775"/>
                <a:gd name="connsiteY15" fmla="*/ 120650 h 431800"/>
                <a:gd name="connsiteX16" fmla="*/ 355600 w 358775"/>
                <a:gd name="connsiteY16" fmla="*/ 3556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75" h="431800">
                  <a:moveTo>
                    <a:pt x="355600" y="355600"/>
                  </a:moveTo>
                  <a:lnTo>
                    <a:pt x="304800" y="355600"/>
                  </a:lnTo>
                  <a:lnTo>
                    <a:pt x="304800" y="428625"/>
                  </a:lnTo>
                  <a:lnTo>
                    <a:pt x="60325" y="431800"/>
                  </a:lnTo>
                  <a:lnTo>
                    <a:pt x="60325" y="365125"/>
                  </a:lnTo>
                  <a:lnTo>
                    <a:pt x="0" y="365125"/>
                  </a:lnTo>
                  <a:lnTo>
                    <a:pt x="0" y="180975"/>
                  </a:lnTo>
                  <a:lnTo>
                    <a:pt x="60325" y="180975"/>
                  </a:lnTo>
                  <a:cubicBezTo>
                    <a:pt x="59267" y="142875"/>
                    <a:pt x="58208" y="104775"/>
                    <a:pt x="57150" y="66675"/>
                  </a:cubicBezTo>
                  <a:lnTo>
                    <a:pt x="107950" y="63500"/>
                  </a:lnTo>
                  <a:lnTo>
                    <a:pt x="107950" y="3175"/>
                  </a:lnTo>
                  <a:lnTo>
                    <a:pt x="260350" y="0"/>
                  </a:lnTo>
                  <a:lnTo>
                    <a:pt x="260350" y="60325"/>
                  </a:lnTo>
                  <a:lnTo>
                    <a:pt x="304800" y="57150"/>
                  </a:lnTo>
                  <a:lnTo>
                    <a:pt x="304800" y="117475"/>
                  </a:lnTo>
                  <a:lnTo>
                    <a:pt x="358775" y="120650"/>
                  </a:lnTo>
                  <a:cubicBezTo>
                    <a:pt x="357717" y="198967"/>
                    <a:pt x="356658" y="277283"/>
                    <a:pt x="355600" y="35560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5029200" y="2212975"/>
              <a:ext cx="368300" cy="485775"/>
            </a:xfrm>
            <a:custGeom>
              <a:avLst/>
              <a:gdLst>
                <a:gd name="connsiteX0" fmla="*/ 365125 w 368300"/>
                <a:gd name="connsiteY0" fmla="*/ 425450 h 485775"/>
                <a:gd name="connsiteX1" fmla="*/ 263525 w 368300"/>
                <a:gd name="connsiteY1" fmla="*/ 428625 h 485775"/>
                <a:gd name="connsiteX2" fmla="*/ 263525 w 368300"/>
                <a:gd name="connsiteY2" fmla="*/ 485775 h 485775"/>
                <a:gd name="connsiteX3" fmla="*/ 53975 w 368300"/>
                <a:gd name="connsiteY3" fmla="*/ 485775 h 485775"/>
                <a:gd name="connsiteX4" fmla="*/ 50800 w 368300"/>
                <a:gd name="connsiteY4" fmla="*/ 428625 h 485775"/>
                <a:gd name="connsiteX5" fmla="*/ 0 w 368300"/>
                <a:gd name="connsiteY5" fmla="*/ 428625 h 485775"/>
                <a:gd name="connsiteX6" fmla="*/ 0 w 368300"/>
                <a:gd name="connsiteY6" fmla="*/ 307975 h 485775"/>
                <a:gd name="connsiteX7" fmla="*/ 66675 w 368300"/>
                <a:gd name="connsiteY7" fmla="*/ 304800 h 485775"/>
                <a:gd name="connsiteX8" fmla="*/ 66675 w 368300"/>
                <a:gd name="connsiteY8" fmla="*/ 63500 h 485775"/>
                <a:gd name="connsiteX9" fmla="*/ 168275 w 368300"/>
                <a:gd name="connsiteY9" fmla="*/ 60325 h 485775"/>
                <a:gd name="connsiteX10" fmla="*/ 168275 w 368300"/>
                <a:gd name="connsiteY10" fmla="*/ 6350 h 485775"/>
                <a:gd name="connsiteX11" fmla="*/ 273050 w 368300"/>
                <a:gd name="connsiteY11" fmla="*/ 0 h 485775"/>
                <a:gd name="connsiteX12" fmla="*/ 273050 w 368300"/>
                <a:gd name="connsiteY12" fmla="*/ 57150 h 485775"/>
                <a:gd name="connsiteX13" fmla="*/ 368300 w 368300"/>
                <a:gd name="connsiteY13" fmla="*/ 60325 h 485775"/>
                <a:gd name="connsiteX14" fmla="*/ 365125 w 368300"/>
                <a:gd name="connsiteY14" fmla="*/ 4254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485775">
                  <a:moveTo>
                    <a:pt x="365125" y="425450"/>
                  </a:moveTo>
                  <a:lnTo>
                    <a:pt x="263525" y="428625"/>
                  </a:lnTo>
                  <a:lnTo>
                    <a:pt x="263525" y="485775"/>
                  </a:lnTo>
                  <a:lnTo>
                    <a:pt x="53975" y="485775"/>
                  </a:lnTo>
                  <a:lnTo>
                    <a:pt x="50800" y="428625"/>
                  </a:lnTo>
                  <a:lnTo>
                    <a:pt x="0" y="428625"/>
                  </a:lnTo>
                  <a:lnTo>
                    <a:pt x="0" y="307975"/>
                  </a:lnTo>
                  <a:lnTo>
                    <a:pt x="66675" y="304800"/>
                  </a:lnTo>
                  <a:lnTo>
                    <a:pt x="66675" y="63500"/>
                  </a:lnTo>
                  <a:lnTo>
                    <a:pt x="168275" y="60325"/>
                  </a:lnTo>
                  <a:lnTo>
                    <a:pt x="168275" y="6350"/>
                  </a:lnTo>
                  <a:lnTo>
                    <a:pt x="273050" y="0"/>
                  </a:lnTo>
                  <a:lnTo>
                    <a:pt x="273050" y="57150"/>
                  </a:lnTo>
                  <a:lnTo>
                    <a:pt x="368300" y="60325"/>
                  </a:lnTo>
                  <a:cubicBezTo>
                    <a:pt x="367242" y="182033"/>
                    <a:pt x="366183" y="303742"/>
                    <a:pt x="365125" y="42545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1" name="Straight Connector 30"/>
          <p:cNvCxnSpPr/>
          <p:nvPr/>
        </p:nvCxnSpPr>
        <p:spPr>
          <a:xfrm flipH="1">
            <a:off x="4544568" y="3429000"/>
            <a:ext cx="76200" cy="838200"/>
          </a:xfrm>
          <a:prstGeom prst="line">
            <a:avLst/>
          </a:prstGeom>
          <a:ln>
            <a:solidFill>
              <a:srgbClr val="3BFD05"/>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804596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dissolve">
                                      <p:cBhvr>
                                        <p:cTn id="34" dur="500"/>
                                        <p:tgtEl>
                                          <p:spTgt spid="29"/>
                                        </p:tgtEl>
                                      </p:cBhvr>
                                    </p:animEffect>
                                  </p:childTnLst>
                                </p:cTn>
                              </p:par>
                              <p:par>
                                <p:cTn id="35" presetID="9"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dissolv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wips2_2017040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400"/>
            <a:ext cx="9144000" cy="5280557"/>
          </a:xfrm>
          <a:prstGeom prst="rect">
            <a:avLst/>
          </a:prstGeom>
        </p:spPr>
      </p:pic>
      <p:sp>
        <p:nvSpPr>
          <p:cNvPr id="3"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633519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NOAA/CIMSS ProbSevere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15</a:t>
            </a:fld>
            <a:endParaRPr lang="en-US">
              <a:solidFill>
                <a:prstClr val="white">
                  <a:lumMod val="75000"/>
                </a:prstClr>
              </a:solidFill>
              <a:latin typeface="Arial"/>
            </a:endParaRPr>
          </a:p>
        </p:txBody>
      </p:sp>
      <p:pic>
        <p:nvPicPr>
          <p:cNvPr id="6" name="Picture 5" descr="compare_models_ABI-NOP-Nosat-radonly_maxrcemiss4.0_sever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23" y="914400"/>
            <a:ext cx="7430377" cy="5410200"/>
          </a:xfrm>
          <a:prstGeom prst="rect">
            <a:avLst/>
          </a:prstGeom>
        </p:spPr>
      </p:pic>
      <p:sp>
        <p:nvSpPr>
          <p:cNvPr id="7" name="Oval 6"/>
          <p:cNvSpPr/>
          <p:nvPr/>
        </p:nvSpPr>
        <p:spPr>
          <a:xfrm>
            <a:off x="6019800" y="1447800"/>
            <a:ext cx="1981200" cy="5257800"/>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28600" y="152400"/>
            <a:ext cx="8643637"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 GOES-16 vs. GOES-NOP</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2913244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ProbSevere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16</a:t>
            </a:fld>
            <a:endParaRPr lang="en-US">
              <a:solidFill>
                <a:prstClr val="white">
                  <a:lumMod val="75000"/>
                </a:prstClr>
              </a:solidFill>
              <a:latin typeface="Arial"/>
            </a:endParaRPr>
          </a:p>
        </p:txBody>
      </p:sp>
      <p:sp>
        <p:nvSpPr>
          <p:cNvPr id="7" name="TextBox 6"/>
          <p:cNvSpPr txBox="1"/>
          <p:nvPr/>
        </p:nvSpPr>
        <p:spPr>
          <a:xfrm>
            <a:off x="1936179" y="1219200"/>
            <a:ext cx="5379021" cy="707886"/>
          </a:xfrm>
          <a:prstGeom prst="rect">
            <a:avLst/>
          </a:prstGeom>
          <a:solidFill>
            <a:schemeClr val="accent1"/>
          </a:solidFill>
          <a:ln>
            <a:solidFill>
              <a:schemeClr val="accent1">
                <a:lumMod val="60000"/>
                <a:lumOff val="40000"/>
              </a:schemeClr>
            </a:solidFill>
          </a:ln>
        </p:spPr>
        <p:txBody>
          <a:bodyPr wrap="none" rtlCol="0">
            <a:spAutoFit/>
          </a:bodyPr>
          <a:lstStyle/>
          <a:p>
            <a:pPr algn="ctr"/>
            <a:r>
              <a:rPr lang="en-US" sz="2000" b="1" dirty="0" smtClean="0">
                <a:solidFill>
                  <a:srgbClr val="FFFF00"/>
                </a:solidFill>
                <a:effectLst>
                  <a:outerShdw blurRad="50800" dist="38100" dir="2700000" algn="tl" rotWithShape="0">
                    <a:prstClr val="black">
                      <a:alpha val="40000"/>
                    </a:prstClr>
                  </a:outerShdw>
                </a:effectLst>
              </a:rPr>
              <a:t>ProbSevere (</a:t>
            </a:r>
            <a:r>
              <a:rPr lang="en-US" sz="2000" b="1" dirty="0" err="1" smtClean="0">
                <a:solidFill>
                  <a:srgbClr val="FFFF00"/>
                </a:solidFill>
                <a:effectLst>
                  <a:outerShdw blurRad="50800" dist="38100" dir="2700000" algn="tl" rotWithShape="0">
                    <a:prstClr val="black">
                      <a:alpha val="40000"/>
                    </a:prstClr>
                  </a:outerShdw>
                </a:effectLst>
                <a:sym typeface="Wingdings"/>
              </a:rPr>
              <a:t>ProbHail</a:t>
            </a:r>
            <a:r>
              <a:rPr lang="en-US" sz="2000" b="1" dirty="0" smtClean="0">
                <a:solidFill>
                  <a:srgbClr val="FFFF00"/>
                </a:solidFill>
                <a:effectLst>
                  <a:outerShdw blurRad="50800" dist="38100" dir="2700000" algn="tl" rotWithShape="0">
                    <a:prstClr val="black">
                      <a:alpha val="40000"/>
                    </a:prstClr>
                  </a:outerShdw>
                </a:effectLst>
                <a:sym typeface="Wingdings"/>
              </a:rPr>
              <a:t>, </a:t>
            </a:r>
            <a:r>
              <a:rPr lang="en-US" sz="2000" b="1" dirty="0" err="1" smtClean="0">
                <a:solidFill>
                  <a:srgbClr val="FFFF00"/>
                </a:solidFill>
                <a:effectLst>
                  <a:outerShdw blurRad="50800" dist="38100" dir="2700000" algn="tl" rotWithShape="0">
                    <a:prstClr val="black">
                      <a:alpha val="40000"/>
                    </a:prstClr>
                  </a:outerShdw>
                </a:effectLst>
                <a:sym typeface="Wingdings"/>
              </a:rPr>
              <a:t>ProbWind</a:t>
            </a:r>
            <a:r>
              <a:rPr lang="en-US" sz="2000" b="1" dirty="0" smtClean="0">
                <a:solidFill>
                  <a:srgbClr val="FFFF00"/>
                </a:solidFill>
                <a:effectLst>
                  <a:outerShdw blurRad="50800" dist="38100" dir="2700000" algn="tl" rotWithShape="0">
                    <a:prstClr val="black">
                      <a:alpha val="40000"/>
                    </a:prstClr>
                  </a:outerShdw>
                </a:effectLst>
                <a:sym typeface="Wingdings"/>
              </a:rPr>
              <a:t>, </a:t>
            </a:r>
            <a:r>
              <a:rPr lang="en-US" sz="2000" b="1" dirty="0" err="1" smtClean="0">
                <a:solidFill>
                  <a:srgbClr val="FFFF00"/>
                </a:solidFill>
                <a:effectLst>
                  <a:outerShdw blurRad="50800" dist="38100" dir="2700000" algn="tl" rotWithShape="0">
                    <a:prstClr val="black">
                      <a:alpha val="40000"/>
                    </a:prstClr>
                  </a:outerShdw>
                </a:effectLst>
                <a:sym typeface="Wingdings"/>
              </a:rPr>
              <a:t>ProbTor</a:t>
            </a:r>
            <a:r>
              <a:rPr lang="en-US" sz="2000" b="1" dirty="0" smtClean="0">
                <a:solidFill>
                  <a:srgbClr val="FFFF00"/>
                </a:solidFill>
                <a:effectLst>
                  <a:outerShdw blurRad="50800" dist="38100" dir="2700000" algn="tl" rotWithShape="0">
                    <a:prstClr val="black">
                      <a:alpha val="40000"/>
                    </a:prstClr>
                  </a:outerShdw>
                </a:effectLst>
                <a:sym typeface="Wingdings"/>
              </a:rPr>
              <a:t>)</a:t>
            </a:r>
          </a:p>
          <a:p>
            <a:pPr algn="ctr"/>
            <a:r>
              <a:rPr lang="en-US" sz="2000" b="1" dirty="0" smtClean="0">
                <a:solidFill>
                  <a:srgbClr val="FFFF00"/>
                </a:solidFill>
                <a:effectLst>
                  <a:outerShdw blurRad="50800" dist="38100" dir="2700000" algn="tl" rotWithShape="0">
                    <a:prstClr val="black">
                      <a:alpha val="40000"/>
                    </a:prstClr>
                  </a:outerShdw>
                </a:effectLst>
                <a:sym typeface="Wingdings"/>
              </a:rPr>
              <a:t>Generated at UW-CIMSS</a:t>
            </a:r>
            <a:endParaRPr lang="en-US" sz="2000" b="1" dirty="0">
              <a:solidFill>
                <a:srgbClr val="FFFF00"/>
              </a:solidFill>
              <a:effectLst>
                <a:outerShdw blurRad="50800" dist="38100" dir="2700000" algn="tl" rotWithShape="0">
                  <a:prstClr val="black">
                    <a:alpha val="40000"/>
                  </a:prstClr>
                </a:outerShdw>
              </a:effectLst>
            </a:endParaRPr>
          </a:p>
        </p:txBody>
      </p:sp>
      <p:sp>
        <p:nvSpPr>
          <p:cNvPr id="2" name="Right Arrow 1"/>
          <p:cNvSpPr/>
          <p:nvPr/>
        </p:nvSpPr>
        <p:spPr>
          <a:xfrm rot="5400000">
            <a:off x="4291645" y="1989635"/>
            <a:ext cx="474069" cy="457200"/>
          </a:xfrm>
          <a:prstGeom prst="rightArrow">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s2016_readout_example_crop.png"/>
          <p:cNvPicPr>
            <a:picLocks noChangeAspect="1"/>
          </p:cNvPicPr>
          <p:nvPr/>
        </p:nvPicPr>
        <p:blipFill rotWithShape="1">
          <a:blip r:embed="rId3">
            <a:extLst>
              <a:ext uri="{28A0092B-C50C-407E-A947-70E740481C1C}">
                <a14:useLocalDpi xmlns:a14="http://schemas.microsoft.com/office/drawing/2010/main" val="0"/>
              </a:ext>
            </a:extLst>
          </a:blip>
          <a:srcRect l="58611" t="28796" r="4921" b="34672"/>
          <a:stretch/>
        </p:blipFill>
        <p:spPr>
          <a:xfrm>
            <a:off x="6400800" y="5029200"/>
            <a:ext cx="2458576" cy="1223503"/>
          </a:xfrm>
          <a:prstGeom prst="rect">
            <a:avLst/>
          </a:prstGeom>
        </p:spPr>
      </p:pic>
      <p:pic>
        <p:nvPicPr>
          <p:cNvPr id="11" name="Picture 10"/>
          <p:cNvPicPr>
            <a:picLocks noChangeAspect="1"/>
          </p:cNvPicPr>
          <p:nvPr/>
        </p:nvPicPr>
        <p:blipFill>
          <a:blip r:embed="rId4"/>
          <a:stretch>
            <a:fillRect/>
          </a:stretch>
        </p:blipFill>
        <p:spPr>
          <a:xfrm>
            <a:off x="3657600" y="0"/>
            <a:ext cx="1676400" cy="1219200"/>
          </a:xfrm>
          <a:prstGeom prst="rect">
            <a:avLst/>
          </a:prstGeom>
        </p:spPr>
      </p:pic>
      <p:pic>
        <p:nvPicPr>
          <p:cNvPr id="12" name="Picture 11" descr="NOAAHWTLOG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4080" y="2514600"/>
            <a:ext cx="5232400" cy="778869"/>
          </a:xfrm>
          <a:prstGeom prst="rect">
            <a:avLst/>
          </a:prstGeom>
        </p:spPr>
      </p:pic>
      <p:sp>
        <p:nvSpPr>
          <p:cNvPr id="13" name="Right Arrow 12"/>
          <p:cNvSpPr/>
          <p:nvPr/>
        </p:nvSpPr>
        <p:spPr>
          <a:xfrm rot="8211929">
            <a:off x="3457152" y="3475316"/>
            <a:ext cx="762000" cy="457200"/>
          </a:xfrm>
          <a:prstGeom prst="rightArrow">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5638800" y="3945873"/>
            <a:ext cx="2133600"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Experimental Warning Program (EWP)</a:t>
            </a:r>
            <a:endParaRPr lang="en-US" dirty="0"/>
          </a:p>
        </p:txBody>
      </p:sp>
      <p:sp>
        <p:nvSpPr>
          <p:cNvPr id="15" name="Rounded Rectangle 14"/>
          <p:cNvSpPr/>
          <p:nvPr/>
        </p:nvSpPr>
        <p:spPr>
          <a:xfrm>
            <a:off x="1447800" y="3962400"/>
            <a:ext cx="2133600" cy="1066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Probabilistic Hazards Information (PHI)</a:t>
            </a:r>
            <a:endParaRPr lang="en-US" dirty="0"/>
          </a:p>
        </p:txBody>
      </p:sp>
      <p:sp>
        <p:nvSpPr>
          <p:cNvPr id="16" name="Right Arrow 15"/>
          <p:cNvSpPr/>
          <p:nvPr/>
        </p:nvSpPr>
        <p:spPr>
          <a:xfrm rot="2592719">
            <a:off x="4975995" y="3475481"/>
            <a:ext cx="762000" cy="457200"/>
          </a:xfrm>
          <a:prstGeom prst="rightArrow">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381000" y="5029200"/>
            <a:ext cx="2438400" cy="1312016"/>
          </a:xfrm>
          <a:prstGeom prst="rect">
            <a:avLst/>
          </a:prstGeom>
        </p:spPr>
      </p:pic>
      <p:sp>
        <p:nvSpPr>
          <p:cNvPr id="18" name="TextBox 17"/>
          <p:cNvSpPr txBox="1"/>
          <p:nvPr/>
        </p:nvSpPr>
        <p:spPr>
          <a:xfrm>
            <a:off x="7013522" y="6248400"/>
            <a:ext cx="1292278" cy="369332"/>
          </a:xfrm>
          <a:prstGeom prst="rect">
            <a:avLst/>
          </a:prstGeom>
          <a:noFill/>
        </p:spPr>
        <p:txBody>
          <a:bodyPr wrap="none" rtlCol="0">
            <a:spAutoFit/>
          </a:bodyPr>
          <a:lstStyle/>
          <a:p>
            <a:r>
              <a:rPr lang="en-US" dirty="0" smtClean="0">
                <a:solidFill>
                  <a:srgbClr val="FFFF00"/>
                </a:solidFill>
              </a:rPr>
              <a:t>In AWIPS2</a:t>
            </a:r>
            <a:endParaRPr lang="en-US" dirty="0">
              <a:solidFill>
                <a:srgbClr val="FFFF00"/>
              </a:solidFill>
            </a:endParaRPr>
          </a:p>
        </p:txBody>
      </p:sp>
      <p:sp>
        <p:nvSpPr>
          <p:cNvPr id="19" name="TextBox 18"/>
          <p:cNvSpPr txBox="1"/>
          <p:nvPr/>
        </p:nvSpPr>
        <p:spPr>
          <a:xfrm>
            <a:off x="457200" y="6324600"/>
            <a:ext cx="2288983" cy="369332"/>
          </a:xfrm>
          <a:prstGeom prst="rect">
            <a:avLst/>
          </a:prstGeom>
          <a:noFill/>
        </p:spPr>
        <p:txBody>
          <a:bodyPr wrap="none" rtlCol="0">
            <a:spAutoFit/>
          </a:bodyPr>
          <a:lstStyle/>
          <a:p>
            <a:r>
              <a:rPr lang="en-US" dirty="0" smtClean="0">
                <a:solidFill>
                  <a:srgbClr val="FFFF00"/>
                </a:solidFill>
              </a:rPr>
              <a:t>In PHI prototype tool</a:t>
            </a:r>
            <a:endParaRPr lang="en-US" dirty="0">
              <a:solidFill>
                <a:srgbClr val="FFFF00"/>
              </a:solidFill>
            </a:endParaRPr>
          </a:p>
        </p:txBody>
      </p:sp>
      <p:pic>
        <p:nvPicPr>
          <p:cNvPr id="20" name="Picture 19"/>
          <p:cNvPicPr>
            <a:picLocks noChangeAspect="1"/>
          </p:cNvPicPr>
          <p:nvPr/>
        </p:nvPicPr>
        <p:blipFill>
          <a:blip r:embed="rId7"/>
          <a:stretch>
            <a:fillRect/>
          </a:stretch>
        </p:blipFill>
        <p:spPr>
          <a:xfrm>
            <a:off x="7315200" y="2362200"/>
            <a:ext cx="1143000" cy="1143000"/>
          </a:xfrm>
          <a:prstGeom prst="rect">
            <a:avLst/>
          </a:prstGeom>
        </p:spPr>
      </p:pic>
    </p:spTree>
    <p:extLst>
      <p:ext uri="{BB962C8B-B14F-4D97-AF65-F5344CB8AC3E}">
        <p14:creationId xmlns:p14="http://schemas.microsoft.com/office/powerpoint/2010/main" val="38076763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4187264"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in PHI</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152400" y="914400"/>
            <a:ext cx="8610600" cy="3231654"/>
          </a:xfrm>
          <a:prstGeom prst="rect">
            <a:avLst/>
          </a:prstGeom>
          <a:noFill/>
        </p:spPr>
        <p:txBody>
          <a:bodyPr wrap="square" rtlCol="0">
            <a:spAutoFit/>
          </a:bodyPr>
          <a:lstStyle/>
          <a:p>
            <a:pPr marL="285750" indent="-285750">
              <a:buFont typeface="Arial"/>
              <a:buChar char="•"/>
            </a:pPr>
            <a:r>
              <a:rPr lang="en-US" dirty="0" smtClean="0">
                <a:solidFill>
                  <a:schemeClr val="bg1"/>
                </a:solidFill>
              </a:rPr>
              <a:t>2016 (ProbSevere)</a:t>
            </a:r>
          </a:p>
          <a:p>
            <a:pPr marL="285750" indent="-285750">
              <a:buFont typeface="Arial"/>
              <a:buChar char="•"/>
            </a:pPr>
            <a:r>
              <a:rPr lang="en-US" dirty="0" smtClean="0">
                <a:solidFill>
                  <a:schemeClr val="bg1"/>
                </a:solidFill>
              </a:rPr>
              <a:t>2017 (</a:t>
            </a:r>
            <a:r>
              <a:rPr lang="en-US" dirty="0" err="1" smtClean="0">
                <a:solidFill>
                  <a:schemeClr val="bg1"/>
                </a:solidFill>
              </a:rPr>
              <a:t>ProbHail</a:t>
            </a:r>
            <a:r>
              <a:rPr lang="en-US" dirty="0" smtClean="0">
                <a:solidFill>
                  <a:schemeClr val="bg1"/>
                </a:solidFill>
              </a:rPr>
              <a:t>, </a:t>
            </a:r>
            <a:r>
              <a:rPr lang="en-US" dirty="0" err="1" smtClean="0">
                <a:solidFill>
                  <a:schemeClr val="bg1"/>
                </a:solidFill>
              </a:rPr>
              <a:t>ProbWind</a:t>
            </a:r>
            <a:r>
              <a:rPr lang="en-US" dirty="0" smtClean="0">
                <a:solidFill>
                  <a:schemeClr val="bg1"/>
                </a:solidFill>
              </a:rPr>
              <a:t>, </a:t>
            </a:r>
            <a:r>
              <a:rPr lang="en-US" dirty="0" err="1" smtClean="0">
                <a:solidFill>
                  <a:schemeClr val="bg1"/>
                </a:solidFill>
              </a:rPr>
              <a:t>ProbTor</a:t>
            </a:r>
            <a:r>
              <a:rPr lang="en-US" dirty="0" smtClean="0">
                <a:solidFill>
                  <a:srgbClr val="FFFFFF"/>
                </a:solidFill>
              </a:rPr>
              <a:t>)</a:t>
            </a:r>
          </a:p>
          <a:p>
            <a:pPr marL="285750" indent="-285750">
              <a:buFont typeface="Arial"/>
              <a:buChar char="•"/>
            </a:pPr>
            <a:r>
              <a:rPr lang="en-US" dirty="0" smtClean="0">
                <a:solidFill>
                  <a:srgbClr val="FFFFFF"/>
                </a:solidFill>
              </a:rPr>
              <a:t>Forecasters used some level of automation (ProbSevere value and/or object) on ~90% of forecasts in 2016-17</a:t>
            </a:r>
          </a:p>
          <a:p>
            <a:pPr marL="285750" indent="-285750">
              <a:buFont typeface="Arial"/>
              <a:buChar char="•"/>
            </a:pPr>
            <a:r>
              <a:rPr lang="en-US" dirty="0" smtClean="0">
                <a:solidFill>
                  <a:srgbClr val="FFFFFF"/>
                </a:solidFill>
              </a:rPr>
              <a:t>ProbSevere value overridden by forecasters ~75% of time in 2017</a:t>
            </a:r>
          </a:p>
          <a:p>
            <a:pPr marL="742576" lvl="1" indent="-285750">
              <a:buFont typeface="Arial"/>
              <a:buChar char="•"/>
            </a:pPr>
            <a:r>
              <a:rPr lang="en-US" dirty="0" smtClean="0">
                <a:solidFill>
                  <a:srgbClr val="FFFFFF"/>
                </a:solidFill>
              </a:rPr>
              <a:t>Override median: +8% (2017)</a:t>
            </a:r>
          </a:p>
          <a:p>
            <a:pPr marL="285750" indent="-285750">
              <a:buFont typeface="Arial"/>
              <a:buChar char="•"/>
            </a:pPr>
            <a:endParaRPr lang="en-US" sz="2400" dirty="0">
              <a:solidFill>
                <a:srgbClr val="FFFFFF"/>
              </a:solidFill>
            </a:endParaRPr>
          </a:p>
          <a:p>
            <a:pPr marL="285750" indent="-285750">
              <a:buFont typeface="Arial"/>
              <a:buChar char="•"/>
            </a:pPr>
            <a:endParaRPr lang="en-US" sz="2400" dirty="0" smtClean="0">
              <a:solidFill>
                <a:srgbClr val="FFFFFF"/>
              </a:solidFill>
            </a:endParaRPr>
          </a:p>
          <a:p>
            <a:pPr marL="285750" indent="-285750">
              <a:buFont typeface="Arial"/>
              <a:buChar char="•"/>
            </a:pPr>
            <a:endParaRPr lang="en-US" sz="2400" dirty="0">
              <a:solidFill>
                <a:srgbClr val="FFFFFF"/>
              </a:solidFill>
            </a:endParaRPr>
          </a:p>
          <a:p>
            <a:pPr marL="285750" indent="-285750">
              <a:buFont typeface="Arial"/>
              <a:buChar char="•"/>
            </a:pPr>
            <a:endParaRPr lang="en-US" sz="2400" dirty="0" smtClean="0">
              <a:solidFill>
                <a:srgbClr val="FFFFFF"/>
              </a:solidFill>
            </a:endParaRPr>
          </a:p>
        </p:txBody>
      </p:sp>
      <p:sp>
        <p:nvSpPr>
          <p:cNvPr id="7" name="TextBox 6"/>
          <p:cNvSpPr txBox="1"/>
          <p:nvPr/>
        </p:nvSpPr>
        <p:spPr>
          <a:xfrm>
            <a:off x="76200" y="6096000"/>
            <a:ext cx="8410550" cy="523220"/>
          </a:xfrm>
          <a:prstGeom prst="rect">
            <a:avLst/>
          </a:prstGeom>
          <a:noFill/>
        </p:spPr>
        <p:txBody>
          <a:bodyPr wrap="none" rtlCol="0">
            <a:spAutoFit/>
          </a:bodyPr>
          <a:lstStyle/>
          <a:p>
            <a:r>
              <a:rPr lang="en-US" sz="1400" dirty="0" err="1" smtClean="0">
                <a:solidFill>
                  <a:srgbClr val="FFFFFF"/>
                </a:solidFill>
              </a:rPr>
              <a:t>Karstens</a:t>
            </a:r>
            <a:r>
              <a:rPr lang="en-US" sz="1400" dirty="0" smtClean="0">
                <a:solidFill>
                  <a:srgbClr val="FFFFFF"/>
                </a:solidFill>
              </a:rPr>
              <a:t> and Coauthors, 2018: Development of Human-Machine Mix for Severe Convective Warnings.</a:t>
            </a:r>
          </a:p>
          <a:p>
            <a:r>
              <a:rPr lang="en-US" sz="1400" i="1" dirty="0" err="1" smtClean="0">
                <a:solidFill>
                  <a:srgbClr val="FFFFFF"/>
                </a:solidFill>
              </a:rPr>
              <a:t>Wea</a:t>
            </a:r>
            <a:r>
              <a:rPr lang="en-US" sz="1400" i="1" dirty="0" smtClean="0">
                <a:solidFill>
                  <a:srgbClr val="FFFFFF"/>
                </a:solidFill>
              </a:rPr>
              <a:t>. Forecasting</a:t>
            </a:r>
            <a:r>
              <a:rPr lang="en-US" sz="1400" dirty="0" smtClean="0">
                <a:solidFill>
                  <a:srgbClr val="FFFFFF"/>
                </a:solidFill>
              </a:rPr>
              <a:t>, in review</a:t>
            </a:r>
            <a:endParaRPr lang="en-US" sz="1400" dirty="0">
              <a:solidFill>
                <a:srgbClr val="FFFFFF"/>
              </a:solidFill>
            </a:endParaRPr>
          </a:p>
        </p:txBody>
      </p:sp>
      <p:pic>
        <p:nvPicPr>
          <p:cNvPr id="10" name="Picture 9" descr="recommendersSevere2016.png"/>
          <p:cNvPicPr>
            <a:picLocks noChangeAspect="1"/>
          </p:cNvPicPr>
          <p:nvPr/>
        </p:nvPicPr>
        <p:blipFill rotWithShape="1">
          <a:blip r:embed="rId3">
            <a:extLst>
              <a:ext uri="{28A0092B-C50C-407E-A947-70E740481C1C}">
                <a14:useLocalDpi xmlns:a14="http://schemas.microsoft.com/office/drawing/2010/main" val="0"/>
              </a:ext>
            </a:extLst>
          </a:blip>
          <a:srcRect l="3054" t="4860" r="7846"/>
          <a:stretch/>
        </p:blipFill>
        <p:spPr>
          <a:xfrm>
            <a:off x="263071" y="2629281"/>
            <a:ext cx="4308929" cy="345072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430" t="4097" r="7688"/>
          <a:stretch/>
        </p:blipFill>
        <p:spPr>
          <a:xfrm>
            <a:off x="4709810" y="2615687"/>
            <a:ext cx="4397422" cy="3480313"/>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430" t="6478" r="79378"/>
          <a:stretch/>
        </p:blipFill>
        <p:spPr>
          <a:xfrm>
            <a:off x="3124200" y="152400"/>
            <a:ext cx="1828800" cy="6683709"/>
          </a:xfrm>
          <a:prstGeom prst="rect">
            <a:avLst/>
          </a:prstGeom>
        </p:spPr>
      </p:pic>
      <p:sp>
        <p:nvSpPr>
          <p:cNvPr id="13" name="Rounded Rectangle 12"/>
          <p:cNvSpPr/>
          <p:nvPr/>
        </p:nvSpPr>
        <p:spPr>
          <a:xfrm>
            <a:off x="5029200" y="2667000"/>
            <a:ext cx="609600" cy="3429000"/>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19200" y="5181600"/>
            <a:ext cx="698178" cy="369332"/>
          </a:xfrm>
          <a:prstGeom prst="rect">
            <a:avLst/>
          </a:prstGeom>
          <a:noFill/>
        </p:spPr>
        <p:txBody>
          <a:bodyPr wrap="none" rtlCol="0">
            <a:spAutoFit/>
          </a:bodyPr>
          <a:lstStyle/>
          <a:p>
            <a:r>
              <a:rPr lang="en-US" dirty="0" smtClean="0"/>
              <a:t>2016</a:t>
            </a:r>
            <a:endParaRPr lang="en-US" dirty="0"/>
          </a:p>
        </p:txBody>
      </p:sp>
      <p:sp>
        <p:nvSpPr>
          <p:cNvPr id="14" name="TextBox 13"/>
          <p:cNvSpPr txBox="1"/>
          <p:nvPr/>
        </p:nvSpPr>
        <p:spPr>
          <a:xfrm>
            <a:off x="5791200" y="5257800"/>
            <a:ext cx="698178" cy="369332"/>
          </a:xfrm>
          <a:prstGeom prst="rect">
            <a:avLst/>
          </a:prstGeom>
          <a:noFill/>
        </p:spPr>
        <p:txBody>
          <a:bodyPr wrap="none" rtlCol="0">
            <a:spAutoFit/>
          </a:bodyPr>
          <a:lstStyle/>
          <a:p>
            <a:r>
              <a:rPr lang="en-US" dirty="0" smtClean="0"/>
              <a:t>2017</a:t>
            </a:r>
            <a:endParaRPr lang="en-US" dirty="0"/>
          </a:p>
        </p:txBody>
      </p:sp>
    </p:spTree>
    <p:extLst>
      <p:ext uri="{BB962C8B-B14F-4D97-AF65-F5344CB8AC3E}">
        <p14:creationId xmlns:p14="http://schemas.microsoft.com/office/powerpoint/2010/main" val="3236051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4460927"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in EWP</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152400" y="1137820"/>
            <a:ext cx="4267200" cy="5262980"/>
          </a:xfrm>
          <a:prstGeom prst="rect">
            <a:avLst/>
          </a:prstGeom>
          <a:noFill/>
        </p:spPr>
        <p:txBody>
          <a:bodyPr wrap="square" rtlCol="0">
            <a:spAutoFit/>
          </a:bodyPr>
          <a:lstStyle/>
          <a:p>
            <a:pPr marL="285750" indent="-285750">
              <a:buFont typeface="Arial"/>
              <a:buChar char="•"/>
            </a:pPr>
            <a:r>
              <a:rPr lang="en-US" sz="2400" dirty="0" smtClean="0">
                <a:solidFill>
                  <a:schemeClr val="bg1"/>
                </a:solidFill>
              </a:rPr>
              <a:t>22 June 2017, eastern CO</a:t>
            </a:r>
          </a:p>
          <a:p>
            <a:pPr marL="285750" indent="-285750">
              <a:buFont typeface="Arial"/>
              <a:buChar char="•"/>
            </a:pPr>
            <a:endParaRPr lang="en-US" sz="2400" dirty="0" smtClean="0">
              <a:solidFill>
                <a:schemeClr val="bg1"/>
              </a:solidFill>
            </a:endParaRPr>
          </a:p>
          <a:p>
            <a:pPr marL="285750" indent="-285750">
              <a:buFont typeface="Arial"/>
              <a:buChar char="•"/>
            </a:pPr>
            <a:r>
              <a:rPr lang="en-US" dirty="0" err="1" smtClean="0">
                <a:solidFill>
                  <a:schemeClr val="bg1"/>
                </a:solidFill>
              </a:rPr>
              <a:t>ProbWind</a:t>
            </a:r>
            <a:r>
              <a:rPr lang="en-US" dirty="0" smtClean="0">
                <a:solidFill>
                  <a:schemeClr val="bg1"/>
                </a:solidFill>
              </a:rPr>
              <a:t> incorporates new predictors:</a:t>
            </a:r>
          </a:p>
          <a:p>
            <a:pPr marL="742576" lvl="1" indent="-285750">
              <a:buFont typeface="Arial"/>
              <a:buChar char="•"/>
            </a:pPr>
            <a:r>
              <a:rPr lang="en-US" dirty="0" smtClean="0">
                <a:solidFill>
                  <a:schemeClr val="bg1"/>
                </a:solidFill>
              </a:rPr>
              <a:t>0-2km </a:t>
            </a:r>
            <a:r>
              <a:rPr lang="en-US" dirty="0" err="1" smtClean="0">
                <a:solidFill>
                  <a:schemeClr val="bg1"/>
                </a:solidFill>
              </a:rPr>
              <a:t>AzShear</a:t>
            </a:r>
            <a:r>
              <a:rPr lang="en-US" dirty="0" smtClean="0">
                <a:solidFill>
                  <a:schemeClr val="bg1"/>
                </a:solidFill>
              </a:rPr>
              <a:t> (MRMS)</a:t>
            </a:r>
          </a:p>
          <a:p>
            <a:pPr marL="742576" lvl="1" indent="-285750">
              <a:buFont typeface="Arial"/>
              <a:buChar char="•"/>
            </a:pPr>
            <a:r>
              <a:rPr lang="en-US" dirty="0" smtClean="0">
                <a:solidFill>
                  <a:schemeClr val="bg1"/>
                </a:solidFill>
              </a:rPr>
              <a:t>3-6km </a:t>
            </a:r>
            <a:r>
              <a:rPr lang="en-US" dirty="0" err="1" smtClean="0">
                <a:solidFill>
                  <a:schemeClr val="bg1"/>
                </a:solidFill>
              </a:rPr>
              <a:t>AzShear</a:t>
            </a:r>
            <a:r>
              <a:rPr lang="en-US" dirty="0" smtClean="0">
                <a:solidFill>
                  <a:schemeClr val="bg1"/>
                </a:solidFill>
              </a:rPr>
              <a:t> (MRMS)</a:t>
            </a:r>
          </a:p>
          <a:p>
            <a:pPr marL="742576" lvl="1" indent="-285750">
              <a:buFont typeface="Arial"/>
              <a:buChar char="•"/>
            </a:pPr>
            <a:r>
              <a:rPr lang="en-US" dirty="0" smtClean="0">
                <a:solidFill>
                  <a:schemeClr val="bg1"/>
                </a:solidFill>
              </a:rPr>
              <a:t>VIL Density (MRMS)</a:t>
            </a:r>
          </a:p>
          <a:p>
            <a:pPr marL="742576" lvl="1" indent="-285750">
              <a:buFont typeface="Arial"/>
              <a:buChar char="•"/>
            </a:pPr>
            <a:r>
              <a:rPr lang="en-US" dirty="0" err="1" smtClean="0">
                <a:solidFill>
                  <a:schemeClr val="bg1"/>
                </a:solidFill>
              </a:rPr>
              <a:t>MeanWind</a:t>
            </a:r>
            <a:r>
              <a:rPr lang="en-US" dirty="0" smtClean="0">
                <a:solidFill>
                  <a:schemeClr val="bg1"/>
                </a:solidFill>
              </a:rPr>
              <a:t> 900-700mb (RAP)</a:t>
            </a:r>
          </a:p>
          <a:p>
            <a:pPr marL="742576" lvl="1" indent="-285750">
              <a:buFont typeface="Arial"/>
              <a:buChar char="•"/>
            </a:pPr>
            <a:endParaRPr lang="en-US" dirty="0" smtClean="0">
              <a:solidFill>
                <a:schemeClr val="bg1"/>
              </a:solidFill>
            </a:endParaRPr>
          </a:p>
          <a:p>
            <a:pPr marL="285750" indent="-285750">
              <a:buFont typeface="Arial"/>
              <a:buChar char="•"/>
            </a:pPr>
            <a:r>
              <a:rPr lang="en-US" dirty="0" err="1" smtClean="0">
                <a:solidFill>
                  <a:schemeClr val="bg1"/>
                </a:solidFill>
              </a:rPr>
              <a:t>ProbWind</a:t>
            </a:r>
            <a:r>
              <a:rPr lang="en-US" dirty="0" smtClean="0">
                <a:solidFill>
                  <a:schemeClr val="bg1"/>
                </a:solidFill>
              </a:rPr>
              <a:t> steadily increased 1% </a:t>
            </a:r>
            <a:r>
              <a:rPr lang="en-US" dirty="0" smtClean="0">
                <a:solidFill>
                  <a:schemeClr val="bg1"/>
                </a:solidFill>
                <a:sym typeface="Wingdings"/>
              </a:rPr>
              <a:t> 73% over 20 min</a:t>
            </a:r>
          </a:p>
          <a:p>
            <a:pPr marL="285750" indent="-285750">
              <a:buFont typeface="Arial"/>
              <a:buChar char="•"/>
            </a:pPr>
            <a:endParaRPr lang="en-US" dirty="0" smtClean="0">
              <a:solidFill>
                <a:schemeClr val="bg1"/>
              </a:solidFill>
              <a:sym typeface="Wingdings"/>
            </a:endParaRPr>
          </a:p>
          <a:p>
            <a:pPr marL="285750" indent="-285750">
              <a:buFont typeface="Arial"/>
              <a:buChar char="•"/>
            </a:pPr>
            <a:r>
              <a:rPr lang="en-US" dirty="0" smtClean="0">
                <a:solidFill>
                  <a:schemeClr val="bg1"/>
                </a:solidFill>
                <a:sym typeface="Wingdings"/>
              </a:rPr>
              <a:t>“</a:t>
            </a:r>
            <a:r>
              <a:rPr lang="is-IS" dirty="0" smtClean="0">
                <a:solidFill>
                  <a:schemeClr val="bg1"/>
                </a:solidFill>
                <a:sym typeface="Wingdings"/>
              </a:rPr>
              <a:t>…evidence in radial velocity of excelerating outbound winds coincident with the time period of ProbWind increase...”</a:t>
            </a:r>
          </a:p>
          <a:p>
            <a:pPr marL="742576" lvl="1" indent="-285750">
              <a:buFont typeface="Arial"/>
              <a:buChar char="•"/>
            </a:pPr>
            <a:r>
              <a:rPr lang="is-IS" dirty="0" smtClean="0">
                <a:solidFill>
                  <a:schemeClr val="bg1"/>
                </a:solidFill>
                <a:sym typeface="Wingdings"/>
              </a:rPr>
              <a:t>Forecaster increased wind threat from 60 to 70mph in warning.</a:t>
            </a:r>
            <a:endParaRPr lang="en-US" dirty="0" smtClean="0">
              <a:solidFill>
                <a:schemeClr val="bg1"/>
              </a:solidFill>
            </a:endParaRPr>
          </a:p>
        </p:txBody>
      </p:sp>
      <p:pic>
        <p:nvPicPr>
          <p:cNvPr id="9" name="Picture 8" descr="GoodWindExamp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990600"/>
            <a:ext cx="4623129" cy="4800600"/>
          </a:xfrm>
          <a:prstGeom prst="rect">
            <a:avLst/>
          </a:prstGeom>
        </p:spPr>
      </p:pic>
    </p:spTree>
    <p:extLst>
      <p:ext uri="{BB962C8B-B14F-4D97-AF65-F5344CB8AC3E}">
        <p14:creationId xmlns:p14="http://schemas.microsoft.com/office/powerpoint/2010/main" val="36165881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4460927"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in EWP</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228600" y="1219200"/>
            <a:ext cx="8153400" cy="1692771"/>
          </a:xfrm>
          <a:prstGeom prst="rect">
            <a:avLst/>
          </a:prstGeom>
          <a:noFill/>
        </p:spPr>
        <p:txBody>
          <a:bodyPr wrap="square" rtlCol="0">
            <a:spAutoFit/>
          </a:bodyPr>
          <a:lstStyle/>
          <a:p>
            <a:pPr marL="285750" indent="-285750">
              <a:buFont typeface="Arial"/>
              <a:buChar char="•"/>
            </a:pPr>
            <a:r>
              <a:rPr lang="en-US" sz="2000" dirty="0" err="1" smtClean="0">
                <a:solidFill>
                  <a:schemeClr val="bg1"/>
                </a:solidFill>
              </a:rPr>
              <a:t>ProbWind</a:t>
            </a:r>
            <a:r>
              <a:rPr lang="en-US" sz="2000" dirty="0" smtClean="0">
                <a:solidFill>
                  <a:schemeClr val="bg1"/>
                </a:solidFill>
              </a:rPr>
              <a:t> = 0% with severe wind outflow</a:t>
            </a:r>
          </a:p>
          <a:p>
            <a:pPr marL="285750" indent="-285750">
              <a:buFont typeface="Arial"/>
              <a:buChar char="•"/>
            </a:pPr>
            <a:r>
              <a:rPr lang="en-US" sz="2000" dirty="0" smtClean="0">
                <a:solidFill>
                  <a:schemeClr val="bg1"/>
                </a:solidFill>
              </a:rPr>
              <a:t>Low total lightning activity</a:t>
            </a:r>
          </a:p>
          <a:p>
            <a:pPr marL="285750" indent="-285750">
              <a:buFont typeface="Arial"/>
              <a:buChar char="•"/>
            </a:pPr>
            <a:r>
              <a:rPr lang="en-US" sz="2000" dirty="0" smtClean="0">
                <a:solidFill>
                  <a:schemeClr val="bg1"/>
                </a:solidFill>
              </a:rPr>
              <a:t>“Radial velocity was the only key piece of information that would allow you to issue a warning on this cell” –NWS forecaster</a:t>
            </a:r>
          </a:p>
          <a:p>
            <a:pPr marL="285750" indent="-285750">
              <a:buFont typeface="Arial"/>
              <a:buChar char="•"/>
            </a:pPr>
            <a:endParaRPr lang="en-US" sz="2400" dirty="0">
              <a:solidFill>
                <a:srgbClr val="FFFFFF"/>
              </a:solidFill>
            </a:endParaRPr>
          </a:p>
        </p:txBody>
      </p:sp>
      <p:pic>
        <p:nvPicPr>
          <p:cNvPr id="3" name="Picture 2"/>
          <p:cNvPicPr>
            <a:picLocks noChangeAspect="1"/>
          </p:cNvPicPr>
          <p:nvPr/>
        </p:nvPicPr>
        <p:blipFill>
          <a:blip r:embed="rId3"/>
          <a:stretch>
            <a:fillRect/>
          </a:stretch>
        </p:blipFill>
        <p:spPr>
          <a:xfrm>
            <a:off x="685800" y="2819400"/>
            <a:ext cx="6934200" cy="3718465"/>
          </a:xfrm>
          <a:prstGeom prst="rect">
            <a:avLst/>
          </a:prstGeom>
        </p:spPr>
      </p:pic>
      <p:sp>
        <p:nvSpPr>
          <p:cNvPr id="32" name="Freeform 31"/>
          <p:cNvSpPr/>
          <p:nvPr/>
        </p:nvSpPr>
        <p:spPr>
          <a:xfrm>
            <a:off x="3759200" y="3395133"/>
            <a:ext cx="2015067" cy="1519767"/>
          </a:xfrm>
          <a:custGeom>
            <a:avLst/>
            <a:gdLst>
              <a:gd name="connsiteX0" fmla="*/ 232833 w 2015067"/>
              <a:gd name="connsiteY0" fmla="*/ 0 h 1519767"/>
              <a:gd name="connsiteX1" fmla="*/ 0 w 2015067"/>
              <a:gd name="connsiteY1" fmla="*/ 347134 h 1519767"/>
              <a:gd name="connsiteX2" fmla="*/ 29633 w 2015067"/>
              <a:gd name="connsiteY2" fmla="*/ 939800 h 1519767"/>
              <a:gd name="connsiteX3" fmla="*/ 122767 w 2015067"/>
              <a:gd name="connsiteY3" fmla="*/ 1045634 h 1519767"/>
              <a:gd name="connsiteX4" fmla="*/ 127000 w 2015067"/>
              <a:gd name="connsiteY4" fmla="*/ 1176867 h 1519767"/>
              <a:gd name="connsiteX5" fmla="*/ 228600 w 2015067"/>
              <a:gd name="connsiteY5" fmla="*/ 1303867 h 1519767"/>
              <a:gd name="connsiteX6" fmla="*/ 325967 w 2015067"/>
              <a:gd name="connsiteY6" fmla="*/ 1303867 h 1519767"/>
              <a:gd name="connsiteX7" fmla="*/ 419100 w 2015067"/>
              <a:gd name="connsiteY7" fmla="*/ 1409700 h 1519767"/>
              <a:gd name="connsiteX8" fmla="*/ 508000 w 2015067"/>
              <a:gd name="connsiteY8" fmla="*/ 1405467 h 1519767"/>
              <a:gd name="connsiteX9" fmla="*/ 605367 w 2015067"/>
              <a:gd name="connsiteY9" fmla="*/ 1519767 h 1519767"/>
              <a:gd name="connsiteX10" fmla="*/ 1151467 w 2015067"/>
              <a:gd name="connsiteY10" fmla="*/ 1494367 h 1519767"/>
              <a:gd name="connsiteX11" fmla="*/ 1405467 w 2015067"/>
              <a:gd name="connsiteY11" fmla="*/ 1104900 h 1519767"/>
              <a:gd name="connsiteX12" fmla="*/ 1397000 w 2015067"/>
              <a:gd name="connsiteY12" fmla="*/ 994834 h 1519767"/>
              <a:gd name="connsiteX13" fmla="*/ 1481667 w 2015067"/>
              <a:gd name="connsiteY13" fmla="*/ 867834 h 1519767"/>
              <a:gd name="connsiteX14" fmla="*/ 1583267 w 2015067"/>
              <a:gd name="connsiteY14" fmla="*/ 863600 h 1519767"/>
              <a:gd name="connsiteX15" fmla="*/ 1748367 w 2015067"/>
              <a:gd name="connsiteY15" fmla="*/ 618067 h 1519767"/>
              <a:gd name="connsiteX16" fmla="*/ 1926167 w 2015067"/>
              <a:gd name="connsiteY16" fmla="*/ 601134 h 1519767"/>
              <a:gd name="connsiteX17" fmla="*/ 2015067 w 2015067"/>
              <a:gd name="connsiteY17" fmla="*/ 478367 h 1519767"/>
              <a:gd name="connsiteX18" fmla="*/ 1989667 w 2015067"/>
              <a:gd name="connsiteY18" fmla="*/ 4234 h 1519767"/>
              <a:gd name="connsiteX19" fmla="*/ 1989667 w 2015067"/>
              <a:gd name="connsiteY19" fmla="*/ 4234 h 151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5067" h="1519767">
                <a:moveTo>
                  <a:pt x="232833" y="0"/>
                </a:moveTo>
                <a:lnTo>
                  <a:pt x="0" y="347134"/>
                </a:lnTo>
                <a:lnTo>
                  <a:pt x="29633" y="939800"/>
                </a:lnTo>
                <a:lnTo>
                  <a:pt x="122767" y="1045634"/>
                </a:lnTo>
                <a:lnTo>
                  <a:pt x="127000" y="1176867"/>
                </a:lnTo>
                <a:lnTo>
                  <a:pt x="228600" y="1303867"/>
                </a:lnTo>
                <a:lnTo>
                  <a:pt x="325967" y="1303867"/>
                </a:lnTo>
                <a:lnTo>
                  <a:pt x="419100" y="1409700"/>
                </a:lnTo>
                <a:lnTo>
                  <a:pt x="508000" y="1405467"/>
                </a:lnTo>
                <a:lnTo>
                  <a:pt x="605367" y="1519767"/>
                </a:lnTo>
                <a:lnTo>
                  <a:pt x="1151467" y="1494367"/>
                </a:lnTo>
                <a:lnTo>
                  <a:pt x="1405467" y="1104900"/>
                </a:lnTo>
                <a:lnTo>
                  <a:pt x="1397000" y="994834"/>
                </a:lnTo>
                <a:lnTo>
                  <a:pt x="1481667" y="867834"/>
                </a:lnTo>
                <a:lnTo>
                  <a:pt x="1583267" y="863600"/>
                </a:lnTo>
                <a:lnTo>
                  <a:pt x="1748367" y="618067"/>
                </a:lnTo>
                <a:lnTo>
                  <a:pt x="1926167" y="601134"/>
                </a:lnTo>
                <a:lnTo>
                  <a:pt x="2015067" y="478367"/>
                </a:lnTo>
                <a:lnTo>
                  <a:pt x="1989667" y="4234"/>
                </a:lnTo>
                <a:lnTo>
                  <a:pt x="1989667" y="4234"/>
                </a:lnTo>
              </a:path>
            </a:pathLst>
          </a:custGeom>
          <a:ln w="3810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503394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TextBox 6"/>
          <p:cNvSpPr txBox="1"/>
          <p:nvPr/>
        </p:nvSpPr>
        <p:spPr>
          <a:xfrm>
            <a:off x="304800" y="-76200"/>
            <a:ext cx="8575986" cy="1077218"/>
          </a:xfrm>
          <a:prstGeom prst="rect">
            <a:avLst/>
          </a:prstGeom>
          <a:noFill/>
        </p:spPr>
        <p:txBody>
          <a:bodyPr wrap="none" rtlCol="0">
            <a:spAutoFit/>
          </a:bodyPr>
          <a:lstStyle/>
          <a:p>
            <a:pPr algn="ctr"/>
            <a:r>
              <a:rPr lang="en-US" sz="3200" b="1" dirty="0" smtClean="0">
                <a:solidFill>
                  <a:srgbClr val="FFFF00"/>
                </a:solidFill>
                <a:effectLst>
                  <a:outerShdw blurRad="50800" dist="38100" dir="2700000" algn="tl" rotWithShape="0">
                    <a:prstClr val="black">
                      <a:alpha val="40000"/>
                    </a:prstClr>
                  </a:outerShdw>
                </a:effectLst>
              </a:rPr>
              <a:t>Motivation: convert “Big Data” into </a:t>
            </a:r>
          </a:p>
          <a:p>
            <a:pPr algn="ctr"/>
            <a:r>
              <a:rPr lang="en-US" sz="3200" b="1" dirty="0" smtClean="0">
                <a:solidFill>
                  <a:schemeClr val="accent6"/>
                </a:solidFill>
                <a:effectLst>
                  <a:outerShdw blurRad="50800" dist="38100" dir="2700000" algn="tl" rotWithShape="0">
                    <a:prstClr val="black">
                      <a:alpha val="40000"/>
                    </a:prstClr>
                  </a:outerShdw>
                </a:effectLst>
              </a:rPr>
              <a:t>actionable information </a:t>
            </a:r>
            <a:r>
              <a:rPr lang="en-US" sz="3200" b="1" dirty="0" smtClean="0">
                <a:solidFill>
                  <a:srgbClr val="FFFF00"/>
                </a:solidFill>
                <a:effectLst>
                  <a:outerShdw blurRad="50800" dist="38100" dir="2700000" algn="tl" rotWithShape="0">
                    <a:prstClr val="black">
                      <a:alpha val="40000"/>
                    </a:prstClr>
                  </a:outerShdw>
                </a:effectLst>
              </a:rPr>
              <a:t>for weather hazards</a:t>
            </a:r>
            <a:endParaRPr lang="en-US" sz="3200" b="1" dirty="0">
              <a:solidFill>
                <a:srgbClr val="FFFF00"/>
              </a:solidFill>
              <a:effectLst>
                <a:outerShdw blurRad="50800" dist="38100" dir="2700000" algn="tl" rotWithShape="0">
                  <a:prstClr val="black">
                    <a:alpha val="40000"/>
                  </a:prstClr>
                </a:outerShdw>
              </a:effectLst>
            </a:endParaRPr>
          </a:p>
        </p:txBody>
      </p:sp>
      <p:pic>
        <p:nvPicPr>
          <p:cNvPr id="17" name="Picture 16" descr="Big-Data-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818" y="2362200"/>
            <a:ext cx="2908582" cy="2760656"/>
          </a:xfrm>
          <a:prstGeom prst="rect">
            <a:avLst/>
          </a:prstGeom>
        </p:spPr>
      </p:pic>
      <p:pic>
        <p:nvPicPr>
          <p:cNvPr id="18" name="Picture 17"/>
          <p:cNvPicPr>
            <a:picLocks noChangeAspect="1"/>
          </p:cNvPicPr>
          <p:nvPr/>
        </p:nvPicPr>
        <p:blipFill>
          <a:blip r:embed="rId4"/>
          <a:stretch>
            <a:fillRect/>
          </a:stretch>
        </p:blipFill>
        <p:spPr>
          <a:xfrm>
            <a:off x="659705" y="1175004"/>
            <a:ext cx="1626295" cy="1187196"/>
          </a:xfrm>
          <a:prstGeom prst="rect">
            <a:avLst/>
          </a:prstGeom>
        </p:spPr>
      </p:pic>
      <p:pic>
        <p:nvPicPr>
          <p:cNvPr id="20" name="Picture 19"/>
          <p:cNvPicPr>
            <a:picLocks noChangeAspect="1"/>
          </p:cNvPicPr>
          <p:nvPr/>
        </p:nvPicPr>
        <p:blipFill>
          <a:blip r:embed="rId5"/>
          <a:stretch>
            <a:fillRect/>
          </a:stretch>
        </p:blipFill>
        <p:spPr>
          <a:xfrm>
            <a:off x="838200" y="3276600"/>
            <a:ext cx="1768929" cy="1499788"/>
          </a:xfrm>
          <a:prstGeom prst="rect">
            <a:avLst/>
          </a:prstGeom>
        </p:spPr>
      </p:pic>
      <p:pic>
        <p:nvPicPr>
          <p:cNvPr id="19" name="Picture 18"/>
          <p:cNvPicPr>
            <a:picLocks noChangeAspect="1"/>
          </p:cNvPicPr>
          <p:nvPr/>
        </p:nvPicPr>
        <p:blipFill>
          <a:blip r:embed="rId6"/>
          <a:stretch>
            <a:fillRect/>
          </a:stretch>
        </p:blipFill>
        <p:spPr>
          <a:xfrm>
            <a:off x="304800" y="2667000"/>
            <a:ext cx="898769" cy="1348154"/>
          </a:xfrm>
          <a:prstGeom prst="rect">
            <a:avLst/>
          </a:prstGeom>
        </p:spPr>
      </p:pic>
      <p:pic>
        <p:nvPicPr>
          <p:cNvPr id="8" name="Picture 7"/>
          <p:cNvPicPr>
            <a:picLocks noChangeAspect="1"/>
          </p:cNvPicPr>
          <p:nvPr/>
        </p:nvPicPr>
        <p:blipFill>
          <a:blip r:embed="rId7"/>
          <a:stretch>
            <a:fillRect/>
          </a:stretch>
        </p:blipFill>
        <p:spPr>
          <a:xfrm>
            <a:off x="0" y="4572000"/>
            <a:ext cx="1841500" cy="1420586"/>
          </a:xfrm>
          <a:prstGeom prst="rect">
            <a:avLst/>
          </a:prstGeom>
        </p:spPr>
      </p:pic>
      <p:pic>
        <p:nvPicPr>
          <p:cNvPr id="9" name="Picture 8" descr="sfc_plot.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410200"/>
            <a:ext cx="1689100" cy="1193800"/>
          </a:xfrm>
          <a:prstGeom prst="rect">
            <a:avLst/>
          </a:prstGeom>
        </p:spPr>
      </p:pic>
      <p:grpSp>
        <p:nvGrpSpPr>
          <p:cNvPr id="1031" name="Group 1030"/>
          <p:cNvGrpSpPr/>
          <p:nvPr/>
        </p:nvGrpSpPr>
        <p:grpSpPr>
          <a:xfrm>
            <a:off x="6629400" y="1219200"/>
            <a:ext cx="2209800" cy="1320801"/>
            <a:chOff x="4800600" y="4038600"/>
            <a:chExt cx="3467100" cy="2235201"/>
          </a:xfrm>
        </p:grpSpPr>
        <p:pic>
          <p:nvPicPr>
            <p:cNvPr id="10" name="Picture 9" descr="IA-2310.png"/>
            <p:cNvPicPr>
              <a:picLocks noChangeAspect="1"/>
            </p:cNvPicPr>
            <p:nvPr/>
          </p:nvPicPr>
          <p:blipFill rotWithShape="1">
            <a:blip r:embed="rId9">
              <a:extLst>
                <a:ext uri="{28A0092B-C50C-407E-A947-70E740481C1C}">
                  <a14:useLocalDpi xmlns:a14="http://schemas.microsoft.com/office/drawing/2010/main" val="0"/>
                </a:ext>
              </a:extLst>
            </a:blip>
            <a:srcRect l="19305" t="36950" r="42778" b="17571"/>
            <a:stretch/>
          </p:blipFill>
          <p:spPr>
            <a:xfrm>
              <a:off x="4800600" y="4038600"/>
              <a:ext cx="3467100" cy="2235201"/>
            </a:xfrm>
            <a:prstGeom prst="rect">
              <a:avLst/>
            </a:prstGeom>
          </p:spPr>
        </p:pic>
        <p:cxnSp>
          <p:nvCxnSpPr>
            <p:cNvPr id="21" name="Straight Connector 20"/>
            <p:cNvCxnSpPr/>
            <p:nvPr/>
          </p:nvCxnSpPr>
          <p:spPr>
            <a:xfrm flipV="1">
              <a:off x="5105400" y="4724400"/>
              <a:ext cx="457200" cy="10668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flipV="1">
              <a:off x="5562600" y="4495800"/>
              <a:ext cx="2133600" cy="2286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flipV="1">
              <a:off x="5105400" y="5638800"/>
              <a:ext cx="914400" cy="1524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flipV="1">
              <a:off x="6858000" y="5410200"/>
              <a:ext cx="152400" cy="762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V="1">
              <a:off x="7010400" y="4495800"/>
              <a:ext cx="685800" cy="9144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grpSp>
      <p:pic>
        <p:nvPicPr>
          <p:cNvPr id="1032" name="Picture 1031"/>
          <p:cNvPicPr>
            <a:picLocks noChangeAspect="1"/>
          </p:cNvPicPr>
          <p:nvPr/>
        </p:nvPicPr>
        <p:blipFill>
          <a:blip r:embed="rId10"/>
          <a:stretch>
            <a:fillRect/>
          </a:stretch>
        </p:blipFill>
        <p:spPr>
          <a:xfrm>
            <a:off x="6172200" y="2667000"/>
            <a:ext cx="2839244" cy="1244600"/>
          </a:xfrm>
          <a:prstGeom prst="rect">
            <a:avLst/>
          </a:prstGeom>
        </p:spPr>
      </p:pic>
      <p:pic>
        <p:nvPicPr>
          <p:cNvPr id="1033" name="Picture 1032" descr="EAS_colors.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9302" y="5381287"/>
            <a:ext cx="2954698" cy="1400513"/>
          </a:xfrm>
          <a:prstGeom prst="rect">
            <a:avLst/>
          </a:prstGeom>
        </p:spPr>
      </p:pic>
      <p:pic>
        <p:nvPicPr>
          <p:cNvPr id="1034" name="Picture 1033" descr="EmergencyBroadcastSystem.tiff"/>
          <p:cNvPicPr>
            <a:picLocks noChangeAspect="1"/>
          </p:cNvPicPr>
          <p:nvPr/>
        </p:nvPicPr>
        <p:blipFill rotWithShape="1">
          <a:blip r:embed="rId12">
            <a:extLst>
              <a:ext uri="{28A0092B-C50C-407E-A947-70E740481C1C}">
                <a14:useLocalDpi xmlns:a14="http://schemas.microsoft.com/office/drawing/2010/main" val="0"/>
              </a:ext>
            </a:extLst>
          </a:blip>
          <a:srcRect r="2835" b="264"/>
          <a:stretch/>
        </p:blipFill>
        <p:spPr>
          <a:xfrm>
            <a:off x="6759617" y="5733289"/>
            <a:ext cx="1850983" cy="159512"/>
          </a:xfrm>
          <a:prstGeom prst="rect">
            <a:avLst/>
          </a:prstGeom>
        </p:spPr>
      </p:pic>
      <p:cxnSp>
        <p:nvCxnSpPr>
          <p:cNvPr id="1037" name="Straight Arrow Connector 1036"/>
          <p:cNvCxnSpPr/>
          <p:nvPr/>
        </p:nvCxnSpPr>
        <p:spPr>
          <a:xfrm>
            <a:off x="1828800" y="1905000"/>
            <a:ext cx="1447800" cy="8382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219200" y="3276600"/>
            <a:ext cx="1905000" cy="762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514600" y="4038600"/>
            <a:ext cx="762000" cy="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8" idx="3"/>
          </p:cNvCxnSpPr>
          <p:nvPr/>
        </p:nvCxnSpPr>
        <p:spPr>
          <a:xfrm flipV="1">
            <a:off x="1841500" y="4419600"/>
            <a:ext cx="1435100" cy="862693"/>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438400" y="4800600"/>
            <a:ext cx="914400" cy="12954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046" name="Picture 1045" descr="tweet.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9400" y="3990315"/>
            <a:ext cx="2286000" cy="1267485"/>
          </a:xfrm>
          <a:prstGeom prst="rect">
            <a:avLst/>
          </a:prstGeom>
        </p:spPr>
      </p:pic>
      <p:sp>
        <p:nvSpPr>
          <p:cNvPr id="27" name="TextBox 26"/>
          <p:cNvSpPr txBox="1"/>
          <p:nvPr/>
        </p:nvSpPr>
        <p:spPr>
          <a:xfrm>
            <a:off x="3124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or public domain</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231982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37"/>
                                        </p:tgtEl>
                                        <p:attrNameLst>
                                          <p:attrName>style.visibility</p:attrName>
                                        </p:attrNameLst>
                                      </p:cBhvr>
                                      <p:to>
                                        <p:strVal val="visible"/>
                                      </p:to>
                                    </p:set>
                                    <p:animEffect transition="in" filter="dissolve">
                                      <p:cBhvr>
                                        <p:cTn id="32" dur="500"/>
                                        <p:tgtEl>
                                          <p:spTgt spid="1037"/>
                                        </p:tgtEl>
                                      </p:cBhvr>
                                    </p:animEffect>
                                  </p:childTnLst>
                                </p:cTn>
                              </p:par>
                              <p:par>
                                <p:cTn id="33" presetID="9"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dissolve">
                                      <p:cBhvr>
                                        <p:cTn id="35" dur="500"/>
                                        <p:tgtEl>
                                          <p:spTgt spid="48"/>
                                        </p:tgtEl>
                                      </p:cBhvr>
                                    </p:animEffect>
                                  </p:childTnLst>
                                </p:cTn>
                              </p:par>
                              <p:par>
                                <p:cTn id="36" presetID="9"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ssolve">
                                      <p:cBhvr>
                                        <p:cTn id="38" dur="500"/>
                                        <p:tgtEl>
                                          <p:spTgt spid="52"/>
                                        </p:tgtEl>
                                      </p:cBhvr>
                                    </p:animEffect>
                                  </p:childTnLst>
                                </p:cTn>
                              </p:par>
                              <p:par>
                                <p:cTn id="39" presetID="9"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dissolve">
                                      <p:cBhvr>
                                        <p:cTn id="41" dur="500"/>
                                        <p:tgtEl>
                                          <p:spTgt spid="54"/>
                                        </p:tgtEl>
                                      </p:cBhvr>
                                    </p:animEffect>
                                  </p:childTnLst>
                                </p:cTn>
                              </p:par>
                              <p:par>
                                <p:cTn id="42" presetID="9" presetClass="entr" presetSubtype="0"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dissolv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31"/>
                                        </p:tgtEl>
                                        <p:attrNameLst>
                                          <p:attrName>style.visibility</p:attrName>
                                        </p:attrNameLst>
                                      </p:cBhvr>
                                      <p:to>
                                        <p:strVal val="visible"/>
                                      </p:to>
                                    </p:set>
                                    <p:animEffect transition="in" filter="dissolve">
                                      <p:cBhvr>
                                        <p:cTn id="49" dur="500"/>
                                        <p:tgtEl>
                                          <p:spTgt spid="103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032"/>
                                        </p:tgtEl>
                                        <p:attrNameLst>
                                          <p:attrName>style.visibility</p:attrName>
                                        </p:attrNameLst>
                                      </p:cBhvr>
                                      <p:to>
                                        <p:strVal val="visible"/>
                                      </p:to>
                                    </p:set>
                                    <p:animEffect transition="in" filter="dissolve">
                                      <p:cBhvr>
                                        <p:cTn id="54" dur="500"/>
                                        <p:tgtEl>
                                          <p:spTgt spid="1032"/>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046"/>
                                        </p:tgtEl>
                                        <p:attrNameLst>
                                          <p:attrName>style.visibility</p:attrName>
                                        </p:attrNameLst>
                                      </p:cBhvr>
                                      <p:to>
                                        <p:strVal val="visible"/>
                                      </p:to>
                                    </p:set>
                                    <p:animEffect transition="in" filter="dissolve">
                                      <p:cBhvr>
                                        <p:cTn id="59" dur="500"/>
                                        <p:tgtEl>
                                          <p:spTgt spid="1046"/>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033"/>
                                        </p:tgtEl>
                                        <p:attrNameLst>
                                          <p:attrName>style.visibility</p:attrName>
                                        </p:attrNameLst>
                                      </p:cBhvr>
                                      <p:to>
                                        <p:strVal val="visible"/>
                                      </p:to>
                                    </p:set>
                                    <p:animEffect transition="in" filter="dissolve">
                                      <p:cBhvr>
                                        <p:cTn id="64" dur="500"/>
                                        <p:tgtEl>
                                          <p:spTgt spid="1033"/>
                                        </p:tgtEl>
                                      </p:cBhvr>
                                    </p:animEffect>
                                  </p:childTnLst>
                                </p:cTn>
                              </p:par>
                              <p:par>
                                <p:cTn id="65" presetID="9"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dissolve">
                                      <p:cBhvr>
                                        <p:cTn id="67" dur="500"/>
                                        <p:tgtEl>
                                          <p:spTgt spid="1034"/>
                                        </p:tgtEl>
                                      </p:cBhvr>
                                    </p:animEffect>
                                  </p:childTnLst>
                                </p:cTn>
                              </p:par>
                              <p:par>
                                <p:cTn id="68" presetID="35" presetClass="emph" presetSubtype="0" repeatCount="indefinite" fill="hold" nodeType="withEffect">
                                  <p:stCondLst>
                                    <p:cond delay="0"/>
                                  </p:stCondLst>
                                  <p:childTnLst>
                                    <p:anim calcmode="discrete" valueType="str">
                                      <p:cBhvr>
                                        <p:cTn id="69" dur="1000" fill="hold"/>
                                        <p:tgtEl>
                                          <p:spTgt spid="103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4460927"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in EWP</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304800" y="1069538"/>
            <a:ext cx="8458200" cy="1292662"/>
          </a:xfrm>
          <a:prstGeom prst="rect">
            <a:avLst/>
          </a:prstGeom>
          <a:noFill/>
        </p:spPr>
        <p:txBody>
          <a:bodyPr wrap="square" rtlCol="0">
            <a:spAutoFit/>
          </a:bodyPr>
          <a:lstStyle/>
          <a:p>
            <a:pPr marL="285750" indent="-285750">
              <a:buFont typeface="Arial"/>
              <a:buChar char="•"/>
            </a:pPr>
            <a:r>
              <a:rPr lang="en-US" dirty="0" err="1" smtClean="0">
                <a:solidFill>
                  <a:schemeClr val="bg1"/>
                </a:solidFill>
              </a:rPr>
              <a:t>ProbTornado</a:t>
            </a:r>
            <a:endParaRPr lang="en-US" dirty="0">
              <a:solidFill>
                <a:schemeClr val="bg1"/>
              </a:solidFill>
            </a:endParaRPr>
          </a:p>
          <a:p>
            <a:pPr marL="742576" lvl="1" indent="-285750">
              <a:buFont typeface="Arial"/>
              <a:buChar char="•"/>
            </a:pPr>
            <a:r>
              <a:rPr lang="en-US" dirty="0" smtClean="0">
                <a:solidFill>
                  <a:schemeClr val="bg1"/>
                </a:solidFill>
              </a:rPr>
              <a:t>Predictors: 0-2km </a:t>
            </a:r>
            <a:r>
              <a:rPr lang="en-US" dirty="0" err="1" smtClean="0">
                <a:solidFill>
                  <a:schemeClr val="bg1"/>
                </a:solidFill>
              </a:rPr>
              <a:t>AzShear</a:t>
            </a:r>
            <a:r>
              <a:rPr lang="en-US" dirty="0" smtClean="0">
                <a:solidFill>
                  <a:schemeClr val="bg1"/>
                </a:solidFill>
              </a:rPr>
              <a:t>, 3-6km </a:t>
            </a:r>
            <a:r>
              <a:rPr lang="en-US" dirty="0" err="1" smtClean="0">
                <a:solidFill>
                  <a:schemeClr val="bg1"/>
                </a:solidFill>
              </a:rPr>
              <a:t>AzShear</a:t>
            </a:r>
            <a:r>
              <a:rPr lang="en-US" dirty="0" smtClean="0">
                <a:solidFill>
                  <a:schemeClr val="bg1"/>
                </a:solidFill>
              </a:rPr>
              <a:t>, max TL flash density, 0-1km SRH, 900-700mb </a:t>
            </a:r>
            <a:r>
              <a:rPr lang="en-US" dirty="0" err="1" smtClean="0">
                <a:solidFill>
                  <a:schemeClr val="bg1"/>
                </a:solidFill>
              </a:rPr>
              <a:t>MeanWind</a:t>
            </a:r>
            <a:r>
              <a:rPr lang="en-US" dirty="0" smtClean="0">
                <a:solidFill>
                  <a:schemeClr val="bg1"/>
                </a:solidFill>
              </a:rPr>
              <a:t>, effective bulk shear, MLCAPE, MLCIN</a:t>
            </a:r>
          </a:p>
          <a:p>
            <a:pPr marL="285750" indent="-285750">
              <a:buFont typeface="Arial"/>
              <a:buChar char="•"/>
            </a:pPr>
            <a:endParaRPr lang="en-US" sz="2400" dirty="0">
              <a:solidFill>
                <a:srgbClr val="FFFFFF"/>
              </a:solidFill>
            </a:endParaRPr>
          </a:p>
        </p:txBody>
      </p:sp>
      <p:grpSp>
        <p:nvGrpSpPr>
          <p:cNvPr id="11" name="Group 10"/>
          <p:cNvGrpSpPr/>
          <p:nvPr/>
        </p:nvGrpSpPr>
        <p:grpSpPr>
          <a:xfrm>
            <a:off x="508000" y="2133600"/>
            <a:ext cx="8128000" cy="4483100"/>
            <a:chOff x="508000" y="2133600"/>
            <a:chExt cx="8128000" cy="4483100"/>
          </a:xfrm>
        </p:grpSpPr>
        <p:pic>
          <p:nvPicPr>
            <p:cNvPr id="3" name="Picture 2" descr="2017_07_10-2242Z-ProbTOR-GLM-TrendLoo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2133600"/>
              <a:ext cx="8128000" cy="4483100"/>
            </a:xfrm>
            <a:prstGeom prst="rect">
              <a:avLst/>
            </a:prstGeom>
          </p:spPr>
        </p:pic>
        <p:sp>
          <p:nvSpPr>
            <p:cNvPr id="6" name="TextBox 5"/>
            <p:cNvSpPr txBox="1"/>
            <p:nvPr/>
          </p:nvSpPr>
          <p:spPr>
            <a:xfrm>
              <a:off x="1655096" y="3961368"/>
              <a:ext cx="2840704" cy="369332"/>
            </a:xfrm>
            <a:prstGeom prst="rect">
              <a:avLst/>
            </a:prstGeom>
            <a:solidFill>
              <a:schemeClr val="tx1"/>
            </a:solidFill>
          </p:spPr>
          <p:txBody>
            <a:bodyPr wrap="none" rtlCol="0">
              <a:spAutoFit/>
            </a:bodyPr>
            <a:lstStyle/>
            <a:p>
              <a:r>
                <a:rPr lang="en-US" dirty="0" err="1" smtClean="0">
                  <a:solidFill>
                    <a:srgbClr val="FFFFFF"/>
                  </a:solidFill>
                </a:rPr>
                <a:t>ProbTor</a:t>
              </a:r>
              <a:r>
                <a:rPr lang="en-US" dirty="0" smtClean="0">
                  <a:solidFill>
                    <a:srgbClr val="FFFFFF"/>
                  </a:solidFill>
                </a:rPr>
                <a:t> and base velocity</a:t>
              </a:r>
              <a:endParaRPr lang="en-US" dirty="0">
                <a:solidFill>
                  <a:srgbClr val="FFFFFF"/>
                </a:solidFill>
              </a:endParaRPr>
            </a:p>
          </p:txBody>
        </p:sp>
        <p:sp>
          <p:nvSpPr>
            <p:cNvPr id="7" name="TextBox 6"/>
            <p:cNvSpPr txBox="1"/>
            <p:nvPr/>
          </p:nvSpPr>
          <p:spPr>
            <a:xfrm>
              <a:off x="838200" y="6235700"/>
              <a:ext cx="3789957" cy="369332"/>
            </a:xfrm>
            <a:prstGeom prst="rect">
              <a:avLst/>
            </a:prstGeom>
            <a:solidFill>
              <a:schemeClr val="tx1"/>
            </a:solidFill>
          </p:spPr>
          <p:txBody>
            <a:bodyPr wrap="none" rtlCol="0">
              <a:spAutoFit/>
            </a:bodyPr>
            <a:lstStyle/>
            <a:p>
              <a:r>
                <a:rPr lang="en-US" dirty="0" smtClean="0">
                  <a:solidFill>
                    <a:srgbClr val="FFFFFF"/>
                  </a:solidFill>
                </a:rPr>
                <a:t>GOES-16 GLM flashes and density</a:t>
              </a:r>
              <a:endParaRPr lang="en-US" dirty="0">
                <a:solidFill>
                  <a:srgbClr val="FFFFFF"/>
                </a:solidFill>
              </a:endParaRPr>
            </a:p>
          </p:txBody>
        </p:sp>
        <p:sp>
          <p:nvSpPr>
            <p:cNvPr id="8" name="TextBox 7"/>
            <p:cNvSpPr txBox="1"/>
            <p:nvPr/>
          </p:nvSpPr>
          <p:spPr>
            <a:xfrm>
              <a:off x="5552694" y="6235700"/>
              <a:ext cx="2981706" cy="369332"/>
            </a:xfrm>
            <a:prstGeom prst="rect">
              <a:avLst/>
            </a:prstGeom>
            <a:solidFill>
              <a:schemeClr val="tx1"/>
            </a:solidFill>
          </p:spPr>
          <p:txBody>
            <a:bodyPr wrap="none" rtlCol="0">
              <a:spAutoFit/>
            </a:bodyPr>
            <a:lstStyle/>
            <a:p>
              <a:r>
                <a:rPr lang="en-US" dirty="0" smtClean="0">
                  <a:solidFill>
                    <a:srgbClr val="FFFFFF"/>
                  </a:solidFill>
                </a:rPr>
                <a:t>ENTLN flashes and density</a:t>
              </a:r>
              <a:endParaRPr lang="en-US" dirty="0">
                <a:solidFill>
                  <a:srgbClr val="FFFFFF"/>
                </a:solidFill>
              </a:endParaRPr>
            </a:p>
          </p:txBody>
        </p:sp>
        <p:sp>
          <p:nvSpPr>
            <p:cNvPr id="10" name="TextBox 9"/>
            <p:cNvSpPr txBox="1"/>
            <p:nvPr/>
          </p:nvSpPr>
          <p:spPr>
            <a:xfrm>
              <a:off x="6248400" y="4025900"/>
              <a:ext cx="2365739" cy="369332"/>
            </a:xfrm>
            <a:prstGeom prst="rect">
              <a:avLst/>
            </a:prstGeom>
            <a:solidFill>
              <a:schemeClr val="tx1"/>
            </a:solidFill>
          </p:spPr>
          <p:txBody>
            <a:bodyPr wrap="none" rtlCol="0">
              <a:spAutoFit/>
            </a:bodyPr>
            <a:lstStyle/>
            <a:p>
              <a:r>
                <a:rPr lang="en-US" dirty="0" smtClean="0">
                  <a:solidFill>
                    <a:srgbClr val="FFFFFF"/>
                  </a:solidFill>
                </a:rPr>
                <a:t>GOES-16 IR and VIS</a:t>
              </a:r>
              <a:endParaRPr lang="en-US" dirty="0">
                <a:solidFill>
                  <a:srgbClr val="FFFFFF"/>
                </a:solidFill>
              </a:endParaRPr>
            </a:p>
          </p:txBody>
        </p:sp>
      </p:grpSp>
    </p:spTree>
    <p:extLst>
      <p:ext uri="{BB962C8B-B14F-4D97-AF65-F5344CB8AC3E}">
        <p14:creationId xmlns:p14="http://schemas.microsoft.com/office/powerpoint/2010/main" val="15031026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4460927"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in EWP</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5" name="TextBox 4"/>
          <p:cNvSpPr txBox="1"/>
          <p:nvPr/>
        </p:nvSpPr>
        <p:spPr>
          <a:xfrm>
            <a:off x="0" y="5334000"/>
            <a:ext cx="9144000" cy="1477328"/>
          </a:xfrm>
          <a:prstGeom prst="rect">
            <a:avLst/>
          </a:prstGeom>
          <a:noFill/>
        </p:spPr>
        <p:txBody>
          <a:bodyPr wrap="square" rtlCol="0">
            <a:spAutoFit/>
          </a:bodyPr>
          <a:lstStyle/>
          <a:p>
            <a:pPr marL="285750" indent="-285750">
              <a:buFont typeface="Arial"/>
              <a:buChar char="•"/>
            </a:pPr>
            <a:r>
              <a:rPr lang="en-US" sz="2000" b="1" dirty="0" smtClean="0">
                <a:solidFill>
                  <a:schemeClr val="bg1"/>
                </a:solidFill>
              </a:rPr>
              <a:t>Q1: </a:t>
            </a:r>
            <a:r>
              <a:rPr lang="en-US" sz="1500" dirty="0" smtClean="0">
                <a:solidFill>
                  <a:schemeClr val="bg1"/>
                </a:solidFill>
              </a:rPr>
              <a:t>“In general, did model output help you increase your confidence in issuing warnings?”</a:t>
            </a:r>
          </a:p>
          <a:p>
            <a:pPr marL="285750" indent="-285750">
              <a:buFont typeface="Arial"/>
              <a:buChar char="•"/>
            </a:pPr>
            <a:r>
              <a:rPr lang="en-US" sz="2000" b="1" dirty="0" smtClean="0">
                <a:solidFill>
                  <a:schemeClr val="bg1"/>
                </a:solidFill>
              </a:rPr>
              <a:t>Q2: </a:t>
            </a:r>
            <a:r>
              <a:rPr lang="en-US" sz="1500" dirty="0" smtClean="0">
                <a:solidFill>
                  <a:schemeClr val="bg1"/>
                </a:solidFill>
              </a:rPr>
              <a:t>“In general, did model output help increase the lead time in which you were able to issue warnings?”</a:t>
            </a:r>
          </a:p>
          <a:p>
            <a:pPr marL="285750" indent="-285750">
              <a:buFont typeface="Arial"/>
              <a:buChar char="•"/>
            </a:pPr>
            <a:r>
              <a:rPr lang="en-US" sz="2000" b="1" dirty="0" smtClean="0">
                <a:solidFill>
                  <a:schemeClr val="bg1"/>
                </a:solidFill>
              </a:rPr>
              <a:t>Q3: </a:t>
            </a:r>
            <a:r>
              <a:rPr lang="en-US" sz="1500" dirty="0" smtClean="0">
                <a:solidFill>
                  <a:schemeClr val="bg1"/>
                </a:solidFill>
              </a:rPr>
              <a:t>“Would you use ProbSevere hazard prediction output during warning operations at your WFO if available?”</a:t>
            </a:r>
          </a:p>
        </p:txBody>
      </p:sp>
      <p:pic>
        <p:nvPicPr>
          <p:cNvPr id="3" name="Picture 2" descr="2016_HWT_ch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673608"/>
            <a:ext cx="7205472" cy="4584192"/>
          </a:xfrm>
          <a:prstGeom prst="rect">
            <a:avLst/>
          </a:prstGeom>
        </p:spPr>
      </p:pic>
      <p:pic>
        <p:nvPicPr>
          <p:cNvPr id="4" name="Picture 3" descr="2017_HWT_ch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673608"/>
            <a:ext cx="7205472" cy="4584192"/>
          </a:xfrm>
          <a:prstGeom prst="rect">
            <a:avLst/>
          </a:prstGeom>
        </p:spPr>
      </p:pic>
      <p:pic>
        <p:nvPicPr>
          <p:cNvPr id="6" name="Picture 5" descr="2017_HWT_probtor_cha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673608"/>
            <a:ext cx="7205472" cy="4584192"/>
          </a:xfrm>
          <a:prstGeom prst="rect">
            <a:avLst/>
          </a:prstGeom>
        </p:spPr>
      </p:pic>
      <p:pic>
        <p:nvPicPr>
          <p:cNvPr id="7" name="Picture 6" descr="2017_HWT_ALL_cha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673608"/>
            <a:ext cx="7205472" cy="4584192"/>
          </a:xfrm>
          <a:prstGeom prst="rect">
            <a:avLst/>
          </a:prstGeom>
        </p:spPr>
      </p:pic>
    </p:spTree>
    <p:extLst>
      <p:ext uri="{BB962C8B-B14F-4D97-AF65-F5344CB8AC3E}">
        <p14:creationId xmlns:p14="http://schemas.microsoft.com/office/powerpoint/2010/main" val="4040725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2826615"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Future work</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228600" y="1219200"/>
            <a:ext cx="8534400" cy="1815882"/>
          </a:xfrm>
          <a:prstGeom prst="rect">
            <a:avLst/>
          </a:prstGeom>
          <a:noFill/>
        </p:spPr>
        <p:txBody>
          <a:bodyPr wrap="square" rtlCol="0">
            <a:spAutoFit/>
          </a:bodyPr>
          <a:lstStyle/>
          <a:p>
            <a:pPr marL="285750" indent="-285750">
              <a:buFont typeface="Arial"/>
              <a:buChar char="•"/>
            </a:pPr>
            <a:r>
              <a:rPr lang="en-US" sz="2400" dirty="0" smtClean="0">
                <a:solidFill>
                  <a:schemeClr val="bg1"/>
                </a:solidFill>
              </a:rPr>
              <a:t>Improve ProbSevere prediction/calibration in certain modes</a:t>
            </a:r>
          </a:p>
          <a:p>
            <a:pPr marL="742576" lvl="1" indent="-285750">
              <a:buFont typeface="Arial"/>
              <a:buChar char="•"/>
            </a:pPr>
            <a:r>
              <a:rPr lang="en-US" sz="2000" dirty="0">
                <a:solidFill>
                  <a:schemeClr val="bg1"/>
                </a:solidFill>
              </a:rPr>
              <a:t>e</a:t>
            </a:r>
            <a:r>
              <a:rPr lang="en-US" sz="2000" dirty="0" smtClean="0">
                <a:solidFill>
                  <a:schemeClr val="bg1"/>
                </a:solidFill>
              </a:rPr>
              <a:t>.g., low-lightning storms, dry microbursts</a:t>
            </a:r>
          </a:p>
          <a:p>
            <a:pPr marL="285750" indent="-285750">
              <a:buFont typeface="Arial"/>
              <a:buChar char="•"/>
            </a:pPr>
            <a:r>
              <a:rPr lang="en-US" sz="2400" dirty="0" smtClean="0">
                <a:solidFill>
                  <a:schemeClr val="bg1"/>
                </a:solidFill>
              </a:rPr>
              <a:t>Investigate more ABI and GLM predictors</a:t>
            </a:r>
          </a:p>
          <a:p>
            <a:pPr marL="742576" lvl="1" indent="-285750">
              <a:buFont typeface="Arial"/>
              <a:buChar char="•"/>
            </a:pPr>
            <a:r>
              <a:rPr lang="en-US" sz="2000" dirty="0" err="1">
                <a:solidFill>
                  <a:schemeClr val="bg1"/>
                </a:solidFill>
              </a:rPr>
              <a:t>m</a:t>
            </a:r>
            <a:r>
              <a:rPr lang="en-US" sz="2000" dirty="0" err="1" smtClean="0">
                <a:solidFill>
                  <a:schemeClr val="bg1"/>
                </a:solidFill>
              </a:rPr>
              <a:t>eso</a:t>
            </a:r>
            <a:r>
              <a:rPr lang="en-US" sz="2000" dirty="0" smtClean="0">
                <a:solidFill>
                  <a:schemeClr val="bg1"/>
                </a:solidFill>
              </a:rPr>
              <a:t> sectors</a:t>
            </a:r>
          </a:p>
          <a:p>
            <a:pPr marL="285750" indent="-285750">
              <a:buFont typeface="Arial"/>
              <a:buChar char="•"/>
            </a:pPr>
            <a:r>
              <a:rPr lang="en-US" sz="2400" dirty="0" smtClean="0">
                <a:solidFill>
                  <a:schemeClr val="bg1"/>
                </a:solidFill>
              </a:rPr>
              <a:t>Create trends display in AWIPS2</a:t>
            </a: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t="-1" b="55708"/>
          <a:stretch/>
        </p:blipFill>
        <p:spPr>
          <a:xfrm>
            <a:off x="990600" y="1905000"/>
            <a:ext cx="7086600" cy="3962400"/>
          </a:xfrm>
          <a:prstGeom prst="rect">
            <a:avLst/>
          </a:prstGeom>
        </p:spPr>
      </p:pic>
      <p:sp>
        <p:nvSpPr>
          <p:cNvPr id="3" name="TextBox 2"/>
          <p:cNvSpPr txBox="1"/>
          <p:nvPr/>
        </p:nvSpPr>
        <p:spPr>
          <a:xfrm>
            <a:off x="228600" y="3276600"/>
            <a:ext cx="5557554" cy="2123658"/>
          </a:xfrm>
          <a:prstGeom prst="rect">
            <a:avLst/>
          </a:prstGeom>
          <a:noFill/>
        </p:spPr>
        <p:txBody>
          <a:bodyPr wrap="none" rtlCol="0">
            <a:spAutoFit/>
          </a:bodyPr>
          <a:lstStyle/>
          <a:p>
            <a:pPr marL="285750" indent="-285750">
              <a:buFont typeface="Arial"/>
              <a:buChar char="•"/>
            </a:pPr>
            <a:r>
              <a:rPr lang="en-US" sz="2400" dirty="0">
                <a:solidFill>
                  <a:schemeClr val="bg1"/>
                </a:solidFill>
              </a:rPr>
              <a:t>Working on “OCONUS ProbSevere”</a:t>
            </a:r>
          </a:p>
          <a:p>
            <a:pPr marL="742576" lvl="1" indent="-285750">
              <a:buFont typeface="Arial"/>
              <a:buChar char="•"/>
            </a:pPr>
            <a:r>
              <a:rPr lang="en-US" sz="2000" dirty="0">
                <a:solidFill>
                  <a:schemeClr val="bg1"/>
                </a:solidFill>
              </a:rPr>
              <a:t>ABI + GLM + NWP</a:t>
            </a:r>
          </a:p>
          <a:p>
            <a:pPr marL="285750" indent="-285750">
              <a:buFont typeface="Arial"/>
              <a:buChar char="•"/>
            </a:pPr>
            <a:endParaRPr lang="en-US" sz="2400" dirty="0">
              <a:solidFill>
                <a:srgbClr val="FFFFFF"/>
              </a:solidFill>
            </a:endParaRPr>
          </a:p>
          <a:p>
            <a:pPr marL="285750" indent="-285750">
              <a:buFont typeface="Arial"/>
              <a:buChar char="•"/>
            </a:pPr>
            <a:r>
              <a:rPr lang="en-US" sz="2400" dirty="0">
                <a:solidFill>
                  <a:srgbClr val="FFFFFF"/>
                </a:solidFill>
              </a:rPr>
              <a:t>R2O transition underway!</a:t>
            </a:r>
          </a:p>
          <a:p>
            <a:pPr marL="742576" lvl="1" indent="-285750">
              <a:buFont typeface="Arial"/>
              <a:buChar char="•"/>
            </a:pPr>
            <a:r>
              <a:rPr lang="en-US" sz="2000" dirty="0">
                <a:solidFill>
                  <a:srgbClr val="FFFFFF"/>
                </a:solidFill>
              </a:rPr>
              <a:t>NWS OSTI project</a:t>
            </a:r>
          </a:p>
          <a:p>
            <a:pPr marL="742576" lvl="1" indent="-285750">
              <a:buFont typeface="Arial"/>
              <a:buChar char="•"/>
            </a:pPr>
            <a:r>
              <a:rPr lang="en-US" sz="2000" dirty="0">
                <a:solidFill>
                  <a:srgbClr val="FFFFFF"/>
                </a:solidFill>
              </a:rPr>
              <a:t>NCO responsibility, under MRMS </a:t>
            </a:r>
            <a:r>
              <a:rPr lang="en-US" sz="2000" dirty="0" smtClean="0">
                <a:solidFill>
                  <a:srgbClr val="FFFFFF"/>
                </a:solidFill>
              </a:rPr>
              <a:t>system</a:t>
            </a:r>
            <a:endParaRPr lang="en-US" dirty="0"/>
          </a:p>
        </p:txBody>
      </p:sp>
    </p:spTree>
    <p:extLst>
      <p:ext uri="{BB962C8B-B14F-4D97-AF65-F5344CB8AC3E}">
        <p14:creationId xmlns:p14="http://schemas.microsoft.com/office/powerpoint/2010/main" val="1140581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dissolve">
                                      <p:cBhvr>
                                        <p:cTn id="38" dur="500"/>
                                        <p:tgtEl>
                                          <p:spTgt spid="3">
                                            <p:txEl>
                                              <p:pRg st="0" end="0"/>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dissolve">
                                      <p:cBhvr>
                                        <p:cTn id="46" dur="500"/>
                                        <p:tgtEl>
                                          <p:spTgt spid="3">
                                            <p:txEl>
                                              <p:pRg st="3" end="3"/>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dissolve">
                                      <p:cBhvr>
                                        <p:cTn id="49" dur="500"/>
                                        <p:tgtEl>
                                          <p:spTgt spid="3">
                                            <p:txEl>
                                              <p:pRg st="4" end="4"/>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dissolve">
                                      <p:cBhvr>
                                        <p:cTn id="5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4050433"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Take </a:t>
            </a:r>
            <a:r>
              <a:rPr lang="en-US" sz="3600" b="1" dirty="0">
                <a:solidFill>
                  <a:srgbClr val="FFFF00"/>
                </a:solidFill>
                <a:effectLst>
                  <a:outerShdw blurRad="50800" dist="38100" dir="2700000" algn="tl" rotWithShape="0">
                    <a:prstClr val="black">
                      <a:alpha val="40000"/>
                    </a:prstClr>
                  </a:outerShdw>
                </a:effectLst>
                <a:latin typeface="Arial" pitchFamily="34" charset="0"/>
              </a:rPr>
              <a:t>A</a:t>
            </a: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way Points</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17" name="TextBox 16"/>
          <p:cNvSpPr txBox="1"/>
          <p:nvPr/>
        </p:nvSpPr>
        <p:spPr>
          <a:xfrm>
            <a:off x="76200" y="990600"/>
            <a:ext cx="8915400" cy="5755421"/>
          </a:xfrm>
          <a:prstGeom prst="rect">
            <a:avLst/>
          </a:prstGeom>
          <a:noFill/>
        </p:spPr>
        <p:txBody>
          <a:bodyPr wrap="square" rtlCol="0">
            <a:spAutoFit/>
          </a:bodyPr>
          <a:lstStyle/>
          <a:p>
            <a:pPr marL="285750" indent="-285750">
              <a:buFont typeface="Arial"/>
              <a:buChar char="•"/>
            </a:pPr>
            <a:r>
              <a:rPr lang="en-US" sz="2400" dirty="0" smtClean="0">
                <a:solidFill>
                  <a:srgbClr val="FFFFFF"/>
                </a:solidFill>
              </a:rPr>
              <a:t>GOES-16 derived growth rates increase lead time compared to GOES-NOP</a:t>
            </a:r>
          </a:p>
          <a:p>
            <a:endParaRPr lang="en-US" sz="2400" dirty="0">
              <a:solidFill>
                <a:srgbClr val="FFFFFF"/>
              </a:solidFill>
            </a:endParaRPr>
          </a:p>
          <a:p>
            <a:pPr marL="285750" indent="-285750">
              <a:buFont typeface="Arial"/>
              <a:buChar char="•"/>
            </a:pPr>
            <a:r>
              <a:rPr lang="en-US" sz="2400" dirty="0" err="1" smtClean="0">
                <a:solidFill>
                  <a:srgbClr val="FFFFFF"/>
                </a:solidFill>
              </a:rPr>
              <a:t>ProbHail</a:t>
            </a:r>
            <a:r>
              <a:rPr lang="en-US" sz="2400" dirty="0" smtClean="0">
                <a:solidFill>
                  <a:srgbClr val="FFFFFF"/>
                </a:solidFill>
              </a:rPr>
              <a:t>, </a:t>
            </a:r>
            <a:r>
              <a:rPr lang="en-US" sz="2400" dirty="0" err="1" smtClean="0">
                <a:solidFill>
                  <a:srgbClr val="FFFFFF"/>
                </a:solidFill>
              </a:rPr>
              <a:t>ProbWind</a:t>
            </a:r>
            <a:r>
              <a:rPr lang="en-US" sz="2400" dirty="0" smtClean="0">
                <a:solidFill>
                  <a:srgbClr val="FFFFFF"/>
                </a:solidFill>
              </a:rPr>
              <a:t>, and </a:t>
            </a:r>
            <a:r>
              <a:rPr lang="en-US" sz="2400" dirty="0" err="1" smtClean="0">
                <a:solidFill>
                  <a:srgbClr val="FFFFFF"/>
                </a:solidFill>
              </a:rPr>
              <a:t>ProbTor</a:t>
            </a:r>
            <a:r>
              <a:rPr lang="en-US" sz="2400" dirty="0" smtClean="0">
                <a:solidFill>
                  <a:srgbClr val="FFFFFF"/>
                </a:solidFill>
              </a:rPr>
              <a:t> improve upon legacy ProbSevere</a:t>
            </a:r>
          </a:p>
          <a:p>
            <a:pPr marL="285750" indent="-285750">
              <a:buFont typeface="Arial"/>
              <a:buChar char="•"/>
            </a:pPr>
            <a:endParaRPr lang="en-US" sz="2400" dirty="0">
              <a:solidFill>
                <a:srgbClr val="FFFFFF"/>
              </a:solidFill>
            </a:endParaRPr>
          </a:p>
          <a:p>
            <a:pPr marL="285750" indent="-285750">
              <a:buFont typeface="Arial"/>
              <a:buChar char="•"/>
            </a:pPr>
            <a:r>
              <a:rPr lang="en-US" sz="2400" dirty="0" smtClean="0">
                <a:solidFill>
                  <a:srgbClr val="FFFFFF"/>
                </a:solidFill>
              </a:rPr>
              <a:t>Forecasters find guidance from ProbSevere models increase confidence and leadtime</a:t>
            </a:r>
          </a:p>
          <a:p>
            <a:pPr marL="742576" lvl="1" indent="-285750">
              <a:buFont typeface="Arial"/>
              <a:buChar char="•"/>
            </a:pPr>
            <a:r>
              <a:rPr lang="en-US" sz="2400" dirty="0" smtClean="0">
                <a:solidFill>
                  <a:srgbClr val="FFFFFF"/>
                </a:solidFill>
              </a:rPr>
              <a:t>Trust “exact” probabilities in some situations, not others</a:t>
            </a:r>
          </a:p>
          <a:p>
            <a:pPr marL="742576" lvl="1" indent="-285750">
              <a:buFont typeface="Arial"/>
              <a:buChar char="•"/>
            </a:pPr>
            <a:endParaRPr lang="en-US" sz="2400" dirty="0" smtClean="0">
              <a:solidFill>
                <a:srgbClr val="FFFFFF"/>
              </a:solidFill>
            </a:endParaRPr>
          </a:p>
          <a:p>
            <a:pPr marL="285750" indent="-285750">
              <a:buFont typeface="Arial"/>
              <a:buChar char="•"/>
            </a:pPr>
            <a:r>
              <a:rPr lang="en-US" sz="2400" dirty="0">
                <a:solidFill>
                  <a:srgbClr val="FFFFFF"/>
                </a:solidFill>
              </a:rPr>
              <a:t>Investigating more ABI and GLM predictors</a:t>
            </a:r>
          </a:p>
          <a:p>
            <a:endParaRPr lang="en-US" sz="2400" dirty="0">
              <a:solidFill>
                <a:srgbClr val="FFFFFF"/>
              </a:solidFill>
            </a:endParaRPr>
          </a:p>
          <a:p>
            <a:pPr marL="285750" indent="-285750">
              <a:buFont typeface="Arial"/>
              <a:buChar char="•"/>
            </a:pPr>
            <a:r>
              <a:rPr lang="en-US" sz="2400" dirty="0" smtClean="0">
                <a:solidFill>
                  <a:srgbClr val="FFFFFF"/>
                </a:solidFill>
              </a:rPr>
              <a:t>Working to improve forecast calibration in certain situations</a:t>
            </a:r>
          </a:p>
          <a:p>
            <a:pPr marL="285750" indent="-285750">
              <a:buFont typeface="Arial"/>
              <a:buChar char="•"/>
            </a:pPr>
            <a:endParaRPr lang="en-US" sz="2400" dirty="0">
              <a:solidFill>
                <a:srgbClr val="FFFFFF"/>
              </a:solidFill>
            </a:endParaRPr>
          </a:p>
          <a:p>
            <a:pPr marL="285750" indent="-285750">
              <a:buFont typeface="Arial"/>
              <a:buChar char="•"/>
            </a:pPr>
            <a:r>
              <a:rPr lang="en-US" sz="1600" dirty="0" smtClean="0">
                <a:solidFill>
                  <a:srgbClr val="FFFFFF"/>
                </a:solidFill>
              </a:rPr>
              <a:t>**We acknowledge NOAA GOES-R Risk Reduction program (grant NA15NES4320001) and NOAA/OAR (grant NA15OAR4590188) for support of this research.**</a:t>
            </a:r>
          </a:p>
        </p:txBody>
      </p:sp>
      <p:sp>
        <p:nvSpPr>
          <p:cNvPr id="19" name="TextBox 18"/>
          <p:cNvSpPr txBox="1"/>
          <p:nvPr/>
        </p:nvSpPr>
        <p:spPr>
          <a:xfrm>
            <a:off x="6553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and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0"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ProbSevere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2586695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990600"/>
          </a:xfrm>
        </p:spPr>
        <p:txBody>
          <a:bodyPr/>
          <a:lstStyle/>
          <a:p>
            <a:r>
              <a:rPr lang="en-US" sz="3600" dirty="0" smtClean="0"/>
              <a:t>Additional Resources</a:t>
            </a:r>
            <a:endParaRPr lang="en-US" sz="3600" dirty="0"/>
          </a:p>
        </p:txBody>
      </p:sp>
      <p:sp>
        <p:nvSpPr>
          <p:cNvPr id="3" name="TextBox 2"/>
          <p:cNvSpPr txBox="1"/>
          <p:nvPr/>
        </p:nvSpPr>
        <p:spPr>
          <a:xfrm>
            <a:off x="76200" y="838200"/>
            <a:ext cx="8991600" cy="6678750"/>
          </a:xfrm>
          <a:prstGeom prst="rect">
            <a:avLst/>
          </a:prstGeom>
          <a:noFill/>
        </p:spPr>
        <p:txBody>
          <a:bodyPr wrap="square" rtlCol="0">
            <a:spAutoFit/>
          </a:bodyPr>
          <a:lstStyle/>
          <a:p>
            <a:pPr marL="285750" indent="-285750">
              <a:buFont typeface="Arial"/>
              <a:buChar char="•"/>
            </a:pPr>
            <a:r>
              <a:rPr lang="en-US" sz="1600" b="1" dirty="0" smtClean="0">
                <a:solidFill>
                  <a:srgbClr val="FFFF00"/>
                </a:solidFill>
              </a:rPr>
              <a:t>Mike Pavolonis (michael.pavolonis@noaa.gov)</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John Cintineo (john.cintineo@ssec.wisc.edu)</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Justin Sieglaff (justin.sieglaff@ssec.wisc.edu)</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Dan Lindsey (</a:t>
            </a:r>
            <a:r>
              <a:rPr lang="en-US" sz="1600" b="1" dirty="0" err="1" smtClean="0">
                <a:solidFill>
                  <a:srgbClr val="FFFF00"/>
                </a:solidFill>
              </a:rPr>
              <a:t>dan.lindsey@noaa.gov</a:t>
            </a:r>
            <a:r>
              <a:rPr lang="en-US" sz="1600" b="1" dirty="0">
                <a:solidFill>
                  <a:srgbClr val="FFFF00"/>
                </a:solidFill>
              </a:rPr>
              <a:t>)</a:t>
            </a:r>
            <a:endParaRPr lang="en-US" sz="1600" dirty="0">
              <a:solidFill>
                <a:srgbClr val="FFFF00"/>
              </a:solidFill>
            </a:endParaRPr>
          </a:p>
          <a:p>
            <a:pPr marL="285750" indent="-285750">
              <a:buFont typeface="Arial"/>
              <a:buChar char="•"/>
            </a:pPr>
            <a:endParaRPr lang="en-US" sz="1600" dirty="0" smtClean="0">
              <a:solidFill>
                <a:srgbClr val="F2C31A"/>
              </a:solidFill>
            </a:endParaRPr>
          </a:p>
          <a:p>
            <a:r>
              <a:rPr lang="en-US" sz="1600" b="1" dirty="0" smtClean="0">
                <a:solidFill>
                  <a:schemeClr val="bg1"/>
                </a:solidFill>
              </a:rPr>
              <a:t>ProbSevere training module and supplemental training material:</a:t>
            </a:r>
          </a:p>
          <a:p>
            <a:r>
              <a:rPr lang="en-US" sz="1600" b="1" dirty="0" smtClean="0">
                <a:solidFill>
                  <a:srgbClr val="FFFF00"/>
                </a:solidFill>
              </a:rPr>
              <a:t>http</a:t>
            </a:r>
            <a:r>
              <a:rPr lang="en-US" sz="1600" b="1" dirty="0">
                <a:solidFill>
                  <a:srgbClr val="FFFF00"/>
                </a:solidFill>
              </a:rPr>
              <a:t>://cimss.ssec.wisc.edu/severe_conv/training/</a:t>
            </a:r>
            <a:r>
              <a:rPr lang="en-US" sz="1600" b="1" dirty="0" err="1" smtClean="0">
                <a:solidFill>
                  <a:srgbClr val="FFFF00"/>
                </a:solidFill>
              </a:rPr>
              <a:t>training.html</a:t>
            </a:r>
            <a:endParaRPr lang="en-US" sz="1600" b="1" dirty="0">
              <a:solidFill>
                <a:srgbClr val="FFFF00"/>
              </a:solidFill>
            </a:endParaRPr>
          </a:p>
          <a:p>
            <a:r>
              <a:rPr lang="en-US" sz="1600" b="1" dirty="0" smtClean="0">
                <a:solidFill>
                  <a:srgbClr val="FFFFFF"/>
                </a:solidFill>
              </a:rPr>
              <a:t>See </a:t>
            </a:r>
            <a:r>
              <a:rPr lang="en-US" sz="1600" b="1" dirty="0" err="1" smtClean="0">
                <a:solidFill>
                  <a:srgbClr val="FFFFFF"/>
                </a:solidFill>
              </a:rPr>
              <a:t>ProbSevere</a:t>
            </a:r>
            <a:r>
              <a:rPr lang="en-US" sz="1600" b="1" dirty="0" smtClean="0">
                <a:solidFill>
                  <a:srgbClr val="FFFFFF"/>
                </a:solidFill>
              </a:rPr>
              <a:t> blog posts:</a:t>
            </a:r>
          </a:p>
          <a:p>
            <a:r>
              <a:rPr lang="en-US" sz="1600" b="1" dirty="0">
                <a:solidFill>
                  <a:srgbClr val="FFFF00"/>
                </a:solidFill>
              </a:rPr>
              <a:t>http://goesrhwt.blogspot.com/search/label/</a:t>
            </a:r>
            <a:r>
              <a:rPr lang="en-US" sz="1600" b="1" dirty="0" smtClean="0">
                <a:solidFill>
                  <a:srgbClr val="FFFF00"/>
                </a:solidFill>
              </a:rPr>
              <a:t>ProbSevere </a:t>
            </a:r>
          </a:p>
          <a:p>
            <a:r>
              <a:rPr lang="en-US" sz="1600" b="1" dirty="0" smtClean="0">
                <a:solidFill>
                  <a:srgbClr val="FFFFFF"/>
                </a:solidFill>
              </a:rPr>
              <a:t>Real-time ProbSevere on the web:</a:t>
            </a:r>
          </a:p>
          <a:p>
            <a:r>
              <a:rPr lang="en-US" sz="1600" b="1" dirty="0">
                <a:solidFill>
                  <a:srgbClr val="FFFF00"/>
                </a:solidFill>
              </a:rPr>
              <a:t>http://cimss.ssec.wisc.edu/severe_conv/</a:t>
            </a:r>
            <a:r>
              <a:rPr lang="en-US" sz="1600" b="1" dirty="0" smtClean="0">
                <a:solidFill>
                  <a:srgbClr val="FFFF00"/>
                </a:solidFill>
              </a:rPr>
              <a:t>probsev.html  </a:t>
            </a:r>
            <a:endParaRPr lang="en-US" sz="1600" b="1" dirty="0">
              <a:solidFill>
                <a:srgbClr val="FFFF00"/>
              </a:solidFill>
            </a:endParaRPr>
          </a:p>
          <a:p>
            <a:endParaRPr lang="en-US" sz="1600" b="1" dirty="0" smtClean="0">
              <a:solidFill>
                <a:srgbClr val="F2C31A"/>
              </a:solidFill>
            </a:endParaRPr>
          </a:p>
          <a:p>
            <a:r>
              <a:rPr lang="en-US" sz="1600" b="1" dirty="0" smtClean="0">
                <a:solidFill>
                  <a:srgbClr val="FFFFFF"/>
                </a:solidFill>
              </a:rPr>
              <a:t>References:</a:t>
            </a:r>
          </a:p>
          <a:p>
            <a:pPr marL="285750" indent="-285750">
              <a:buFont typeface="Arial"/>
              <a:buChar char="•"/>
            </a:pPr>
            <a:r>
              <a:rPr lang="en-US" sz="1200" dirty="0">
                <a:solidFill>
                  <a:srgbClr val="FFFF00"/>
                </a:solidFill>
              </a:rPr>
              <a:t>Cintineo, J. L., M. J. </a:t>
            </a:r>
            <a:r>
              <a:rPr lang="en-US" sz="1200" dirty="0" err="1">
                <a:solidFill>
                  <a:srgbClr val="FFFF00"/>
                </a:solidFill>
              </a:rPr>
              <a:t>Pavolonis</a:t>
            </a:r>
            <a:r>
              <a:rPr lang="en-US" sz="1200" dirty="0">
                <a:solidFill>
                  <a:srgbClr val="FFFF00"/>
                </a:solidFill>
              </a:rPr>
              <a:t>, J. M. Sieglaff, D. T. Lindsey, L. </a:t>
            </a:r>
            <a:r>
              <a:rPr lang="en-US" sz="1200" dirty="0" err="1">
                <a:solidFill>
                  <a:srgbClr val="FFFF00"/>
                </a:solidFill>
              </a:rPr>
              <a:t>Cronce</a:t>
            </a:r>
            <a:r>
              <a:rPr lang="en-US" sz="1200" dirty="0">
                <a:solidFill>
                  <a:srgbClr val="FFFF00"/>
                </a:solidFill>
              </a:rPr>
              <a:t>, J. </a:t>
            </a:r>
            <a:r>
              <a:rPr lang="en-US" sz="1200" dirty="0" err="1">
                <a:solidFill>
                  <a:srgbClr val="FFFF00"/>
                </a:solidFill>
              </a:rPr>
              <a:t>Gerth</a:t>
            </a:r>
            <a:r>
              <a:rPr lang="en-US" sz="1200" dirty="0">
                <a:solidFill>
                  <a:srgbClr val="FFFF00"/>
                </a:solidFill>
              </a:rPr>
              <a:t>, B. </a:t>
            </a:r>
            <a:r>
              <a:rPr lang="en-US" sz="1200" dirty="0" err="1">
                <a:solidFill>
                  <a:srgbClr val="FFFF00"/>
                </a:solidFill>
              </a:rPr>
              <a:t>Rodenkirch</a:t>
            </a:r>
            <a:r>
              <a:rPr lang="en-US" sz="1200" dirty="0">
                <a:solidFill>
                  <a:srgbClr val="FFFF00"/>
                </a:solidFill>
              </a:rPr>
              <a:t>, J. Brunner, and C. </a:t>
            </a:r>
            <a:r>
              <a:rPr lang="en-US" sz="1200" dirty="0" err="1">
                <a:solidFill>
                  <a:srgbClr val="FFFF00"/>
                </a:solidFill>
              </a:rPr>
              <a:t>Gravelle</a:t>
            </a:r>
            <a:r>
              <a:rPr lang="en-US" sz="1200" dirty="0">
                <a:solidFill>
                  <a:srgbClr val="FFFF00"/>
                </a:solidFill>
              </a:rPr>
              <a:t>, </a:t>
            </a:r>
            <a:r>
              <a:rPr lang="en-US" sz="1200" dirty="0" smtClean="0">
                <a:solidFill>
                  <a:srgbClr val="FFFF00"/>
                </a:solidFill>
              </a:rPr>
              <a:t>2018: </a:t>
            </a:r>
            <a:r>
              <a:rPr lang="en-US" sz="1200" dirty="0">
                <a:solidFill>
                  <a:srgbClr val="FFFF00"/>
                </a:solidFill>
              </a:rPr>
              <a:t>The NOAA/CIMSS ProbSevere Model - incorporation of total lightning and validation. </a:t>
            </a:r>
            <a:r>
              <a:rPr lang="en-US" sz="1200" i="1" dirty="0" err="1">
                <a:solidFill>
                  <a:srgbClr val="FFFF00"/>
                </a:solidFill>
              </a:rPr>
              <a:t>Wea</a:t>
            </a:r>
            <a:r>
              <a:rPr lang="en-US" sz="1200" i="1" dirty="0">
                <a:solidFill>
                  <a:srgbClr val="FFFF00"/>
                </a:solidFill>
              </a:rPr>
              <a:t>. Forecasting</a:t>
            </a:r>
            <a:r>
              <a:rPr lang="en-US" sz="1200" dirty="0">
                <a:solidFill>
                  <a:srgbClr val="FFFF00"/>
                </a:solidFill>
              </a:rPr>
              <a:t>, </a:t>
            </a:r>
            <a:r>
              <a:rPr lang="en-US" sz="1200" dirty="0" smtClean="0">
                <a:solidFill>
                  <a:srgbClr val="FFFF00"/>
                </a:solidFill>
              </a:rPr>
              <a:t>accepted</a:t>
            </a:r>
          </a:p>
          <a:p>
            <a:pPr marL="285750" indent="-285750">
              <a:buFont typeface="Arial"/>
              <a:buChar char="•"/>
            </a:pPr>
            <a:r>
              <a:rPr lang="en-US" sz="1200" dirty="0" smtClean="0">
                <a:solidFill>
                  <a:srgbClr val="FFFF00"/>
                </a:solidFill>
                <a:ea typeface="Lucida Grande"/>
                <a:cs typeface="Arial"/>
              </a:rPr>
              <a:t>Cintineo</a:t>
            </a:r>
            <a:r>
              <a:rPr lang="en-US" sz="1200" dirty="0">
                <a:solidFill>
                  <a:srgbClr val="FFFF00"/>
                </a:solidFill>
                <a:ea typeface="Lucida Grande"/>
                <a:cs typeface="Arial"/>
              </a:rPr>
              <a:t>, </a:t>
            </a:r>
            <a:r>
              <a:rPr lang="en-US" sz="1200" dirty="0" smtClean="0">
                <a:solidFill>
                  <a:srgbClr val="FFFF00"/>
                </a:solidFill>
                <a:ea typeface="Lucida Grande"/>
                <a:cs typeface="Arial"/>
              </a:rPr>
              <a:t>J. </a:t>
            </a:r>
            <a:r>
              <a:rPr lang="en-US" sz="1200" dirty="0">
                <a:solidFill>
                  <a:srgbClr val="FFFF00"/>
                </a:solidFill>
                <a:ea typeface="Lucida Grande"/>
                <a:cs typeface="Arial"/>
              </a:rPr>
              <a:t>L</a:t>
            </a:r>
            <a:r>
              <a:rPr lang="en-US" sz="1200" dirty="0" smtClean="0">
                <a:solidFill>
                  <a:srgbClr val="FFFF00"/>
                </a:solidFill>
                <a:ea typeface="Lucida Grande"/>
                <a:cs typeface="Arial"/>
              </a:rPr>
              <a:t>., M. J. </a:t>
            </a:r>
            <a:r>
              <a:rPr lang="en-US" sz="1200" dirty="0" err="1">
                <a:solidFill>
                  <a:srgbClr val="FFFF00"/>
                </a:solidFill>
                <a:ea typeface="Lucida Grande"/>
                <a:cs typeface="Arial"/>
              </a:rPr>
              <a:t>Pavolonis</a:t>
            </a:r>
            <a:r>
              <a:rPr lang="en-US" sz="1200" dirty="0">
                <a:solidFill>
                  <a:srgbClr val="FFFF00"/>
                </a:solidFill>
                <a:ea typeface="Lucida Grande"/>
                <a:cs typeface="Arial"/>
              </a:rPr>
              <a:t>, </a:t>
            </a:r>
            <a:r>
              <a:rPr lang="en-US" sz="1200" dirty="0" smtClean="0">
                <a:solidFill>
                  <a:srgbClr val="FFFF00"/>
                </a:solidFill>
                <a:ea typeface="Lucida Grande"/>
                <a:cs typeface="Arial"/>
              </a:rPr>
              <a:t>J. M. Sieglaff</a:t>
            </a:r>
            <a:r>
              <a:rPr lang="en-US" sz="1200" dirty="0">
                <a:solidFill>
                  <a:srgbClr val="FFFF00"/>
                </a:solidFill>
                <a:ea typeface="Lucida Grande"/>
                <a:cs typeface="Arial"/>
              </a:rPr>
              <a:t>, </a:t>
            </a:r>
            <a:r>
              <a:rPr lang="en-US" sz="1200" dirty="0" smtClean="0">
                <a:solidFill>
                  <a:srgbClr val="FFFF00"/>
                </a:solidFill>
                <a:ea typeface="Lucida Grande"/>
                <a:cs typeface="Arial"/>
              </a:rPr>
              <a:t>and D. T. Lindsey, 2014: </a:t>
            </a:r>
            <a:r>
              <a:rPr lang="en-US" sz="1200" dirty="0">
                <a:solidFill>
                  <a:srgbClr val="FFFF00"/>
                </a:solidFill>
                <a:ea typeface="Lucida Grande"/>
                <a:cs typeface="Arial"/>
              </a:rPr>
              <a:t>An empirical model for assessing the severe weather potential of developing convection. Weather and Forecasting, 29 (3</a:t>
            </a:r>
            <a:r>
              <a:rPr lang="en-US" sz="1200" dirty="0" smtClean="0">
                <a:solidFill>
                  <a:srgbClr val="FFFF00"/>
                </a:solidFill>
                <a:ea typeface="Lucida Grande"/>
                <a:cs typeface="Arial"/>
              </a:rPr>
              <a:t>), </a:t>
            </a:r>
            <a:r>
              <a:rPr lang="en-US" sz="1200" dirty="0">
                <a:solidFill>
                  <a:srgbClr val="FFFF00"/>
                </a:solidFill>
                <a:ea typeface="Lucida Grande"/>
                <a:cs typeface="Arial"/>
              </a:rPr>
              <a:t>639–653</a:t>
            </a:r>
            <a:r>
              <a:rPr lang="en-US" sz="1200" dirty="0" smtClean="0">
                <a:solidFill>
                  <a:srgbClr val="FFFF00"/>
                </a:solidFill>
                <a:ea typeface="Lucida Grande"/>
                <a:cs typeface="Arial"/>
              </a:rPr>
              <a:t>.</a:t>
            </a:r>
          </a:p>
          <a:p>
            <a:pPr marL="285750" indent="-285750">
              <a:buFont typeface="Arial"/>
              <a:buChar char="•"/>
            </a:pPr>
            <a:r>
              <a:rPr lang="en-US" sz="1200" dirty="0">
                <a:solidFill>
                  <a:srgbClr val="FFFF00"/>
                </a:solidFill>
                <a:ea typeface="Lucida Grande"/>
                <a:cs typeface="Arial"/>
              </a:rPr>
              <a:t>Cintineo, </a:t>
            </a:r>
            <a:r>
              <a:rPr lang="en-US" sz="1200" dirty="0" smtClean="0">
                <a:solidFill>
                  <a:srgbClr val="FFFF00"/>
                </a:solidFill>
                <a:ea typeface="Lucida Grande"/>
                <a:cs typeface="Arial"/>
              </a:rPr>
              <a:t>J. L., M. J. </a:t>
            </a:r>
            <a:r>
              <a:rPr lang="en-US" sz="1200" dirty="0" err="1" smtClean="0">
                <a:solidFill>
                  <a:srgbClr val="FFFF00"/>
                </a:solidFill>
                <a:ea typeface="Lucida Grande"/>
                <a:cs typeface="Arial"/>
              </a:rPr>
              <a:t>Pavolonis</a:t>
            </a:r>
            <a:r>
              <a:rPr lang="en-US" sz="1200" dirty="0">
                <a:solidFill>
                  <a:srgbClr val="FFFF00"/>
                </a:solidFill>
                <a:ea typeface="Lucida Grande"/>
                <a:cs typeface="Arial"/>
              </a:rPr>
              <a:t>, </a:t>
            </a:r>
            <a:r>
              <a:rPr lang="en-US" sz="1200" dirty="0" smtClean="0">
                <a:solidFill>
                  <a:srgbClr val="FFFF00"/>
                </a:solidFill>
                <a:ea typeface="Lucida Grande"/>
                <a:cs typeface="Arial"/>
              </a:rPr>
              <a:t>J. M. Sieglaff</a:t>
            </a:r>
            <a:r>
              <a:rPr lang="en-US" sz="1200" dirty="0">
                <a:solidFill>
                  <a:srgbClr val="FFFF00"/>
                </a:solidFill>
                <a:ea typeface="Lucida Grande"/>
                <a:cs typeface="Arial"/>
              </a:rPr>
              <a:t>, </a:t>
            </a:r>
            <a:r>
              <a:rPr lang="en-US" sz="1200" dirty="0" smtClean="0">
                <a:solidFill>
                  <a:srgbClr val="FFFF00"/>
                </a:solidFill>
                <a:ea typeface="Lucida Grande"/>
                <a:cs typeface="Arial"/>
              </a:rPr>
              <a:t>and A. K. </a:t>
            </a:r>
            <a:r>
              <a:rPr lang="en-US" sz="1200" dirty="0" err="1" smtClean="0">
                <a:solidFill>
                  <a:srgbClr val="FFFF00"/>
                </a:solidFill>
                <a:ea typeface="Lucida Grande"/>
                <a:cs typeface="Arial"/>
              </a:rPr>
              <a:t>Heidinger</a:t>
            </a:r>
            <a:r>
              <a:rPr lang="en-US" sz="1200" dirty="0">
                <a:solidFill>
                  <a:srgbClr val="FFFF00"/>
                </a:solidFill>
                <a:ea typeface="Lucida Grande"/>
                <a:cs typeface="Arial"/>
              </a:rPr>
              <a:t>, </a:t>
            </a:r>
            <a:r>
              <a:rPr lang="en-US" sz="1200" dirty="0" smtClean="0">
                <a:solidFill>
                  <a:srgbClr val="FFFF00"/>
                </a:solidFill>
                <a:ea typeface="Lucida Grande"/>
                <a:cs typeface="Arial"/>
              </a:rPr>
              <a:t>2013: Evolution </a:t>
            </a:r>
            <a:r>
              <a:rPr lang="en-US" sz="1200" dirty="0">
                <a:solidFill>
                  <a:srgbClr val="FFFF00"/>
                </a:solidFill>
                <a:ea typeface="Lucida Grande"/>
                <a:cs typeface="Arial"/>
              </a:rPr>
              <a:t>of severe and </a:t>
            </a:r>
            <a:r>
              <a:rPr lang="en-US" sz="1200" dirty="0" err="1">
                <a:solidFill>
                  <a:srgbClr val="FFFF00"/>
                </a:solidFill>
                <a:ea typeface="Lucida Grande"/>
                <a:cs typeface="Arial"/>
              </a:rPr>
              <a:t>nonsevere</a:t>
            </a:r>
            <a:r>
              <a:rPr lang="en-US" sz="1200" dirty="0">
                <a:solidFill>
                  <a:srgbClr val="FFFF00"/>
                </a:solidFill>
                <a:ea typeface="Lucida Grande"/>
                <a:cs typeface="Arial"/>
              </a:rPr>
              <a:t> convection inferred from GOES-derived cloud properties. Journal of Applied Meteorology and Climatology, 52 (9</a:t>
            </a:r>
            <a:r>
              <a:rPr lang="en-US" sz="1200" dirty="0" smtClean="0">
                <a:solidFill>
                  <a:srgbClr val="FFFF00"/>
                </a:solidFill>
                <a:ea typeface="Lucida Grande"/>
                <a:cs typeface="Arial"/>
              </a:rPr>
              <a:t>), </a:t>
            </a:r>
            <a:r>
              <a:rPr lang="en-US" sz="1200" dirty="0">
                <a:solidFill>
                  <a:srgbClr val="FFFF00"/>
                </a:solidFill>
                <a:ea typeface="Lucida Grande"/>
                <a:cs typeface="Arial"/>
              </a:rPr>
              <a:t>2009–2023</a:t>
            </a:r>
            <a:r>
              <a:rPr lang="en-US" sz="1200" dirty="0" smtClean="0">
                <a:solidFill>
                  <a:srgbClr val="FFFF00"/>
                </a:solidFill>
                <a:ea typeface="Lucida Grande"/>
                <a:cs typeface="Arial"/>
              </a:rPr>
              <a:t>.</a:t>
            </a:r>
          </a:p>
          <a:p>
            <a:pPr marL="285750" indent="-285750">
              <a:buFont typeface="Arial"/>
              <a:buChar char="•"/>
            </a:pPr>
            <a:r>
              <a:rPr lang="en-US" sz="1200" dirty="0" err="1">
                <a:solidFill>
                  <a:srgbClr val="FFFF00"/>
                </a:solidFill>
                <a:ea typeface="Lucida Grande"/>
                <a:cs typeface="Arial"/>
              </a:rPr>
              <a:t>Pavolonis</a:t>
            </a:r>
            <a:r>
              <a:rPr lang="en-US" sz="1200" dirty="0">
                <a:solidFill>
                  <a:srgbClr val="FFFF00"/>
                </a:solidFill>
                <a:ea typeface="Lucida Grande"/>
                <a:cs typeface="Arial"/>
              </a:rPr>
              <a:t>, M. J., 2010: Advances in Extracting Cloud Composition Information from </a:t>
            </a:r>
            <a:r>
              <a:rPr lang="en-US" sz="1200" dirty="0" err="1">
                <a:solidFill>
                  <a:srgbClr val="FFFF00"/>
                </a:solidFill>
                <a:ea typeface="Lucida Grande"/>
                <a:cs typeface="Arial"/>
              </a:rPr>
              <a:t>Spaceborne</a:t>
            </a:r>
            <a:r>
              <a:rPr lang="en-US" sz="1200" dirty="0">
                <a:solidFill>
                  <a:srgbClr val="FFFF00"/>
                </a:solidFill>
                <a:ea typeface="Lucida Grande"/>
                <a:cs typeface="Arial"/>
              </a:rPr>
              <a:t> Infrared Radiances-A Robust Alternative to Brightness Temperatures. Part I: Theory. Journal of Applied Meteorology and Climatology, 49, 1992-2012, doi:10.1175/2010JAMC2433.1 ER.</a:t>
            </a:r>
          </a:p>
          <a:p>
            <a:pPr marL="285750" indent="-285750">
              <a:buFont typeface="Arial"/>
              <a:buChar char="•"/>
            </a:pPr>
            <a:endParaRPr lang="en-US" sz="1200" dirty="0" smtClean="0">
              <a:solidFill>
                <a:srgbClr val="EDB816"/>
              </a:solidFill>
              <a:ea typeface="Lucida Grande"/>
              <a:cs typeface="Arial"/>
            </a:endParaRPr>
          </a:p>
          <a:p>
            <a:pPr marL="285750" indent="-285750">
              <a:buFont typeface="Arial"/>
              <a:buChar char="•"/>
            </a:pPr>
            <a:endParaRPr lang="en-US" sz="1200" dirty="0">
              <a:solidFill>
                <a:srgbClr val="EDB816"/>
              </a:solidFill>
              <a:ea typeface="Lucida Grande"/>
              <a:cs typeface="Arial"/>
            </a:endParaRPr>
          </a:p>
          <a:p>
            <a:pPr marL="285750" indent="-285750">
              <a:buFont typeface="Arial"/>
              <a:buChar char="•"/>
            </a:pPr>
            <a:endParaRPr lang="en-US" sz="1200" dirty="0">
              <a:solidFill>
                <a:srgbClr val="EDB816"/>
              </a:solidFill>
              <a:ea typeface="Lucida Grande"/>
              <a:cs typeface="Arial"/>
            </a:endParaRPr>
          </a:p>
          <a:p>
            <a:pPr marL="285750" indent="-285750">
              <a:buFont typeface="Arial"/>
              <a:buChar char="•"/>
            </a:pPr>
            <a:endParaRPr lang="en-US" sz="1600" b="1" dirty="0" smtClean="0">
              <a:solidFill>
                <a:srgbClr val="FFFFFF"/>
              </a:solidFill>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2885225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NOAA/CIMSS ProbSevere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a:t>
            </a:fld>
            <a:endParaRPr lang="en-US">
              <a:solidFill>
                <a:prstClr val="white">
                  <a:lumMod val="75000"/>
                </a:prstClr>
              </a:solidFill>
              <a:latin typeface="Arial"/>
            </a:endParaRPr>
          </a:p>
        </p:txBody>
      </p:sp>
      <p:pic>
        <p:nvPicPr>
          <p:cNvPr id="6" name="Picture 5"/>
          <p:cNvPicPr>
            <a:picLocks noChangeAspect="1"/>
          </p:cNvPicPr>
          <p:nvPr/>
        </p:nvPicPr>
        <p:blipFill>
          <a:blip r:embed="rId3"/>
          <a:stretch>
            <a:fillRect/>
          </a:stretch>
        </p:blipFill>
        <p:spPr>
          <a:xfrm>
            <a:off x="0" y="1143000"/>
            <a:ext cx="9144000" cy="4800600"/>
          </a:xfrm>
          <a:prstGeom prst="rect">
            <a:avLst/>
          </a:prstGeom>
        </p:spPr>
      </p:pic>
      <p:sp>
        <p:nvSpPr>
          <p:cNvPr id="7" name="TextBox 6"/>
          <p:cNvSpPr txBox="1"/>
          <p:nvPr/>
        </p:nvSpPr>
        <p:spPr>
          <a:xfrm>
            <a:off x="1559353" y="253424"/>
            <a:ext cx="6066885" cy="584776"/>
          </a:xfrm>
          <a:prstGeom prst="rect">
            <a:avLst/>
          </a:prstGeom>
          <a:noFill/>
        </p:spPr>
        <p:txBody>
          <a:bodyPr wrap="none" rtlCol="0">
            <a:spAutoFit/>
          </a:bodyPr>
          <a:lstStyle/>
          <a:p>
            <a:pPr algn="ctr"/>
            <a:r>
              <a:rPr lang="en-US" sz="3200" b="1" dirty="0" smtClean="0">
                <a:solidFill>
                  <a:srgbClr val="FFFF00"/>
                </a:solidFill>
                <a:effectLst>
                  <a:outerShdw blurRad="50800" dist="38100" dir="2700000" algn="tl" rotWithShape="0">
                    <a:prstClr val="black">
                      <a:alpha val="40000"/>
                    </a:prstClr>
                  </a:outerShdw>
                </a:effectLst>
              </a:rPr>
              <a:t>Motivation: FACETS paradigm</a:t>
            </a:r>
            <a:endParaRPr lang="en-US" sz="3200" b="1" dirty="0">
              <a:solidFill>
                <a:srgbClr val="FFFF00"/>
              </a:solidFill>
              <a:effectLst>
                <a:outerShdw blurRad="50800" dist="38100" dir="2700000" algn="tl" rotWithShape="0">
                  <a:prstClr val="black">
                    <a:alpha val="40000"/>
                  </a:prstClr>
                </a:outerShdw>
              </a:effectLst>
            </a:endParaRPr>
          </a:p>
        </p:txBody>
      </p:sp>
      <p:sp>
        <p:nvSpPr>
          <p:cNvPr id="8" name="Rounded Rectangle 7"/>
          <p:cNvSpPr/>
          <p:nvPr/>
        </p:nvSpPr>
        <p:spPr>
          <a:xfrm>
            <a:off x="304800" y="2667000"/>
            <a:ext cx="2514600" cy="1981200"/>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28600" y="2590800"/>
            <a:ext cx="6096000" cy="2133600"/>
          </a:xfrm>
          <a:prstGeom prst="roundRect">
            <a:avLst/>
          </a:prstGeom>
          <a:noFill/>
          <a:ln w="635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537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26" name="TextBox 25"/>
          <p:cNvSpPr txBox="1"/>
          <p:nvPr/>
        </p:nvSpPr>
        <p:spPr>
          <a:xfrm>
            <a:off x="381000" y="101024"/>
            <a:ext cx="8305800" cy="646331"/>
          </a:xfrm>
          <a:prstGeom prst="rect">
            <a:avLst/>
          </a:prstGeom>
          <a:noFill/>
        </p:spPr>
        <p:txBody>
          <a:bodyPr wrap="square" rtlCol="0">
            <a:spAutoFit/>
          </a:bodyPr>
          <a:lstStyle/>
          <a:p>
            <a:pPr algn="ctr"/>
            <a:r>
              <a:rPr lang="en-US" sz="3600" b="1" dirty="0" smtClean="0">
                <a:solidFill>
                  <a:srgbClr val="FFFF00"/>
                </a:solidFill>
                <a:effectLst>
                  <a:outerShdw blurRad="50800" dist="38100" dir="2700000" algn="tl" rotWithShape="0">
                    <a:prstClr val="black">
                      <a:alpha val="40000"/>
                    </a:prstClr>
                  </a:outerShdw>
                </a:effectLst>
              </a:rPr>
              <a:t>NOAA / CIMSS ProbSevere model</a:t>
            </a:r>
            <a:endParaRPr lang="en-US" sz="3600" b="1" dirty="0">
              <a:solidFill>
                <a:srgbClr val="FFFF00"/>
              </a:solidFill>
              <a:effectLst>
                <a:outerShdw blurRad="50800" dist="38100" dir="2700000" algn="tl" rotWithShape="0">
                  <a:prstClr val="black">
                    <a:alpha val="40000"/>
                  </a:prstClr>
                </a:outerShdw>
              </a:effectLst>
            </a:endParaRPr>
          </a:p>
        </p:txBody>
      </p:sp>
      <p:sp>
        <p:nvSpPr>
          <p:cNvPr id="27" name="TextBox 26"/>
          <p:cNvSpPr txBox="1"/>
          <p:nvPr/>
        </p:nvSpPr>
        <p:spPr>
          <a:xfrm>
            <a:off x="152406" y="4583668"/>
            <a:ext cx="2285994" cy="369332"/>
          </a:xfrm>
          <a:prstGeom prst="rect">
            <a:avLst/>
          </a:prstGeom>
          <a:noFill/>
        </p:spPr>
        <p:txBody>
          <a:bodyPr wrap="square" rtlCol="0">
            <a:spAutoFit/>
          </a:bodyPr>
          <a:lstStyle/>
          <a:p>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a:t>
            </a:r>
            <a:r>
              <a:rPr lang="en-US" u="sng" dirty="0">
                <a:solidFill>
                  <a:srgbClr val="FFFFFF"/>
                </a:solidFill>
                <a:effectLst>
                  <a:outerShdw blurRad="50800" dist="38100" dir="2700000" algn="tl" rotWithShape="0">
                    <a:prstClr val="black">
                      <a:alpha val="40000"/>
                    </a:prstClr>
                  </a:outerShdw>
                </a:effectLst>
              </a:rPr>
              <a:t>e</a:t>
            </a:r>
            <a:r>
              <a:rPr lang="en-US" u="sng" dirty="0" smtClean="0">
                <a:solidFill>
                  <a:srgbClr val="FFFFFF"/>
                </a:solidFill>
                <a:effectLst>
                  <a:outerShdw blurRad="50800" dist="38100" dir="2700000" algn="tl" rotWithShape="0">
                    <a:prstClr val="black">
                      <a:alpha val="40000"/>
                    </a:prstClr>
                  </a:outerShdw>
                </a:effectLst>
              </a:rPr>
              <a:t>nvironment</a:t>
            </a:r>
          </a:p>
        </p:txBody>
      </p:sp>
      <p:pic>
        <p:nvPicPr>
          <p:cNvPr id="29" name="Picture 28"/>
          <p:cNvPicPr>
            <a:picLocks noChangeAspect="1"/>
          </p:cNvPicPr>
          <p:nvPr/>
        </p:nvPicPr>
        <p:blipFill>
          <a:blip r:embed="rId3"/>
          <a:stretch>
            <a:fillRect/>
          </a:stretch>
        </p:blipFill>
        <p:spPr>
          <a:xfrm>
            <a:off x="2304288" y="1066800"/>
            <a:ext cx="2490892" cy="1852740"/>
          </a:xfrm>
          <a:prstGeom prst="rect">
            <a:avLst/>
          </a:prstGeom>
        </p:spPr>
      </p:pic>
      <p:pic>
        <p:nvPicPr>
          <p:cNvPr id="30" name="Picture 29"/>
          <p:cNvPicPr>
            <a:picLocks noChangeAspect="1"/>
          </p:cNvPicPr>
          <p:nvPr/>
        </p:nvPicPr>
        <p:blipFill>
          <a:blip r:embed="rId4"/>
          <a:stretch>
            <a:fillRect/>
          </a:stretch>
        </p:blipFill>
        <p:spPr>
          <a:xfrm>
            <a:off x="4800600" y="1066800"/>
            <a:ext cx="2451867" cy="1870556"/>
          </a:xfrm>
          <a:prstGeom prst="rect">
            <a:avLst/>
          </a:prstGeom>
        </p:spPr>
      </p:pic>
      <p:pic>
        <p:nvPicPr>
          <p:cNvPr id="31" name="Picture 30"/>
          <p:cNvPicPr>
            <a:picLocks noChangeAspect="1"/>
          </p:cNvPicPr>
          <p:nvPr/>
        </p:nvPicPr>
        <p:blipFill>
          <a:blip r:embed="rId5"/>
          <a:stretch>
            <a:fillRect/>
          </a:stretch>
        </p:blipFill>
        <p:spPr>
          <a:xfrm>
            <a:off x="0" y="990600"/>
            <a:ext cx="2286000" cy="1938188"/>
          </a:xfrm>
          <a:prstGeom prst="rect">
            <a:avLst/>
          </a:prstGeom>
        </p:spPr>
      </p:pic>
      <p:sp>
        <p:nvSpPr>
          <p:cNvPr id="32" name="TextBox 31"/>
          <p:cNvSpPr txBox="1"/>
          <p:nvPr/>
        </p:nvSpPr>
        <p:spPr>
          <a:xfrm>
            <a:off x="76200" y="2971866"/>
            <a:ext cx="2209800" cy="646331"/>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High-resolution NWP Data</a:t>
            </a:r>
            <a:endParaRPr lang="en-US" dirty="0">
              <a:solidFill>
                <a:srgbClr val="FFFFFF"/>
              </a:solidFill>
              <a:effectLst>
                <a:outerShdw blurRad="50800" dist="38100" dir="2700000" algn="tl" rotWithShape="0">
                  <a:prstClr val="black">
                    <a:alpha val="40000"/>
                  </a:prstClr>
                </a:outerShdw>
              </a:effectLst>
            </a:endParaRPr>
          </a:p>
        </p:txBody>
      </p:sp>
      <p:sp>
        <p:nvSpPr>
          <p:cNvPr id="33" name="TextBox 32"/>
          <p:cNvSpPr txBox="1"/>
          <p:nvPr/>
        </p:nvSpPr>
        <p:spPr>
          <a:xfrm>
            <a:off x="2362200" y="2971800"/>
            <a:ext cx="2362200" cy="646331"/>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GOES Imagery and Derived Products</a:t>
            </a:r>
            <a:endParaRPr lang="en-US" dirty="0">
              <a:solidFill>
                <a:srgbClr val="FFFFFF"/>
              </a:solidFill>
              <a:effectLst>
                <a:outerShdw blurRad="50800" dist="38100" dir="2700000" algn="tl" rotWithShape="0">
                  <a:prstClr val="black">
                    <a:alpha val="40000"/>
                  </a:prstClr>
                </a:outerShdw>
              </a:effectLst>
            </a:endParaRPr>
          </a:p>
        </p:txBody>
      </p:sp>
      <p:sp>
        <p:nvSpPr>
          <p:cNvPr id="36" name="TextBox 35"/>
          <p:cNvSpPr txBox="1"/>
          <p:nvPr/>
        </p:nvSpPr>
        <p:spPr>
          <a:xfrm>
            <a:off x="4876800" y="2971800"/>
            <a:ext cx="2286000" cy="369332"/>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MRMS Products </a:t>
            </a:r>
            <a:endParaRPr lang="en-US" dirty="0">
              <a:solidFill>
                <a:srgbClr val="FFFFFF"/>
              </a:solidFill>
              <a:effectLst>
                <a:outerShdw blurRad="50800" dist="38100" dir="2700000" algn="tl" rotWithShape="0">
                  <a:prstClr val="black">
                    <a:alpha val="40000"/>
                  </a:prstClr>
                </a:outerShdw>
              </a:effectLst>
            </a:endParaRPr>
          </a:p>
        </p:txBody>
      </p:sp>
      <p:cxnSp>
        <p:nvCxnSpPr>
          <p:cNvPr id="37" name="Straight Arrow Connector 36"/>
          <p:cNvCxnSpPr/>
          <p:nvPr/>
        </p:nvCxnSpPr>
        <p:spPr>
          <a:xfrm>
            <a:off x="1219200" y="3657600"/>
            <a:ext cx="0" cy="9144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581400" y="3657600"/>
            <a:ext cx="0" cy="8382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019800" y="3429000"/>
            <a:ext cx="0" cy="9906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362200" y="4472226"/>
            <a:ext cx="2438400" cy="861774"/>
          </a:xfrm>
          <a:prstGeom prst="rect">
            <a:avLst/>
          </a:prstGeom>
          <a:noFill/>
        </p:spPr>
        <p:txBody>
          <a:bodyPr wrap="square" rtlCol="0">
            <a:spAutoFit/>
          </a:bodyPr>
          <a:lstStyle/>
          <a:p>
            <a:pPr algn="ctr"/>
            <a:r>
              <a:rPr lang="en-US" u="sng" dirty="0" smtClean="0">
                <a:solidFill>
                  <a:srgbClr val="FFFFFF"/>
                </a:solidFill>
                <a:effectLst>
                  <a:outerShdw blurRad="50800" dist="38100" dir="2700000" algn="tl" rotWithShape="0">
                    <a:prstClr val="black">
                      <a:alpha val="40000"/>
                    </a:prstClr>
                  </a:outerShdw>
                </a:effectLst>
              </a:rPr>
              <a:t>evolution of cumulus to cumulonimbus</a:t>
            </a:r>
          </a:p>
          <a:p>
            <a:endParaRPr lang="en-US" sz="1400" dirty="0" smtClean="0">
              <a:effectLst>
                <a:outerShdw blurRad="50800" dist="38100" dir="2700000" algn="tl" rotWithShape="0">
                  <a:prstClr val="black">
                    <a:alpha val="40000"/>
                  </a:prstClr>
                </a:outerShdw>
              </a:effectLst>
            </a:endParaRPr>
          </a:p>
        </p:txBody>
      </p:sp>
      <p:sp>
        <p:nvSpPr>
          <p:cNvPr id="41" name="TextBox 40"/>
          <p:cNvSpPr txBox="1"/>
          <p:nvPr/>
        </p:nvSpPr>
        <p:spPr>
          <a:xfrm>
            <a:off x="5029200" y="4343400"/>
            <a:ext cx="1981200" cy="923330"/>
          </a:xfrm>
          <a:prstGeom prst="rect">
            <a:avLst/>
          </a:prstGeom>
          <a:noFill/>
        </p:spPr>
        <p:txBody>
          <a:bodyPr wrap="square" rtlCol="0">
            <a:spAutoFit/>
          </a:bodyPr>
          <a:lstStyle/>
          <a:p>
            <a:pPr algn="ctr"/>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tracking and hydrometeor properties</a:t>
            </a:r>
          </a:p>
        </p:txBody>
      </p:sp>
      <p:sp>
        <p:nvSpPr>
          <p:cNvPr id="42" name="TextBox 41"/>
          <p:cNvSpPr txBox="1"/>
          <p:nvPr/>
        </p:nvSpPr>
        <p:spPr>
          <a:xfrm>
            <a:off x="7010400" y="2971800"/>
            <a:ext cx="2286000" cy="369332"/>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Total Lightning</a:t>
            </a:r>
            <a:endParaRPr lang="en-US" dirty="0">
              <a:solidFill>
                <a:srgbClr val="FFFFFF"/>
              </a:solidFill>
              <a:effectLst>
                <a:outerShdw blurRad="50800" dist="38100" dir="2700000" algn="tl" rotWithShape="0">
                  <a:prstClr val="black">
                    <a:alpha val="40000"/>
                  </a:prstClr>
                </a:outerShdw>
              </a:effectLst>
            </a:endParaRPr>
          </a:p>
        </p:txBody>
      </p:sp>
      <p:cxnSp>
        <p:nvCxnSpPr>
          <p:cNvPr id="43" name="Straight Arrow Connector 42"/>
          <p:cNvCxnSpPr/>
          <p:nvPr/>
        </p:nvCxnSpPr>
        <p:spPr>
          <a:xfrm>
            <a:off x="8077200" y="3429000"/>
            <a:ext cx="0" cy="9906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239000" y="4459069"/>
            <a:ext cx="1667302" cy="646331"/>
          </a:xfrm>
          <a:prstGeom prst="rect">
            <a:avLst/>
          </a:prstGeom>
          <a:noFill/>
        </p:spPr>
        <p:txBody>
          <a:bodyPr wrap="square" rtlCol="0">
            <a:spAutoFit/>
          </a:bodyPr>
          <a:lstStyle/>
          <a:p>
            <a:pPr algn="ctr"/>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electrification</a:t>
            </a:r>
          </a:p>
        </p:txBody>
      </p:sp>
      <p:pic>
        <p:nvPicPr>
          <p:cNvPr id="45" name="Picture 44" descr="ENI_LightningDensity_20140714-205800_T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14" y="1115568"/>
            <a:ext cx="1894386" cy="1828800"/>
          </a:xfrm>
          <a:prstGeom prst="rect">
            <a:avLst/>
          </a:prstGeom>
        </p:spPr>
      </p:pic>
      <p:sp>
        <p:nvSpPr>
          <p:cNvPr id="46" name="TextBox 45"/>
          <p:cNvSpPr txBox="1"/>
          <p:nvPr/>
        </p:nvSpPr>
        <p:spPr>
          <a:xfrm>
            <a:off x="609600" y="5562600"/>
            <a:ext cx="82296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thunderstorm will produce severe hail, wind, or tornado in the future (up to 90 minutes)</a:t>
            </a:r>
            <a:endParaRPr lang="en-US" sz="2800" i="1" dirty="0">
              <a:solidFill>
                <a:prstClr val="white"/>
              </a:solidFill>
              <a:latin typeface="Arial" pitchFamily="34" charset="0"/>
            </a:endParaRPr>
          </a:p>
        </p:txBody>
      </p:sp>
      <p:sp>
        <p:nvSpPr>
          <p:cNvPr id="47" name="Left Brace 46"/>
          <p:cNvSpPr/>
          <p:nvPr/>
        </p:nvSpPr>
        <p:spPr>
          <a:xfrm rot="16200000">
            <a:off x="4267200" y="914400"/>
            <a:ext cx="609600" cy="8839200"/>
          </a:xfrm>
          <a:prstGeom prst="leftBrace">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
        <p:nvSpPr>
          <p:cNvPr id="23" name="TextBox 22"/>
          <p:cNvSpPr txBox="1"/>
          <p:nvPr/>
        </p:nvSpPr>
        <p:spPr>
          <a:xfrm>
            <a:off x="6248400" y="6553200"/>
            <a:ext cx="29718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 and OU-CIMMS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14421713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7716" y="-112931"/>
            <a:ext cx="5145084"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in AWIPS2</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6"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pic>
        <p:nvPicPr>
          <p:cNvPr id="7" name="Picture 6" descr="U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 y="457200"/>
            <a:ext cx="9144000" cy="6383655"/>
          </a:xfrm>
          <a:prstGeom prst="rect">
            <a:avLst/>
          </a:prstGeom>
        </p:spPr>
      </p:pic>
    </p:spTree>
    <p:extLst>
      <p:ext uri="{BB962C8B-B14F-4D97-AF65-F5344CB8AC3E}">
        <p14:creationId xmlns:p14="http://schemas.microsoft.com/office/powerpoint/2010/main" val="26199108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3" cy="34319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3" cy="343193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981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3" cy="343193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2" cy="343193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0245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2" cy="343193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2" cy="343193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065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2" cy="343193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1" cy="343193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7328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101122</TotalTime>
  <Words>1740</Words>
  <Application>Microsoft Macintosh PowerPoint</Application>
  <PresentationFormat>On-screen Show (4:3)</PresentationFormat>
  <Paragraphs>230</Paragraphs>
  <Slides>24</Slides>
  <Notes>24</Notes>
  <HiddenSlides>9</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12_Office Theme</vt:lpstr>
      <vt:lpstr>Automated Severe Thunderstorm Guidance from the NOAA/CIMSS ProbSevere Model within the Hazardous Weather Testbed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Walker</dc:creator>
  <cp:lastModifiedBy>John Cintineo</cp:lastModifiedBy>
  <cp:revision>784</cp:revision>
  <cp:lastPrinted>2014-06-21T21:52:15Z</cp:lastPrinted>
  <dcterms:created xsi:type="dcterms:W3CDTF">2014-04-07T15:54:44Z</dcterms:created>
  <dcterms:modified xsi:type="dcterms:W3CDTF">2018-01-12T03:35:52Z</dcterms:modified>
</cp:coreProperties>
</file>