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5" r:id="rId1"/>
  </p:sldMasterIdLst>
  <p:notesMasterIdLst>
    <p:notesMasterId r:id="rId23"/>
  </p:notesMasterIdLst>
  <p:handoutMasterIdLst>
    <p:handoutMasterId r:id="rId24"/>
  </p:handoutMasterIdLst>
  <p:sldIdLst>
    <p:sldId id="382" r:id="rId2"/>
    <p:sldId id="478" r:id="rId3"/>
    <p:sldId id="527" r:id="rId4"/>
    <p:sldId id="531" r:id="rId5"/>
    <p:sldId id="529" r:id="rId6"/>
    <p:sldId id="532" r:id="rId7"/>
    <p:sldId id="537" r:id="rId8"/>
    <p:sldId id="538" r:id="rId9"/>
    <p:sldId id="533" r:id="rId10"/>
    <p:sldId id="530" r:id="rId11"/>
    <p:sldId id="480" r:id="rId12"/>
    <p:sldId id="525" r:id="rId13"/>
    <p:sldId id="534" r:id="rId14"/>
    <p:sldId id="535" r:id="rId15"/>
    <p:sldId id="477" r:id="rId16"/>
    <p:sldId id="539" r:id="rId17"/>
    <p:sldId id="492" r:id="rId18"/>
    <p:sldId id="541" r:id="rId19"/>
    <p:sldId id="542" r:id="rId20"/>
    <p:sldId id="540" r:id="rId21"/>
    <p:sldId id="486" r:id="rId22"/>
  </p:sldIdLst>
  <p:sldSz cx="9144000" cy="5143500" type="screen16x9"/>
  <p:notesSz cx="6858000" cy="9144000"/>
  <p:defaultTextStyle>
    <a:defPPr>
      <a:defRPr lang="en-US"/>
    </a:defPPr>
    <a:lvl1pPr marL="0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26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53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78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306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131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959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785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611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3BFD05"/>
    <a:srgbClr val="FF00C5"/>
    <a:srgbClr val="00F9F6"/>
    <a:srgbClr val="E41A1B"/>
    <a:srgbClr val="1400FF"/>
    <a:srgbClr val="FFA601"/>
    <a:srgbClr val="EDB816"/>
    <a:srgbClr val="FD6D80"/>
    <a:srgbClr val="5DAC68"/>
    <a:srgbClr val="D4D2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2" autoAdjust="0"/>
    <p:restoredTop sz="86514" autoAdjust="0"/>
  </p:normalViewPr>
  <p:slideViewPr>
    <p:cSldViewPr>
      <p:cViewPr varScale="1">
        <p:scale>
          <a:sx n="190" d="100"/>
          <a:sy n="190" d="100"/>
        </p:scale>
        <p:origin x="432" y="18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-8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C4EE2-5257-A041-A9C4-05D11B5EDBA2}" type="datetimeFigureOut">
              <a:rPr lang="en-US" smtClean="0"/>
              <a:t>8/11/21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24D7A-3732-AB49-9E33-44D24206A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955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D03FC-4B97-4C2A-9344-4966C8849585}" type="datetimeFigureOut">
              <a:rPr lang="en-US" smtClean="0"/>
              <a:t>8/11/21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CD1D6-30B8-4037-A7CF-A10C129E0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213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26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53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78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06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31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59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785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11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711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Nothing specific to point out here. Different regime and sat viewing angle.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365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2077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424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787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962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711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3364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846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452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6332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317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7739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71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6906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Sea-breeze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3101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 morning example with thick cloud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6700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Meso example with some overlapping clouds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9911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168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Meso example with mid-level cloud deck. Still good lead-time.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2189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Nothing specific to point out here. Just a regional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1201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1" y="-425"/>
            <a:ext cx="9151557" cy="51435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4" tIns="34263" rIns="68524" bIns="34263"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51556" cy="5143500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4" tIns="34263" rIns="68524" bIns="34263"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26" name="Picture 2" descr="T:\NOAA Science Days\5_Disasters&amp;Resilience_June 2014\Advertising &amp; Invitations\pptTemplate\assets\main-0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245" cy="5143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14300"/>
            <a:ext cx="4800600" cy="285750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2971800"/>
            <a:ext cx="4267200" cy="2057400"/>
          </a:xfrm>
        </p:spPr>
        <p:txBody>
          <a:bodyPr>
            <a:norm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0820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D3262A1F-88C0-7E48-B579-56A6FD8A2F8A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8/11/21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82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5679EDF2-E8CA-C641-8BA2-05DE9CC8A425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8/11/21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92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1C927F88-8226-2745-85C4-A3C6EC456E2A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8/11/21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6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62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85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04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309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571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833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095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7415C331-15E4-F64E-A1FE-6E746BBACA5F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8/11/21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348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941513DF-5D1F-DB44-AF9B-4A83E0268AFD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8/11/21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01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20" indent="0">
              <a:buNone/>
              <a:defRPr sz="1500" b="1"/>
            </a:lvl2pPr>
            <a:lvl3pPr marL="685240" indent="0">
              <a:buNone/>
              <a:defRPr sz="1350" b="1"/>
            </a:lvl3pPr>
            <a:lvl4pPr marL="1027859" indent="0">
              <a:buNone/>
              <a:defRPr sz="1200" b="1"/>
            </a:lvl4pPr>
            <a:lvl5pPr marL="1370480" indent="0">
              <a:buNone/>
              <a:defRPr sz="1200" b="1"/>
            </a:lvl5pPr>
            <a:lvl6pPr marL="1713098" indent="0">
              <a:buNone/>
              <a:defRPr sz="1200" b="1"/>
            </a:lvl6pPr>
            <a:lvl7pPr marL="2055719" indent="0">
              <a:buNone/>
              <a:defRPr sz="1200" b="1"/>
            </a:lvl7pPr>
            <a:lvl8pPr marL="2398339" indent="0">
              <a:buNone/>
              <a:defRPr sz="1200" b="1"/>
            </a:lvl8pPr>
            <a:lvl9pPr marL="274095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20" indent="0">
              <a:buNone/>
              <a:defRPr sz="1500" b="1"/>
            </a:lvl2pPr>
            <a:lvl3pPr marL="685240" indent="0">
              <a:buNone/>
              <a:defRPr sz="1350" b="1"/>
            </a:lvl3pPr>
            <a:lvl4pPr marL="1027859" indent="0">
              <a:buNone/>
              <a:defRPr sz="1200" b="1"/>
            </a:lvl4pPr>
            <a:lvl5pPr marL="1370480" indent="0">
              <a:buNone/>
              <a:defRPr sz="1200" b="1"/>
            </a:lvl5pPr>
            <a:lvl6pPr marL="1713098" indent="0">
              <a:buNone/>
              <a:defRPr sz="1200" b="1"/>
            </a:lvl6pPr>
            <a:lvl7pPr marL="2055719" indent="0">
              <a:buNone/>
              <a:defRPr sz="1200" b="1"/>
            </a:lvl7pPr>
            <a:lvl8pPr marL="2398339" indent="0">
              <a:buNone/>
              <a:defRPr sz="1200" b="1"/>
            </a:lvl8pPr>
            <a:lvl9pPr marL="274095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A9A0B194-E9D6-2E40-9757-BFED225EB199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8/11/21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13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FD602E3B-0D4D-9340-A498-72F6202D6B23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8/11/21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25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CDB1096F-E81A-A846-BC9C-8DB8D4252CE5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8/11/21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922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620" indent="0">
              <a:buNone/>
              <a:defRPr sz="900"/>
            </a:lvl2pPr>
            <a:lvl3pPr marL="685240" indent="0">
              <a:buNone/>
              <a:defRPr sz="750"/>
            </a:lvl3pPr>
            <a:lvl4pPr marL="1027859" indent="0">
              <a:buNone/>
              <a:defRPr sz="675"/>
            </a:lvl4pPr>
            <a:lvl5pPr marL="1370480" indent="0">
              <a:buNone/>
              <a:defRPr sz="675"/>
            </a:lvl5pPr>
            <a:lvl6pPr marL="1713098" indent="0">
              <a:buNone/>
              <a:defRPr sz="675"/>
            </a:lvl6pPr>
            <a:lvl7pPr marL="2055719" indent="0">
              <a:buNone/>
              <a:defRPr sz="675"/>
            </a:lvl7pPr>
            <a:lvl8pPr marL="2398339" indent="0">
              <a:buNone/>
              <a:defRPr sz="675"/>
            </a:lvl8pPr>
            <a:lvl9pPr marL="274095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E0B8FA47-6762-6E4C-A1ED-294EEBA906D1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8/11/21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06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620" indent="0">
              <a:buNone/>
              <a:defRPr sz="2100"/>
            </a:lvl2pPr>
            <a:lvl3pPr marL="685240" indent="0">
              <a:buNone/>
              <a:defRPr sz="1800"/>
            </a:lvl3pPr>
            <a:lvl4pPr marL="1027859" indent="0">
              <a:buNone/>
              <a:defRPr sz="1500"/>
            </a:lvl4pPr>
            <a:lvl5pPr marL="1370480" indent="0">
              <a:buNone/>
              <a:defRPr sz="1500"/>
            </a:lvl5pPr>
            <a:lvl6pPr marL="1713098" indent="0">
              <a:buNone/>
              <a:defRPr sz="1500"/>
            </a:lvl6pPr>
            <a:lvl7pPr marL="2055719" indent="0">
              <a:buNone/>
              <a:defRPr sz="1500"/>
            </a:lvl7pPr>
            <a:lvl8pPr marL="2398339" indent="0">
              <a:buNone/>
              <a:defRPr sz="1500"/>
            </a:lvl8pPr>
            <a:lvl9pPr marL="274095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620" indent="0">
              <a:buNone/>
              <a:defRPr sz="900"/>
            </a:lvl2pPr>
            <a:lvl3pPr marL="685240" indent="0">
              <a:buNone/>
              <a:defRPr sz="750"/>
            </a:lvl3pPr>
            <a:lvl4pPr marL="1027859" indent="0">
              <a:buNone/>
              <a:defRPr sz="675"/>
            </a:lvl4pPr>
            <a:lvl5pPr marL="1370480" indent="0">
              <a:buNone/>
              <a:defRPr sz="675"/>
            </a:lvl5pPr>
            <a:lvl6pPr marL="1713098" indent="0">
              <a:buNone/>
              <a:defRPr sz="675"/>
            </a:lvl6pPr>
            <a:lvl7pPr marL="2055719" indent="0">
              <a:buNone/>
              <a:defRPr sz="675"/>
            </a:lvl7pPr>
            <a:lvl8pPr marL="2398339" indent="0">
              <a:buNone/>
              <a:defRPr sz="675"/>
            </a:lvl8pPr>
            <a:lvl9pPr marL="274095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6D01904D-EBB8-EC4E-BB24-8A5A923BFC58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8/11/21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84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51557" cy="51435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4" tIns="34263" rIns="68524" bIns="34263"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51556" cy="5143500"/>
          </a:xfrm>
          <a:prstGeom prst="rect">
            <a:avLst/>
          </a:prstGeom>
          <a:gradFill flip="none" rotWithShape="1">
            <a:gsLst>
              <a:gs pos="42000">
                <a:schemeClr val="tx2">
                  <a:lumMod val="50000"/>
                </a:schemeClr>
              </a:gs>
              <a:gs pos="73000">
                <a:schemeClr val="tx2">
                  <a:lumMod val="75000"/>
                  <a:alpha val="82000"/>
                </a:schemeClr>
              </a:gs>
              <a:gs pos="100000">
                <a:schemeClr val="tx2">
                  <a:lumMod val="20000"/>
                  <a:lumOff val="80000"/>
                  <a:alpha val="8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4" tIns="34263" rIns="68524" bIns="34263"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0"/>
            <a:ext cx="9151557" cy="1028700"/>
          </a:xfrm>
          <a:prstGeom prst="rect">
            <a:avLst/>
          </a:prstGeom>
        </p:spPr>
        <p:txBody>
          <a:bodyPr vert="horz" lIns="91365" tIns="45684" rIns="91365" bIns="45684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43000"/>
            <a:ext cx="8229600" cy="3714750"/>
          </a:xfrm>
          <a:prstGeom prst="rect">
            <a:avLst/>
          </a:prstGeom>
        </p:spPr>
        <p:txBody>
          <a:bodyPr vert="horz" lIns="91365" tIns="45684" rIns="91365" bIns="4568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869659"/>
            <a:ext cx="6553200" cy="273844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l">
              <a:defRPr sz="67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4732" y="4869659"/>
            <a:ext cx="2133600" cy="273844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r">
              <a:defRPr sz="67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3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hf hdr="0" dt="0"/>
  <p:txStyles>
    <p:titleStyle>
      <a:lvl1pPr algn="l" defTabSz="685240" rtl="0" eaLnBrk="1" latinLnBrk="0" hangingPunct="1">
        <a:spcBef>
          <a:spcPct val="0"/>
        </a:spcBef>
        <a:buNone/>
        <a:defRPr sz="33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68524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56757" indent="-214137" algn="l" defTabSz="6852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6550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99169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541790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4409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029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649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268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20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240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59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80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098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5719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339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0958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bermax/innvestigat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imss.ssec.wisc.edu/severe_conv/pltg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5000588" y="3824396"/>
            <a:ext cx="4114799" cy="1125140"/>
          </a:xfrm>
          <a:noFill/>
          <a:ln w="25400">
            <a:noFill/>
          </a:ln>
        </p:spPr>
        <p:txBody>
          <a:bodyPr>
            <a:normAutofit fontScale="85000" lnSpcReduction="10000"/>
          </a:bodyPr>
          <a:lstStyle/>
          <a:p>
            <a:pPr algn="r"/>
            <a:r>
              <a:rPr lang="en-US" sz="2175" b="1" dirty="0">
                <a:solidFill>
                  <a:schemeClr val="bg1"/>
                </a:solidFill>
              </a:rPr>
              <a:t>John Cintineo (UW-CIMSS)</a:t>
            </a:r>
            <a:endParaRPr lang="en-US" sz="2175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2175" b="1" dirty="0">
                <a:solidFill>
                  <a:schemeClr val="bg1"/>
                </a:solidFill>
                <a:latin typeface="+mj-lt"/>
              </a:rPr>
              <a:t>Michael </a:t>
            </a:r>
            <a:r>
              <a:rPr lang="en-US" sz="2175" b="1" dirty="0" err="1">
                <a:solidFill>
                  <a:schemeClr val="bg1"/>
                </a:solidFill>
                <a:latin typeface="+mj-lt"/>
              </a:rPr>
              <a:t>Pavolonis</a:t>
            </a:r>
            <a:r>
              <a:rPr lang="en-US" sz="2175" b="1" dirty="0">
                <a:solidFill>
                  <a:schemeClr val="bg1"/>
                </a:solidFill>
                <a:latin typeface="+mj-lt"/>
              </a:rPr>
              <a:t> (NOAA/NESDIS)</a:t>
            </a:r>
          </a:p>
          <a:p>
            <a:pPr algn="r"/>
            <a:r>
              <a:rPr lang="en-US" sz="2175" b="1" dirty="0">
                <a:solidFill>
                  <a:schemeClr val="bg1"/>
                </a:solidFill>
                <a:latin typeface="+mj-lt"/>
              </a:rPr>
              <a:t>  Justin Sieglaff (UW-CIMSS)</a:t>
            </a:r>
          </a:p>
        </p:txBody>
      </p:sp>
      <p:pic>
        <p:nvPicPr>
          <p:cNvPr id="12" name="Picture 14" descr="NOAA-logo-for-PP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249" y="3771848"/>
            <a:ext cx="1113545" cy="111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2823" y="3206919"/>
            <a:ext cx="21244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FF"/>
                </a:solidFill>
              </a:rPr>
              <a:t>2021 NOAA AI Workshop</a:t>
            </a:r>
          </a:p>
          <a:p>
            <a:r>
              <a:rPr lang="en-US" sz="1350" dirty="0">
                <a:solidFill>
                  <a:srgbClr val="FFFFFF"/>
                </a:solidFill>
              </a:rPr>
              <a:t>14 September 2021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917" y="3714750"/>
            <a:ext cx="1697831" cy="12347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A2AA9C-F18E-7941-BDF5-E27CD7BD96C1}"/>
              </a:ext>
            </a:extLst>
          </p:cNvPr>
          <p:cNvSpPr txBox="1"/>
          <p:nvPr/>
        </p:nvSpPr>
        <p:spPr>
          <a:xfrm>
            <a:off x="3197831" y="4329138"/>
            <a:ext cx="1697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Acknowledgement: GOES-R program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6A22049-2647-1C4C-8083-5021C3DFEA99}"/>
              </a:ext>
            </a:extLst>
          </p:cNvPr>
          <p:cNvGrpSpPr/>
          <p:nvPr/>
        </p:nvGrpSpPr>
        <p:grpSpPr>
          <a:xfrm>
            <a:off x="0" y="-19050"/>
            <a:ext cx="9130552" cy="1288015"/>
            <a:chOff x="0" y="-21167"/>
            <a:chExt cx="9130552" cy="1288015"/>
          </a:xfrm>
        </p:grpSpPr>
        <p:pic>
          <p:nvPicPr>
            <p:cNvPr id="15" name="Picture 14" descr="cumulonimbus.jp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9050"/>
              <a:ext cx="1849982" cy="1274986"/>
            </a:xfrm>
            <a:prstGeom prst="rect">
              <a:avLst/>
            </a:prstGeom>
          </p:spPr>
        </p:pic>
        <p:pic>
          <p:nvPicPr>
            <p:cNvPr id="1026" name="Picture 2" descr="Multiple Lightning in The Sea Storm with lightning hitting sea close to ship, near Trieste - Friuli Venezia Giulia region in Italy. lightning boat stock pictures, royalty-free photos &amp; images">
              <a:extLst>
                <a:ext uri="{FF2B5EF4-FFF2-40B4-BE49-F238E27FC236}">
                  <a16:creationId xmlns:a16="http://schemas.microsoft.com/office/drawing/2014/main" id="{9068F94E-8287-EC40-951A-A9B42CD2F7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982" y="-19050"/>
              <a:ext cx="1849982" cy="1274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Lightning bolt storm Lightning bolt storm with thunderstorm clouds at night. lightning stock pictures, royalty-free photos &amp; images">
              <a:extLst>
                <a:ext uri="{FF2B5EF4-FFF2-40B4-BE49-F238E27FC236}">
                  <a16:creationId xmlns:a16="http://schemas.microsoft.com/office/drawing/2014/main" id="{6660EE58-AA3B-E243-A4EC-E5D8CCBAAC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2572" y="-19050"/>
              <a:ext cx="1722980" cy="128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">
              <a:extLst>
                <a:ext uri="{FF2B5EF4-FFF2-40B4-BE49-F238E27FC236}">
                  <a16:creationId xmlns:a16="http://schemas.microsoft.com/office/drawing/2014/main" id="{883355A5-B74C-E140-8FF4-B29625269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552" y="-21167"/>
              <a:ext cx="1905000" cy="128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3E9F63-7F69-224F-AFE6-ED91D98B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87219" y="-8138"/>
              <a:ext cx="1815353" cy="1274986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05BBEA-4DC4-444E-9346-DD678802CF2F}"/>
              </a:ext>
            </a:extLst>
          </p:cNvPr>
          <p:cNvSpPr txBox="1"/>
          <p:nvPr/>
        </p:nvSpPr>
        <p:spPr>
          <a:xfrm>
            <a:off x="647700" y="1359430"/>
            <a:ext cx="784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Evaluating and exploring lightning predictions from NOAA/CIMSS </a:t>
            </a:r>
            <a:r>
              <a:rPr lang="en-US" sz="3600" b="1" dirty="0" err="1">
                <a:solidFill>
                  <a:schemeClr val="bg1"/>
                </a:solidFill>
              </a:rPr>
              <a:t>ProbSevere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LightningCast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535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10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3" name="mnts_20210616.mp4" descr="mnts_20210616.mp4">
            <a:hlinkClick r:id="" action="ppaction://media"/>
            <a:extLst>
              <a:ext uri="{FF2B5EF4-FFF2-40B4-BE49-F238E27FC236}">
                <a16:creationId xmlns:a16="http://schemas.microsoft.com/office/drawing/2014/main" id="{4B440542-1C8C-9F4B-9802-21A6EFF34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1125" y="0"/>
            <a:ext cx="63817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2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Training and validation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11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6F6A1-0747-734A-A10B-4BA19A26E71C}"/>
              </a:ext>
            </a:extLst>
          </p:cNvPr>
          <p:cNvSpPr txBox="1"/>
          <p:nvPr/>
        </p:nvSpPr>
        <p:spPr>
          <a:xfrm>
            <a:off x="0" y="590550"/>
            <a:ext cx="86868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Training/validation domain: 5 patches from GOES-16 ABI CONUS sector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76,031 training samples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22,539 validation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576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8E8045-AC2C-DD4C-ACF2-1888EE323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23974"/>
            <a:ext cx="4696379" cy="2828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936DF9-1177-9A47-934D-12FCA9C57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1729308"/>
            <a:ext cx="3773905" cy="282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30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571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Test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12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6F6A1-0747-734A-A10B-4BA19A26E71C}"/>
              </a:ext>
            </a:extLst>
          </p:cNvPr>
          <p:cNvSpPr txBox="1"/>
          <p:nvPr/>
        </p:nvSpPr>
        <p:spPr>
          <a:xfrm>
            <a:off x="128016" y="51435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GOES-16 CONUS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 days of 5-min scans from each month of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E87F99-9212-BC44-9CBA-EB07B58F5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234" y="1268246"/>
            <a:ext cx="5785532" cy="34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44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GOES-16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13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15F58-EE61-0540-BE42-A4C51C8B2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1492"/>
            <a:ext cx="4516499" cy="3382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C981D7-DB24-2347-A410-CAD3FDF82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238" y="941492"/>
            <a:ext cx="4516499" cy="338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35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GOES-16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14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4249C7-153E-2C42-8735-9A4618B66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8" y="959338"/>
            <a:ext cx="4497448" cy="33685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9F3EC7-5860-1944-861D-A546AD159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131" y="960803"/>
            <a:ext cx="4490717" cy="33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01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15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FFE49B-1016-A249-BB80-0540C3C5FC2B}"/>
              </a:ext>
            </a:extLst>
          </p:cNvPr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6C635-6E24-CE49-8406-DB544E881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42" y="641181"/>
            <a:ext cx="6078516" cy="448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69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16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FFE49B-1016-A249-BB80-0540C3C5FC2B}"/>
              </a:ext>
            </a:extLst>
          </p:cNvPr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6C635-6E24-CE49-8406-DB544E881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42" y="641181"/>
            <a:ext cx="6078516" cy="448213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0A9451F-304D-D944-BD5F-E4EF36868644}"/>
              </a:ext>
            </a:extLst>
          </p:cNvPr>
          <p:cNvSpPr/>
          <p:nvPr/>
        </p:nvSpPr>
        <p:spPr>
          <a:xfrm>
            <a:off x="3524435" y="2120096"/>
            <a:ext cx="2819400" cy="1245080"/>
          </a:xfrm>
          <a:prstGeom prst="ellipse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86DD6F-E7E2-A944-8855-0803C1F7EABB}"/>
              </a:ext>
            </a:extLst>
          </p:cNvPr>
          <p:cNvSpPr txBox="1"/>
          <p:nvPr/>
        </p:nvSpPr>
        <p:spPr>
          <a:xfrm>
            <a:off x="4495800" y="209991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Good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1487B2-489F-0843-8874-FBA66AC5F39D}"/>
              </a:ext>
            </a:extLst>
          </p:cNvPr>
          <p:cNvSpPr/>
          <p:nvPr/>
        </p:nvSpPr>
        <p:spPr>
          <a:xfrm>
            <a:off x="6052232" y="3308024"/>
            <a:ext cx="1820058" cy="1059970"/>
          </a:xfrm>
          <a:prstGeom prst="ellipse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92CA-09F3-7549-B5F9-0A2131E64492}"/>
              </a:ext>
            </a:extLst>
          </p:cNvPr>
          <p:cNvSpPr/>
          <p:nvPr/>
        </p:nvSpPr>
        <p:spPr>
          <a:xfrm>
            <a:off x="2590800" y="3181350"/>
            <a:ext cx="990600" cy="635326"/>
          </a:xfrm>
          <a:prstGeom prst="ellipse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018589-2DD8-B446-B05D-C6A3A7198079}"/>
              </a:ext>
            </a:extLst>
          </p:cNvPr>
          <p:cNvSpPr txBox="1"/>
          <p:nvPr/>
        </p:nvSpPr>
        <p:spPr>
          <a:xfrm>
            <a:off x="3657600" y="4120501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Needs improvement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847249-095D-DD4B-A8C6-09E988EB8011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5906934" y="4009536"/>
            <a:ext cx="221270" cy="295631"/>
          </a:xfrm>
          <a:prstGeom prst="line">
            <a:avLst/>
          </a:prstGeom>
          <a:ln w="412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C31912-BB31-6B4A-92A8-F4E4E35A92C5}"/>
              </a:ext>
            </a:extLst>
          </p:cNvPr>
          <p:cNvCxnSpPr>
            <a:cxnSpLocks/>
            <a:stCxn id="10" idx="1"/>
            <a:endCxn id="9" idx="5"/>
          </p:cNvCxnSpPr>
          <p:nvPr/>
        </p:nvCxnSpPr>
        <p:spPr>
          <a:xfrm flipH="1" flipV="1">
            <a:off x="3436330" y="3723635"/>
            <a:ext cx="221270" cy="581532"/>
          </a:xfrm>
          <a:prstGeom prst="line">
            <a:avLst/>
          </a:prstGeom>
          <a:ln w="412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527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82719"/>
            <a:ext cx="589776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Layer-wise Relevance Propagation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17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1CC8E0-345D-D346-A37E-1DCA26B9CF21}"/>
              </a:ext>
            </a:extLst>
          </p:cNvPr>
          <p:cNvSpPr txBox="1"/>
          <p:nvPr/>
        </p:nvSpPr>
        <p:spPr>
          <a:xfrm>
            <a:off x="82296" y="597277"/>
            <a:ext cx="89855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“</a:t>
            </a:r>
            <a:r>
              <a:rPr lang="en-US" sz="2000" dirty="0">
                <a:solidFill>
                  <a:schemeClr val="bg1"/>
                </a:solidFill>
              </a:rPr>
              <a:t>Layer-wise Relevance Propagation (LRP) is a technique that brings such </a:t>
            </a:r>
            <a:r>
              <a:rPr lang="en-US" sz="2000" dirty="0" err="1">
                <a:solidFill>
                  <a:schemeClr val="bg1"/>
                </a:solidFill>
              </a:rPr>
              <a:t>explainability</a:t>
            </a:r>
            <a:r>
              <a:rPr lang="en-US" sz="2000" dirty="0">
                <a:solidFill>
                  <a:schemeClr val="bg1"/>
                </a:solidFill>
              </a:rPr>
              <a:t> and scales to potentially highly complex deep neural networks. It operates by propagating the prediction backward in the neural network, using a set of purposely designed propagation rules.” – </a:t>
            </a:r>
            <a:r>
              <a:rPr lang="en-US" sz="2000" dirty="0" err="1">
                <a:solidFill>
                  <a:schemeClr val="bg1"/>
                </a:solidFill>
              </a:rPr>
              <a:t>Montavon</a:t>
            </a:r>
            <a:r>
              <a:rPr lang="en-US" sz="2000" dirty="0">
                <a:solidFill>
                  <a:schemeClr val="bg1"/>
                </a:solidFill>
              </a:rPr>
              <a:t> et al. (2019)</a:t>
            </a: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LRP propagates the prediction backward to input pixels of each channel.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LRP is subject to a conservation law, whereby what is received by a neuron must be distributed to the lower layer in equal amount.</a:t>
            </a: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We’re using LRP-Z rule from </a:t>
            </a:r>
            <a:r>
              <a:rPr lang="en-US" sz="2000" dirty="0" err="1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hlinkClick r:id="rId3"/>
              </a:rPr>
              <a:t>innvestigate</a:t>
            </a:r>
            <a:r>
              <a:rPr lang="en-US" sz="20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hlinkClick r:id="rId3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hlinkClick r:id="rId3"/>
              </a:rPr>
              <a:t>github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4572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82719"/>
            <a:ext cx="589776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Layer-wise Relevance Propagation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18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4" name="ncarolina" descr="ncarolina">
            <a:hlinkClick r:id="" action="ppaction://media"/>
            <a:extLst>
              <a:ext uri="{FF2B5EF4-FFF2-40B4-BE49-F238E27FC236}">
                <a16:creationId xmlns:a16="http://schemas.microsoft.com/office/drawing/2014/main" id="{715523D2-A449-AC4D-AE52-1F4B3B6E7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0976" y="582443"/>
            <a:ext cx="5262047" cy="447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5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19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61479-C758-2942-8D9E-B8470B766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5971983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651DCC-329F-5248-A5AC-D1911F00FDE6}"/>
              </a:ext>
            </a:extLst>
          </p:cNvPr>
          <p:cNvSpPr txBox="1"/>
          <p:nvPr/>
        </p:nvSpPr>
        <p:spPr>
          <a:xfrm>
            <a:off x="6858000" y="158115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“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X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” is NW-corner of pixel of interest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A71825-9254-A64E-B136-EBC3EBE7CDF9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5943600" y="1809752"/>
            <a:ext cx="914400" cy="945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47460D0-2EE3-784A-AD1A-7F0BA198EB17}"/>
              </a:ext>
            </a:extLst>
          </p:cNvPr>
          <p:cNvSpPr txBox="1"/>
          <p:nvPr/>
        </p:nvSpPr>
        <p:spPr>
          <a:xfrm>
            <a:off x="6629400" y="165496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Bright pixels nearby help elevate probability when cloud is not cold enough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3233C1-AA16-EA44-A1CC-6E78D52DB1F7}"/>
              </a:ext>
            </a:extLst>
          </p:cNvPr>
          <p:cNvCxnSpPr>
            <a:cxnSpLocks/>
          </p:cNvCxnSpPr>
          <p:nvPr/>
        </p:nvCxnSpPr>
        <p:spPr>
          <a:xfrm rot="-60000" flipH="1">
            <a:off x="3581400" y="580995"/>
            <a:ext cx="3048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584FA3-10E4-1F45-A300-94F674335DAB}"/>
              </a:ext>
            </a:extLst>
          </p:cNvPr>
          <p:cNvCxnSpPr>
            <a:cxnSpLocks/>
          </p:cNvCxnSpPr>
          <p:nvPr/>
        </p:nvCxnSpPr>
        <p:spPr>
          <a:xfrm flipH="1">
            <a:off x="2438400" y="285750"/>
            <a:ext cx="4191000" cy="2952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271F8C0-49EB-BC49-B72E-00CB9753F399}"/>
              </a:ext>
            </a:extLst>
          </p:cNvPr>
          <p:cNvSpPr txBox="1"/>
          <p:nvPr/>
        </p:nvSpPr>
        <p:spPr>
          <a:xfrm>
            <a:off x="2286000" y="318135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Bright pixels helping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7EBD53-0AF9-3F40-BFEF-8F3CE4970245}"/>
              </a:ext>
            </a:extLst>
          </p:cNvPr>
          <p:cNvSpPr txBox="1"/>
          <p:nvPr/>
        </p:nvSpPr>
        <p:spPr>
          <a:xfrm>
            <a:off x="6629168" y="2717572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Cold cloud pixels in CH15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57E383-15DC-1F42-99F6-1D570FB7D4C2}"/>
              </a:ext>
            </a:extLst>
          </p:cNvPr>
          <p:cNvSpPr txBox="1"/>
          <p:nvPr/>
        </p:nvSpPr>
        <p:spPr>
          <a:xfrm>
            <a:off x="6629168" y="3859682"/>
            <a:ext cx="1884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WARM surface pixels in CH13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648CF3-63D2-A446-8ADD-4C07757D5FCF}"/>
              </a:ext>
            </a:extLst>
          </p:cNvPr>
          <p:cNvCxnSpPr>
            <a:cxnSpLocks/>
          </p:cNvCxnSpPr>
          <p:nvPr/>
        </p:nvCxnSpPr>
        <p:spPr>
          <a:xfrm flipH="1" flipV="1">
            <a:off x="4648200" y="3129084"/>
            <a:ext cx="1980968" cy="89046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6574249-2F61-0544-9227-56FA2C3E8725}"/>
              </a:ext>
            </a:extLst>
          </p:cNvPr>
          <p:cNvCxnSpPr>
            <a:cxnSpLocks/>
          </p:cNvCxnSpPr>
          <p:nvPr/>
        </p:nvCxnSpPr>
        <p:spPr>
          <a:xfrm flipH="1" flipV="1">
            <a:off x="4648200" y="4248150"/>
            <a:ext cx="1943216" cy="7531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5191B56-B168-CC4E-88D0-56A6C57B5836}"/>
              </a:ext>
            </a:extLst>
          </p:cNvPr>
          <p:cNvCxnSpPr>
            <a:cxnSpLocks/>
          </p:cNvCxnSpPr>
          <p:nvPr/>
        </p:nvCxnSpPr>
        <p:spPr>
          <a:xfrm flipH="1">
            <a:off x="5745350" y="3288371"/>
            <a:ext cx="883818" cy="80782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4786ECE-85C6-DE46-ABD8-082C2620541E}"/>
              </a:ext>
            </a:extLst>
          </p:cNvPr>
          <p:cNvCxnSpPr>
            <a:cxnSpLocks/>
          </p:cNvCxnSpPr>
          <p:nvPr/>
        </p:nvCxnSpPr>
        <p:spPr>
          <a:xfrm flipH="1">
            <a:off x="5745350" y="2878554"/>
            <a:ext cx="883818" cy="2193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9AB512B-16A1-5040-9BE3-46012819D433}"/>
              </a:ext>
            </a:extLst>
          </p:cNvPr>
          <p:cNvSpPr txBox="1"/>
          <p:nvPr/>
        </p:nvSpPr>
        <p:spPr>
          <a:xfrm rot="16200000">
            <a:off x="-1562411" y="2218911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Predicted probability at pixel X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4467FBB-2051-1D43-9068-C36B56A153EF}"/>
              </a:ext>
            </a:extLst>
          </p:cNvPr>
          <p:cNvCxnSpPr>
            <a:cxnSpLocks/>
          </p:cNvCxnSpPr>
          <p:nvPr/>
        </p:nvCxnSpPr>
        <p:spPr>
          <a:xfrm flipV="1">
            <a:off x="374856" y="1085372"/>
            <a:ext cx="1072944" cy="47736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BA589FE-21E1-2E45-A8F8-198C35DB74F8}"/>
              </a:ext>
            </a:extLst>
          </p:cNvPr>
          <p:cNvCxnSpPr>
            <a:cxnSpLocks/>
          </p:cNvCxnSpPr>
          <p:nvPr/>
        </p:nvCxnSpPr>
        <p:spPr>
          <a:xfrm>
            <a:off x="374856" y="2227481"/>
            <a:ext cx="1072944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875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87138" y="48220"/>
            <a:ext cx="8475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Question: Can we provide accurate and timely lightning guidance using satellite imager data?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5BB230-ED73-9245-B736-73AD92AD8D2F}"/>
              </a:ext>
            </a:extLst>
          </p:cNvPr>
          <p:cNvSpPr txBox="1"/>
          <p:nvPr/>
        </p:nvSpPr>
        <p:spPr>
          <a:xfrm>
            <a:off x="152400" y="1047750"/>
            <a:ext cx="861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Lightning is hazardous for aviation, mariners, and outdoor events and activities. </a:t>
            </a:r>
          </a:p>
          <a:p>
            <a:pPr marL="799726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Geostationary satellite data can provide observations of clouds prior to electrification (CI guidance).</a:t>
            </a:r>
          </a:p>
          <a:p>
            <a:pPr marL="799726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data can respond to changes in storm structure before radar (e.g., storm intensification or decay).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74FA4-370C-FF4A-8425-652B8F7A0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45679"/>
            <a:ext cx="4223022" cy="2360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B2430C-C378-734F-86BC-BFFB3FD4CBD6}"/>
              </a:ext>
            </a:extLst>
          </p:cNvPr>
          <p:cNvSpPr txBox="1"/>
          <p:nvPr/>
        </p:nvSpPr>
        <p:spPr>
          <a:xfrm>
            <a:off x="4572000" y="4765173"/>
            <a:ext cx="9589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Credit: NOAA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E44696-1409-6D4F-A544-6D4358D243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t="5080" r="588" b="16310"/>
          <a:stretch/>
        </p:blipFill>
        <p:spPr>
          <a:xfrm>
            <a:off x="259062" y="2594415"/>
            <a:ext cx="4223022" cy="246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27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82719"/>
            <a:ext cx="156337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Wrap up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20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1CC8E0-345D-D346-A37E-1DCA26B9CF21}"/>
              </a:ext>
            </a:extLst>
          </p:cNvPr>
          <p:cNvSpPr txBox="1"/>
          <p:nvPr/>
        </p:nvSpPr>
        <p:spPr>
          <a:xfrm>
            <a:off x="129540" y="638235"/>
            <a:ext cx="89855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LightningCast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is a CNN (U-Net) that predicts lightning (as observed by GLM) up to 60 min in the future</a:t>
            </a:r>
          </a:p>
          <a:p>
            <a:pPr marL="742576" lvl="1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Inputs: ABI CH02, CH05, CH13, CH15</a:t>
            </a: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ABI alone can provide skillful short-term prediction for lightning (including LI), day and night, over land and sea. Very fast to compute.</a:t>
            </a:r>
          </a:p>
          <a:p>
            <a:pPr marL="742576" lvl="1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Daytime a little better than nighttime</a:t>
            </a:r>
          </a:p>
          <a:p>
            <a:pPr marL="742576" lvl="1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Over land a little better than over ocean</a:t>
            </a: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Lead-time for LI events often ranges between 10 and 30 minutes.</a:t>
            </a: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marL="342900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Near-real-time output: 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hlinkClick r:id="rId3"/>
              </a:rPr>
              <a:t>https://cimss.ssec.wisc.edu/severe_conv/pltg.html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 </a:t>
            </a:r>
          </a:p>
          <a:p>
            <a:pPr marL="799726" lvl="1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GOES-16 and GOES-17 CONUS and MESO sectors</a:t>
            </a:r>
          </a:p>
          <a:p>
            <a:pPr marL="342900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marL="342900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Future work:</a:t>
            </a:r>
          </a:p>
          <a:p>
            <a:pPr marL="799726" lvl="1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Use more training data!</a:t>
            </a: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marL="799726" lvl="1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Evaluate more channels (e.g., water vapor channels)</a:t>
            </a:r>
          </a:p>
          <a:p>
            <a:pPr marL="799726" lvl="1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Investigate training models with different lead-time and flash rate criteria</a:t>
            </a:r>
          </a:p>
        </p:txBody>
      </p:sp>
    </p:spTree>
    <p:extLst>
      <p:ext uri="{BB962C8B-B14F-4D97-AF65-F5344CB8AC3E}">
        <p14:creationId xmlns:p14="http://schemas.microsoft.com/office/powerpoint/2010/main" val="63343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21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6A9A26-8FF3-9744-B7F9-1A30BC82067B}"/>
              </a:ext>
            </a:extLst>
          </p:cNvPr>
          <p:cNvGrpSpPr/>
          <p:nvPr/>
        </p:nvGrpSpPr>
        <p:grpSpPr>
          <a:xfrm>
            <a:off x="1219200" y="1396544"/>
            <a:ext cx="6540813" cy="3613606"/>
            <a:chOff x="63528" y="5095218"/>
            <a:chExt cx="3259927" cy="17143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D550472-C5B3-5A4B-B6BD-29A2F37F4854}"/>
                </a:ext>
              </a:extLst>
            </p:cNvPr>
            <p:cNvGrpSpPr/>
            <p:nvPr/>
          </p:nvGrpSpPr>
          <p:grpSpPr>
            <a:xfrm>
              <a:off x="263734" y="5095218"/>
              <a:ext cx="3059721" cy="1714330"/>
              <a:chOff x="81373" y="4995790"/>
              <a:chExt cx="3283413" cy="179733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3FFCD69-42FF-1345-B355-04B36B11B8DB}"/>
                  </a:ext>
                </a:extLst>
              </p:cNvPr>
              <p:cNvSpPr/>
              <p:nvPr/>
            </p:nvSpPr>
            <p:spPr>
              <a:xfrm>
                <a:off x="157573" y="5002140"/>
                <a:ext cx="45720" cy="14431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DA8814A-EC5F-9842-9D30-3D3443949AAA}"/>
                  </a:ext>
                </a:extLst>
              </p:cNvPr>
              <p:cNvSpPr/>
              <p:nvPr/>
            </p:nvSpPr>
            <p:spPr>
              <a:xfrm>
                <a:off x="239733" y="5002140"/>
                <a:ext cx="45720" cy="14431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F3E49B6-E5C1-4F45-A494-2C2F9B10ABED}"/>
                  </a:ext>
                </a:extLst>
              </p:cNvPr>
              <p:cNvSpPr/>
              <p:nvPr/>
            </p:nvSpPr>
            <p:spPr>
              <a:xfrm>
                <a:off x="392942" y="5168920"/>
                <a:ext cx="45720" cy="1193779"/>
              </a:xfrm>
              <a:prstGeom prst="rect">
                <a:avLst/>
              </a:prstGeom>
              <a:solidFill>
                <a:srgbClr val="FC6D7F"/>
              </a:solidFill>
              <a:ln>
                <a:solidFill>
                  <a:srgbClr val="FD6D8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4CBBAC9-563B-1F47-949C-1AF3EA5F92F3}"/>
                  </a:ext>
                </a:extLst>
              </p:cNvPr>
              <p:cNvSpPr/>
              <p:nvPr/>
            </p:nvSpPr>
            <p:spPr>
              <a:xfrm>
                <a:off x="480350" y="5168920"/>
                <a:ext cx="45720" cy="119377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713765-8458-9643-B9B0-687BB2236A76}"/>
                  </a:ext>
                </a:extLst>
              </p:cNvPr>
              <p:cNvSpPr/>
              <p:nvPr/>
            </p:nvSpPr>
            <p:spPr>
              <a:xfrm>
                <a:off x="565991" y="5168919"/>
                <a:ext cx="45720" cy="119377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034145D-5CC6-904F-86ED-C15EA679EFF2}"/>
                  </a:ext>
                </a:extLst>
              </p:cNvPr>
              <p:cNvSpPr/>
              <p:nvPr/>
            </p:nvSpPr>
            <p:spPr>
              <a:xfrm>
                <a:off x="744676" y="5308608"/>
                <a:ext cx="45720" cy="914400"/>
              </a:xfrm>
              <a:prstGeom prst="rect">
                <a:avLst/>
              </a:prstGeom>
              <a:solidFill>
                <a:srgbClr val="FC6D7F"/>
              </a:solidFill>
              <a:ln>
                <a:solidFill>
                  <a:srgbClr val="FD6D8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F2A45D2-170F-A44C-9480-BFE8D763F1BC}"/>
                  </a:ext>
                </a:extLst>
              </p:cNvPr>
              <p:cNvSpPr/>
              <p:nvPr/>
            </p:nvSpPr>
            <p:spPr>
              <a:xfrm>
                <a:off x="830653" y="5308608"/>
                <a:ext cx="45720" cy="9144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ED98559-3E9B-C144-A4C2-48D41055ED65}"/>
                  </a:ext>
                </a:extLst>
              </p:cNvPr>
              <p:cNvSpPr/>
              <p:nvPr/>
            </p:nvSpPr>
            <p:spPr>
              <a:xfrm>
                <a:off x="922355" y="5308608"/>
                <a:ext cx="45720" cy="9144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478118C-0ECA-D640-A919-F8D811CA00A2}"/>
                  </a:ext>
                </a:extLst>
              </p:cNvPr>
              <p:cNvSpPr/>
              <p:nvPr/>
            </p:nvSpPr>
            <p:spPr>
              <a:xfrm>
                <a:off x="1109818" y="5439597"/>
                <a:ext cx="45720" cy="594360"/>
              </a:xfrm>
              <a:prstGeom prst="rect">
                <a:avLst/>
              </a:prstGeom>
              <a:solidFill>
                <a:srgbClr val="FC6D7F"/>
              </a:solidFill>
              <a:ln>
                <a:solidFill>
                  <a:srgbClr val="FD6D8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51F5373-1373-334C-AF0A-2B449F0DDB60}"/>
                  </a:ext>
                </a:extLst>
              </p:cNvPr>
              <p:cNvSpPr/>
              <p:nvPr/>
            </p:nvSpPr>
            <p:spPr>
              <a:xfrm>
                <a:off x="1195795" y="5439597"/>
                <a:ext cx="45720" cy="59436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6D8DCEE-BBF2-2641-B3DD-F8713702FC19}"/>
                  </a:ext>
                </a:extLst>
              </p:cNvPr>
              <p:cNvSpPr/>
              <p:nvPr/>
            </p:nvSpPr>
            <p:spPr>
              <a:xfrm>
                <a:off x="1287497" y="5439597"/>
                <a:ext cx="45720" cy="59436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1402C88-C722-FD49-A94F-B467306DB03F}"/>
                  </a:ext>
                </a:extLst>
              </p:cNvPr>
              <p:cNvSpPr/>
              <p:nvPr/>
            </p:nvSpPr>
            <p:spPr>
              <a:xfrm>
                <a:off x="1471735" y="5549704"/>
                <a:ext cx="45720" cy="320040"/>
              </a:xfrm>
              <a:prstGeom prst="rect">
                <a:avLst/>
              </a:prstGeom>
              <a:solidFill>
                <a:srgbClr val="FC6D7F"/>
              </a:solidFill>
              <a:ln>
                <a:solidFill>
                  <a:srgbClr val="FD6D8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56C3FA3-EFB3-1943-B6C7-95E0989FF52A}"/>
                  </a:ext>
                </a:extLst>
              </p:cNvPr>
              <p:cNvSpPr/>
              <p:nvPr/>
            </p:nvSpPr>
            <p:spPr>
              <a:xfrm>
                <a:off x="1557712" y="5549704"/>
                <a:ext cx="45720" cy="32004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1171F84-8B1D-3748-AD58-D153AEBCE983}"/>
                  </a:ext>
                </a:extLst>
              </p:cNvPr>
              <p:cNvSpPr/>
              <p:nvPr/>
            </p:nvSpPr>
            <p:spPr>
              <a:xfrm>
                <a:off x="1649414" y="5549704"/>
                <a:ext cx="45720" cy="32004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0C80A3E-0F85-1445-8225-E1BC3B89FE47}"/>
                  </a:ext>
                </a:extLst>
              </p:cNvPr>
              <p:cNvSpPr/>
              <p:nvPr/>
            </p:nvSpPr>
            <p:spPr>
              <a:xfrm>
                <a:off x="1821844" y="5439597"/>
                <a:ext cx="45720" cy="594360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A07DBDB-F3FC-5E4A-96AC-F3982DB9C962}"/>
                  </a:ext>
                </a:extLst>
              </p:cNvPr>
              <p:cNvSpPr/>
              <p:nvPr/>
            </p:nvSpPr>
            <p:spPr>
              <a:xfrm>
                <a:off x="1958621" y="5439597"/>
                <a:ext cx="45720" cy="59436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E21613B-8994-8940-937C-D6DD5CA76152}"/>
                  </a:ext>
                </a:extLst>
              </p:cNvPr>
              <p:cNvSpPr/>
              <p:nvPr/>
            </p:nvSpPr>
            <p:spPr>
              <a:xfrm>
                <a:off x="2043973" y="5439597"/>
                <a:ext cx="45720" cy="59436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460B70E-7ECF-E444-AFB4-FD16C5266006}"/>
                  </a:ext>
                </a:extLst>
              </p:cNvPr>
              <p:cNvSpPr/>
              <p:nvPr/>
            </p:nvSpPr>
            <p:spPr>
              <a:xfrm>
                <a:off x="1872644" y="5439597"/>
                <a:ext cx="45720" cy="594360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DAD90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AE1E32D-4EBF-6049-9987-23739C45861C}"/>
                  </a:ext>
                </a:extLst>
              </p:cNvPr>
              <p:cNvSpPr/>
              <p:nvPr/>
            </p:nvSpPr>
            <p:spPr>
              <a:xfrm>
                <a:off x="2244952" y="5308608"/>
                <a:ext cx="45720" cy="914400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941AF0D-C6FC-8444-8723-869FB6A0F2AC}"/>
                  </a:ext>
                </a:extLst>
              </p:cNvPr>
              <p:cNvSpPr/>
              <p:nvPr/>
            </p:nvSpPr>
            <p:spPr>
              <a:xfrm>
                <a:off x="2381729" y="5308608"/>
                <a:ext cx="45720" cy="9144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5B5D072-5CA7-9444-9549-705249189B8E}"/>
                  </a:ext>
                </a:extLst>
              </p:cNvPr>
              <p:cNvSpPr/>
              <p:nvPr/>
            </p:nvSpPr>
            <p:spPr>
              <a:xfrm>
                <a:off x="2467081" y="5308608"/>
                <a:ext cx="45720" cy="9144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F713C88-ED9C-244F-BE10-5B150EC266BD}"/>
                  </a:ext>
                </a:extLst>
              </p:cNvPr>
              <p:cNvSpPr/>
              <p:nvPr/>
            </p:nvSpPr>
            <p:spPr>
              <a:xfrm>
                <a:off x="2309380" y="5308608"/>
                <a:ext cx="45720" cy="914400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DAD90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B7BF026-D5A9-9B49-8930-C0540FD4A997}"/>
                  </a:ext>
                </a:extLst>
              </p:cNvPr>
              <p:cNvSpPr/>
              <p:nvPr/>
            </p:nvSpPr>
            <p:spPr>
              <a:xfrm>
                <a:off x="2635927" y="5168919"/>
                <a:ext cx="45720" cy="1197864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59148F3-62A7-F444-BB12-02A055267140}"/>
                  </a:ext>
                </a:extLst>
              </p:cNvPr>
              <p:cNvSpPr/>
              <p:nvPr/>
            </p:nvSpPr>
            <p:spPr>
              <a:xfrm>
                <a:off x="2772704" y="5168919"/>
                <a:ext cx="45720" cy="119786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EE53D10-F56B-084A-9B3B-2E83B5B19445}"/>
                  </a:ext>
                </a:extLst>
              </p:cNvPr>
              <p:cNvSpPr/>
              <p:nvPr/>
            </p:nvSpPr>
            <p:spPr>
              <a:xfrm>
                <a:off x="2858056" y="5168919"/>
                <a:ext cx="45720" cy="119786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3D7E5B2-49FA-3C4C-B81B-CC87D1124C73}"/>
                  </a:ext>
                </a:extLst>
              </p:cNvPr>
              <p:cNvSpPr/>
              <p:nvPr/>
            </p:nvSpPr>
            <p:spPr>
              <a:xfrm>
                <a:off x="2700356" y="5168919"/>
                <a:ext cx="45720" cy="1197864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DAD90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E557CB4-B1A4-444C-8D25-14E440B16B9E}"/>
                  </a:ext>
                </a:extLst>
              </p:cNvPr>
              <p:cNvSpPr/>
              <p:nvPr/>
            </p:nvSpPr>
            <p:spPr>
              <a:xfrm>
                <a:off x="3009370" y="5002140"/>
                <a:ext cx="45720" cy="1444752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E2A4436-3EE9-C146-94A3-0F2F33933E64}"/>
                  </a:ext>
                </a:extLst>
              </p:cNvPr>
              <p:cNvSpPr/>
              <p:nvPr/>
            </p:nvSpPr>
            <p:spPr>
              <a:xfrm>
                <a:off x="3146147" y="5002140"/>
                <a:ext cx="45720" cy="1444752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0E23C77-CCA9-4C4F-8ACA-8DCF50AD8383}"/>
                  </a:ext>
                </a:extLst>
              </p:cNvPr>
              <p:cNvSpPr/>
              <p:nvPr/>
            </p:nvSpPr>
            <p:spPr>
              <a:xfrm>
                <a:off x="3231499" y="5002140"/>
                <a:ext cx="45720" cy="1444752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FDEE677-91A2-6B41-BAB7-17A252B02DA9}"/>
                  </a:ext>
                </a:extLst>
              </p:cNvPr>
              <p:cNvSpPr/>
              <p:nvPr/>
            </p:nvSpPr>
            <p:spPr>
              <a:xfrm>
                <a:off x="3073799" y="5002140"/>
                <a:ext cx="45720" cy="1444752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DAD90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F6DC510-7BBE-E542-8EFF-C79569A945F4}"/>
                  </a:ext>
                </a:extLst>
              </p:cNvPr>
              <p:cNvSpPr/>
              <p:nvPr/>
            </p:nvSpPr>
            <p:spPr>
              <a:xfrm>
                <a:off x="3309308" y="5002140"/>
                <a:ext cx="45720" cy="1444752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F729F90-04BF-344B-99FF-1B32E2D226AF}"/>
                  </a:ext>
                </a:extLst>
              </p:cNvPr>
              <p:cNvSpPr/>
              <p:nvPr/>
            </p:nvSpPr>
            <p:spPr>
              <a:xfrm>
                <a:off x="81373" y="5002140"/>
                <a:ext cx="45720" cy="1443110"/>
              </a:xfrm>
              <a:prstGeom prst="rect">
                <a:avLst/>
              </a:prstGeom>
              <a:solidFill>
                <a:srgbClr val="BC00CA"/>
              </a:solidFill>
              <a:ln>
                <a:solidFill>
                  <a:srgbClr val="BC00CA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Elbow Connector 41">
                <a:extLst>
                  <a:ext uri="{FF2B5EF4-FFF2-40B4-BE49-F238E27FC236}">
                    <a16:creationId xmlns:a16="http://schemas.microsoft.com/office/drawing/2014/main" id="{1407D38E-3251-8B42-A8CF-B66CF64D6E20}"/>
                  </a:ext>
                </a:extLst>
              </p:cNvPr>
              <p:cNvCxnSpPr>
                <a:stCxn id="17" idx="0"/>
                <a:endCxn id="31" idx="0"/>
              </p:cNvCxnSpPr>
              <p:nvPr/>
            </p:nvCxnSpPr>
            <p:spPr>
              <a:xfrm rot="5400000" flipH="1" flipV="1">
                <a:off x="1638885" y="4615095"/>
                <a:ext cx="13315" cy="1387025"/>
              </a:xfrm>
              <a:prstGeom prst="bentConnector3">
                <a:avLst>
                  <a:gd name="adj1" fmla="val 1800000"/>
                </a:avLst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3" name="Elbow Connector 42">
                <a:extLst>
                  <a:ext uri="{FF2B5EF4-FFF2-40B4-BE49-F238E27FC236}">
                    <a16:creationId xmlns:a16="http://schemas.microsoft.com/office/drawing/2014/main" id="{D1D4D035-C0AF-F545-B3EF-13E613593D26}"/>
                  </a:ext>
                </a:extLst>
              </p:cNvPr>
              <p:cNvCxnSpPr>
                <a:stCxn id="20" idx="0"/>
                <a:endCxn id="27" idx="0"/>
              </p:cNvCxnSpPr>
              <p:nvPr/>
            </p:nvCxnSpPr>
            <p:spPr>
              <a:xfrm rot="5400000" flipH="1" flipV="1">
                <a:off x="1602930" y="5147024"/>
                <a:ext cx="12700" cy="585147"/>
              </a:xfrm>
              <a:prstGeom prst="bentConnector3">
                <a:avLst>
                  <a:gd name="adj1" fmla="val 1199984"/>
                </a:avLst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4" name="Elbow Connector 43">
                <a:extLst>
                  <a:ext uri="{FF2B5EF4-FFF2-40B4-BE49-F238E27FC236}">
                    <a16:creationId xmlns:a16="http://schemas.microsoft.com/office/drawing/2014/main" id="{FFD8591A-A34E-1049-9D28-F7DBAD46F7D4}"/>
                  </a:ext>
                </a:extLst>
              </p:cNvPr>
              <p:cNvCxnSpPr>
                <a:stCxn id="14" idx="0"/>
                <a:endCxn id="35" idx="0"/>
              </p:cNvCxnSpPr>
              <p:nvPr/>
            </p:nvCxnSpPr>
            <p:spPr>
              <a:xfrm rot="5400000" flipH="1" flipV="1">
                <a:off x="1656183" y="4101737"/>
                <a:ext cx="12701" cy="2134365"/>
              </a:xfrm>
              <a:prstGeom prst="bentConnector3">
                <a:avLst>
                  <a:gd name="adj1" fmla="val 1800000"/>
                </a:avLst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5" name="Elbow Connector 44">
                <a:extLst>
                  <a:ext uri="{FF2B5EF4-FFF2-40B4-BE49-F238E27FC236}">
                    <a16:creationId xmlns:a16="http://schemas.microsoft.com/office/drawing/2014/main" id="{E55BDCCE-D8B6-6E4F-A432-9DAF82F6745C}"/>
                  </a:ext>
                </a:extLst>
              </p:cNvPr>
              <p:cNvCxnSpPr>
                <a:stCxn id="11" idx="0"/>
                <a:endCxn id="39" idx="0"/>
              </p:cNvCxnSpPr>
              <p:nvPr/>
            </p:nvCxnSpPr>
            <p:spPr>
              <a:xfrm rot="5400000" flipH="1" flipV="1">
                <a:off x="1679776" y="3585108"/>
                <a:ext cx="12701" cy="2834065"/>
              </a:xfrm>
              <a:prstGeom prst="bentConnector3">
                <a:avLst>
                  <a:gd name="adj1" fmla="val 1800000"/>
                </a:avLst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46" name="Right Arrow 45">
                <a:extLst>
                  <a:ext uri="{FF2B5EF4-FFF2-40B4-BE49-F238E27FC236}">
                    <a16:creationId xmlns:a16="http://schemas.microsoft.com/office/drawing/2014/main" id="{F52CA837-14C5-4544-A025-36BFC06A64E2}"/>
                  </a:ext>
                </a:extLst>
              </p:cNvPr>
              <p:cNvSpPr/>
              <p:nvPr/>
            </p:nvSpPr>
            <p:spPr>
              <a:xfrm>
                <a:off x="304867" y="5675354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ight Arrow 46">
                <a:extLst>
                  <a:ext uri="{FF2B5EF4-FFF2-40B4-BE49-F238E27FC236}">
                    <a16:creationId xmlns:a16="http://schemas.microsoft.com/office/drawing/2014/main" id="{4BC0B313-92A6-DA47-A506-2D99D70996D0}"/>
                  </a:ext>
                </a:extLst>
              </p:cNvPr>
              <p:cNvSpPr/>
              <p:nvPr/>
            </p:nvSpPr>
            <p:spPr>
              <a:xfrm>
                <a:off x="641360" y="5675354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ight Arrow 47">
                <a:extLst>
                  <a:ext uri="{FF2B5EF4-FFF2-40B4-BE49-F238E27FC236}">
                    <a16:creationId xmlns:a16="http://schemas.microsoft.com/office/drawing/2014/main" id="{74934988-2295-974C-9300-1796BE988535}"/>
                  </a:ext>
                </a:extLst>
              </p:cNvPr>
              <p:cNvSpPr/>
              <p:nvPr/>
            </p:nvSpPr>
            <p:spPr>
              <a:xfrm>
                <a:off x="1008783" y="567117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Right Arrow 48">
                <a:extLst>
                  <a:ext uri="{FF2B5EF4-FFF2-40B4-BE49-F238E27FC236}">
                    <a16:creationId xmlns:a16="http://schemas.microsoft.com/office/drawing/2014/main" id="{1EFE65CB-4756-B645-9271-43F19510197D}"/>
                  </a:ext>
                </a:extLst>
              </p:cNvPr>
              <p:cNvSpPr/>
              <p:nvPr/>
            </p:nvSpPr>
            <p:spPr>
              <a:xfrm>
                <a:off x="1377616" y="567853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ight Arrow 49">
                <a:extLst>
                  <a:ext uri="{FF2B5EF4-FFF2-40B4-BE49-F238E27FC236}">
                    <a16:creationId xmlns:a16="http://schemas.microsoft.com/office/drawing/2014/main" id="{BC0AB149-183D-734D-9F47-B1D83AB9C5E3}"/>
                  </a:ext>
                </a:extLst>
              </p:cNvPr>
              <p:cNvSpPr/>
              <p:nvPr/>
            </p:nvSpPr>
            <p:spPr>
              <a:xfrm>
                <a:off x="1725858" y="567853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ight Arrow 50">
                <a:extLst>
                  <a:ext uri="{FF2B5EF4-FFF2-40B4-BE49-F238E27FC236}">
                    <a16:creationId xmlns:a16="http://schemas.microsoft.com/office/drawing/2014/main" id="{9835D460-FBE4-224E-B9A7-1FEFB4ED358E}"/>
                  </a:ext>
                </a:extLst>
              </p:cNvPr>
              <p:cNvSpPr/>
              <p:nvPr/>
            </p:nvSpPr>
            <p:spPr>
              <a:xfrm>
                <a:off x="2120716" y="567117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ight Arrow 51">
                <a:extLst>
                  <a:ext uri="{FF2B5EF4-FFF2-40B4-BE49-F238E27FC236}">
                    <a16:creationId xmlns:a16="http://schemas.microsoft.com/office/drawing/2014/main" id="{B2B12617-48DC-064E-AAAD-F35FB58D202F}"/>
                  </a:ext>
                </a:extLst>
              </p:cNvPr>
              <p:cNvSpPr/>
              <p:nvPr/>
            </p:nvSpPr>
            <p:spPr>
              <a:xfrm>
                <a:off x="2539257" y="567853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ight Arrow 52">
                <a:extLst>
                  <a:ext uri="{FF2B5EF4-FFF2-40B4-BE49-F238E27FC236}">
                    <a16:creationId xmlns:a16="http://schemas.microsoft.com/office/drawing/2014/main" id="{26DAFF2B-30FB-274C-9519-C7BB9E212930}"/>
                  </a:ext>
                </a:extLst>
              </p:cNvPr>
              <p:cNvSpPr/>
              <p:nvPr/>
            </p:nvSpPr>
            <p:spPr>
              <a:xfrm>
                <a:off x="2919906" y="567853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243FA4F-08D7-7C42-B0DD-EDEC942B0EE7}"/>
                  </a:ext>
                </a:extLst>
              </p:cNvPr>
              <p:cNvSpPr txBox="1"/>
              <p:nvPr/>
            </p:nvSpPr>
            <p:spPr>
              <a:xfrm>
                <a:off x="536783" y="6471651"/>
                <a:ext cx="841224" cy="321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highlight>
                      <a:srgbClr val="BC00CA"/>
                    </a:highlight>
                  </a:rPr>
                  <a:t>   </a:t>
                </a:r>
                <a:r>
                  <a:rPr lang="en-US" sz="1200" dirty="0"/>
                  <a:t> </a:t>
                </a:r>
                <a:r>
                  <a:rPr lang="en-US" sz="1200" dirty="0">
                    <a:solidFill>
                      <a:schemeClr val="bg1"/>
                    </a:solidFill>
                  </a:rPr>
                  <a:t>Input</a:t>
                </a:r>
              </a:p>
              <a:p>
                <a:endParaRPr lang="en-US" sz="1200" dirty="0">
                  <a:solidFill>
                    <a:schemeClr val="bg1"/>
                  </a:solidFill>
                </a:endParaRPr>
              </a:p>
              <a:p>
                <a:r>
                  <a:rPr lang="en-US" sz="1200" dirty="0">
                    <a:solidFill>
                      <a:schemeClr val="bg1"/>
                    </a:solidFill>
                    <a:highlight>
                      <a:srgbClr val="4471C4"/>
                    </a:highlight>
                  </a:rPr>
                  <a:t>   </a:t>
                </a:r>
                <a:r>
                  <a:rPr lang="en-US" sz="1200" dirty="0">
                    <a:solidFill>
                      <a:schemeClr val="bg1"/>
                    </a:solidFill>
                  </a:rPr>
                  <a:t> Conv 3x3 +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ReLU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C0973CA-CA73-264D-8AFA-2E35C7126194}"/>
                  </a:ext>
                </a:extLst>
              </p:cNvPr>
              <p:cNvSpPr txBox="1"/>
              <p:nvPr/>
            </p:nvSpPr>
            <p:spPr>
              <a:xfrm>
                <a:off x="1420076" y="6467957"/>
                <a:ext cx="637177" cy="321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highlight>
                      <a:srgbClr val="FC6D7F"/>
                    </a:highlight>
                  </a:rPr>
                  <a:t>   </a:t>
                </a:r>
                <a:r>
                  <a:rPr lang="en-US" sz="1200" dirty="0">
                    <a:solidFill>
                      <a:schemeClr val="bg1"/>
                    </a:solidFill>
                  </a:rPr>
                  <a:t> Max-pooling</a:t>
                </a:r>
              </a:p>
              <a:p>
                <a:endParaRPr lang="en-US" sz="1200" dirty="0">
                  <a:solidFill>
                    <a:schemeClr val="bg1"/>
                  </a:solidFill>
                </a:endParaRPr>
              </a:p>
              <a:p>
                <a:r>
                  <a:rPr lang="en-US" sz="1200" dirty="0">
                    <a:solidFill>
                      <a:schemeClr val="bg1"/>
                    </a:solidFill>
                    <a:highlight>
                      <a:srgbClr val="6FAD46"/>
                    </a:highlight>
                  </a:rPr>
                  <a:t>   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Upsampling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9E5F651-4C05-F249-8F1A-96A5E1D4DA88}"/>
                  </a:ext>
                </a:extLst>
              </p:cNvPr>
              <p:cNvSpPr txBox="1"/>
              <p:nvPr/>
            </p:nvSpPr>
            <p:spPr>
              <a:xfrm>
                <a:off x="2146766" y="6462268"/>
                <a:ext cx="927816" cy="321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highlight>
                      <a:srgbClr val="DAD901"/>
                    </a:highlight>
                  </a:rPr>
                  <a:t>   </a:t>
                </a:r>
                <a:r>
                  <a:rPr lang="en-US" sz="1200" dirty="0"/>
                  <a:t> </a:t>
                </a:r>
                <a:r>
                  <a:rPr lang="en-US" sz="1200" dirty="0">
                    <a:solidFill>
                      <a:schemeClr val="bg1"/>
                    </a:solidFill>
                  </a:rPr>
                  <a:t>Concatenation</a:t>
                </a:r>
              </a:p>
              <a:p>
                <a:endParaRPr lang="en-US" sz="1200" dirty="0">
                  <a:solidFill>
                    <a:schemeClr val="bg1"/>
                  </a:solidFill>
                </a:endParaRPr>
              </a:p>
              <a:p>
                <a:r>
                  <a:rPr lang="en-US" sz="1200" dirty="0">
                    <a:solidFill>
                      <a:schemeClr val="bg1"/>
                    </a:solidFill>
                    <a:highlight>
                      <a:srgbClr val="ED7E2F"/>
                    </a:highlight>
                  </a:rPr>
                  <a:t>   </a:t>
                </a:r>
                <a:r>
                  <a:rPr lang="en-US" sz="1200" dirty="0">
                    <a:solidFill>
                      <a:schemeClr val="bg1"/>
                    </a:solidFill>
                  </a:rPr>
                  <a:t> Conv 1x1 + Sigmoid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CC0E0C2-974F-6E48-B538-8E943535DFE4}"/>
                  </a:ext>
                </a:extLst>
              </p:cNvPr>
              <p:cNvSpPr txBox="1"/>
              <p:nvPr/>
            </p:nvSpPr>
            <p:spPr>
              <a:xfrm>
                <a:off x="84032" y="6446479"/>
                <a:ext cx="45440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FF23988-EE97-4141-867E-2FA904AC5BA1}"/>
                  </a:ext>
                </a:extLst>
              </p:cNvPr>
              <p:cNvSpPr txBox="1"/>
              <p:nvPr/>
            </p:nvSpPr>
            <p:spPr>
              <a:xfrm>
                <a:off x="184999" y="6451237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16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17AAFE5-4D97-1646-A58F-5C4815F2544D}"/>
                  </a:ext>
                </a:extLst>
              </p:cNvPr>
              <p:cNvSpPr txBox="1"/>
              <p:nvPr/>
            </p:nvSpPr>
            <p:spPr>
              <a:xfrm>
                <a:off x="511062" y="6375397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32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5864E4-F10F-094B-947D-6D1564C0CFB6}"/>
                  </a:ext>
                </a:extLst>
              </p:cNvPr>
              <p:cNvSpPr txBox="1"/>
              <p:nvPr/>
            </p:nvSpPr>
            <p:spPr>
              <a:xfrm>
                <a:off x="1189805" y="6054260"/>
                <a:ext cx="13631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128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A60DEE0-ADF8-E544-96F9-DC4C1D39556B}"/>
                  </a:ext>
                </a:extLst>
              </p:cNvPr>
              <p:cNvSpPr txBox="1"/>
              <p:nvPr/>
            </p:nvSpPr>
            <p:spPr>
              <a:xfrm>
                <a:off x="823094" y="6239996"/>
                <a:ext cx="106310" cy="1071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64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830A22A-D062-954C-A549-EAA0DA1D0A4B}"/>
                  </a:ext>
                </a:extLst>
              </p:cNvPr>
              <p:cNvSpPr txBox="1"/>
              <p:nvPr/>
            </p:nvSpPr>
            <p:spPr>
              <a:xfrm>
                <a:off x="1553559" y="5883505"/>
                <a:ext cx="13631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256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95919E5-6617-4742-B7AF-FBC4128D333B}"/>
                  </a:ext>
                </a:extLst>
              </p:cNvPr>
              <p:cNvSpPr txBox="1"/>
              <p:nvPr/>
            </p:nvSpPr>
            <p:spPr>
              <a:xfrm>
                <a:off x="1943254" y="6048408"/>
                <a:ext cx="13631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128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2364A37-4B70-FA4C-AAFD-38A0C518DC7F}"/>
                  </a:ext>
                </a:extLst>
              </p:cNvPr>
              <p:cNvSpPr txBox="1"/>
              <p:nvPr/>
            </p:nvSpPr>
            <p:spPr>
              <a:xfrm>
                <a:off x="2392816" y="6247410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64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F007033-9EFD-9143-818D-2A7BA507B525}"/>
                  </a:ext>
                </a:extLst>
              </p:cNvPr>
              <p:cNvSpPr txBox="1"/>
              <p:nvPr/>
            </p:nvSpPr>
            <p:spPr>
              <a:xfrm>
                <a:off x="2788975" y="6380485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32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DC057D4-EE6A-E649-8CCC-3864EBA163EF}"/>
                  </a:ext>
                </a:extLst>
              </p:cNvPr>
              <p:cNvSpPr txBox="1"/>
              <p:nvPr/>
            </p:nvSpPr>
            <p:spPr>
              <a:xfrm>
                <a:off x="3165357" y="6466888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16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60DC9E8-72E8-0548-B7BE-8024B6183BF5}"/>
                  </a:ext>
                </a:extLst>
              </p:cNvPr>
              <p:cNvSpPr txBox="1"/>
              <p:nvPr/>
            </p:nvSpPr>
            <p:spPr>
              <a:xfrm>
                <a:off x="3319346" y="6471645"/>
                <a:ext cx="45440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A08D79-A3B9-1B43-AE23-7AC65F43408E}"/>
                </a:ext>
              </a:extLst>
            </p:cNvPr>
            <p:cNvSpPr txBox="1"/>
            <p:nvPr/>
          </p:nvSpPr>
          <p:spPr>
            <a:xfrm rot="16200000">
              <a:off x="-341680" y="5731605"/>
              <a:ext cx="948471" cy="138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values indicate layer depth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5C0E4396-FC93-7E4F-BDB7-D8527EE3AFC1}"/>
              </a:ext>
            </a:extLst>
          </p:cNvPr>
          <p:cNvSpPr txBox="1"/>
          <p:nvPr/>
        </p:nvSpPr>
        <p:spPr>
          <a:xfrm>
            <a:off x="228600" y="158919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Model: Semantic segmentation, or “U-Net” </a:t>
            </a:r>
            <a:r>
              <a:rPr lang="en-US" sz="1400" b="1" dirty="0">
                <a:solidFill>
                  <a:srgbClr val="FFFF00"/>
                </a:solidFill>
              </a:rPr>
              <a:t>(</a:t>
            </a:r>
            <a:r>
              <a:rPr lang="en-US" sz="1400" b="1" dirty="0" err="1">
                <a:solidFill>
                  <a:srgbClr val="FFFF00"/>
                </a:solidFill>
              </a:rPr>
              <a:t>Ronneberger</a:t>
            </a:r>
            <a:r>
              <a:rPr lang="en-US" sz="1400" b="1" dirty="0">
                <a:solidFill>
                  <a:srgbClr val="FFFF00"/>
                </a:solidFill>
              </a:rPr>
              <a:t> et al. 2015)</a:t>
            </a:r>
            <a:endParaRPr lang="en-US" sz="14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6287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Methods and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3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6F6A1-0747-734A-A10B-4BA19A26E71C}"/>
              </a:ext>
            </a:extLst>
          </p:cNvPr>
          <p:cNvSpPr txBox="1"/>
          <p:nvPr/>
        </p:nvSpPr>
        <p:spPr>
          <a:xfrm>
            <a:off x="228600" y="590550"/>
            <a:ext cx="8147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LightningCast</a:t>
            </a:r>
            <a:r>
              <a:rPr lang="en-US" b="1" dirty="0">
                <a:solidFill>
                  <a:schemeClr val="bg1"/>
                </a:solidFill>
              </a:rPr>
              <a:t> model: U-Net architecture</a:t>
            </a:r>
            <a:endParaRPr lang="en-US" sz="1400" b="1" dirty="0">
              <a:solidFill>
                <a:schemeClr val="bg1"/>
              </a:solidFill>
            </a:endParaRP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Learns salient spatial, multispectral features from images; image-to-image translation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AC34C8-70EB-F14E-A217-3B800FE1E4E7}"/>
              </a:ext>
            </a:extLst>
          </p:cNvPr>
          <p:cNvSpPr txBox="1"/>
          <p:nvPr/>
        </p:nvSpPr>
        <p:spPr>
          <a:xfrm>
            <a:off x="304800" y="1132181"/>
            <a:ext cx="42813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Predictor channels (GOES-16 ABI):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0.64-µm reflectance (CH02)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1.6-µm reflectance (CH05)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10.3-µm brightness temperature (CH13)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12.2-µm brightness temperature (CH15)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Still exploring other predictor channels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9D513-47D0-F24F-85BD-95EDB3ED489F}"/>
              </a:ext>
            </a:extLst>
          </p:cNvPr>
          <p:cNvSpPr txBox="1"/>
          <p:nvPr/>
        </p:nvSpPr>
        <p:spPr>
          <a:xfrm>
            <a:off x="4404569" y="1135269"/>
            <a:ext cx="38981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Target/truth: GLM flash-extent density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Accumulated from </a:t>
            </a:r>
            <a:r>
              <a:rPr lang="en-US" sz="1400" b="1" i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en-US" sz="1400" b="1" i="1" baseline="-2500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</a:t>
            </a:r>
            <a:r>
              <a:rPr lang="en-US" sz="14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to </a:t>
            </a:r>
            <a:r>
              <a:rPr lang="en-US" sz="1400" b="1" i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en-US" sz="1400" b="1" i="1" baseline="-2500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</a:t>
            </a:r>
            <a:r>
              <a:rPr lang="en-US" sz="14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+ 60 min 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Binarized at 1 flash</a:t>
            </a:r>
          </a:p>
          <a:p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F9B515-5C4B-1C40-AB4B-877D792F67A3}"/>
              </a:ext>
            </a:extLst>
          </p:cNvPr>
          <p:cNvSpPr/>
          <p:nvPr/>
        </p:nvSpPr>
        <p:spPr>
          <a:xfrm>
            <a:off x="92581" y="590550"/>
            <a:ext cx="8213219" cy="1926626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8857729D-928C-3B4C-B94B-64B952D64A71}"/>
              </a:ext>
            </a:extLst>
          </p:cNvPr>
          <p:cNvSpPr/>
          <p:nvPr/>
        </p:nvSpPr>
        <p:spPr>
          <a:xfrm rot="5400000">
            <a:off x="3956602" y="-1515888"/>
            <a:ext cx="485173" cy="8147303"/>
          </a:xfrm>
          <a:prstGeom prst="rightBrace">
            <a:avLst>
              <a:gd name="adj1" fmla="val 90354"/>
              <a:gd name="adj2" fmla="val 83427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5AF6F6-26F0-C54B-857F-A4107268A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0" y="2899952"/>
            <a:ext cx="3717419" cy="21782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B4ED04C-ADF1-E349-A277-A5CB1BAC976D}"/>
              </a:ext>
            </a:extLst>
          </p:cNvPr>
          <p:cNvGrpSpPr/>
          <p:nvPr/>
        </p:nvGrpSpPr>
        <p:grpSpPr>
          <a:xfrm>
            <a:off x="4816980" y="2895928"/>
            <a:ext cx="3717420" cy="2178291"/>
            <a:chOff x="4160778" y="2895928"/>
            <a:chExt cx="3717420" cy="21782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C64BB3-6F53-4849-A0D8-428A08AF0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0778" y="2895928"/>
              <a:ext cx="3717420" cy="217829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7BAD0F-8D92-A84E-BA8B-AD7E1BBF9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3864" y="4761797"/>
              <a:ext cx="1896536" cy="278107"/>
            </a:xfrm>
            <a:prstGeom prst="rect">
              <a:avLst/>
            </a:prstGeom>
          </p:spPr>
        </p:pic>
      </p:grp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F6E0F60-7A63-164F-971A-13CC73691F6F}"/>
              </a:ext>
            </a:extLst>
          </p:cNvPr>
          <p:cNvSpPr/>
          <p:nvPr/>
        </p:nvSpPr>
        <p:spPr>
          <a:xfrm>
            <a:off x="4038600" y="3790950"/>
            <a:ext cx="6477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689E35-E609-314B-9031-A886B9DFE7AC}"/>
              </a:ext>
            </a:extLst>
          </p:cNvPr>
          <p:cNvSpPr txBox="1"/>
          <p:nvPr/>
        </p:nvSpPr>
        <p:spPr>
          <a:xfrm>
            <a:off x="4753408" y="2477184"/>
            <a:ext cx="3929851" cy="646331"/>
          </a:xfrm>
          <a:prstGeom prst="rect">
            <a:avLst/>
          </a:prstGeom>
          <a:solidFill>
            <a:schemeClr val="tx1"/>
          </a:solidFill>
          <a:ln>
            <a:solidFill>
              <a:srgbClr val="FF00C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C5"/>
                </a:solidFill>
              </a:rPr>
              <a:t>Output: Pixel-by-pixel probability ≥ 1 GLM flash in the next 60 min</a:t>
            </a:r>
          </a:p>
        </p:txBody>
      </p:sp>
    </p:spTree>
    <p:extLst>
      <p:ext uri="{BB962C8B-B14F-4D97-AF65-F5344CB8AC3E}">
        <p14:creationId xmlns:p14="http://schemas.microsoft.com/office/powerpoint/2010/main" val="76738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4" grpId="0"/>
      <p:bldP spid="6" grpId="0"/>
      <p:bldP spid="9" grpId="0" animBg="1"/>
      <p:bldP spid="10" grpId="0" animBg="1"/>
      <p:bldP spid="15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4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3" name="SC_20210616.mp4" descr="SC_20210616.mp4">
            <a:hlinkClick r:id="" action="ppaction://media"/>
            <a:extLst>
              <a:ext uri="{FF2B5EF4-FFF2-40B4-BE49-F238E27FC236}">
                <a16:creationId xmlns:a16="http://schemas.microsoft.com/office/drawing/2014/main" id="{45A62445-6577-4942-BBE8-2ED61D7E0E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0163" y="0"/>
            <a:ext cx="66246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9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5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4" name="GOMaine_20210609.mp4" descr="GOMaine_20210609.mp4">
            <a:hlinkClick r:id="" action="ppaction://media"/>
            <a:extLst>
              <a:ext uri="{FF2B5EF4-FFF2-40B4-BE49-F238E27FC236}">
                <a16:creationId xmlns:a16="http://schemas.microsoft.com/office/drawing/2014/main" id="{A2556D59-DB9A-0144-81CA-65F68529A9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5250" y="0"/>
            <a:ext cx="641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5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6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Iowa_20210714.mp4" descr="Iowa_20210714.mp4">
            <a:hlinkClick r:id="" action="ppaction://media"/>
            <a:extLst>
              <a:ext uri="{FF2B5EF4-FFF2-40B4-BE49-F238E27FC236}">
                <a16:creationId xmlns:a16="http://schemas.microsoft.com/office/drawing/2014/main" id="{5A76EF5B-BA95-1B46-9B6D-54310A56F2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900" y="0"/>
            <a:ext cx="71866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2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7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6F-A2E6-C04C-9864-8FB90CF63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294" y="57151"/>
            <a:ext cx="3445220" cy="2462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387D38-BEEC-1F49-BB56-BCD9D93BD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180" y="57150"/>
            <a:ext cx="3445220" cy="2462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41405-0D54-BF4C-B29B-CD6A23807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294" y="2618995"/>
            <a:ext cx="3445220" cy="2462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2641BB-EE09-D346-A2E2-FEACEADC9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180" y="2618995"/>
            <a:ext cx="3445220" cy="24628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5D19CA-FB3B-2C4D-A54A-E50D991D383D}"/>
              </a:ext>
            </a:extLst>
          </p:cNvPr>
          <p:cNvSpPr txBox="1"/>
          <p:nvPr/>
        </p:nvSpPr>
        <p:spPr>
          <a:xfrm>
            <a:off x="76200" y="209550"/>
            <a:ext cx="2209800" cy="584775"/>
          </a:xfrm>
          <a:prstGeom prst="rect">
            <a:avLst/>
          </a:prstGeom>
          <a:solidFill>
            <a:schemeClr val="tx1"/>
          </a:solidFill>
          <a:effectLst>
            <a:outerShdw blurRad="50800" dist="50800" dir="48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F9F6"/>
                </a:solidFill>
              </a:rPr>
              <a:t>P(LTG) ≥ 25% 51 min prior to first flash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EC31F-4CCA-7B47-A0F2-A7846BE9313F}"/>
              </a:ext>
            </a:extLst>
          </p:cNvPr>
          <p:cNvSpPr txBox="1"/>
          <p:nvPr/>
        </p:nvSpPr>
        <p:spPr>
          <a:xfrm>
            <a:off x="6781800" y="285750"/>
            <a:ext cx="22098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BFD05"/>
                </a:solidFill>
              </a:rPr>
              <a:t>P(LTG) ≥ 50% 43 min prior to first flash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49BC70-41BD-6F4B-8F82-89340B718EDC}"/>
              </a:ext>
            </a:extLst>
          </p:cNvPr>
          <p:cNvSpPr txBox="1"/>
          <p:nvPr/>
        </p:nvSpPr>
        <p:spPr>
          <a:xfrm>
            <a:off x="187698" y="2847517"/>
            <a:ext cx="22098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C5"/>
                </a:solidFill>
              </a:rPr>
              <a:t>P(LTG) ≥ 75% 30 min prior to first flash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B5758-EEE7-9848-9E20-D0D153B6B9F7}"/>
              </a:ext>
            </a:extLst>
          </p:cNvPr>
          <p:cNvSpPr txBox="1"/>
          <p:nvPr/>
        </p:nvSpPr>
        <p:spPr>
          <a:xfrm>
            <a:off x="7451474" y="2881673"/>
            <a:ext cx="1159125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First flash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at 20:30 Z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03D9CE-82E7-7448-B489-4077DDACB4C9}"/>
              </a:ext>
            </a:extLst>
          </p:cNvPr>
          <p:cNvCxnSpPr>
            <a:stCxn id="9" idx="2"/>
          </p:cNvCxnSpPr>
          <p:nvPr/>
        </p:nvCxnSpPr>
        <p:spPr>
          <a:xfrm>
            <a:off x="1181100" y="794325"/>
            <a:ext cx="1216398" cy="405825"/>
          </a:xfrm>
          <a:prstGeom prst="straightConnector1">
            <a:avLst/>
          </a:prstGeom>
          <a:ln w="38100">
            <a:solidFill>
              <a:srgbClr val="00F9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3DBFE9-6057-4B4D-9F0B-665403C4A844}"/>
              </a:ext>
            </a:extLst>
          </p:cNvPr>
          <p:cNvCxnSpPr>
            <a:cxnSpLocks/>
          </p:cNvCxnSpPr>
          <p:nvPr/>
        </p:nvCxnSpPr>
        <p:spPr>
          <a:xfrm flipH="1">
            <a:off x="6172200" y="870525"/>
            <a:ext cx="1676400" cy="329625"/>
          </a:xfrm>
          <a:prstGeom prst="straightConnector1">
            <a:avLst/>
          </a:prstGeom>
          <a:ln w="38100">
            <a:solidFill>
              <a:srgbClr val="3BFD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F82D8D8-4A69-004D-96E0-1BE08D90E04D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292598" y="3432292"/>
            <a:ext cx="1216566" cy="282458"/>
          </a:xfrm>
          <a:prstGeom prst="straightConnector1">
            <a:avLst/>
          </a:prstGeom>
          <a:ln w="38100">
            <a:solidFill>
              <a:srgbClr val="FF00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BCB97F-9F39-9A4A-807B-9A8DB82C241E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172200" y="3174061"/>
            <a:ext cx="1279274" cy="5406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47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8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pltg_meso_20200827.mp4" descr="pltg_meso_20200827.mp4">
            <a:hlinkClick r:id="" action="ppaction://media"/>
            <a:extLst>
              <a:ext uri="{FF2B5EF4-FFF2-40B4-BE49-F238E27FC236}">
                <a16:creationId xmlns:a16="http://schemas.microsoft.com/office/drawing/2014/main" id="{B3EAD93D-AFC2-D148-8120-7161CF58F5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8888" y="0"/>
            <a:ext cx="66246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9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3" name="pltg_20200824.mp4" descr="pltg_20200824.mp4">
            <a:hlinkClick r:id="" action="ppaction://media"/>
            <a:extLst>
              <a:ext uri="{FF2B5EF4-FFF2-40B4-BE49-F238E27FC236}">
                <a16:creationId xmlns:a16="http://schemas.microsoft.com/office/drawing/2014/main" id="{AEC2993B-C754-D44D-8ED1-4486B2E41A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8413" y="0"/>
            <a:ext cx="66071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7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2_Office Theme">
  <a:themeElements>
    <a:clrScheme name="Custom 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9C1D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230325</TotalTime>
  <Words>711</Words>
  <Application>Microsoft Macintosh PowerPoint</Application>
  <PresentationFormat>On-screen Show (16:9)</PresentationFormat>
  <Paragraphs>145</Paragraphs>
  <Slides>21</Slides>
  <Notes>21</Notes>
  <HiddenSlides>1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Arial Black</vt:lpstr>
      <vt:lpstr>Calibri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Walker</dc:creator>
  <cp:lastModifiedBy>Microsoft Office User</cp:lastModifiedBy>
  <cp:revision>1182</cp:revision>
  <cp:lastPrinted>2014-06-21T21:52:15Z</cp:lastPrinted>
  <dcterms:created xsi:type="dcterms:W3CDTF">2014-04-07T15:54:44Z</dcterms:created>
  <dcterms:modified xsi:type="dcterms:W3CDTF">2021-09-03T14:01:49Z</dcterms:modified>
</cp:coreProperties>
</file>