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93750"/>
  </p:normalViewPr>
  <p:slideViewPr>
    <p:cSldViewPr snapToGrid="0" snapToObjects="1">
      <p:cViewPr varScale="1">
        <p:scale>
          <a:sx n="116" d="100"/>
          <a:sy n="116" d="100"/>
        </p:scale>
        <p:origin x="2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37ACD-2CDA-944B-A529-5E8BDE6B2755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822FE-DBBE-8B49-91CF-F505F84B9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2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Major Result to go in lower left side: Figures should not be too complex or busy – this example is probably the limit of acceptable complexity.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4D0471-CF94-FE49-B597-45E74275C633}" type="slidenum">
              <a:rPr lang="en-US">
                <a:latin typeface="Arial" pitchFamily="-112" charset="0"/>
              </a:rPr>
              <a:pPr/>
              <a:t>1</a:t>
            </a:fld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2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2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8"/>
          <p:cNvSpPr>
            <a:spLocks noChangeShapeType="1"/>
          </p:cNvSpPr>
          <p:nvPr userDrawn="1"/>
        </p:nvSpPr>
        <p:spPr bwMode="auto">
          <a:xfrm>
            <a:off x="274320" y="914400"/>
            <a:ext cx="8595360" cy="0"/>
          </a:xfrm>
          <a:prstGeom prst="line">
            <a:avLst/>
          </a:prstGeom>
          <a:noFill/>
          <a:ln w="28575">
            <a:solidFill>
              <a:srgbClr val="173D8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 flipH="1">
            <a:off x="4572000" y="1005840"/>
            <a:ext cx="0" cy="512064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" name="Picture 37" descr="Uw-madison-logo.png">
            <a:extLst>
              <a:ext uri="{FF2B5EF4-FFF2-40B4-BE49-F238E27FC236}">
                <a16:creationId xmlns:a16="http://schemas.microsoft.com/office/drawing/2014/main" id="{2B543117-74F2-1642-9A1F-94D47E02D0E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6217920"/>
            <a:ext cx="1828800" cy="57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DF5AE-88BA-2649-9F60-6DB8E226F1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91440"/>
            <a:ext cx="1036037" cy="731520"/>
          </a:xfrm>
          <a:prstGeom prst="rect">
            <a:avLst/>
          </a:prstGeom>
        </p:spPr>
      </p:pic>
      <p:pic>
        <p:nvPicPr>
          <p:cNvPr id="7" name="Picture 3" descr="C:\PaulMenzel\acronyms &amp; logos &amp; addresses\new_cimss_logo.png">
            <a:extLst>
              <a:ext uri="{FF2B5EF4-FFF2-40B4-BE49-F238E27FC236}">
                <a16:creationId xmlns:a16="http://schemas.microsoft.com/office/drawing/2014/main" id="{CF07BA12-2510-AE43-8C7F-2CC30DE6E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1" y="91440"/>
            <a:ext cx="9751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28">
            <a:extLst>
              <a:ext uri="{FF2B5EF4-FFF2-40B4-BE49-F238E27FC236}">
                <a16:creationId xmlns:a16="http://schemas.microsoft.com/office/drawing/2014/main" id="{DE12F8D6-3E1E-4E4E-A4EC-F026A8BD75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74320" y="6181060"/>
            <a:ext cx="859536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5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4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2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447800" y="50676"/>
            <a:ext cx="60198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Helvetica" pitchFamily="2" charset="0"/>
              </a:rPr>
              <a:t>ProbSevere</a:t>
            </a:r>
            <a:r>
              <a:rPr lang="en-US" dirty="0">
                <a:latin typeface="Helvetica" pitchFamily="2" charset="0"/>
              </a:rPr>
              <a:t>: Upgrades and Adaptation to Offshore Thunderstorms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Helvetica" pitchFamily="2" charset="0"/>
              </a:rPr>
              <a:t>PI: Mike </a:t>
            </a:r>
            <a:r>
              <a:rPr lang="en-US" sz="1200" dirty="0" err="1">
                <a:latin typeface="Helvetica" pitchFamily="2" charset="0"/>
              </a:rPr>
              <a:t>Pavolonis</a:t>
            </a:r>
            <a:r>
              <a:rPr lang="en-US" sz="1200" dirty="0">
                <a:latin typeface="Helvetica" pitchFamily="2" charset="0"/>
              </a:rPr>
              <a:t>   Team: John </a:t>
            </a:r>
            <a:r>
              <a:rPr lang="en-US" sz="1200" dirty="0" err="1">
                <a:latin typeface="Helvetica" pitchFamily="2" charset="0"/>
              </a:rPr>
              <a:t>Cintineo</a:t>
            </a:r>
            <a:r>
              <a:rPr lang="en-US" sz="1200" dirty="0">
                <a:latin typeface="Helvetica" pitchFamily="2" charset="0"/>
              </a:rPr>
              <a:t>, Justin </a:t>
            </a:r>
            <a:r>
              <a:rPr lang="en-US" sz="1200" dirty="0" err="1">
                <a:latin typeface="Helvetica" pitchFamily="2" charset="0"/>
              </a:rPr>
              <a:t>Sieglaff</a:t>
            </a:r>
            <a:r>
              <a:rPr lang="en-US" sz="1200" dirty="0">
                <a:latin typeface="Helvetica" pitchFamily="2" charset="0"/>
              </a:rPr>
              <a:t>, Jason Brunner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701363" y="3749040"/>
            <a:ext cx="420624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/>
              <a:t>Highlights and Outcomes</a:t>
            </a:r>
            <a:endParaRPr lang="en-US" sz="1600" dirty="0">
              <a:solidFill>
                <a:schemeClr val="accent2"/>
              </a:solidFill>
            </a:endParaRPr>
          </a:p>
          <a:p>
            <a:pPr algn="just">
              <a:buSzPct val="70000"/>
              <a:buFont typeface="Wingdings" charset="2"/>
              <a:buChar char="q"/>
            </a:pPr>
            <a:r>
              <a:rPr lang="en-US" sz="1600" dirty="0">
                <a:cs typeface="Arial Narrow"/>
              </a:rPr>
              <a:t> Created GLM training dataset</a:t>
            </a:r>
          </a:p>
          <a:p>
            <a:pPr algn="just">
              <a:buSzPct val="70000"/>
              <a:buFont typeface="Wingdings" charset="2"/>
              <a:buChar char="q"/>
            </a:pPr>
            <a:r>
              <a:rPr lang="en-US" sz="1600" dirty="0">
                <a:ea typeface="Arial Narrow" pitchFamily="-112" charset="0"/>
                <a:cs typeface="Arial Narrow"/>
              </a:rPr>
              <a:t> Created offshore vertical cloud growth database</a:t>
            </a:r>
          </a:p>
          <a:p>
            <a:pPr algn="just">
              <a:buSzPct val="70000"/>
              <a:buFont typeface="Wingdings" charset="2"/>
              <a:buChar char="q"/>
            </a:pPr>
            <a:r>
              <a:rPr lang="en-US" sz="1600" dirty="0">
                <a:ea typeface="Arial Narrow" pitchFamily="-112" charset="0"/>
                <a:cs typeface="Arial Narrow"/>
              </a:rPr>
              <a:t> Found HRRR 10-m wind field to be a skillful predictor for </a:t>
            </a:r>
            <a:r>
              <a:rPr lang="en-US" sz="1600" dirty="0" err="1">
                <a:ea typeface="Arial Narrow" pitchFamily="-112" charset="0"/>
                <a:cs typeface="Arial Narrow"/>
              </a:rPr>
              <a:t>ProbWind</a:t>
            </a:r>
            <a:r>
              <a:rPr lang="en-US" sz="1600" dirty="0">
                <a:ea typeface="Arial Narrow" pitchFamily="-112" charset="0"/>
                <a:cs typeface="Arial Narrow"/>
              </a:rPr>
              <a:t> model</a:t>
            </a:r>
            <a:endParaRPr lang="en-US" sz="1600" dirty="0">
              <a:ea typeface="Arial Narrow" pitchFamily="-112" charset="0"/>
              <a:cs typeface="Arial Narrow" pitchFamily="-112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74320" y="1093885"/>
            <a:ext cx="4206240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just">
              <a:spcAft>
                <a:spcPts val="800"/>
              </a:spcAft>
            </a:pPr>
            <a:r>
              <a:rPr lang="en-US" sz="1500" b="1" dirty="0">
                <a:latin typeface="Helvetica" pitchFamily="2" charset="0"/>
              </a:rPr>
              <a:t>Motivation:</a:t>
            </a:r>
            <a:r>
              <a:rPr lang="en-US" sz="1500" dirty="0">
                <a:latin typeface="Helvetica" pitchFamily="2" charset="0"/>
              </a:rPr>
              <a:t>  Serve society’s need for weather and water; provide critical support for the NOAA mission</a:t>
            </a:r>
            <a:endParaRPr lang="en-US" sz="1500" b="1" dirty="0">
              <a:latin typeface="Helvetica" pitchFamily="2" charset="0"/>
            </a:endParaRPr>
          </a:p>
          <a:p>
            <a:pPr marL="457200" indent="-457200" algn="just">
              <a:spcAft>
                <a:spcPts val="800"/>
              </a:spcAft>
            </a:pPr>
            <a:endParaRPr lang="en-US" sz="1500" dirty="0">
              <a:latin typeface="Helvetica" pitchFamily="2" charset="0"/>
            </a:endParaRPr>
          </a:p>
          <a:p>
            <a:pPr marL="457200" indent="-457200" algn="just">
              <a:spcAft>
                <a:spcPts val="800"/>
              </a:spcAft>
            </a:pPr>
            <a:r>
              <a:rPr lang="en-US" sz="1500" b="1" dirty="0">
                <a:latin typeface="Helvetica" pitchFamily="2" charset="0"/>
              </a:rPr>
              <a:t>Objectives:</a:t>
            </a:r>
            <a:r>
              <a:rPr lang="en-US" sz="1500" dirty="0">
                <a:latin typeface="Helvetica" pitchFamily="2" charset="0"/>
              </a:rPr>
              <a:t>  1) Improve </a:t>
            </a:r>
            <a:r>
              <a:rPr lang="en-US" sz="1500" dirty="0" err="1">
                <a:latin typeface="Helvetica" pitchFamily="2" charset="0"/>
              </a:rPr>
              <a:t>ProbSevere</a:t>
            </a:r>
            <a:r>
              <a:rPr lang="en-US" sz="1500" dirty="0">
                <a:latin typeface="Helvetica" pitchFamily="2" charset="0"/>
              </a:rPr>
              <a:t> over CONUS with GLM data, more ABI fields, and HRRR data; 2) create a </a:t>
            </a:r>
            <a:r>
              <a:rPr lang="en-US" sz="1500" dirty="0" err="1">
                <a:latin typeface="Helvetica" pitchFamily="2" charset="0"/>
              </a:rPr>
              <a:t>ProbSevere</a:t>
            </a:r>
            <a:r>
              <a:rPr lang="en-US" sz="1500" dirty="0">
                <a:latin typeface="Helvetica" pitchFamily="2" charset="0"/>
              </a:rPr>
              <a:t>-like product for offshore thunderstorms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B59E5D5-B272-E840-B01A-1DD31881C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" y="3749040"/>
            <a:ext cx="4206240" cy="20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just">
              <a:spcAft>
                <a:spcPts val="800"/>
              </a:spcAft>
            </a:pPr>
            <a:r>
              <a:rPr lang="en-US" sz="1500" b="1" dirty="0">
                <a:latin typeface="Helvetica" pitchFamily="2" charset="0"/>
              </a:rPr>
              <a:t>Approach:</a:t>
            </a:r>
            <a:r>
              <a:rPr lang="en-US" sz="1500" dirty="0">
                <a:latin typeface="Helvetica" pitchFamily="2" charset="0"/>
              </a:rPr>
              <a:t>  1) Using gridded GLM fields (e.g., flash extent density, total optical energy) to create a training database from 2018 </a:t>
            </a:r>
            <a:r>
              <a:rPr lang="en-US" sz="1500" dirty="0" err="1">
                <a:latin typeface="Helvetica" pitchFamily="2" charset="0"/>
              </a:rPr>
              <a:t>ProbSevere</a:t>
            </a:r>
            <a:r>
              <a:rPr lang="en-US" sz="1500" dirty="0">
                <a:latin typeface="Helvetica" pitchFamily="2" charset="0"/>
              </a:rPr>
              <a:t> severe and non-severe storms.</a:t>
            </a:r>
          </a:p>
          <a:p>
            <a:pPr marL="457200" indent="-457200" algn="just">
              <a:spcAft>
                <a:spcPts val="800"/>
              </a:spcAft>
            </a:pPr>
            <a:r>
              <a:rPr lang="en-US" sz="1500" dirty="0">
                <a:latin typeface="Helvetica" pitchFamily="2" charset="0"/>
              </a:rPr>
              <a:t>2) Investigating anomaly detection for offshore regions using ABI growth rates and GLM fields.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C49ED9-9A77-2F48-B98D-6E506CDF2DC3}"/>
              </a:ext>
            </a:extLst>
          </p:cNvPr>
          <p:cNvSpPr txBox="1"/>
          <p:nvPr/>
        </p:nvSpPr>
        <p:spPr>
          <a:xfrm>
            <a:off x="7539720" y="6319959"/>
            <a:ext cx="109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April, 2019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BD060C8D-BAB3-BF48-94CD-D28D0861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" y="5760720"/>
            <a:ext cx="42062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just">
              <a:spcAft>
                <a:spcPts val="800"/>
              </a:spcAft>
            </a:pPr>
            <a:r>
              <a:rPr lang="en-US" sz="1500" b="1" dirty="0">
                <a:latin typeface="Helvetica" pitchFamily="2" charset="0"/>
              </a:rPr>
              <a:t>Co-I’s: </a:t>
            </a:r>
            <a:r>
              <a:rPr lang="en-US" sz="1500" dirty="0">
                <a:latin typeface="Helvetica" pitchFamily="2" charset="0"/>
              </a:rPr>
              <a:t>Jack </a:t>
            </a:r>
            <a:r>
              <a:rPr lang="en-US" sz="1500" dirty="0" err="1">
                <a:latin typeface="Helvetica" pitchFamily="2" charset="0"/>
              </a:rPr>
              <a:t>Dostalek</a:t>
            </a:r>
            <a:r>
              <a:rPr lang="en-US" sz="1500" dirty="0">
                <a:latin typeface="Helvetica" pitchFamily="2" charset="0"/>
              </a:rPr>
              <a:t> (CSU/CIRA)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FCB064-C295-DD44-BAE7-A46880C846A5}"/>
              </a:ext>
            </a:extLst>
          </p:cNvPr>
          <p:cNvSpPr/>
          <p:nvPr/>
        </p:nvSpPr>
        <p:spPr>
          <a:xfrm>
            <a:off x="4738416" y="2401074"/>
            <a:ext cx="420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The joint conditional probability distributions of ENI flash rates and GLM flash extent density (FED) for non-severe storms (left), severe hail-producing storms (center) and the ratio of </a:t>
            </a:r>
            <a:r>
              <a:rPr lang="en-US" sz="800" b="1"/>
              <a:t>the severe hail </a:t>
            </a:r>
            <a:r>
              <a:rPr lang="en-US" sz="800" b="1" dirty="0"/>
              <a:t>to non-severe classes (right). The region between 5-20 GLM max FED (y-axis) and 20-80 ENI flash rate (x-axis) highlights an area of large ENI flash rates relative to GLM FED, where severe hail is more probable.</a:t>
            </a:r>
            <a:r>
              <a:rPr lang="en-US" sz="800" dirty="0"/>
              <a:t> </a:t>
            </a:r>
            <a:endParaRPr lang="en-US" sz="800" dirty="0">
              <a:solidFill>
                <a:srgbClr val="800000"/>
              </a:solidFill>
              <a:latin typeface="Helvetica" pitchFamily="2" charset="0"/>
              <a:cs typeface="Helvetic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D9B941-07F1-4E47-9BD9-33C8A19806DA}"/>
              </a:ext>
            </a:extLst>
          </p:cNvPr>
          <p:cNvSpPr txBox="1"/>
          <p:nvPr/>
        </p:nvSpPr>
        <p:spPr>
          <a:xfrm>
            <a:off x="4572000" y="309163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Severe hail appears to be more probable in storms with low GLM FED but high ENI flash rates</a:t>
            </a:r>
          </a:p>
        </p:txBody>
      </p:sp>
      <p:pic>
        <p:nvPicPr>
          <p:cNvPr id="13" name="Picture 1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CD94CEE-E16E-9147-A699-8E418D0A8FEA}"/>
              </a:ext>
            </a:extLst>
          </p:cNvPr>
          <p:cNvPicPr/>
          <p:nvPr/>
        </p:nvPicPr>
        <p:blipFill rotWithShape="1">
          <a:blip r:embed="rId3"/>
          <a:srcRect l="1984" t="9524" r="1587" b="10714"/>
          <a:stretch/>
        </p:blipFill>
        <p:spPr bwMode="auto">
          <a:xfrm>
            <a:off x="4781566" y="1058506"/>
            <a:ext cx="4064184" cy="134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E8A4E9-942C-BB47-8AA0-50B28FA6005F}"/>
              </a:ext>
            </a:extLst>
          </p:cNvPr>
          <p:cNvSpPr txBox="1"/>
          <p:nvPr/>
        </p:nvSpPr>
        <p:spPr>
          <a:xfrm>
            <a:off x="4572000" y="5747867"/>
            <a:ext cx="39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Funding Source: NOAA GOES-R3</a:t>
            </a:r>
          </a:p>
        </p:txBody>
      </p:sp>
    </p:spTree>
    <p:extLst>
      <p:ext uri="{BB962C8B-B14F-4D97-AF65-F5344CB8AC3E}">
        <p14:creationId xmlns:p14="http://schemas.microsoft.com/office/powerpoint/2010/main" val="2097398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292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 Mateling</dc:creator>
  <cp:lastModifiedBy>Microsoft Office User</cp:lastModifiedBy>
  <cp:revision>22</cp:revision>
  <dcterms:created xsi:type="dcterms:W3CDTF">2015-10-26T00:25:09Z</dcterms:created>
  <dcterms:modified xsi:type="dcterms:W3CDTF">2019-04-04T16:36:12Z</dcterms:modified>
</cp:coreProperties>
</file>