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64" r:id="rId4"/>
    <p:sldId id="265" r:id="rId5"/>
    <p:sldId id="270" r:id="rId6"/>
    <p:sldId id="266" r:id="rId7"/>
    <p:sldId id="27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9D4F"/>
    <a:srgbClr val="EB2FD1"/>
    <a:srgbClr val="FF1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0"/>
    <p:restoredTop sz="94680"/>
  </p:normalViewPr>
  <p:slideViewPr>
    <p:cSldViewPr snapToGrid="0" snapToObjects="1">
      <p:cViewPr varScale="1">
        <p:scale>
          <a:sx n="130" d="100"/>
          <a:sy n="130" d="100"/>
        </p:scale>
        <p:origin x="2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80121-0EC7-AB4D-950F-79C531EF2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A6835-6E39-E049-BA70-B6C014022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A1985-DEA9-514F-86FB-93D74CCB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486AE-4C0B-4C41-829B-BE29AC8F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1B848-4534-3244-A142-5D6233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4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5D974-CCD3-AB42-B124-903C4631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1689E-CBF5-BE43-B637-5BFAA3A6E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DDA9B-864E-F34F-8DA8-20758B2C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E4D03-F2C6-864E-AC4D-AD3E80EDD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F004E-0710-4A49-8648-A436F433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9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43787B-B2B5-CA4B-BF04-3B85BB92C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31393-8BE7-414C-8E40-73AF383B7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59C47-AAA9-164F-B9A2-95A4FF8A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68234-1633-BD45-B736-E21A94C3A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4BBFC-9255-9645-82FB-CE7BB574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9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962E-2370-054C-AA53-535A0C42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86E61-961A-5342-B7C1-9A93AA923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90F1-D9BC-7D46-B340-BFD7A170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B0398-5C27-874D-B5D6-FCABF0AE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F14A7-A40D-444C-9C37-5C0B53F9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8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D7AB5-B90C-7E4D-8AA0-50BA2974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9C264-3CC6-9D4B-B4C6-E87AA5BBD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3031A-DC1F-D846-809D-864925D5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2B5BC-7C85-4D4A-BBC7-14E1A63D8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53BE1-47DB-E94B-A2FC-02EB89A23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BEC27-E2A9-3F42-BB57-332AA3D4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F872A-DD86-4D4B-88B4-D018FA3DD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665E2-5FA3-FA42-956D-985912283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A539A-E1AA-C04E-8556-E7E64481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BA181-8DAA-9744-9EFB-EC96511F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93976-D875-F54C-A2C9-1B9FBC084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1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0F3B-B710-EC45-9054-010EB8A6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2560F-4416-6647-A632-2990CE0F6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B0DE2-6CE8-C74A-AC60-8FE17B669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60F387-8B7E-8E45-A9DC-488003004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67508-1D91-2347-8A67-E3D29AC5A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85E3D5-2B15-3C4B-A504-7A27B749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A62591-EAFB-A940-BCCB-2E34D1B1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C6C298-317B-2541-ACD4-953C7704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7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C754-28CF-5D48-8F25-C9D7B430C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03C1C-2E9B-7C43-8406-41688518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4C251-B62B-7444-9EA2-F3EFBC94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88077-CEC5-A542-BA0F-1A4151A1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3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5B58B1-712A-0249-A15D-A2782DCEA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45FE8-A761-864B-89AF-7399D6EE0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38227-34B2-9346-ADE4-DC984804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52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F71F-EB73-A343-8612-C8442AE6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223C7-6A92-C445-97C1-D2DBE541F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7766B-4F97-C249-9A50-F0314F748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ED75F-A0AF-D94B-9952-4CA4F9952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B0D96-B7E0-7946-AEDC-DBC1402A5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5ED69-E7A2-7248-B808-C4DEEF84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0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9435-9249-5C41-BAAC-1CFFDA89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972455-E777-0046-9AED-0FC34B953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43BD4-C8D8-B947-B244-8C5ADF619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3E2EC-4CC9-B447-AA94-2ED145EE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7ED5B-6815-F94C-8F80-E94C5128E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48B6A-941A-D844-86D5-92A82F46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6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35DE07-872B-A74D-BBFE-09A60945F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480EB-4ABC-FB41-B9E2-BA95BC1EE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F8214-C354-D54A-B4C3-97F735BC6A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111B4-AEBF-FF46-BB90-1097504E708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3AFD-D567-6B44-A708-0B63205FE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66924-35FC-5241-9FC0-2E5D9F4CD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354CE-EB17-674D-8F0A-CDAA98953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1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2384-6A2D-BF45-8ED6-E701CF635A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ProbSevere</a:t>
            </a:r>
            <a:r>
              <a:rPr lang="en-US" dirty="0"/>
              <a:t> – AI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151F8-DF4D-EF4B-956C-11387F6ADF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 June 2019</a:t>
            </a:r>
          </a:p>
        </p:txBody>
      </p:sp>
    </p:spTree>
    <p:extLst>
      <p:ext uri="{BB962C8B-B14F-4D97-AF65-F5344CB8AC3E}">
        <p14:creationId xmlns:p14="http://schemas.microsoft.com/office/powerpoint/2010/main" val="271424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21DE66-F0DB-3A4D-A157-E65038C3408D}"/>
              </a:ext>
            </a:extLst>
          </p:cNvPr>
          <p:cNvSpPr txBox="1"/>
          <p:nvPr/>
        </p:nvSpPr>
        <p:spPr>
          <a:xfrm>
            <a:off x="753552" y="944836"/>
            <a:ext cx="963631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Problem: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 severe storm-top features from ABI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E.g., AACP, enhanced-V, strong 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convolutional neural network (CNN) to identify </a:t>
            </a:r>
            <a:r>
              <a:rPr lang="en-US" sz="2400" dirty="0">
                <a:solidFill>
                  <a:srgbClr val="C00000"/>
                </a:solidFill>
              </a:rPr>
              <a:t>‘supercell’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70C0"/>
                </a:solidFill>
              </a:rPr>
              <a:t>‘ordinary/non-supercell’ </a:t>
            </a:r>
            <a:r>
              <a:rPr lang="en-US" sz="2400" dirty="0"/>
              <a:t>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What we have right now: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~128,000 ‘ordinary’ or ‘non-supercell’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~16,500 ‘supercell’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15 days from May 2018; 4 days from June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Each image is one storm from one time (using CONUS ABI images)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Using </a:t>
            </a:r>
            <a:r>
              <a:rPr lang="en-US" sz="2400" dirty="0" err="1"/>
              <a:t>ProbSevere</a:t>
            </a:r>
            <a:r>
              <a:rPr lang="en-US" sz="2400" dirty="0"/>
              <a:t> radar storm object centroids to gather image patches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B605D-146F-084F-96FF-C8B3D4BA7AC6}"/>
              </a:ext>
            </a:extLst>
          </p:cNvPr>
          <p:cNvSpPr txBox="1"/>
          <p:nvPr/>
        </p:nvSpPr>
        <p:spPr>
          <a:xfrm>
            <a:off x="4596699" y="264662"/>
            <a:ext cx="3652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Data and Methods</a:t>
            </a:r>
          </a:p>
        </p:txBody>
      </p:sp>
    </p:spTree>
    <p:extLst>
      <p:ext uri="{BB962C8B-B14F-4D97-AF65-F5344CB8AC3E}">
        <p14:creationId xmlns:p14="http://schemas.microsoft.com/office/powerpoint/2010/main" val="353935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21DE66-F0DB-3A4D-A157-E65038C3408D}"/>
              </a:ext>
            </a:extLst>
          </p:cNvPr>
          <p:cNvSpPr txBox="1"/>
          <p:nvPr/>
        </p:nvSpPr>
        <p:spPr>
          <a:xfrm>
            <a:off x="427197" y="803713"/>
            <a:ext cx="88596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input (channel 13 BT) – image patches are 32 x 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Conv2D</a:t>
            </a:r>
            <a:r>
              <a:rPr lang="en-US" sz="2000" dirty="0">
                <a:sym typeface="Wingdings" pitchFamily="2" charset="2"/>
              </a:rPr>
              <a:t>MaxPool (4 times)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Number of conv. filters: 8163264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Each filter is 3 x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fully connected layers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Vectors of 128 </a:t>
            </a:r>
            <a:r>
              <a:rPr lang="en-US" sz="2000" dirty="0">
                <a:sym typeface="Wingdings" pitchFamily="2" charset="2"/>
              </a:rPr>
              <a:t>and 16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Output: Probability of </a:t>
            </a:r>
            <a:r>
              <a:rPr lang="en-US" sz="2000" dirty="0">
                <a:solidFill>
                  <a:srgbClr val="C00000"/>
                </a:solidFill>
                <a:sym typeface="Wingdings" pitchFamily="2" charset="2"/>
              </a:rPr>
              <a:t>‘supercell’ </a:t>
            </a:r>
            <a:endParaRPr lang="en-US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Number of epochs: 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Learning rate: 0.0001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B605D-146F-084F-96FF-C8B3D4BA7AC6}"/>
              </a:ext>
            </a:extLst>
          </p:cNvPr>
          <p:cNvSpPr txBox="1"/>
          <p:nvPr/>
        </p:nvSpPr>
        <p:spPr>
          <a:xfrm>
            <a:off x="4596699" y="81782"/>
            <a:ext cx="2363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CNN details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FE592E-112C-574D-B4D5-8A094DAB4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01" y="4008015"/>
            <a:ext cx="8786482" cy="25853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5AAB24-C4E1-944F-9A44-13DFE9ED0B01}"/>
              </a:ext>
            </a:extLst>
          </p:cNvPr>
          <p:cNvSpPr txBox="1"/>
          <p:nvPr/>
        </p:nvSpPr>
        <p:spPr>
          <a:xfrm>
            <a:off x="427197" y="5806440"/>
            <a:ext cx="1378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Conv/MaxPool1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1263F-C6A2-694C-8B8B-5BC7D5DD2F29}"/>
              </a:ext>
            </a:extLst>
          </p:cNvPr>
          <p:cNvSpPr txBox="1"/>
          <p:nvPr/>
        </p:nvSpPr>
        <p:spPr>
          <a:xfrm>
            <a:off x="819627" y="4485150"/>
            <a:ext cx="1378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Conv/MaxPool2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4202B7-CB59-2543-B117-AFBBC14CF7CF}"/>
              </a:ext>
            </a:extLst>
          </p:cNvPr>
          <p:cNvSpPr txBox="1"/>
          <p:nvPr/>
        </p:nvSpPr>
        <p:spPr>
          <a:xfrm>
            <a:off x="2825049" y="5999916"/>
            <a:ext cx="1378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Conv/MaxPool3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08B94-D03C-BC4C-B8D0-B5E63A46EE57}"/>
              </a:ext>
            </a:extLst>
          </p:cNvPr>
          <p:cNvSpPr txBox="1"/>
          <p:nvPr/>
        </p:nvSpPr>
        <p:spPr>
          <a:xfrm>
            <a:off x="4183995" y="3854126"/>
            <a:ext cx="1378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Conv/MaxPool4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36742-809A-0247-811F-C2E2F34A6F62}"/>
              </a:ext>
            </a:extLst>
          </p:cNvPr>
          <p:cNvSpPr txBox="1"/>
          <p:nvPr/>
        </p:nvSpPr>
        <p:spPr>
          <a:xfrm>
            <a:off x="6260307" y="4331261"/>
            <a:ext cx="997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Flatten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EADC6C-EBDD-7F4B-AA3A-26447A9D35F0}"/>
              </a:ext>
            </a:extLst>
          </p:cNvPr>
          <p:cNvSpPr txBox="1"/>
          <p:nvPr/>
        </p:nvSpPr>
        <p:spPr>
          <a:xfrm>
            <a:off x="7952807" y="5999916"/>
            <a:ext cx="162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Dense layers of size  128, 16, and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70DE7A-329C-B04A-9DAD-3DA5A889C998}"/>
              </a:ext>
            </a:extLst>
          </p:cNvPr>
          <p:cNvSpPr/>
          <p:nvPr/>
        </p:nvSpPr>
        <p:spPr>
          <a:xfrm>
            <a:off x="9090183" y="5160109"/>
            <a:ext cx="2240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A3323"/>
                </a:solidFill>
                <a:latin typeface="Menlo" panose="020B0609030804020204" pitchFamily="49" charset="0"/>
              </a:rPr>
              <a:t>Probability of supercell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5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AB63BA8-5686-1246-9330-DDE956B1A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73" y="1297242"/>
            <a:ext cx="5842000" cy="4381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BEDDF5-3061-9E42-B3D5-AA489B1E14C7}"/>
              </a:ext>
            </a:extLst>
          </p:cNvPr>
          <p:cNvSpPr txBox="1"/>
          <p:nvPr/>
        </p:nvSpPr>
        <p:spPr>
          <a:xfrm>
            <a:off x="4665279" y="288014"/>
            <a:ext cx="2379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CNN results</a:t>
            </a:r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E90C3D14-C116-4841-B2CF-9A8BB683C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844" y="1297242"/>
            <a:ext cx="5842000" cy="4381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5C1B44-BF36-4143-8CC7-53BB81DEC6E0}"/>
              </a:ext>
            </a:extLst>
          </p:cNvPr>
          <p:cNvSpPr txBox="1"/>
          <p:nvPr/>
        </p:nvSpPr>
        <p:spPr>
          <a:xfrm>
            <a:off x="5602806" y="6120298"/>
            <a:ext cx="641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Validation loss still decreasing…we’re probably not done learning!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2945E7-C829-354C-B510-A65467B43F9A}"/>
              </a:ext>
            </a:extLst>
          </p:cNvPr>
          <p:cNvCxnSpPr>
            <a:cxnSpLocks/>
          </p:cNvCxnSpPr>
          <p:nvPr/>
        </p:nvCxnSpPr>
        <p:spPr>
          <a:xfrm flipV="1">
            <a:off x="10864645" y="5388075"/>
            <a:ext cx="275303" cy="7518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DDB7E1C-98E4-9746-917F-871AC208E74D}"/>
              </a:ext>
            </a:extLst>
          </p:cNvPr>
          <p:cNvSpPr/>
          <p:nvPr/>
        </p:nvSpPr>
        <p:spPr>
          <a:xfrm>
            <a:off x="10913806" y="4670322"/>
            <a:ext cx="629264" cy="609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B0DCA5-2626-1540-B4BB-08C80B155D64}"/>
              </a:ext>
            </a:extLst>
          </p:cNvPr>
          <p:cNvSpPr txBox="1"/>
          <p:nvPr/>
        </p:nvSpPr>
        <p:spPr>
          <a:xfrm>
            <a:off x="176156" y="6115097"/>
            <a:ext cx="438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/ validation: 80% / 20% random split</a:t>
            </a:r>
          </a:p>
        </p:txBody>
      </p:sp>
    </p:spTree>
    <p:extLst>
      <p:ext uri="{BB962C8B-B14F-4D97-AF65-F5344CB8AC3E}">
        <p14:creationId xmlns:p14="http://schemas.microsoft.com/office/powerpoint/2010/main" val="372519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8BEDDF5-3061-9E42-B3D5-AA489B1E14C7}"/>
              </a:ext>
            </a:extLst>
          </p:cNvPr>
          <p:cNvSpPr txBox="1"/>
          <p:nvPr/>
        </p:nvSpPr>
        <p:spPr>
          <a:xfrm>
            <a:off x="4665279" y="288014"/>
            <a:ext cx="2379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CNN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5C1B44-BF36-4143-8CC7-53BB81DEC6E0}"/>
              </a:ext>
            </a:extLst>
          </p:cNvPr>
          <p:cNvSpPr txBox="1"/>
          <p:nvPr/>
        </p:nvSpPr>
        <p:spPr>
          <a:xfrm>
            <a:off x="4019301" y="6298974"/>
            <a:ext cx="367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off the 20% validation samples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1294DCC-DD5F-DB45-B76B-BE2C7BBD1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9" r="3842"/>
          <a:stretch/>
        </p:blipFill>
        <p:spPr>
          <a:xfrm>
            <a:off x="570272" y="1132269"/>
            <a:ext cx="5034116" cy="489399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40D15C55-33DC-B947-A468-536F51509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72" r="5476"/>
          <a:stretch/>
        </p:blipFill>
        <p:spPr>
          <a:xfrm>
            <a:off x="6128133" y="1021797"/>
            <a:ext cx="5034116" cy="49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6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21DE66-F0DB-3A4D-A157-E65038C3408D}"/>
              </a:ext>
            </a:extLst>
          </p:cNvPr>
          <p:cNvSpPr txBox="1"/>
          <p:nvPr/>
        </p:nvSpPr>
        <p:spPr>
          <a:xfrm>
            <a:off x="257022" y="486083"/>
            <a:ext cx="5986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18-19 June 2019 (Tuesday night)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run on 32x32 image patches from mesoscale sector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Center points are collected with a stride of 4 pixels in X and Y directions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Takes ~0.7 sec to make predictions on entire scene (one mesoscale scan is ~14,000 predictions)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8F85E-F0BD-8C40-94F2-6D9A12EE5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45" y="3217607"/>
            <a:ext cx="2608007" cy="3497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BF1D13-CF21-F24D-BD38-A85C9E3AE540}"/>
              </a:ext>
            </a:extLst>
          </p:cNvPr>
          <p:cNvSpPr txBox="1"/>
          <p:nvPr/>
        </p:nvSpPr>
        <p:spPr>
          <a:xfrm>
            <a:off x="47952" y="2811405"/>
            <a:ext cx="186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SPC storm reports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E3C9D-BCDE-1A41-BE69-4C973663BA1B}"/>
              </a:ext>
            </a:extLst>
          </p:cNvPr>
          <p:cNvSpPr txBox="1"/>
          <p:nvPr/>
        </p:nvSpPr>
        <p:spPr>
          <a:xfrm>
            <a:off x="3981389" y="3685056"/>
            <a:ext cx="15501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Contours: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Cyan = 90%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B9D4F"/>
                </a:solidFill>
              </a:rPr>
              <a:t>Tan = 25%</a:t>
            </a:r>
          </a:p>
          <a:p>
            <a:endParaRPr lang="en-US" dirty="0"/>
          </a:p>
        </p:txBody>
      </p:sp>
      <p:pic>
        <p:nvPicPr>
          <p:cNvPr id="10" name="Online Media 9" descr="20190619">
            <a:hlinkClick r:id="" action="ppaction://media"/>
            <a:extLst>
              <a:ext uri="{FF2B5EF4-FFF2-40B4-BE49-F238E27FC236}">
                <a16:creationId xmlns:a16="http://schemas.microsoft.com/office/drawing/2014/main" id="{A760C423-409B-374B-8AC8-92ACC736D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5537" y="0"/>
            <a:ext cx="5986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4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21DE66-F0DB-3A4D-A157-E65038C3408D}"/>
              </a:ext>
            </a:extLst>
          </p:cNvPr>
          <p:cNvSpPr txBox="1"/>
          <p:nvPr/>
        </p:nvSpPr>
        <p:spPr>
          <a:xfrm>
            <a:off x="999360" y="403375"/>
            <a:ext cx="963631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Next steps: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Classify more images!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Add more channels (e.g., CH02, CH05?)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Add image augmentation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Add temporal aspect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Train a CNN+RNN (LSTM)</a:t>
            </a:r>
          </a:p>
          <a:p>
            <a:pPr lvl="1"/>
            <a:endParaRPr lang="en-US" sz="2200" dirty="0"/>
          </a:p>
          <a:p>
            <a:r>
              <a:rPr lang="en-US" sz="2200" dirty="0"/>
              <a:t>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How to train when we run out of RAM?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Generating batches of samples for GPU is very slow (lots of I/O per epoch); even with 12 workers/CPUs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How concerned should we be about class imbalance? Best way to remedy that?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/>
              <a:t>Take note: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Transfer learning has minimum data requirements: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Inception_v3 requires input tensor with width and height ≥ 128 and </a:t>
            </a:r>
            <a:r>
              <a:rPr lang="en-US" sz="2200" dirty="0" err="1"/>
              <a:t>nchannels</a:t>
            </a:r>
            <a:r>
              <a:rPr lang="en-US" sz="2200" dirty="0"/>
              <a:t> = 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VGG16 requires input tensor with width and height ≥ 48 and </a:t>
            </a:r>
            <a:r>
              <a:rPr lang="en-US" sz="2200" dirty="0" err="1"/>
              <a:t>nchannels</a:t>
            </a:r>
            <a:r>
              <a:rPr lang="en-US" sz="2200" dirty="0"/>
              <a:t> =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B605D-146F-084F-96FF-C8B3D4BA7AC6}"/>
              </a:ext>
            </a:extLst>
          </p:cNvPr>
          <p:cNvSpPr txBox="1"/>
          <p:nvPr/>
        </p:nvSpPr>
        <p:spPr>
          <a:xfrm>
            <a:off x="3731460" y="13369"/>
            <a:ext cx="4869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Next steps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752841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425</Words>
  <Application>Microsoft Macintosh PowerPoint</Application>
  <PresentationFormat>Widescreen</PresentationFormat>
  <Paragraphs>65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Menlo</vt:lpstr>
      <vt:lpstr>Office Theme</vt:lpstr>
      <vt:lpstr>ProbSevere – AI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ProbSevere updates</dc:title>
  <dc:creator>Microsoft Office User</dc:creator>
  <cp:lastModifiedBy>Microsoft Office User</cp:lastModifiedBy>
  <cp:revision>49</cp:revision>
  <dcterms:created xsi:type="dcterms:W3CDTF">2019-05-20T16:45:19Z</dcterms:created>
  <dcterms:modified xsi:type="dcterms:W3CDTF">2019-06-19T20:07:41Z</dcterms:modified>
</cp:coreProperties>
</file>