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1" r:id="rId1"/>
  </p:sldMasterIdLst>
  <p:notesMasterIdLst>
    <p:notesMasterId r:id="rId23"/>
  </p:notesMasterIdLst>
  <p:handoutMasterIdLst>
    <p:handoutMasterId r:id="rId24"/>
  </p:handoutMasterIdLst>
  <p:sldIdLst>
    <p:sldId id="271" r:id="rId2"/>
    <p:sldId id="286" r:id="rId3"/>
    <p:sldId id="287" r:id="rId4"/>
    <p:sldId id="288" r:id="rId5"/>
    <p:sldId id="289" r:id="rId6"/>
    <p:sldId id="290" r:id="rId7"/>
    <p:sldId id="293" r:id="rId8"/>
    <p:sldId id="259" r:id="rId9"/>
    <p:sldId id="299" r:id="rId10"/>
    <p:sldId id="295" r:id="rId11"/>
    <p:sldId id="296" r:id="rId12"/>
    <p:sldId id="260" r:id="rId13"/>
    <p:sldId id="261" r:id="rId14"/>
    <p:sldId id="263" r:id="rId15"/>
    <p:sldId id="297" r:id="rId16"/>
    <p:sldId id="294" r:id="rId17"/>
    <p:sldId id="268" r:id="rId18"/>
    <p:sldId id="264" r:id="rId19"/>
    <p:sldId id="298" r:id="rId20"/>
    <p:sldId id="292" r:id="rId21"/>
    <p:sldId id="26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2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06E18-AE93-1E40-B73F-937CA265DCBC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462AC-B6B4-8245-89D7-5175B6215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425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122C5-D54D-FB41-A114-D6FA6CE3DA83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B109D-BFE7-6440-BD81-BBE654F36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41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76534-22A7-4D8B-9CB8-A1582D79C02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0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2213" y="698500"/>
            <a:ext cx="4645025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defTabSz="944537"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8F7E9E-7893-483E-8F5D-3BD75BF98AB9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/>
              <a:t>21</a:t>
            </a:fld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36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DFA3-EFD6-C344-A648-7E4E0D085DF5}" type="datetime1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2E7AF-F33C-1143-B6ED-475349F75C61}" type="datetime1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5B87A-DB90-B245-A768-4F6DF40A2F82}" type="datetime1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ACCE-50E7-7E44-8F26-992BC17AC5F1}" type="datetime1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E485-25CF-004E-AF71-3699737CEE89}" type="datetime1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BA2D-B1F5-7A45-97A1-272D1EF0CC8A}" type="datetime1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C77F-51DE-D945-AAFC-ABF9EBF72F76}" type="datetime1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8E2A-6543-8046-85E3-7139B6DAE5B7}" type="datetime1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61CF-5117-6A48-89D4-C969D0E17632}" type="datetime1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795D-35DA-9E4D-9C20-E394DC44473C}" type="datetime1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7699-6CDD-804E-A119-210C1DE6CFD7}" type="datetime1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9826E-9177-AC4C-8303-E17A1E7946DD}" type="datetime1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A980-FE85-7443-ACC8-D07071B1244E}" type="datetime1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2CB-965A-144A-97E6-D9EDB50E3A3E}" type="datetime1">
              <a:rPr lang="en-US" smtClean="0"/>
              <a:t>10/13/15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FA3B-71B0-BC42-B654-E897780E599D}" type="datetime1">
              <a:rPr lang="en-US" smtClean="0"/>
              <a:t>10/13/15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5E931-DE15-2B4C-8E0C-3B6C70D75DAD}" type="datetime1">
              <a:rPr lang="en-US" smtClean="0"/>
              <a:t>10/13/15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17FDA1F-D8C3-8A42-A28B-91DCEE01B2B1}" type="datetime1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2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b566dac80219blue-earth-wallpaper.jpg"/>
          <p:cNvPicPr>
            <a:picLocks noChangeAspect="1"/>
          </p:cNvPicPr>
          <p:nvPr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724150" y="3581400"/>
            <a:ext cx="6419849" cy="3276600"/>
          </a:xfrm>
          <a:prstGeom prst="rect">
            <a:avLst/>
          </a:prstGeom>
          <a:effectLst>
            <a:outerShdw blurRad="50800" dist="38100" dir="2700000" sx="0" sy="0" algn="tl" rotWithShape="0">
              <a:schemeClr val="bg1">
                <a:alpha val="90000"/>
              </a:schemeClr>
            </a:outerShdw>
          </a:effectLst>
        </p:spPr>
        <p:txBody>
          <a:bodyPr rIns="365760" rtlCol="0">
            <a:normAutofit fontScale="77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ＭＳ Ｐゴシック" pitchFamily="8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Jordan J. Gerth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Assistant Researcher, Liaison to NWS Pacific Region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Cooperative Institute for Meteorological Satellite Studies</a:t>
            </a:r>
            <a:endParaRPr lang="en-US" sz="2000" dirty="0">
              <a:solidFill>
                <a:srgbClr val="FFFFFF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University of Wisconsin at Madison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Timothy J.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Schmit</a:t>
            </a:r>
            <a:endParaRPr lang="en-US" sz="2400" b="1" dirty="0" smtClean="0">
              <a:solidFill>
                <a:srgbClr val="FFFFFF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Research Meteorologist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National Environmental Satellite, Data, and Information Service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Bill D. Ward</a:t>
            </a:r>
            <a:endParaRPr lang="en-US" sz="2400" b="1" dirty="0">
              <a:solidFill>
                <a:srgbClr val="FFFFFF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Environmental and Scientific Services Division Chief</a:t>
            </a:r>
            <a:b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National Weather Service Pacific Region Headquarters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srgbClr val="FFFFFF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Includes contributions from the community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3447" y="177849"/>
            <a:ext cx="7803446" cy="4851351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l" eaLnBrk="1" hangingPunct="1"/>
            <a:r>
              <a:rPr lang="en-US" sz="46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GOES-R</a:t>
            </a:r>
            <a:r>
              <a:rPr lang="en-US" sz="46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: What it means for the operational meteorologist</a:t>
            </a:r>
            <a:endParaRPr lang="en-US" sz="2000" b="1" dirty="0" smtClean="0"/>
          </a:p>
          <a:p>
            <a:pPr algn="l" eaLnBrk="1" hangingPunct="1"/>
            <a:endParaRPr lang="en-US" sz="1800" b="1" dirty="0" smtClean="0"/>
          </a:p>
          <a:p>
            <a:pPr algn="l" eaLnBrk="1" hangingPunct="1"/>
            <a:endParaRPr lang="en-US" sz="1800" b="1" dirty="0"/>
          </a:p>
          <a:p>
            <a:pPr algn="l" eaLnBrk="1" hangingPunct="1"/>
            <a:r>
              <a:rPr lang="en-US" sz="1800" b="1" dirty="0" smtClean="0"/>
              <a:t>National Weather Association 2015 Broadcast Meteorology Workshop Edition</a:t>
            </a:r>
            <a:endParaRPr lang="en-US" sz="1800" b="1" dirty="0"/>
          </a:p>
        </p:txBody>
      </p:sp>
      <p:pic>
        <p:nvPicPr>
          <p:cNvPr id="9" name="Picture 8" descr="GOES-R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105400"/>
            <a:ext cx="2516284" cy="1605012"/>
          </a:xfrm>
          <a:prstGeom prst="rect">
            <a:avLst/>
          </a:prstGeom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5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HRR15_2011117_2124Z_BAND5_ABIPROJ_GOESRE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Improved spatial resolution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8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HRR15_2011117_2124Z_BAND5_ABIPROJ_ABI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Improved spatial resolution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8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Pseudo-natural color imagery</a:t>
            </a:r>
            <a:endParaRPr lang="en-US" dirty="0"/>
          </a:p>
        </p:txBody>
      </p:sp>
      <p:pic>
        <p:nvPicPr>
          <p:cNvPr id="4" name="Picture 13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18" b="-6418"/>
          <a:stretch>
            <a:fillRect/>
          </a:stretch>
        </p:blipFill>
        <p:spPr bwMode="auto">
          <a:xfrm>
            <a:off x="148897" y="1598222"/>
            <a:ext cx="8857072" cy="49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31884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AFD00"/>
              </a:buClr>
              <a:buSzPct val="100000"/>
            </a:pPr>
            <a:r>
              <a:rPr lang="en-US" sz="1400" b="1" dirty="0" err="1" smtClean="0">
                <a:solidFill>
                  <a:srgbClr val="000000"/>
                </a:solidFill>
                <a:ea typeface="MS PGothic" pitchFamily="34" charset="-128"/>
              </a:rPr>
              <a:t>Psuedo</a:t>
            </a:r>
            <a:r>
              <a:rPr lang="en-US" sz="1400" b="1" dirty="0" smtClean="0">
                <a:solidFill>
                  <a:srgbClr val="000000"/>
                </a:solidFill>
                <a:ea typeface="MS PGothic" pitchFamily="34" charset="-128"/>
              </a:rPr>
              <a:t>-natural color image with a “</a:t>
            </a:r>
            <a:r>
              <a:rPr lang="en-US" sz="1400" b="1" dirty="0">
                <a:solidFill>
                  <a:srgbClr val="000000"/>
                </a:solidFill>
                <a:ea typeface="MS PGothic" pitchFamily="34" charset="-128"/>
              </a:rPr>
              <a:t>synthetic” green band from </a:t>
            </a:r>
            <a:r>
              <a:rPr lang="en-US" sz="1400" b="1" dirty="0" smtClean="0">
                <a:solidFill>
                  <a:srgbClr val="000000"/>
                </a:solidFill>
                <a:ea typeface="MS PGothic" pitchFamily="34" charset="-128"/>
              </a:rPr>
              <a:t>CIMSS-simulated ABI </a:t>
            </a:r>
            <a:r>
              <a:rPr lang="en-US" sz="1400" b="1" dirty="0" smtClean="0">
                <a:solidFill>
                  <a:srgbClr val="000000"/>
                </a:solidFill>
                <a:ea typeface="MS PGothic" pitchFamily="34" charset="-128"/>
              </a:rPr>
              <a:t>data. </a:t>
            </a:r>
            <a:r>
              <a:rPr lang="en-US" sz="1400" dirty="0" smtClean="0">
                <a:solidFill>
                  <a:srgbClr val="000000"/>
                </a:solidFill>
                <a:ea typeface="MS PGothic" pitchFamily="34" charset="-128"/>
              </a:rPr>
              <a:t>Source: Don </a:t>
            </a:r>
            <a:r>
              <a:rPr lang="en-US" sz="1400" dirty="0" err="1" smtClean="0">
                <a:solidFill>
                  <a:srgbClr val="000000"/>
                </a:solidFill>
                <a:ea typeface="MS PGothic" pitchFamily="34" charset="-128"/>
              </a:rPr>
              <a:t>Hillger</a:t>
            </a:r>
            <a:r>
              <a:rPr lang="en-US" sz="1400" dirty="0" smtClean="0">
                <a:solidFill>
                  <a:srgbClr val="000000"/>
                </a:solidFill>
                <a:ea typeface="MS PGothic" pitchFamily="34" charset="-128"/>
              </a:rPr>
              <a:t>, RAMMB.</a:t>
            </a:r>
            <a:endParaRPr lang="en-US" sz="14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22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One-minute imagery</a:t>
            </a:r>
            <a:endParaRPr lang="en-US" dirty="0"/>
          </a:p>
        </p:txBody>
      </p:sp>
      <p:pic>
        <p:nvPicPr>
          <p:cNvPr id="4" name="800x800_AGOES14_B1_SEUS_animated_2015225_111500_182_2015225_231500_182_X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4783138" y="1485900"/>
            <a:ext cx="4068762" cy="406876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Instrument: Advanced Baseline Imager</a:t>
            </a: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Animations of one-minute imagery make boundary interactions, morning low cloud decay, convective development, and overshooting tops visually evident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6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Lightning density</a:t>
            </a:r>
            <a:endParaRPr lang="en-US" dirty="0"/>
          </a:p>
        </p:txBody>
      </p:sp>
      <p:pic>
        <p:nvPicPr>
          <p:cNvPr id="4" name="Tornado_Lightning_hir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4783138" y="1485900"/>
            <a:ext cx="4068762" cy="406876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Instrument: Geostationary Lightning Mapper</a:t>
            </a:r>
          </a:p>
          <a:p>
            <a:endParaRPr lang="en-US" dirty="0"/>
          </a:p>
          <a:p>
            <a:r>
              <a:rPr lang="en-US" dirty="0" smtClean="0"/>
              <a:t>Integrate lightning density with satellite imagery from the ABI to depict intense thunderstorms</a:t>
            </a:r>
          </a:p>
          <a:p>
            <a:endParaRPr lang="en-US" dirty="0"/>
          </a:p>
          <a:p>
            <a:r>
              <a:rPr lang="en-US" dirty="0" smtClean="0"/>
              <a:t>Right: Tornado tracks in red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5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89808"/>
            <a:ext cx="7424215" cy="3668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642608"/>
            <a:ext cx="5562600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 smtClean="0"/>
              <a:t>An example of data fusion in use at NWS offices today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Object-tracking in both GOES and radar imagery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Predictors from GOES-derived cloud products, MRMS products, and RAP-derived fields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 trained statistical model to compute probability of future severe weather: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0" y="1518408"/>
            <a:ext cx="52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5F471"/>
                </a:solidFill>
              </a:rPr>
              <a:t>IA</a:t>
            </a:r>
            <a:endParaRPr lang="en-US" sz="2800" dirty="0">
              <a:solidFill>
                <a:srgbClr val="F5F47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4033008"/>
            <a:ext cx="79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5F471"/>
                </a:solidFill>
              </a:rPr>
              <a:t>MO</a:t>
            </a:r>
            <a:endParaRPr lang="en-US" sz="2800" dirty="0">
              <a:solidFill>
                <a:srgbClr val="F5F47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4001146"/>
            <a:ext cx="3801684" cy="2851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6242808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6600"/>
                </a:solidFill>
              </a:rPr>
              <a:t>P(severe) = </a:t>
            </a:r>
            <a:r>
              <a:rPr lang="en-US" sz="2400" i="1" dirty="0" smtClean="0">
                <a:solidFill>
                  <a:srgbClr val="FF6600"/>
                </a:solidFill>
              </a:rPr>
              <a:t>f </a:t>
            </a:r>
            <a:r>
              <a:rPr lang="en-US" sz="2400" dirty="0" smtClean="0">
                <a:solidFill>
                  <a:srgbClr val="FF6600"/>
                </a:solidFill>
              </a:rPr>
              <a:t>(GOES, RAP, MRMS) </a:t>
            </a:r>
            <a:r>
              <a:rPr lang="en-US" dirty="0" smtClean="0">
                <a:solidFill>
                  <a:srgbClr val="FF6600"/>
                </a:solidFill>
              </a:rPr>
              <a:t>+ lightning</a:t>
            </a:r>
            <a:endParaRPr lang="en-US" sz="2000" dirty="0" smtClean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697036"/>
            <a:ext cx="88957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NOAA/CIMSS </a:t>
            </a:r>
            <a:r>
              <a:rPr lang="en-US" sz="3200" b="1" dirty="0" err="1">
                <a:latin typeface="+mj-lt"/>
              </a:rPr>
              <a:t>ProbSevere</a:t>
            </a:r>
            <a:r>
              <a:rPr lang="en-US" sz="3200" b="1" dirty="0">
                <a:latin typeface="+mj-lt"/>
              </a:rPr>
              <a:t>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37101" y="1518408"/>
            <a:ext cx="543485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http://</a:t>
            </a:r>
            <a:r>
              <a:rPr lang="en-US" b="1" dirty="0" err="1">
                <a:solidFill>
                  <a:schemeClr val="tx1"/>
                </a:solidFill>
              </a:rPr>
              <a:t>cimss.ssec.wisc.edu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en-US" b="1" dirty="0" err="1">
                <a:solidFill>
                  <a:schemeClr val="tx1"/>
                </a:solidFill>
              </a:rPr>
              <a:t>severe_conv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en-US" b="1" dirty="0" err="1">
                <a:solidFill>
                  <a:schemeClr val="tx1"/>
                </a:solidFill>
              </a:rPr>
              <a:t>probsev.html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3169" t="52628" r="33704" b="31341"/>
          <a:stretch/>
        </p:blipFill>
        <p:spPr>
          <a:xfrm>
            <a:off x="4941024" y="2041628"/>
            <a:ext cx="4030932" cy="1380672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8" name="Straight Arrow Connector 17"/>
          <p:cNvCxnSpPr/>
          <p:nvPr/>
        </p:nvCxnSpPr>
        <p:spPr>
          <a:xfrm flipV="1">
            <a:off x="4131810" y="2779072"/>
            <a:ext cx="737701" cy="6432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4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 your vendor…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…about the types of products and graphics that will be available in the GOES-R era</a:t>
            </a:r>
          </a:p>
          <a:p>
            <a:pPr lvl="1"/>
            <a:r>
              <a:rPr lang="en-US" dirty="0" smtClean="0"/>
              <a:t>Routine imaging</a:t>
            </a:r>
          </a:p>
          <a:p>
            <a:pPr lvl="1"/>
            <a:r>
              <a:rPr lang="en-US" dirty="0" smtClean="0"/>
              <a:t>Mesoscale imaging</a:t>
            </a:r>
          </a:p>
          <a:p>
            <a:pPr lvl="2"/>
            <a:r>
              <a:rPr lang="en-US" dirty="0" smtClean="0"/>
              <a:t>Severe thunderstorms</a:t>
            </a:r>
          </a:p>
          <a:p>
            <a:pPr lvl="2"/>
            <a:r>
              <a:rPr lang="en-US" dirty="0" smtClean="0"/>
              <a:t>Tropical cyclones</a:t>
            </a:r>
          </a:p>
          <a:p>
            <a:pPr lvl="1"/>
            <a:r>
              <a:rPr lang="en-US" dirty="0" smtClean="0"/>
              <a:t>Space weather products</a:t>
            </a:r>
          </a:p>
          <a:p>
            <a:r>
              <a:rPr lang="en-US" dirty="0" smtClean="0"/>
              <a:t>…when GOES-R imagery and products will be available to you in relation to launch</a:t>
            </a:r>
          </a:p>
          <a:p>
            <a:r>
              <a:rPr lang="en-US" dirty="0" smtClean="0"/>
              <a:t>…how they plan to handle the data rate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2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Baron plan for GOES-R rollout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Will operate GOES-R receiver on-site at Baron HQ in Huntsville, Alabama</a:t>
            </a:r>
          </a:p>
          <a:p>
            <a:r>
              <a:rPr lang="en-US" dirty="0" smtClean="0"/>
              <a:t>Plan to initially make use of ABI (Advanced Baseline Imager) and GLM (Geostationary Lightning Mapper)</a:t>
            </a:r>
          </a:p>
          <a:p>
            <a:r>
              <a:rPr lang="en-US" dirty="0" smtClean="0"/>
              <a:t>Since GOES-R will produce an order of magnitude more data than current generation, we must work to solve client-end bandwidth constraints by packing GOES-R data via most efficient compression methods available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71184" y="6126163"/>
            <a:ext cx="1722939" cy="67487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-1419" b="-1419"/>
          <a:stretch/>
        </p:blipFill>
        <p:spPr>
          <a:xfrm>
            <a:off x="4746406" y="3874214"/>
            <a:ext cx="4059238" cy="23574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46406" y="2149209"/>
            <a:ext cx="405923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Baron was the first to use GOES-14 SRSO natively in our weather display software </a:t>
            </a:r>
            <a:br>
              <a:rPr lang="en-US" dirty="0" smtClean="0"/>
            </a:br>
            <a:r>
              <a:rPr lang="en-US" dirty="0" smtClean="0"/>
              <a:t>(October 2012 – Hurricane Sandy)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Here was Hurricane Danny on August 21, 2015 in Baron OMNI software: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5085" y="6146181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Slide</a:t>
            </a:r>
          </a:p>
          <a:p>
            <a:pPr algn="r"/>
            <a:r>
              <a:rPr lang="en-US" sz="1200" dirty="0" smtClean="0"/>
              <a:t>courtesy</a:t>
            </a:r>
          </a:p>
          <a:p>
            <a:pPr algn="r"/>
            <a:r>
              <a:rPr lang="en-US" sz="1200" dirty="0" smtClean="0"/>
              <a:t>of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2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more: Short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AMS </a:t>
            </a:r>
            <a:r>
              <a:rPr lang="en-US" dirty="0"/>
              <a:t>A</a:t>
            </a:r>
            <a:r>
              <a:rPr lang="en-US" dirty="0" smtClean="0"/>
              <a:t>nnual Meeting short course on GOES-R</a:t>
            </a:r>
          </a:p>
          <a:p>
            <a:pPr lvl="1"/>
            <a:r>
              <a:rPr lang="en-US" dirty="0" smtClean="0"/>
              <a:t>New Orleans, Louisiana</a:t>
            </a:r>
          </a:p>
          <a:p>
            <a:pPr lvl="1"/>
            <a:r>
              <a:rPr lang="en-US" dirty="0" smtClean="0"/>
              <a:t>January 10, 2016</a:t>
            </a:r>
          </a:p>
          <a:p>
            <a:pPr lvl="1"/>
            <a:r>
              <a:rPr lang="en-US" dirty="0" smtClean="0"/>
              <a:t>Participation cost is $50</a:t>
            </a:r>
          </a:p>
          <a:p>
            <a:r>
              <a:rPr lang="en-US" dirty="0" smtClean="0"/>
              <a:t>Bring a laptop computer or tablet for interactive exercises</a:t>
            </a:r>
          </a:p>
          <a:p>
            <a:r>
              <a:rPr lang="en-US" dirty="0" smtClean="0"/>
              <a:t>Other similar short courses planned (pending approval)</a:t>
            </a:r>
          </a:p>
          <a:p>
            <a:pPr lvl="1"/>
            <a:r>
              <a:rPr lang="en-US" dirty="0" smtClean="0"/>
              <a:t>2016 AMS Conference on Broadcast Meteorology</a:t>
            </a:r>
          </a:p>
          <a:p>
            <a:pPr lvl="1"/>
            <a:r>
              <a:rPr lang="en-US" dirty="0" smtClean="0"/>
              <a:t>2016 NWA Annual Meeting</a:t>
            </a:r>
            <a:endParaRPr lang="en-US" dirty="0"/>
          </a:p>
        </p:txBody>
      </p:sp>
      <p:pic>
        <p:nvPicPr>
          <p:cNvPr id="4" name="Picture 2" descr="https://scontent-iad3-1.xx.fbcdn.net/hphotos-xta1/t31.0-8/11334229_976125835765764_391614292123189008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/>
          <a:stretch/>
        </p:blipFill>
        <p:spPr bwMode="auto">
          <a:xfrm>
            <a:off x="4629862" y="2071667"/>
            <a:ext cx="2743200" cy="19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4095448"/>
            <a:ext cx="3657600" cy="2438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0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more: Web applications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3753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http://</a:t>
            </a:r>
            <a:r>
              <a:rPr lang="en-US" u="sng" dirty="0" err="1"/>
              <a:t>cimss.ssec.wisc.edu</a:t>
            </a:r>
            <a:r>
              <a:rPr lang="en-US" u="sng" dirty="0"/>
              <a:t>/education/</a:t>
            </a:r>
            <a:r>
              <a:rPr lang="en-US" u="sng" dirty="0" err="1"/>
              <a:t>goesr</a:t>
            </a:r>
            <a:r>
              <a:rPr lang="en-US" u="sng" dirty="0"/>
              <a:t>/</a:t>
            </a:r>
          </a:p>
        </p:txBody>
      </p:sp>
      <p:pic>
        <p:nvPicPr>
          <p:cNvPr id="9" name="Picture 8" descr="Screen Shot 2015-10-12 at 2.35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4" y="1721693"/>
            <a:ext cx="5029200" cy="4827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504" y="2309792"/>
            <a:ext cx="3657600" cy="3657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244488" y="5079842"/>
            <a:ext cx="1414965" cy="4943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spacecraft and solar panel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0" b="7540"/>
          <a:stretch>
            <a:fillRect/>
          </a:stretch>
        </p:blipFill>
        <p:spPr>
          <a:xfrm>
            <a:off x="284163" y="1817986"/>
            <a:ext cx="8578702" cy="48399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4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of emphasis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GOES-R is the most significant improvement to United States geostationary weather satellites in over 20 years.</a:t>
            </a:r>
          </a:p>
          <a:p>
            <a:r>
              <a:rPr lang="en-US" dirty="0"/>
              <a:t>T</a:t>
            </a:r>
            <a:r>
              <a:rPr lang="en-US" dirty="0" smtClean="0"/>
              <a:t>he GOES-R ABI will improve detectability of subtle changes in the state of the atmosphere with increases to spatial, spectral, and temporal resolution.</a:t>
            </a:r>
          </a:p>
          <a:p>
            <a:r>
              <a:rPr lang="en-US" dirty="0" smtClean="0"/>
              <a:t>Optical cloud-top lightning information from the GOES-R GLM will help assess storm severity.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908440" y="975433"/>
            <a:ext cx="4235559" cy="5078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Thank you!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5"/>
          <a:stretch/>
        </p:blipFill>
        <p:spPr>
          <a:xfrm>
            <a:off x="3232" y="0"/>
            <a:ext cx="4905208" cy="6858000"/>
          </a:xfrm>
          <a:prstGeom prst="rect">
            <a:avLst/>
          </a:prstGeom>
        </p:spPr>
      </p:pic>
      <p:pic>
        <p:nvPicPr>
          <p:cNvPr id="8" name="Picture 7" descr="GOES-R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715" y="145339"/>
            <a:ext cx="685800" cy="4374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08440" y="1667327"/>
            <a:ext cx="4235561" cy="5032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For more </a:t>
            </a: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information, 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visit </a:t>
            </a:r>
            <a:r>
              <a:rPr lang="en-US" sz="21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www.goes-</a:t>
            </a:r>
            <a:r>
              <a:rPr lang="en-US" sz="21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r.gov</a:t>
            </a:r>
          </a:p>
          <a:p>
            <a:pPr algn="ctr">
              <a:defRPr/>
            </a:pP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or e-mail</a:t>
            </a:r>
          </a:p>
          <a:p>
            <a:pPr algn="ctr">
              <a:defRPr/>
            </a:pPr>
            <a:r>
              <a:rPr lang="en-US" sz="2100" b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Jordan.Gerth@noaa.gov</a:t>
            </a:r>
            <a:endParaRPr lang="en-US" sz="21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endParaRPr lang="en-US" sz="2100" b="1" dirty="0" smtClean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endParaRPr lang="en-US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r>
              <a:rPr lang="en-US" dirty="0"/>
              <a:t>www.facebook.com/GOESRsatellite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www.youtube.com/user/</a:t>
            </a:r>
          </a:p>
          <a:p>
            <a:pPr algn="ctr">
              <a:defRPr/>
            </a:pPr>
            <a:r>
              <a:rPr lang="en-US" dirty="0" err="1"/>
              <a:t>NOAASatellites</a:t>
            </a: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twitter.com/</a:t>
            </a:r>
            <a:r>
              <a:rPr lang="en-US" dirty="0" err="1"/>
              <a:t>NOAASatellites</a:t>
            </a: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www.flickr.com/photos/</a:t>
            </a:r>
          </a:p>
          <a:p>
            <a:pPr algn="ctr">
              <a:defRPr/>
            </a:pPr>
            <a:r>
              <a:rPr lang="en-US" dirty="0" err="1"/>
              <a:t>noaasatellites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14" y="3428999"/>
            <a:ext cx="3484548" cy="40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060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update on GOES-R/S launch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GOES-R is tentatively scheduled to launch on October 14, 2016, in Cape Canaveral, Florida</a:t>
            </a:r>
          </a:p>
          <a:p>
            <a:r>
              <a:rPr lang="en-US" dirty="0" smtClean="0"/>
              <a:t>GOES-S will launch approximately one year after the GOES-R launch</a:t>
            </a:r>
          </a:p>
          <a:p>
            <a:r>
              <a:rPr lang="en-US" dirty="0" smtClean="0"/>
              <a:t>Post-launch testing will occur at 89.5 W and GOES-R will be positioned there for approximately one year</a:t>
            </a:r>
          </a:p>
          <a:p>
            <a:r>
              <a:rPr lang="en-US" dirty="0" smtClean="0"/>
              <a:t>Operational location of GOES-R will depend on NWS priorities and the health of the existing GOES satellites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9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838" y="4457349"/>
            <a:ext cx="706698" cy="6095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Launch &amp; Orbit Raising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847175" y="4457349"/>
            <a:ext cx="2077614" cy="609600"/>
          </a:xfrm>
          <a:prstGeom prst="homePlate">
            <a:avLst>
              <a:gd name="adj" fmla="val 46979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Operations -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9887" y="4457349"/>
            <a:ext cx="5797286" cy="60780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Post-launch Testing (PLT) - 180 Days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537" y="5066476"/>
            <a:ext cx="960120" cy="64008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Outgas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03658" y="5066476"/>
            <a:ext cx="4843516" cy="32004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System Performance Operational Test (SPOT)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043537" y="5758936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02932" y="5816597"/>
            <a:ext cx="5745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12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5937" y="5816597"/>
            <a:ext cx="6119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0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6251" y="5829042"/>
            <a:ext cx="584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60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0268" y="5816597"/>
            <a:ext cx="5340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6 Mo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53139" y="5758936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V="1">
            <a:off x="2003658" y="5778549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V="1">
            <a:off x="5378393" y="5760460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372568" y="5816597"/>
            <a:ext cx="5653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30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ight Triangle 17"/>
          <p:cNvSpPr/>
          <p:nvPr/>
        </p:nvSpPr>
        <p:spPr>
          <a:xfrm>
            <a:off x="2873278" y="5393509"/>
            <a:ext cx="2482337" cy="320040"/>
          </a:xfrm>
          <a:prstGeom prst="rtTriangle">
            <a:avLst/>
          </a:prstGeom>
          <a:solidFill>
            <a:srgbClr val="E2725B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58663" y="5393509"/>
            <a:ext cx="548640" cy="320040"/>
          </a:xfrm>
          <a:prstGeom prst="rect">
            <a:avLst/>
          </a:prstGeom>
          <a:solidFill>
            <a:srgbClr val="BEE5F4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PLPT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47174" y="5066476"/>
            <a:ext cx="594360" cy="64008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0" dirty="0" smtClean="0">
                <a:solidFill>
                  <a:prstClr val="black"/>
                </a:solidFill>
                <a:latin typeface="Calibri"/>
              </a:rPr>
              <a:t>Ex-tended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Val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r="14574" b="40819"/>
          <a:stretch/>
        </p:blipFill>
        <p:spPr bwMode="auto">
          <a:xfrm>
            <a:off x="336839" y="5066476"/>
            <a:ext cx="706698" cy="63639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22" name="TextBox 21"/>
          <p:cNvSpPr txBox="1"/>
          <p:nvPr/>
        </p:nvSpPr>
        <p:spPr>
          <a:xfrm>
            <a:off x="6697859" y="4627541"/>
            <a:ext cx="2202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&lt;=5yrs Storage + &gt;=8.4yrs Ops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864894" y="5760460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5913370" y="5394408"/>
            <a:ext cx="950527" cy="3200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928190" y="5765077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7" name="Rectangle 26"/>
          <p:cNvSpPr/>
          <p:nvPr/>
        </p:nvSpPr>
        <p:spPr>
          <a:xfrm>
            <a:off x="2003657" y="5393509"/>
            <a:ext cx="868680" cy="320040"/>
          </a:xfrm>
          <a:prstGeom prst="rect">
            <a:avLst/>
          </a:prstGeom>
          <a:solidFill>
            <a:srgbClr val="E2725B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0" dirty="0" smtClean="0">
                <a:solidFill>
                  <a:prstClr val="black"/>
                </a:solidFill>
                <a:latin typeface="Calibri"/>
              </a:rPr>
              <a:t>PLT Cal/INR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ight Triangle 27"/>
          <p:cNvSpPr/>
          <p:nvPr/>
        </p:nvSpPr>
        <p:spPr>
          <a:xfrm rot="10800000">
            <a:off x="2880519" y="5391505"/>
            <a:ext cx="2476102" cy="320040"/>
          </a:xfrm>
          <a:prstGeom prst="rtTriangle">
            <a:avLst/>
          </a:prstGeom>
          <a:solidFill>
            <a:srgbClr val="BEE5F4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73569" y="5816597"/>
            <a:ext cx="6524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32 Days</a:t>
            </a:r>
            <a:endParaRPr lang="en-US" sz="12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2872337" y="5758936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2143581" y="5816597"/>
            <a:ext cx="584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28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7441534" y="5765077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graphicFrame>
        <p:nvGraphicFramePr>
          <p:cNvPr id="3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72897"/>
              </p:ext>
            </p:extLst>
          </p:nvPr>
        </p:nvGraphicFramePr>
        <p:xfrm>
          <a:off x="539743" y="1227809"/>
          <a:ext cx="6172208" cy="2985351"/>
        </p:xfrm>
        <a:graphic>
          <a:graphicData uri="http://schemas.openxmlformats.org/drawingml/2006/table">
            <a:tbl>
              <a:tblPr firstRow="1" bandRow="1"/>
              <a:tblGrid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09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10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11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12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13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14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15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16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17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18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19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20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21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22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23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24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25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26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27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28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29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30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31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32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33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34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35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36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269960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5" name="Rectangle 103" descr="Light upward diagonal"/>
          <p:cNvSpPr>
            <a:spLocks noChangeArrowheads="1"/>
          </p:cNvSpPr>
          <p:nvPr/>
        </p:nvSpPr>
        <p:spPr bwMode="auto">
          <a:xfrm>
            <a:off x="2319851" y="2751149"/>
            <a:ext cx="150052" cy="171450"/>
          </a:xfrm>
          <a:prstGeom prst="rect">
            <a:avLst/>
          </a:prstGeom>
          <a:pattFill prst="wdDn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36" name="Rectangle 105" descr="Light upward diagonal"/>
          <p:cNvSpPr>
            <a:spLocks noChangeArrowheads="1"/>
          </p:cNvSpPr>
          <p:nvPr/>
        </p:nvSpPr>
        <p:spPr bwMode="auto">
          <a:xfrm>
            <a:off x="2469903" y="3124276"/>
            <a:ext cx="621530" cy="164463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37" name="Rectangle 106"/>
          <p:cNvSpPr>
            <a:spLocks noChangeArrowheads="1"/>
          </p:cNvSpPr>
          <p:nvPr/>
        </p:nvSpPr>
        <p:spPr bwMode="auto">
          <a:xfrm>
            <a:off x="3091433" y="3122568"/>
            <a:ext cx="1804649" cy="17145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38" name="Rectangle 137" descr="Light upward diagonal"/>
          <p:cNvSpPr>
            <a:spLocks noChangeArrowheads="1"/>
          </p:cNvSpPr>
          <p:nvPr/>
        </p:nvSpPr>
        <p:spPr bwMode="auto">
          <a:xfrm>
            <a:off x="705556" y="2049808"/>
            <a:ext cx="2180279" cy="164021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39" name="Rectangle 138" descr="Light upward diagonal"/>
          <p:cNvSpPr>
            <a:spLocks noChangeArrowheads="1"/>
          </p:cNvSpPr>
          <p:nvPr/>
        </p:nvSpPr>
        <p:spPr bwMode="auto">
          <a:xfrm>
            <a:off x="896483" y="2409842"/>
            <a:ext cx="343257" cy="164482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0" name="Rectangle 141" descr="Light upward diagonal"/>
          <p:cNvSpPr>
            <a:spLocks noChangeArrowheads="1"/>
          </p:cNvSpPr>
          <p:nvPr/>
        </p:nvSpPr>
        <p:spPr bwMode="auto">
          <a:xfrm>
            <a:off x="540507" y="1709098"/>
            <a:ext cx="355976" cy="171450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1" name="Rectangle 157"/>
          <p:cNvSpPr>
            <a:spLocks noChangeArrowheads="1"/>
          </p:cNvSpPr>
          <p:nvPr/>
        </p:nvSpPr>
        <p:spPr bwMode="auto">
          <a:xfrm>
            <a:off x="3152611" y="2422238"/>
            <a:ext cx="630691" cy="1384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5" i="1" kern="0" dirty="0">
                <a:solidFill>
                  <a:srgbClr val="333399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rPr>
              <a:t> GOES </a:t>
            </a:r>
            <a:r>
              <a:rPr lang="en-US" sz="900" i="1" kern="0" dirty="0">
                <a:solidFill>
                  <a:srgbClr val="333399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rPr>
              <a:t>West</a:t>
            </a:r>
          </a:p>
        </p:txBody>
      </p:sp>
      <p:sp>
        <p:nvSpPr>
          <p:cNvPr id="42" name="Rectangle 158"/>
          <p:cNvSpPr>
            <a:spLocks noChangeArrowheads="1"/>
          </p:cNvSpPr>
          <p:nvPr/>
        </p:nvSpPr>
        <p:spPr bwMode="auto">
          <a:xfrm>
            <a:off x="3993757" y="2074890"/>
            <a:ext cx="747884" cy="1384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kern="0" dirty="0">
                <a:solidFill>
                  <a:srgbClr val="333399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rPr>
              <a:t>On-orbit spare</a:t>
            </a:r>
          </a:p>
        </p:txBody>
      </p:sp>
      <p:sp>
        <p:nvSpPr>
          <p:cNvPr id="43" name="Rectangle 102"/>
          <p:cNvSpPr>
            <a:spLocks noChangeArrowheads="1"/>
          </p:cNvSpPr>
          <p:nvPr/>
        </p:nvSpPr>
        <p:spPr bwMode="auto">
          <a:xfrm>
            <a:off x="1250098" y="2412741"/>
            <a:ext cx="1841335" cy="160835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4" name="Rectangle 104"/>
          <p:cNvSpPr>
            <a:spLocks noChangeArrowheads="1"/>
          </p:cNvSpPr>
          <p:nvPr/>
        </p:nvSpPr>
        <p:spPr bwMode="auto">
          <a:xfrm>
            <a:off x="2480508" y="2751149"/>
            <a:ext cx="1879013" cy="17145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5" name="Rectangle 158"/>
          <p:cNvSpPr>
            <a:spLocks noChangeArrowheads="1"/>
          </p:cNvSpPr>
          <p:nvPr/>
        </p:nvSpPr>
        <p:spPr bwMode="auto">
          <a:xfrm>
            <a:off x="3337567" y="1736448"/>
            <a:ext cx="656190" cy="1384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kern="0" dirty="0">
                <a:solidFill>
                  <a:srgbClr val="333399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rPr>
              <a:t>GOES East</a:t>
            </a:r>
          </a:p>
        </p:txBody>
      </p:sp>
      <p:sp>
        <p:nvSpPr>
          <p:cNvPr id="46" name="Rectangle 105" descr="Light upward diagonal"/>
          <p:cNvSpPr>
            <a:spLocks noChangeArrowheads="1"/>
          </p:cNvSpPr>
          <p:nvPr/>
        </p:nvSpPr>
        <p:spPr bwMode="auto">
          <a:xfrm>
            <a:off x="2885836" y="3486055"/>
            <a:ext cx="1371488" cy="171450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7" name="Rectangle 106"/>
          <p:cNvSpPr>
            <a:spLocks noChangeArrowheads="1"/>
          </p:cNvSpPr>
          <p:nvPr/>
        </p:nvSpPr>
        <p:spPr bwMode="auto">
          <a:xfrm>
            <a:off x="4187444" y="3486055"/>
            <a:ext cx="1774001" cy="17145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8" name="Rectangle 139"/>
          <p:cNvSpPr>
            <a:spLocks noChangeArrowheads="1"/>
          </p:cNvSpPr>
          <p:nvPr/>
        </p:nvSpPr>
        <p:spPr bwMode="auto">
          <a:xfrm>
            <a:off x="792694" y="1709098"/>
            <a:ext cx="1407145" cy="16643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9" name="Rectangle 105" descr="Light upward diagonal"/>
          <p:cNvSpPr>
            <a:spLocks noChangeArrowheads="1"/>
          </p:cNvSpPr>
          <p:nvPr/>
        </p:nvSpPr>
        <p:spPr bwMode="auto">
          <a:xfrm>
            <a:off x="4134156" y="3839944"/>
            <a:ext cx="761924" cy="171450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50" name="Rectangle 106"/>
          <p:cNvSpPr>
            <a:spLocks noChangeArrowheads="1"/>
          </p:cNvSpPr>
          <p:nvPr/>
        </p:nvSpPr>
        <p:spPr bwMode="auto">
          <a:xfrm>
            <a:off x="4896081" y="3835187"/>
            <a:ext cx="1814536" cy="17145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51" name="Text Box 167"/>
          <p:cNvSpPr txBox="1">
            <a:spLocks noChangeArrowheads="1"/>
          </p:cNvSpPr>
          <p:nvPr/>
        </p:nvSpPr>
        <p:spPr bwMode="auto">
          <a:xfrm>
            <a:off x="524531" y="978923"/>
            <a:ext cx="752438" cy="23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7" rIns="68574" bIns="34287">
            <a:spAutoFit/>
          </a:bodyPr>
          <a:lstStyle>
            <a:lvl1pPr defTabSz="8413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413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413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413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413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kern="0" dirty="0">
                <a:solidFill>
                  <a:srgbClr val="000000"/>
                </a:solidFill>
                <a:latin typeface="Calibri"/>
              </a:rPr>
              <a:t>Fiscal Year</a:t>
            </a:r>
          </a:p>
        </p:txBody>
      </p:sp>
      <p:grpSp>
        <p:nvGrpSpPr>
          <p:cNvPr id="52" name="Group 164"/>
          <p:cNvGrpSpPr>
            <a:grpSpLocks/>
          </p:cNvGrpSpPr>
          <p:nvPr/>
        </p:nvGrpSpPr>
        <p:grpSpPr bwMode="auto">
          <a:xfrm>
            <a:off x="6946347" y="3284274"/>
            <a:ext cx="1248966" cy="138112"/>
            <a:chOff x="3744" y="3707"/>
            <a:chExt cx="1049" cy="116"/>
          </a:xfrm>
        </p:grpSpPr>
        <p:sp>
          <p:nvSpPr>
            <p:cNvPr id="53" name="Rectangle 3" descr="Light upward diagonal"/>
            <p:cNvSpPr>
              <a:spLocks noChangeArrowheads="1"/>
            </p:cNvSpPr>
            <p:nvPr/>
          </p:nvSpPr>
          <p:spPr bwMode="auto">
            <a:xfrm>
              <a:off x="3744" y="3716"/>
              <a:ext cx="313" cy="75"/>
            </a:xfrm>
            <a:prstGeom prst="rect">
              <a:avLst/>
            </a:prstGeom>
            <a:pattFill prst="ltUpDiag">
              <a:fgClr>
                <a:srgbClr val="3333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25" kern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54" name="Rectangle 4"/>
            <p:cNvSpPr>
              <a:spLocks noChangeArrowheads="1"/>
            </p:cNvSpPr>
            <p:nvPr/>
          </p:nvSpPr>
          <p:spPr bwMode="auto">
            <a:xfrm>
              <a:off x="4114" y="3707"/>
              <a:ext cx="67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25" kern="0" dirty="0">
                  <a:solidFill>
                    <a:srgbClr val="000000"/>
                  </a:solidFill>
                  <a:latin typeface="Franklin Gothic Demi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lang="en-US" sz="900" kern="0" dirty="0">
                  <a:solidFill>
                    <a:srgbClr val="000000"/>
                  </a:solidFill>
                  <a:ea typeface="MS PGothic" panose="020B0600070205080204" pitchFamily="34" charset="-128"/>
                  <a:cs typeface="Arial" pitchFamily="34" charset="0"/>
                </a:rPr>
                <a:t>On-orbit</a:t>
              </a:r>
              <a:r>
                <a:rPr lang="en-US" sz="825" kern="0" dirty="0">
                  <a:solidFill>
                    <a:srgbClr val="000000"/>
                  </a:solidFill>
                  <a:latin typeface="Franklin Gothic Demi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lang="en-US" sz="900" kern="0" dirty="0">
                  <a:solidFill>
                    <a:srgbClr val="000000"/>
                  </a:solidFill>
                  <a:ea typeface="MS PGothic" panose="020B0600070205080204" pitchFamily="34" charset="-128"/>
                  <a:cs typeface="Arial" pitchFamily="34" charset="0"/>
                </a:rPr>
                <a:t>storage</a:t>
              </a:r>
            </a:p>
          </p:txBody>
        </p:sp>
      </p:grpSp>
      <p:grpSp>
        <p:nvGrpSpPr>
          <p:cNvPr id="55" name="Group 162"/>
          <p:cNvGrpSpPr>
            <a:grpSpLocks/>
          </p:cNvGrpSpPr>
          <p:nvPr/>
        </p:nvGrpSpPr>
        <p:grpSpPr bwMode="auto">
          <a:xfrm>
            <a:off x="6946350" y="3745434"/>
            <a:ext cx="1027511" cy="138114"/>
            <a:chOff x="3744" y="3887"/>
            <a:chExt cx="863" cy="116"/>
          </a:xfrm>
        </p:grpSpPr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3744" y="3898"/>
              <a:ext cx="313" cy="75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25" kern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4114" y="3887"/>
              <a:ext cx="49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25" kern="0" dirty="0">
                  <a:solidFill>
                    <a:srgbClr val="000000"/>
                  </a:solidFill>
                  <a:latin typeface="Franklin Gothic Demi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lang="en-US" sz="900" kern="0" dirty="0">
                  <a:solidFill>
                    <a:srgbClr val="000000"/>
                  </a:solidFill>
                  <a:ea typeface="MS PGothic" panose="020B0600070205080204" pitchFamily="34" charset="-128"/>
                  <a:cs typeface="Arial" pitchFamily="34" charset="0"/>
                </a:rPr>
                <a:t>Operational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6842511" y="3198228"/>
            <a:ext cx="1677899" cy="10083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40507" y="1217444"/>
            <a:ext cx="6170111" cy="2989053"/>
          </a:xfrm>
          <a:prstGeom prst="rect">
            <a:avLst/>
          </a:prstGeom>
          <a:noFill/>
          <a:ln w="38100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141" descr="Light upward diagonal"/>
          <p:cNvSpPr>
            <a:spLocks noChangeArrowheads="1"/>
          </p:cNvSpPr>
          <p:nvPr/>
        </p:nvSpPr>
        <p:spPr bwMode="auto">
          <a:xfrm>
            <a:off x="2208135" y="1709098"/>
            <a:ext cx="1039453" cy="171450"/>
          </a:xfrm>
          <a:prstGeom prst="rect">
            <a:avLst/>
          </a:prstGeom>
          <a:pattFill prst="pct5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62" name="Rectangle 140"/>
          <p:cNvSpPr>
            <a:spLocks noChangeArrowheads="1"/>
          </p:cNvSpPr>
          <p:nvPr/>
        </p:nvSpPr>
        <p:spPr bwMode="auto">
          <a:xfrm>
            <a:off x="1005270" y="1719136"/>
            <a:ext cx="548227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5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GOES-13</a:t>
            </a:r>
          </a:p>
        </p:txBody>
      </p:sp>
      <p:sp>
        <p:nvSpPr>
          <p:cNvPr id="63" name="Rectangle 141" descr="Light upward diagonal"/>
          <p:cNvSpPr>
            <a:spLocks noChangeArrowheads="1"/>
          </p:cNvSpPr>
          <p:nvPr/>
        </p:nvSpPr>
        <p:spPr bwMode="auto">
          <a:xfrm>
            <a:off x="2884044" y="2049807"/>
            <a:ext cx="1039453" cy="165819"/>
          </a:xfrm>
          <a:prstGeom prst="rect">
            <a:avLst/>
          </a:prstGeom>
          <a:pattFill prst="pct5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64" name="Rectangle 107"/>
          <p:cNvSpPr>
            <a:spLocks noChangeArrowheads="1"/>
          </p:cNvSpPr>
          <p:nvPr/>
        </p:nvSpPr>
        <p:spPr bwMode="auto">
          <a:xfrm>
            <a:off x="1276969" y="2043908"/>
            <a:ext cx="573875" cy="1692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5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1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  <a:ea typeface="MS PGothic" panose="020B0600070205080204" pitchFamily="34" charset="-128"/>
              </a:rPr>
              <a:t>GOES-14</a:t>
            </a:r>
            <a:endParaRPr lang="en-US" sz="1100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  <a:ea typeface="MS PGothic" panose="020B0600070205080204" pitchFamily="34" charset="-128"/>
            </a:endParaRPr>
          </a:p>
        </p:txBody>
      </p:sp>
      <p:sp>
        <p:nvSpPr>
          <p:cNvPr id="65" name="Rectangle 108"/>
          <p:cNvSpPr>
            <a:spLocks noChangeArrowheads="1"/>
          </p:cNvSpPr>
          <p:nvPr/>
        </p:nvSpPr>
        <p:spPr bwMode="auto">
          <a:xfrm>
            <a:off x="1496266" y="2408088"/>
            <a:ext cx="548228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5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GOES-15</a:t>
            </a:r>
          </a:p>
        </p:txBody>
      </p:sp>
      <p:sp>
        <p:nvSpPr>
          <p:cNvPr id="66" name="Rectangle 109"/>
          <p:cNvSpPr>
            <a:spLocks noChangeArrowheads="1"/>
          </p:cNvSpPr>
          <p:nvPr/>
        </p:nvSpPr>
        <p:spPr bwMode="auto">
          <a:xfrm>
            <a:off x="2727861" y="2753037"/>
            <a:ext cx="485710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GOES-R</a:t>
            </a:r>
          </a:p>
        </p:txBody>
      </p:sp>
      <p:sp>
        <p:nvSpPr>
          <p:cNvPr id="67" name="Rectangle 110"/>
          <p:cNvSpPr>
            <a:spLocks noChangeArrowheads="1"/>
          </p:cNvSpPr>
          <p:nvPr/>
        </p:nvSpPr>
        <p:spPr bwMode="auto">
          <a:xfrm>
            <a:off x="3229910" y="3117312"/>
            <a:ext cx="476092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GOES-S</a:t>
            </a:r>
          </a:p>
        </p:txBody>
      </p:sp>
      <p:sp>
        <p:nvSpPr>
          <p:cNvPr id="68" name="Rectangle 115"/>
          <p:cNvSpPr>
            <a:spLocks noChangeArrowheads="1"/>
          </p:cNvSpPr>
          <p:nvPr/>
        </p:nvSpPr>
        <p:spPr bwMode="auto">
          <a:xfrm>
            <a:off x="4328026" y="3499065"/>
            <a:ext cx="757887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</a:t>
            </a:r>
            <a:r>
              <a:rPr lang="en-US" sz="1050" kern="0" dirty="0" smtClean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-T</a:t>
            </a:r>
            <a:endParaRPr lang="en-US" sz="1050" kern="0" dirty="0">
              <a:solidFill>
                <a:prstClr val="white"/>
              </a:solidFill>
              <a:latin typeface="Franklin Gothic Demi" pitchFamily="34" charset="0"/>
              <a:ea typeface="MS PGothic" panose="020B0600070205080204" pitchFamily="34" charset="-128"/>
            </a:endParaRPr>
          </a:p>
        </p:txBody>
      </p:sp>
      <p:sp>
        <p:nvSpPr>
          <p:cNvPr id="69" name="Rectangle 116"/>
          <p:cNvSpPr>
            <a:spLocks noChangeArrowheads="1"/>
          </p:cNvSpPr>
          <p:nvPr/>
        </p:nvSpPr>
        <p:spPr bwMode="auto">
          <a:xfrm>
            <a:off x="5054847" y="3840120"/>
            <a:ext cx="485710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GOES-U</a:t>
            </a:r>
          </a:p>
        </p:txBody>
      </p:sp>
      <p:grpSp>
        <p:nvGrpSpPr>
          <p:cNvPr id="70" name="Group 164"/>
          <p:cNvGrpSpPr>
            <a:grpSpLocks/>
          </p:cNvGrpSpPr>
          <p:nvPr/>
        </p:nvGrpSpPr>
        <p:grpSpPr bwMode="auto">
          <a:xfrm>
            <a:off x="6946353" y="3512312"/>
            <a:ext cx="1235871" cy="138112"/>
            <a:chOff x="3744" y="3707"/>
            <a:chExt cx="1038" cy="116"/>
          </a:xfrm>
        </p:grpSpPr>
        <p:sp>
          <p:nvSpPr>
            <p:cNvPr id="71" name="Rectangle 3" descr="Light upward diagonal"/>
            <p:cNvSpPr>
              <a:spLocks noChangeArrowheads="1"/>
            </p:cNvSpPr>
            <p:nvPr/>
          </p:nvSpPr>
          <p:spPr bwMode="auto">
            <a:xfrm>
              <a:off x="3744" y="3716"/>
              <a:ext cx="313" cy="75"/>
            </a:xfrm>
            <a:prstGeom prst="rect">
              <a:avLst/>
            </a:prstGeom>
            <a:pattFill prst="wdDnDiag">
              <a:fgClr>
                <a:srgbClr val="3333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25" kern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72" name="Rectangle 4"/>
            <p:cNvSpPr>
              <a:spLocks noChangeArrowheads="1"/>
            </p:cNvSpPr>
            <p:nvPr/>
          </p:nvSpPr>
          <p:spPr bwMode="auto">
            <a:xfrm>
              <a:off x="4114" y="3707"/>
              <a:ext cx="66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25" kern="0" dirty="0">
                  <a:solidFill>
                    <a:srgbClr val="000000"/>
                  </a:solidFill>
                  <a:latin typeface="Franklin Gothic Demi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lang="en-US" sz="900" kern="0" dirty="0">
                  <a:solidFill>
                    <a:srgbClr val="000000"/>
                  </a:solidFill>
                  <a:ea typeface="MS PGothic" panose="020B0600070205080204" pitchFamily="34" charset="-128"/>
                  <a:cs typeface="Arial" pitchFamily="34" charset="0"/>
                </a:rPr>
                <a:t>Test &amp; Checkout</a:t>
              </a:r>
            </a:p>
          </p:txBody>
        </p:sp>
      </p:grpSp>
      <p:grpSp>
        <p:nvGrpSpPr>
          <p:cNvPr id="73" name="Group 162"/>
          <p:cNvGrpSpPr>
            <a:grpSpLocks/>
          </p:cNvGrpSpPr>
          <p:nvPr/>
        </p:nvGrpSpPr>
        <p:grpSpPr bwMode="auto">
          <a:xfrm>
            <a:off x="6946351" y="3985428"/>
            <a:ext cx="1464471" cy="138114"/>
            <a:chOff x="3744" y="3887"/>
            <a:chExt cx="1230" cy="116"/>
          </a:xfrm>
        </p:grpSpPr>
        <p:sp>
          <p:nvSpPr>
            <p:cNvPr id="74" name="Rectangle 5"/>
            <p:cNvSpPr>
              <a:spLocks noChangeArrowheads="1"/>
            </p:cNvSpPr>
            <p:nvPr/>
          </p:nvSpPr>
          <p:spPr bwMode="auto">
            <a:xfrm>
              <a:off x="3744" y="3898"/>
              <a:ext cx="313" cy="75"/>
            </a:xfrm>
            <a:prstGeom prst="rect">
              <a:avLst/>
            </a:prstGeom>
            <a:pattFill prst="pct5">
              <a:fgClr>
                <a:srgbClr val="000080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25" kern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75" name="Rectangle 6"/>
            <p:cNvSpPr>
              <a:spLocks noChangeArrowheads="1"/>
            </p:cNvSpPr>
            <p:nvPr/>
          </p:nvSpPr>
          <p:spPr bwMode="auto">
            <a:xfrm>
              <a:off x="4114" y="3887"/>
              <a:ext cx="8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25" kern="0" dirty="0">
                  <a:solidFill>
                    <a:srgbClr val="000000"/>
                  </a:solidFill>
                  <a:latin typeface="Franklin Gothic Demi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lang="en-US" sz="900" kern="0" dirty="0">
                  <a:solidFill>
                    <a:srgbClr val="000000"/>
                  </a:solidFill>
                  <a:ea typeface="MS PGothic" panose="020B0600070205080204" pitchFamily="34" charset="-128"/>
                  <a:cs typeface="Arial" pitchFamily="34" charset="0"/>
                </a:rPr>
                <a:t>Fuel-Limited Lifetime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455713" y="6117915"/>
            <a:ext cx="394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Post-launch Calibration, Instrument Navigation and Registration</a:t>
            </a:r>
            <a:endParaRPr lang="en-US" sz="11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5017781" y="6117915"/>
            <a:ext cx="1820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Post-launch Product Testing</a:t>
            </a:r>
            <a:endParaRPr lang="en-US" sz="1100" b="1" dirty="0"/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2727777" y="5702874"/>
            <a:ext cx="0" cy="481631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863672" y="5714448"/>
            <a:ext cx="0" cy="481631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391695" y="2922599"/>
            <a:ext cx="0" cy="1534750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504824" y="619395"/>
            <a:ext cx="3701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Continuity of GOES through 2036</a:t>
            </a:r>
            <a:endParaRPr lang="en-US" sz="2000" b="1" dirty="0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606" y="682668"/>
            <a:ext cx="3351694" cy="18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7296468" y="2423118"/>
            <a:ext cx="1064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Lockheed Martin</a:t>
            </a:r>
            <a:endParaRPr lang="en-US" sz="1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3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GOES-R/S constellation</a:t>
            </a: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r="4511"/>
          <a:stretch>
            <a:fillRect/>
          </a:stretch>
        </p:blipFill>
        <p:spPr>
          <a:xfrm>
            <a:off x="0" y="1831358"/>
            <a:ext cx="9139989" cy="502664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8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/>
          <a:stretch/>
        </p:blipFill>
        <p:spPr bwMode="auto">
          <a:xfrm>
            <a:off x="304800" y="1770060"/>
            <a:ext cx="556591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Baseline Imager (ABI)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333" y="2107613"/>
            <a:ext cx="3209267" cy="2177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58946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/>
              <a:t>5</a:t>
            </a:r>
            <a:endParaRPr lang="en-US" sz="13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458946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/>
              <a:t>4</a:t>
            </a:r>
            <a:endParaRPr lang="en-US" sz="13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458946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5046660"/>
            <a:ext cx="2133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X</a:t>
            </a:r>
          </a:p>
          <a:p>
            <a:r>
              <a:rPr lang="en-US" dirty="0" smtClean="0"/>
              <a:t>Faster scanning</a:t>
            </a:r>
            <a:br>
              <a:rPr lang="en-US" dirty="0" smtClean="0"/>
            </a:br>
            <a:r>
              <a:rPr lang="en-US" dirty="0" smtClean="0"/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00" y="5046660"/>
            <a:ext cx="2133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X</a:t>
            </a:r>
          </a:p>
          <a:p>
            <a:r>
              <a:rPr lang="en-US" dirty="0" smtClean="0"/>
              <a:t>Improved spatial</a:t>
            </a:r>
            <a:br>
              <a:rPr lang="en-US" dirty="0" smtClean="0"/>
            </a:br>
            <a:r>
              <a:rPr lang="en-US" dirty="0" smtClean="0"/>
              <a:t>resolution (2 km IR vs. 4 km)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34200" y="5046660"/>
            <a:ext cx="21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/>
              <a:t>X</a:t>
            </a:r>
            <a:endParaRPr lang="en-US" sz="4800" b="1" dirty="0"/>
          </a:p>
          <a:p>
            <a:r>
              <a:rPr lang="en-US" dirty="0" smtClean="0"/>
              <a:t>More spectral bands (16 on ABI vs. 5)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instruments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8" y="2032000"/>
            <a:ext cx="1397000" cy="139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8" y="3576549"/>
            <a:ext cx="1397000" cy="139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38" y="5121989"/>
            <a:ext cx="1397000" cy="139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833" y="2565566"/>
            <a:ext cx="1397000" cy="139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832" y="4459715"/>
            <a:ext cx="1397000" cy="139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7338" y="2032000"/>
            <a:ext cx="18196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EXIS</a:t>
            </a:r>
            <a:endParaRPr lang="en-US" sz="1600" b="1" dirty="0"/>
          </a:p>
          <a:p>
            <a:r>
              <a:rPr lang="en-US" sz="1200" i="1" dirty="0" smtClean="0"/>
              <a:t>Extreme Ultra Violet /</a:t>
            </a:r>
          </a:p>
          <a:p>
            <a:r>
              <a:rPr lang="en-US" sz="1200" i="1" dirty="0" smtClean="0"/>
              <a:t>X-Ray Irradiance Sensor</a:t>
            </a:r>
          </a:p>
          <a:p>
            <a:endParaRPr lang="en-US" sz="1200" dirty="0"/>
          </a:p>
          <a:p>
            <a:r>
              <a:rPr lang="en-US" sz="1200" dirty="0" smtClean="0"/>
              <a:t>Detects solar x-ray output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87338" y="3567163"/>
            <a:ext cx="22524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GLM</a:t>
            </a:r>
            <a:endParaRPr lang="en-US" sz="1600" b="1" dirty="0"/>
          </a:p>
          <a:p>
            <a:r>
              <a:rPr lang="en-US" sz="1200" i="1" dirty="0" smtClean="0"/>
              <a:t>Geostationary Lightning Mapper</a:t>
            </a:r>
          </a:p>
          <a:p>
            <a:endParaRPr lang="en-US" sz="1200" dirty="0"/>
          </a:p>
          <a:p>
            <a:r>
              <a:rPr lang="en-US" sz="1200" dirty="0" smtClean="0"/>
              <a:t>Detects lightning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87338" y="5111505"/>
            <a:ext cx="22774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MAG</a:t>
            </a:r>
            <a:endParaRPr lang="en-US" sz="1600" b="1" dirty="0"/>
          </a:p>
          <a:p>
            <a:r>
              <a:rPr lang="en-US" sz="1200" i="1" dirty="0" smtClean="0"/>
              <a:t>Magnetometer</a:t>
            </a:r>
          </a:p>
          <a:p>
            <a:endParaRPr lang="en-US" sz="1200" dirty="0"/>
          </a:p>
          <a:p>
            <a:r>
              <a:rPr lang="en-US" sz="1200" dirty="0" smtClean="0"/>
              <a:t>Measures the space environment</a:t>
            </a:r>
            <a:br>
              <a:rPr lang="en-US" sz="1200" dirty="0" smtClean="0"/>
            </a:br>
            <a:r>
              <a:rPr lang="en-US" sz="1200" dirty="0" smtClean="0"/>
              <a:t>magnetic field 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170832" y="4459715"/>
            <a:ext cx="2378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SUVI</a:t>
            </a:r>
            <a:endParaRPr lang="en-US" sz="1600" b="1" dirty="0"/>
          </a:p>
          <a:p>
            <a:r>
              <a:rPr lang="en-US" sz="1200" i="1" dirty="0" smtClean="0"/>
              <a:t>Solar Ultra Violet Imager</a:t>
            </a:r>
          </a:p>
          <a:p>
            <a:endParaRPr lang="en-US" sz="1200" dirty="0"/>
          </a:p>
          <a:p>
            <a:r>
              <a:rPr lang="en-US" sz="1200" dirty="0" smtClean="0"/>
              <a:t>Monitors the sun for solar flares and eruptions of filaments that may precede coronal mass ejections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170833" y="2574952"/>
            <a:ext cx="2378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SEISS</a:t>
            </a:r>
            <a:endParaRPr lang="en-US" sz="1600" b="1" dirty="0"/>
          </a:p>
          <a:p>
            <a:r>
              <a:rPr lang="en-US" sz="1200" i="1" dirty="0" smtClean="0"/>
              <a:t>Space Environmental In-Situ Suite</a:t>
            </a:r>
          </a:p>
          <a:p>
            <a:endParaRPr lang="en-US" sz="1200" dirty="0"/>
          </a:p>
          <a:p>
            <a:r>
              <a:rPr lang="en-US" sz="1200" dirty="0" smtClean="0"/>
              <a:t>Measures proton, electron, and heavy ion fluxes to mitigate radiation risks to astronauts and damage to radio communication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talks on GOES-R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</a:p>
          <a:p>
            <a:pPr lvl="1"/>
            <a:r>
              <a:rPr lang="en-US" dirty="0" smtClean="0"/>
              <a:t>Possible uses for GOES-R meteorological imagery and products as part of television segments and online content, geared toward broadcast meteorologists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Tomorrow</a:t>
            </a:r>
          </a:p>
          <a:p>
            <a:pPr lvl="1"/>
            <a:r>
              <a:rPr lang="en-US" dirty="0" smtClean="0"/>
              <a:t>How the Advanced Baseline Imager (ABI) can improve detectability of unique weather events and impact weather forecast decisions, with examples from the Advanced </a:t>
            </a:r>
            <a:r>
              <a:rPr lang="en-US" dirty="0" err="1" smtClean="0"/>
              <a:t>Himawari</a:t>
            </a:r>
            <a:r>
              <a:rPr lang="en-US" dirty="0" smtClean="0"/>
              <a:t> Imager (AHI)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674" y="4500694"/>
            <a:ext cx="2312596" cy="2240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5435" y="6103579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Japan Meteorological Agency</a:t>
            </a:r>
            <a:br>
              <a:rPr lang="en-US" sz="1200" dirty="0" smtClean="0"/>
            </a:br>
            <a:r>
              <a:rPr lang="en-US" sz="1200" b="1" dirty="0" smtClean="0"/>
              <a:t>Mascot “</a:t>
            </a:r>
            <a:r>
              <a:rPr lang="en-US" sz="1200" b="1" dirty="0" err="1" smtClean="0"/>
              <a:t>Harerun</a:t>
            </a:r>
            <a:r>
              <a:rPr lang="en-US" sz="1200" b="1" dirty="0" smtClean="0"/>
              <a:t>”</a:t>
            </a:r>
            <a:endParaRPr lang="en-US" sz="1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1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spatial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9</a:t>
            </a:fld>
            <a:endParaRPr lang="en-US"/>
          </a:p>
        </p:txBody>
      </p:sp>
      <p:pic>
        <p:nvPicPr>
          <p:cNvPr id="9" name="Content Placeholder 4" descr="GOES_R_Optimal_RES_2km_Zoomed_Proposed_CONUS"/>
          <p:cNvPicPr>
            <a:picLocks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0" b="17887"/>
          <a:stretch/>
        </p:blipFill>
        <p:spPr>
          <a:xfrm>
            <a:off x="1036692" y="2031988"/>
            <a:ext cx="7077075" cy="41077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0" y="622589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Highest infrared window spatial resolution from two GOES-R series satellite constellation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27908"/>
      </p:ext>
    </p:extLst>
  </p:cSld>
  <p:clrMapOvr>
    <a:masterClrMapping/>
  </p:clrMapOvr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682</TotalTime>
  <Words>1036</Words>
  <Application>Microsoft Macintosh PowerPoint</Application>
  <PresentationFormat>On-screen Show (4:3)</PresentationFormat>
  <Paragraphs>222</Paragraphs>
  <Slides>21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Spectrum</vt:lpstr>
      <vt:lpstr>PowerPoint Presentation</vt:lpstr>
      <vt:lpstr>GOES-R spacecraft and solar panel</vt:lpstr>
      <vt:lpstr>An update on GOES-R/S launch</vt:lpstr>
      <vt:lpstr>PowerPoint Presentation</vt:lpstr>
      <vt:lpstr>Future GOES-R/S constellation</vt:lpstr>
      <vt:lpstr>Advanced Baseline Imager (ABI)</vt:lpstr>
      <vt:lpstr>Other instruments</vt:lpstr>
      <vt:lpstr>Two talks on GOES-R</vt:lpstr>
      <vt:lpstr>Improved spatial resolution</vt:lpstr>
      <vt:lpstr>Improved spatial resolution</vt:lpstr>
      <vt:lpstr>Improved spatial resolution</vt:lpstr>
      <vt:lpstr>Pseudo-natural color imagery</vt:lpstr>
      <vt:lpstr>One-minute imagery</vt:lpstr>
      <vt:lpstr>Lightning density</vt:lpstr>
      <vt:lpstr>PowerPoint Presentation</vt:lpstr>
      <vt:lpstr>Ask your vendor…</vt:lpstr>
      <vt:lpstr>Baron plan for GOES-R rollout</vt:lpstr>
      <vt:lpstr>Learn more: Short courses</vt:lpstr>
      <vt:lpstr>Learn more: Web applications</vt:lpstr>
      <vt:lpstr>Points of emphasis</vt:lpstr>
      <vt:lpstr>PowerPoint Presentation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64</cp:revision>
  <dcterms:created xsi:type="dcterms:W3CDTF">2015-10-08T18:28:29Z</dcterms:created>
  <dcterms:modified xsi:type="dcterms:W3CDTF">2015-10-13T23:27:39Z</dcterms:modified>
</cp:coreProperties>
</file>