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3" r:id="rId3"/>
    <p:sldId id="280" r:id="rId4"/>
    <p:sldId id="282" r:id="rId5"/>
    <p:sldId id="285" r:id="rId6"/>
    <p:sldId id="281" r:id="rId7"/>
    <p:sldId id="257" r:id="rId8"/>
    <p:sldId id="284" r:id="rId9"/>
    <p:sldId id="262" r:id="rId10"/>
    <p:sldId id="288" r:id="rId11"/>
    <p:sldId id="273" r:id="rId12"/>
    <p:sldId id="275" r:id="rId13"/>
    <p:sldId id="266" r:id="rId14"/>
    <p:sldId id="261" r:id="rId15"/>
    <p:sldId id="276" r:id="rId16"/>
    <p:sldId id="264" r:id="rId17"/>
    <p:sldId id="267" r:id="rId18"/>
    <p:sldId id="271" r:id="rId19"/>
    <p:sldId id="274" r:id="rId20"/>
    <p:sldId id="272" r:id="rId21"/>
    <p:sldId id="263" r:id="rId22"/>
    <p:sldId id="270" r:id="rId23"/>
    <p:sldId id="268" r:id="rId24"/>
    <p:sldId id="286" r:id="rId25"/>
    <p:sldId id="287" r:id="rId26"/>
    <p:sldId id="26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3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2E29B-ECBA-C640-9F3F-D684CE44088E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5F7D7-AEF8-6147-AAD3-060CCDD9E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1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287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09" indent="-285734" defTabSz="922287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37" indent="-228587" defTabSz="922287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112" indent="-228587" defTabSz="922287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87" indent="-228587" defTabSz="922287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61" indent="-228587" defTabSz="9222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635" indent="-228587" defTabSz="9222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810" indent="-228587" defTabSz="9222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85" indent="-228587" defTabSz="9222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62C92A4-DCD9-49A6-85EA-E64030649D91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353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Jordan.Gerth@noaa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0ii0lk.gif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1" b="16031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98482" y="4814047"/>
            <a:ext cx="5404223" cy="1048871"/>
          </a:xfrm>
        </p:spPr>
        <p:txBody>
          <a:bodyPr>
            <a:noAutofit/>
          </a:bodyPr>
          <a:lstStyle/>
          <a:p>
            <a:r>
              <a:rPr lang="en-US" sz="2400" b="1" dirty="0"/>
              <a:t>Why the OCONUS is ready for the new generation of environmental </a:t>
            </a:r>
            <a:r>
              <a:rPr lang="en-US" sz="2400" b="1" dirty="0" smtClean="0"/>
              <a:t>satellites</a:t>
            </a:r>
            <a:endParaRPr lang="en-US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Jordan Gerth, Cooperative Institute for Meteorological Satellite Studies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4162" y="443754"/>
            <a:ext cx="47305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Super Typhoon </a:t>
            </a:r>
            <a:r>
              <a:rPr lang="en-US" dirty="0" err="1" smtClean="0">
                <a:solidFill>
                  <a:schemeClr val="bg1"/>
                </a:solidFill>
              </a:rPr>
              <a:t>Noul</a:t>
            </a:r>
            <a:r>
              <a:rPr lang="en-US" dirty="0" smtClean="0">
                <a:solidFill>
                  <a:schemeClr val="bg1"/>
                </a:solidFill>
              </a:rPr>
              <a:t> as viewed from Himawari-8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Credit:  Scott </a:t>
            </a:r>
            <a:r>
              <a:rPr lang="en-US" sz="1600" dirty="0" err="1" smtClean="0">
                <a:solidFill>
                  <a:schemeClr val="bg1"/>
                </a:solidFill>
              </a:rPr>
              <a:t>Bachmeier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47" y="3818965"/>
            <a:ext cx="2327835" cy="20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1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ABI Band Fact Sheets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l="-59830" r="-59830"/>
          <a:stretch>
            <a:fillRect/>
          </a:stretch>
        </p:blipFill>
        <p:spPr>
          <a:xfrm>
            <a:off x="-530541" y="1876400"/>
            <a:ext cx="7077075" cy="399256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rcRect l="-64711" r="-64711"/>
          <a:stretch>
            <a:fillRect/>
          </a:stretch>
        </p:blipFill>
        <p:spPr>
          <a:xfrm>
            <a:off x="2854735" y="2037150"/>
            <a:ext cx="7077075" cy="399256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l="-64931" r="-64931"/>
          <a:stretch>
            <a:fillRect/>
          </a:stretch>
        </p:blipFill>
        <p:spPr>
          <a:xfrm>
            <a:off x="909386" y="2351037"/>
            <a:ext cx="7077075" cy="3992563"/>
          </a:xfrm>
        </p:spPr>
      </p:pic>
      <p:sp>
        <p:nvSpPr>
          <p:cNvPr id="2" name="TextBox 1"/>
          <p:cNvSpPr txBox="1"/>
          <p:nvPr/>
        </p:nvSpPr>
        <p:spPr>
          <a:xfrm>
            <a:off x="0" y="6325712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Thanks to Tim </a:t>
            </a:r>
            <a:r>
              <a:rPr lang="en-US" sz="2000" dirty="0" err="1" smtClean="0"/>
              <a:t>Schmit</a:t>
            </a:r>
            <a:r>
              <a:rPr lang="en-US" sz="2000" dirty="0" smtClean="0"/>
              <a:t>, George </a:t>
            </a:r>
            <a:r>
              <a:rPr lang="en-US" sz="2000" dirty="0" err="1" smtClean="0"/>
              <a:t>Tuggle</a:t>
            </a:r>
            <a:r>
              <a:rPr lang="en-US" sz="2000" dirty="0" smtClean="0"/>
              <a:t>, Michelle Smith, Carven Scott, and Bill Ward 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11272" y="3841927"/>
            <a:ext cx="2974312" cy="1141325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695" y="3318707"/>
            <a:ext cx="1366577" cy="523220"/>
          </a:xfrm>
          <a:prstGeom prst="rect">
            <a:avLst/>
          </a:prstGeom>
          <a:solidFill>
            <a:schemeClr val="accent2"/>
          </a:solidFill>
          <a:ln w="28575" cmpd="sng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With examples from VIIRS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584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Applications as Learning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Tom Whittaker and Tim </a:t>
            </a:r>
            <a:r>
              <a:rPr lang="en-US" dirty="0" err="1" smtClean="0"/>
              <a:t>Schmit</a:t>
            </a:r>
            <a:r>
              <a:rPr lang="en-US" dirty="0" smtClean="0"/>
              <a:t> have developed web applications (“</a:t>
            </a:r>
            <a:r>
              <a:rPr lang="en-US" dirty="0" err="1" smtClean="0"/>
              <a:t>webapps</a:t>
            </a:r>
            <a:r>
              <a:rPr lang="en-US" dirty="0" smtClean="0"/>
              <a:t>”) to assist in learning about the spatial, spectral, and temporal improvements of the Advanced Baseline Imager (ABI)</a:t>
            </a:r>
          </a:p>
          <a:p>
            <a:r>
              <a:rPr lang="en-US" dirty="0" smtClean="0"/>
              <a:t>A number of cases from the Advanced </a:t>
            </a:r>
            <a:r>
              <a:rPr lang="en-US" dirty="0" err="1" smtClean="0"/>
              <a:t>Himawari</a:t>
            </a:r>
            <a:r>
              <a:rPr lang="en-US" dirty="0" smtClean="0"/>
              <a:t> Imager (AHI) are included</a:t>
            </a:r>
          </a:p>
          <a:p>
            <a:r>
              <a:rPr lang="en-US" dirty="0" smtClean="0"/>
              <a:t>New </a:t>
            </a:r>
            <a:r>
              <a:rPr lang="en-US" dirty="0" err="1" smtClean="0"/>
              <a:t>webapps</a:t>
            </a:r>
            <a:r>
              <a:rPr lang="en-US" dirty="0" smtClean="0"/>
              <a:t> focus on understanding RGB creation</a:t>
            </a:r>
          </a:p>
          <a:p>
            <a:r>
              <a:rPr lang="en-US" dirty="0" err="1" smtClean="0"/>
              <a:t>Webapps</a:t>
            </a:r>
            <a:r>
              <a:rPr lang="en-US" dirty="0" smtClean="0"/>
              <a:t> are incorporated into proposed training course content and upcoming fact sheets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1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SatRGB</a:t>
            </a:r>
            <a:r>
              <a:rPr lang="en-US" dirty="0" smtClean="0"/>
              <a:t> Web Application</a:t>
            </a:r>
            <a:endParaRPr lang="en-US" dirty="0"/>
          </a:p>
        </p:txBody>
      </p:sp>
      <p:pic>
        <p:nvPicPr>
          <p:cNvPr id="5" name="Content Placeholder 4" descr="Screen Shot 2015-05-11 at 2.04.37 AM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" b="2775"/>
          <a:stretch>
            <a:fillRect/>
          </a:stretch>
        </p:blipFill>
        <p:spPr>
          <a:xfrm>
            <a:off x="284163" y="1787579"/>
            <a:ext cx="8671677" cy="4892392"/>
          </a:xfrm>
        </p:spPr>
      </p:pic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http://</a:t>
            </a:r>
            <a:r>
              <a:rPr lang="en-US" u="sng" dirty="0" err="1"/>
              <a:t>cimss.ssec.wisc.edu</a:t>
            </a:r>
            <a:r>
              <a:rPr lang="en-US" u="sng" dirty="0"/>
              <a:t>/goes/</a:t>
            </a:r>
            <a:r>
              <a:rPr lang="en-US" u="sng" dirty="0" err="1"/>
              <a:t>webapps</a:t>
            </a:r>
            <a:r>
              <a:rPr lang="en-US" u="sng" dirty="0"/>
              <a:t>/</a:t>
            </a:r>
            <a:r>
              <a:rPr lang="en-US" u="sng" dirty="0" err="1"/>
              <a:t>satrgb</a:t>
            </a:r>
            <a:r>
              <a:rPr lang="en-US" u="sng" dirty="0"/>
              <a:t>/</a:t>
            </a:r>
            <a:r>
              <a:rPr lang="en-US" u="sng" dirty="0" err="1"/>
              <a:t>overview_ahi.html</a:t>
            </a:r>
            <a:endParaRPr lang="en-US" u="sng" dirty="0"/>
          </a:p>
        </p:txBody>
      </p:sp>
      <p:pic>
        <p:nvPicPr>
          <p:cNvPr id="6" name="Picture 5" descr="Screen Shot 2015-05-11 at 2.14.38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31" y="3134468"/>
            <a:ext cx="5615498" cy="3354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574566" y="3329251"/>
            <a:ext cx="3655884" cy="6349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8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031" b="16031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Imagery, products available to HFO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Aviation desk forecaster Leigh Anne Eaton uses geo and polar satellite imagery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Imagery, products available to HFO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VIIRS EDR</a:t>
            </a:r>
          </a:p>
          <a:p>
            <a:pPr lvl="1"/>
            <a:r>
              <a:rPr lang="en-US" dirty="0"/>
              <a:t>I1, I2, I3, I4, I5</a:t>
            </a:r>
          </a:p>
          <a:p>
            <a:pPr lvl="1"/>
            <a:r>
              <a:rPr lang="en-US" dirty="0"/>
              <a:t>M1, M4, M9, M14, M15, M16</a:t>
            </a:r>
          </a:p>
          <a:p>
            <a:pPr lvl="1"/>
            <a:r>
              <a:rPr lang="en-US" dirty="0" smtClean="0"/>
              <a:t>NCC</a:t>
            </a:r>
            <a:endParaRPr lang="en-US" dirty="0"/>
          </a:p>
          <a:p>
            <a:r>
              <a:rPr lang="en-US" dirty="0" smtClean="0"/>
              <a:t>ATMS</a:t>
            </a:r>
            <a:endParaRPr lang="en-US" dirty="0"/>
          </a:p>
          <a:p>
            <a:pPr lvl="1"/>
            <a:r>
              <a:rPr lang="en-US" dirty="0"/>
              <a:t>90 GHz</a:t>
            </a:r>
          </a:p>
          <a:p>
            <a:pPr lvl="1"/>
            <a:r>
              <a:rPr lang="en-US" dirty="0"/>
              <a:t>Rain </a:t>
            </a:r>
            <a:r>
              <a:rPr lang="en-US" dirty="0" smtClean="0"/>
              <a:t>Rate (MIRS)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20141213_15355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39" y="3688955"/>
            <a:ext cx="3249611" cy="2437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3207" y="5756831"/>
            <a:ext cx="237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Right:  SOO Bob Ballard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 February 2015 11:49 UTC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0202" b="10202"/>
          <a:stretch/>
        </p:blipFill>
        <p:spPr/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Example of NPP-ATMS Rain Rate and 11.0 </a:t>
            </a:r>
            <a:r>
              <a:rPr lang="en-US" sz="1800" dirty="0" err="1" smtClean="0"/>
              <a:t>μm</a:t>
            </a:r>
            <a:r>
              <a:rPr lang="en-US" sz="1800" dirty="0" smtClean="0"/>
              <a:t> IR Window in AWIPS II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39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Imagery, products available to HFO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MODIS Imagery</a:t>
            </a:r>
          </a:p>
          <a:p>
            <a:pPr marL="803275" lvl="1" indent="-342900"/>
            <a:r>
              <a:rPr lang="en-US" dirty="0" smtClean="0"/>
              <a:t>Bands </a:t>
            </a:r>
            <a:r>
              <a:rPr lang="en-US" dirty="0"/>
              <a:t>1, 2, 7, 20, 26, 27, </a:t>
            </a:r>
            <a:r>
              <a:rPr lang="en-US" dirty="0" smtClean="0"/>
              <a:t>31</a:t>
            </a:r>
            <a:endParaRPr lang="en-US" dirty="0"/>
          </a:p>
          <a:p>
            <a:r>
              <a:rPr lang="en-US" dirty="0" smtClean="0"/>
              <a:t>MODIS </a:t>
            </a:r>
            <a:r>
              <a:rPr lang="en-US" dirty="0"/>
              <a:t>Products</a:t>
            </a:r>
          </a:p>
          <a:p>
            <a:pPr lvl="1"/>
            <a:r>
              <a:rPr lang="en-US" dirty="0"/>
              <a:t>Cloud Top Temperature (CTT)</a:t>
            </a:r>
          </a:p>
          <a:p>
            <a:pPr lvl="1"/>
            <a:r>
              <a:rPr lang="en-US" dirty="0"/>
              <a:t>Fog Difference</a:t>
            </a:r>
          </a:p>
          <a:p>
            <a:pPr lvl="1"/>
            <a:r>
              <a:rPr lang="en-US" dirty="0"/>
              <a:t>Land Surface Temperature (LST)</a:t>
            </a:r>
          </a:p>
          <a:p>
            <a:pPr lvl="1"/>
            <a:r>
              <a:rPr lang="en-US" dirty="0"/>
              <a:t>Normalized Difference Vegetation Index (NDVI)</a:t>
            </a:r>
          </a:p>
          <a:p>
            <a:pPr lvl="1"/>
            <a:r>
              <a:rPr lang="en-US" dirty="0"/>
              <a:t>Sea Surface Temperature (SST)</a:t>
            </a:r>
          </a:p>
          <a:p>
            <a:pPr lvl="1"/>
            <a:r>
              <a:rPr lang="en-US" dirty="0"/>
              <a:t>Total </a:t>
            </a:r>
            <a:r>
              <a:rPr lang="en-US" dirty="0" err="1"/>
              <a:t>Precipitable</a:t>
            </a:r>
            <a:r>
              <a:rPr lang="en-US" dirty="0"/>
              <a:t> Water (TPW)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candidate products for HFO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VIIRS </a:t>
            </a:r>
            <a:r>
              <a:rPr lang="en-US" dirty="0"/>
              <a:t>Active </a:t>
            </a:r>
            <a:r>
              <a:rPr lang="en-US" dirty="0" smtClean="0"/>
              <a:t>Fires</a:t>
            </a:r>
          </a:p>
          <a:p>
            <a:r>
              <a:rPr lang="en-US" dirty="0" smtClean="0"/>
              <a:t>VIIRS </a:t>
            </a:r>
            <a:r>
              <a:rPr lang="en-US" dirty="0"/>
              <a:t>Aerosol Optical </a:t>
            </a:r>
            <a:r>
              <a:rPr lang="en-US" dirty="0" smtClean="0"/>
              <a:t>Thickness</a:t>
            </a:r>
          </a:p>
          <a:p>
            <a:r>
              <a:rPr lang="en-US" dirty="0" smtClean="0"/>
              <a:t>VIIRS </a:t>
            </a:r>
            <a:r>
              <a:rPr lang="en-US" dirty="0"/>
              <a:t>Suspended </a:t>
            </a:r>
            <a:r>
              <a:rPr lang="en-US" dirty="0" smtClean="0"/>
              <a:t>Matter</a:t>
            </a:r>
          </a:p>
          <a:p>
            <a:r>
              <a:rPr lang="en-US" dirty="0" smtClean="0"/>
              <a:t>VIIRS </a:t>
            </a:r>
            <a:r>
              <a:rPr lang="en-US" dirty="0"/>
              <a:t>Sea Surface </a:t>
            </a:r>
            <a:r>
              <a:rPr lang="en-US" dirty="0" smtClean="0"/>
              <a:t>Temperatures</a:t>
            </a:r>
            <a:endParaRPr lang="en-US" dirty="0"/>
          </a:p>
          <a:p>
            <a:r>
              <a:rPr lang="en-US" dirty="0" smtClean="0"/>
              <a:t>VIIRS </a:t>
            </a:r>
            <a:r>
              <a:rPr lang="en-US" dirty="0"/>
              <a:t>Normalized Difference Vegetation </a:t>
            </a:r>
            <a:r>
              <a:rPr lang="en-US" dirty="0" smtClean="0"/>
              <a:t>Index</a:t>
            </a:r>
          </a:p>
          <a:p>
            <a:r>
              <a:rPr lang="en-US" dirty="0" smtClean="0"/>
              <a:t>VIIRS </a:t>
            </a:r>
            <a:r>
              <a:rPr lang="en-US" dirty="0"/>
              <a:t>Enhanced Vegetation </a:t>
            </a:r>
            <a:r>
              <a:rPr lang="en-US" dirty="0" smtClean="0"/>
              <a:t>Index</a:t>
            </a:r>
            <a:endParaRPr lang="en-US" dirty="0"/>
          </a:p>
          <a:p>
            <a:r>
              <a:rPr lang="en-US" dirty="0" smtClean="0"/>
              <a:t>VIIRS </a:t>
            </a:r>
            <a:r>
              <a:rPr lang="en-US" dirty="0"/>
              <a:t>Land Surface Temperatures</a:t>
            </a:r>
          </a:p>
        </p:txBody>
      </p:sp>
    </p:spTree>
    <p:extLst>
      <p:ext uri="{BB962C8B-B14F-4D97-AF65-F5344CB8AC3E}">
        <p14:creationId xmlns:p14="http://schemas.microsoft.com/office/powerpoint/2010/main" val="290017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Contributions are not OCONUS only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Delivered </a:t>
            </a:r>
            <a:r>
              <a:rPr lang="en-US" dirty="0"/>
              <a:t>several enhancements to the AWIPS II baseline code, including:</a:t>
            </a:r>
          </a:p>
          <a:p>
            <a:pPr lvl="1"/>
            <a:r>
              <a:rPr lang="en-US" dirty="0"/>
              <a:t>additional true color capabilities for satellite and gridded data,</a:t>
            </a:r>
          </a:p>
          <a:p>
            <a:pPr lvl="1"/>
            <a:r>
              <a:rPr lang="en-US" dirty="0"/>
              <a:t>code to add satellite source and configurability to satellite legends,</a:t>
            </a:r>
          </a:p>
          <a:p>
            <a:pPr lvl="1"/>
            <a:r>
              <a:rPr lang="en-US" dirty="0"/>
              <a:t>code to capture frames with date and time in the filename,</a:t>
            </a:r>
          </a:p>
          <a:p>
            <a:pPr lvl="1"/>
            <a:r>
              <a:rPr lang="en-US" dirty="0"/>
              <a:t>code to make warning polygon outline settable in bundle file, and</a:t>
            </a:r>
          </a:p>
          <a:p>
            <a:pPr lvl="1"/>
            <a:r>
              <a:rPr lang="en-US" dirty="0"/>
              <a:t>code to ingest Lambert Conformal projections with two standard parallels using the “</a:t>
            </a:r>
            <a:r>
              <a:rPr lang="en-US" dirty="0" err="1"/>
              <a:t>regionalsat</a:t>
            </a:r>
            <a:r>
              <a:rPr lang="en-US" dirty="0"/>
              <a:t>” </a:t>
            </a:r>
            <a:r>
              <a:rPr lang="en-US" dirty="0" smtClean="0"/>
              <a:t>decoder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Arctic Satellite Composite Project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5204" r="-15204"/>
          <a:stretch>
            <a:fillRect/>
          </a:stretch>
        </p:blipFill>
        <p:spPr>
          <a:xfrm>
            <a:off x="284163" y="2020891"/>
            <a:ext cx="8574087" cy="4837109"/>
          </a:xfrm>
        </p:spPr>
      </p:pic>
      <p:sp>
        <p:nvSpPr>
          <p:cNvPr id="3" name="TextBox 2"/>
          <p:cNvSpPr txBox="1"/>
          <p:nvPr/>
        </p:nvSpPr>
        <p:spPr>
          <a:xfrm>
            <a:off x="5193289" y="2233635"/>
            <a:ext cx="3664961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PSDI Project Lead:  Matthew </a:t>
            </a:r>
            <a:r>
              <a:rPr lang="en-US" b="1" dirty="0" err="1" smtClean="0"/>
              <a:t>Lazzara</a:t>
            </a:r>
            <a:endParaRPr lang="en-US" b="1" dirty="0" smtClean="0"/>
          </a:p>
          <a:p>
            <a:r>
              <a:rPr lang="en-US" b="1" dirty="0" smtClean="0"/>
              <a:t>NWS End User:  NCEP/OPC</a:t>
            </a:r>
          </a:p>
          <a:p>
            <a:r>
              <a:rPr lang="en-US" b="1" dirty="0" smtClean="0"/>
              <a:t>Delivery Format:  netCDF3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610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Outside Contiguous United States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“OCONUS” geographically includes:</a:t>
            </a:r>
          </a:p>
          <a:p>
            <a:pPr lvl="1"/>
            <a:r>
              <a:rPr lang="en-US" dirty="0" smtClean="0"/>
              <a:t>Alaska</a:t>
            </a:r>
          </a:p>
          <a:p>
            <a:pPr lvl="1"/>
            <a:r>
              <a:rPr lang="en-US" dirty="0" smtClean="0"/>
              <a:t>Hawaii</a:t>
            </a:r>
          </a:p>
          <a:p>
            <a:pPr lvl="1"/>
            <a:r>
              <a:rPr lang="en-US" dirty="0" smtClean="0"/>
              <a:t>Puerto Rico, USVI, Guam, CNMI, American Samoa, Micronesia</a:t>
            </a:r>
          </a:p>
          <a:p>
            <a:pPr lvl="1"/>
            <a:r>
              <a:rPr lang="en-US" dirty="0" smtClean="0"/>
              <a:t>Coastal Areas and Open Waters</a:t>
            </a:r>
          </a:p>
          <a:p>
            <a:r>
              <a:rPr lang="en-US" dirty="0" smtClean="0"/>
              <a:t>Challenges include:</a:t>
            </a:r>
          </a:p>
          <a:p>
            <a:pPr lvl="1"/>
            <a:r>
              <a:rPr lang="en-US" dirty="0" smtClean="0"/>
              <a:t>In-situ data </a:t>
            </a:r>
            <a:r>
              <a:rPr lang="en-US" dirty="0" err="1" smtClean="0"/>
              <a:t>sparsity</a:t>
            </a:r>
            <a:endParaRPr lang="en-US" dirty="0" smtClean="0"/>
          </a:p>
          <a:p>
            <a:pPr lvl="1"/>
            <a:r>
              <a:rPr lang="en-US" dirty="0" smtClean="0"/>
              <a:t>Implementing and maintaining technical systems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8154" b="18154"/>
          <a:stretch/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 for OCONUS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During Hurricane </a:t>
            </a:r>
            <a:r>
              <a:rPr lang="en-US" dirty="0" err="1" smtClean="0"/>
              <a:t>Iselle</a:t>
            </a:r>
            <a:r>
              <a:rPr lang="en-US" dirty="0" smtClean="0"/>
              <a:t>, we realized that OCONUS RSO sectors were unavailable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76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 for OCONUS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Advocate for northern hemisphere scan strategy from current GOES in case of satellite anomaly</a:t>
            </a:r>
          </a:p>
          <a:p>
            <a:pPr lvl="1"/>
            <a:r>
              <a:rPr lang="en-US" dirty="0" smtClean="0"/>
              <a:t>New sector for the GOES-R era?</a:t>
            </a:r>
          </a:p>
          <a:p>
            <a:r>
              <a:rPr lang="en-US" dirty="0" smtClean="0"/>
              <a:t>Implement procedures for field offices to test and request GOES rapid scan operations for OCONUS sectors</a:t>
            </a:r>
          </a:p>
          <a:p>
            <a:r>
              <a:rPr lang="en-US" dirty="0" smtClean="0"/>
              <a:t>Create RGBs with AWIPS II directly, based on individual bands, instead of delivering pre-made, eight-bit RGBs</a:t>
            </a:r>
          </a:p>
        </p:txBody>
      </p:sp>
    </p:spTree>
    <p:extLst>
      <p:ext uri="{BB962C8B-B14F-4D97-AF65-F5344CB8AC3E}">
        <p14:creationId xmlns:p14="http://schemas.microsoft.com/office/powerpoint/2010/main" val="145247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VIIRS Daytime Composite #2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1.378 </a:t>
            </a:r>
            <a:r>
              <a:rPr lang="en-US" sz="2400" dirty="0">
                <a:solidFill>
                  <a:srgbClr val="FF0000"/>
                </a:solidFill>
              </a:rPr>
              <a:t>µm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B050"/>
                </a:solidFill>
              </a:rPr>
              <a:t>1.61 </a:t>
            </a:r>
            <a:r>
              <a:rPr lang="en-US" sz="2400" dirty="0">
                <a:solidFill>
                  <a:srgbClr val="00B050"/>
                </a:solidFill>
              </a:rPr>
              <a:t>µm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70C0"/>
                </a:solidFill>
              </a:rPr>
              <a:t>11.45 µm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70" r="-9170"/>
          <a:stretch>
            <a:fillRect/>
          </a:stretch>
        </p:blipFill>
        <p:spPr>
          <a:xfrm>
            <a:off x="284163" y="1869671"/>
            <a:ext cx="8574087" cy="4837333"/>
          </a:xfrm>
        </p:spPr>
      </p:pic>
    </p:spTree>
    <p:extLst>
      <p:ext uri="{BB962C8B-B14F-4D97-AF65-F5344CB8AC3E}">
        <p14:creationId xmlns:p14="http://schemas.microsoft.com/office/powerpoint/2010/main" val="38721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 for OCONUS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 central server for processing </a:t>
            </a:r>
            <a:r>
              <a:rPr lang="en-US" dirty="0" err="1"/>
              <a:t>Himawari</a:t>
            </a:r>
            <a:r>
              <a:rPr lang="en-US" dirty="0"/>
              <a:t> files and creating imagery and products for </a:t>
            </a:r>
            <a:r>
              <a:rPr lang="en-US" dirty="0" smtClean="0"/>
              <a:t>AWIPS</a:t>
            </a:r>
          </a:p>
          <a:p>
            <a:r>
              <a:rPr lang="en-US" dirty="0" smtClean="0"/>
              <a:t>Develop plan for how imagery from KMA’s Geo-KOMPSAT 2A AMI can support NWS operations in the Western Pacific</a:t>
            </a:r>
          </a:p>
          <a:p>
            <a:r>
              <a:rPr lang="en-US" dirty="0" smtClean="0"/>
              <a:t>Maintain dedicated funding to support network of satellite data receiving stations as well as satellite-related meteorological research and development focused on OCONUS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4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Visiting Scientist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Targets scientists with legitimate interest in working with NWS operations in the Central Pacific and establishing a long-term relationship</a:t>
            </a:r>
          </a:p>
          <a:p>
            <a:r>
              <a:rPr lang="en-US" dirty="0" smtClean="0"/>
              <a:t>High priority given to scientists seeking to demonstrate baseline products, or new risk reduction products that solve tropical or subtropical forecast challenges or reduce workload</a:t>
            </a:r>
          </a:p>
          <a:p>
            <a:r>
              <a:rPr lang="en-US" dirty="0" smtClean="0"/>
              <a:t>Scientists spend a week or more in Honolulu working alongside forecasters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24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Cloud Features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806" y="1879572"/>
            <a:ext cx="4514444" cy="49784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9573"/>
            <a:ext cx="4314637" cy="497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35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r>
              <a:rPr lang="en-US" dirty="0"/>
              <a:t> </a:t>
            </a:r>
            <a:r>
              <a:rPr lang="en-US" dirty="0" smtClean="0"/>
              <a:t>Comments?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err="1" smtClean="0">
                <a:hlinkClick r:id="rId2"/>
              </a:rPr>
              <a:t>Jordan.Gerth@noaa.gov</a:t>
            </a:r>
            <a:endParaRPr lang="en-US" u="sng" dirty="0" smtClean="0"/>
          </a:p>
          <a:p>
            <a:r>
              <a:rPr lang="en-US" dirty="0" smtClean="0"/>
              <a:t>Thoughts to keep in mind:</a:t>
            </a:r>
          </a:p>
          <a:p>
            <a:pPr lvl="1"/>
            <a:r>
              <a:rPr lang="en-US" dirty="0" smtClean="0"/>
              <a:t>Consistency and reliability</a:t>
            </a:r>
          </a:p>
          <a:p>
            <a:pPr lvl="2"/>
            <a:r>
              <a:rPr lang="en-US" dirty="0" smtClean="0"/>
              <a:t>Ken Rizzo, former Meteorologist-In-Charge</a:t>
            </a:r>
          </a:p>
          <a:p>
            <a:pPr lvl="1"/>
            <a:r>
              <a:rPr lang="en-US" dirty="0" smtClean="0"/>
              <a:t>“Be good at the things that don’t take talent.”</a:t>
            </a:r>
          </a:p>
          <a:p>
            <a:pPr lvl="2"/>
            <a:r>
              <a:rPr lang="en-US" dirty="0" smtClean="0"/>
              <a:t>Bo Ryan aphorism</a:t>
            </a:r>
          </a:p>
          <a:p>
            <a:r>
              <a:rPr lang="en-US" dirty="0" smtClean="0"/>
              <a:t>Join us in Honolulu!</a:t>
            </a:r>
          </a:p>
          <a:p>
            <a:pPr lvl="1"/>
            <a:r>
              <a:rPr lang="en-US" dirty="0" smtClean="0"/>
              <a:t>2016 OCONUS Satellite Proving Ground Technical Interchange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5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" b="1611"/>
          <a:stretch/>
        </p:blipFill>
        <p:spPr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Pacific Region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74951" y="6126163"/>
            <a:ext cx="1483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Credit:  Eric Lau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95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Keys to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Improved direct broadcast and rebroadcast capabilities</a:t>
            </a:r>
          </a:p>
          <a:p>
            <a:r>
              <a:rPr lang="en-US" dirty="0" smtClean="0"/>
              <a:t>Leverage </a:t>
            </a:r>
            <a:r>
              <a:rPr lang="en-US" dirty="0" err="1" smtClean="0"/>
              <a:t>Himawari</a:t>
            </a:r>
            <a:r>
              <a:rPr lang="en-US" dirty="0" smtClean="0"/>
              <a:t> as much as possible to provide regionally relevant examples in preparation for GOES-R</a:t>
            </a:r>
          </a:p>
          <a:p>
            <a:r>
              <a:rPr lang="en-US" dirty="0" smtClean="0"/>
              <a:t>Emphasize baseline and under-demonstrated products</a:t>
            </a:r>
          </a:p>
          <a:p>
            <a:r>
              <a:rPr lang="en-US" dirty="0" smtClean="0"/>
              <a:t>Redundant delivery paths and formats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80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Honolulu Community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L/X-band antenna installed in 2012 to track NPP, EOS, FY, </a:t>
            </a:r>
            <a:r>
              <a:rPr lang="en-US" dirty="0" err="1" smtClean="0"/>
              <a:t>MetOp</a:t>
            </a:r>
            <a:r>
              <a:rPr lang="en-US" dirty="0" smtClean="0"/>
              <a:t>, and POES satellites</a:t>
            </a:r>
          </a:p>
          <a:p>
            <a:r>
              <a:rPr lang="en-US" dirty="0" smtClean="0"/>
              <a:t>Provided critical day-night band imagery of Tropical Storm Flossie that led meteorologists to reposition center and adjust track</a:t>
            </a:r>
          </a:p>
          <a:p>
            <a:r>
              <a:rPr lang="en-US" dirty="0" smtClean="0"/>
              <a:t>VIIRS DNB remains popular with HFO forecasters</a:t>
            </a:r>
          </a:p>
          <a:p>
            <a:r>
              <a:rPr lang="en-US" dirty="0" smtClean="0"/>
              <a:t>Raw data is freely available to download via HTTP</a:t>
            </a:r>
          </a:p>
          <a:p>
            <a:r>
              <a:rPr lang="en-US" dirty="0" smtClean="0"/>
              <a:t>Supports research at the University of Hawaii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9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lh3.googleusercontent.com/lSBHzZ9f8xjzX5m2bEZ1yFwo2-M--IWyLmoDB2Hjujh_vun2IQeU1-CRSaFtd-oixBM9iDO-cuAuETsicvVvJN9imWS8gkBgX2-UPxdHUYSCPHwxnc3peBZ84So2nCj2T5IEew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26" y="1047131"/>
            <a:ext cx="857250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ine Callout 3 (Border and Accent Bar) 1"/>
          <p:cNvSpPr/>
          <p:nvPr/>
        </p:nvSpPr>
        <p:spPr>
          <a:xfrm>
            <a:off x="2524377" y="5284099"/>
            <a:ext cx="1990640" cy="1127093"/>
          </a:xfrm>
          <a:prstGeom prst="accentBorderCallout3">
            <a:avLst>
              <a:gd name="adj1" fmla="val 18750"/>
              <a:gd name="adj2" fmla="val -8333"/>
              <a:gd name="adj3" fmla="val -40580"/>
              <a:gd name="adj4" fmla="val -38212"/>
              <a:gd name="adj5" fmla="val -100206"/>
              <a:gd name="adj6" fmla="val 1039"/>
              <a:gd name="adj7" fmla="val -143262"/>
              <a:gd name="adj8" fmla="val 52043"/>
            </a:avLst>
          </a:prstGeom>
          <a:solidFill>
            <a:schemeClr val="accent6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Rooftop shelter 2.4 meter L/X Band antenna</a:t>
            </a:r>
          </a:p>
          <a:p>
            <a:pPr algn="ctr"/>
            <a:r>
              <a:rPr lang="en-US" dirty="0" smtClean="0"/>
              <a:t>5/30/2015</a:t>
            </a:r>
            <a:endParaRPr lang="en-US" dirty="0"/>
          </a:p>
        </p:txBody>
      </p:sp>
      <p:sp>
        <p:nvSpPr>
          <p:cNvPr id="7" name="Line Callout 3 (Border and Accent Bar) 6"/>
          <p:cNvSpPr/>
          <p:nvPr/>
        </p:nvSpPr>
        <p:spPr>
          <a:xfrm>
            <a:off x="6871387" y="3935389"/>
            <a:ext cx="1998731" cy="838911"/>
          </a:xfrm>
          <a:prstGeom prst="accentBorderCallout3">
            <a:avLst>
              <a:gd name="adj1" fmla="val 18750"/>
              <a:gd name="adj2" fmla="val -8333"/>
              <a:gd name="adj3" fmla="val -15088"/>
              <a:gd name="adj4" fmla="val -27598"/>
              <a:gd name="adj5" fmla="val -51373"/>
              <a:gd name="adj6" fmla="val -86030"/>
              <a:gd name="adj7" fmla="val -19554"/>
              <a:gd name="adj8" fmla="val -130293"/>
            </a:avLst>
          </a:prstGeom>
          <a:solidFill>
            <a:schemeClr val="accent6">
              <a:lumMod val="7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3.7 meter </a:t>
            </a:r>
            <a:r>
              <a:rPr lang="en-US" dirty="0" err="1" smtClean="0"/>
              <a:t>Himawari</a:t>
            </a:r>
            <a:r>
              <a:rPr lang="en-US" dirty="0" smtClean="0"/>
              <a:t> antenna</a:t>
            </a:r>
          </a:p>
          <a:p>
            <a:pPr algn="ctr"/>
            <a:r>
              <a:rPr lang="en-US" dirty="0" smtClean="0"/>
              <a:t>8/26/2015</a:t>
            </a:r>
            <a:endParaRPr lang="en-US" dirty="0"/>
          </a:p>
        </p:txBody>
      </p:sp>
      <p:sp>
        <p:nvSpPr>
          <p:cNvPr id="8" name="Line Callout 3 (Border and Accent Bar) 7"/>
          <p:cNvSpPr/>
          <p:nvPr/>
        </p:nvSpPr>
        <p:spPr>
          <a:xfrm>
            <a:off x="4941538" y="4973705"/>
            <a:ext cx="1667633" cy="873940"/>
          </a:xfrm>
          <a:prstGeom prst="accentBorderCallout3">
            <a:avLst>
              <a:gd name="adj1" fmla="val 18750"/>
              <a:gd name="adj2" fmla="val -8333"/>
              <a:gd name="adj3" fmla="val -15088"/>
              <a:gd name="adj4" fmla="val -27598"/>
              <a:gd name="adj5" fmla="val -68422"/>
              <a:gd name="adj6" fmla="val -68440"/>
              <a:gd name="adj7" fmla="val -115789"/>
              <a:gd name="adj8" fmla="val -58888"/>
            </a:avLst>
          </a:prstGeom>
          <a:solidFill>
            <a:schemeClr val="accent6">
              <a:lumMod val="7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3.7 meter GRB Antenna</a:t>
            </a:r>
          </a:p>
          <a:p>
            <a:pPr algn="ctr"/>
            <a:r>
              <a:rPr lang="en-US" dirty="0" smtClean="0"/>
              <a:t>11/4/2015</a:t>
            </a:r>
            <a:endParaRPr lang="en-US" dirty="0"/>
          </a:p>
        </p:txBody>
      </p:sp>
      <p:sp>
        <p:nvSpPr>
          <p:cNvPr id="3" name="Isosceles Triangle 2"/>
          <p:cNvSpPr/>
          <p:nvPr/>
        </p:nvSpPr>
        <p:spPr>
          <a:xfrm rot="13412357">
            <a:off x="3932401" y="3854658"/>
            <a:ext cx="173511" cy="119609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13412357">
            <a:off x="4118167" y="3772471"/>
            <a:ext cx="173511" cy="119609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020489">
            <a:off x="3526200" y="3599618"/>
            <a:ext cx="194879" cy="824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8035" y="1205713"/>
            <a:ext cx="2111683" cy="923330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3.7 meter </a:t>
            </a:r>
            <a:r>
              <a:rPr lang="en-US" dirty="0" err="1" smtClean="0">
                <a:solidFill>
                  <a:schemeClr val="bg1"/>
                </a:solidFill>
              </a:rPr>
              <a:t>Himawari</a:t>
            </a:r>
            <a:r>
              <a:rPr lang="en-US" dirty="0" smtClean="0">
                <a:solidFill>
                  <a:schemeClr val="bg1"/>
                </a:solidFill>
              </a:rPr>
              <a:t> antenna 10/30/2015 WFO Guam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8035" y="2190103"/>
            <a:ext cx="2111683" cy="923330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3.0 meter L/X Band antenna 2015/2016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WFO Guam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4951" y="6126163"/>
            <a:ext cx="1483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Credit:  Eric Lau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2934" y="696125"/>
            <a:ext cx="6336237" cy="1019175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IRC Rooftop Antenna Farm</a:t>
            </a:r>
          </a:p>
        </p:txBody>
      </p:sp>
    </p:spTree>
    <p:extLst>
      <p:ext uri="{BB962C8B-B14F-4D97-AF65-F5344CB8AC3E}">
        <p14:creationId xmlns:p14="http://schemas.microsoft.com/office/powerpoint/2010/main" val="9399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Himawari</a:t>
            </a:r>
            <a:r>
              <a:rPr lang="en-US" dirty="0" smtClean="0"/>
              <a:t> Imagery</a:t>
            </a:r>
            <a:endParaRPr lang="en-US" dirty="0"/>
          </a:p>
        </p:txBody>
      </p:sp>
      <p:pic>
        <p:nvPicPr>
          <p:cNvPr id="8" name="Picture Placeholder 7" descr="MAYSAK_H8_ALLBANDS_31March2015_0600enh.gif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8" b="20288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v</a:t>
            </a:r>
            <a:r>
              <a:rPr lang="en-US" sz="2400" dirty="0" smtClean="0"/>
              <a:t>ia SSEC’s </a:t>
            </a:r>
            <a:r>
              <a:rPr lang="en-US" sz="2400" dirty="0" err="1" smtClean="0"/>
              <a:t>RealEarth</a:t>
            </a:r>
            <a:r>
              <a:rPr lang="en-US" sz="2400" dirty="0" smtClean="0"/>
              <a:t> Web Map Service in near real-time:</a:t>
            </a:r>
          </a:p>
          <a:p>
            <a:pPr lvl="1"/>
            <a:r>
              <a:rPr lang="en-US" sz="2000" u="sng" dirty="0" smtClean="0"/>
              <a:t>http://</a:t>
            </a:r>
            <a:r>
              <a:rPr lang="en-US" sz="2000" u="sng" dirty="0" err="1" smtClean="0"/>
              <a:t>realearth.ssec.wisc.edu</a:t>
            </a:r>
            <a:r>
              <a:rPr lang="en-US" sz="2000" u="sng" dirty="0" smtClean="0"/>
              <a:t>/</a:t>
            </a:r>
            <a:endParaRPr lang="en-US" sz="20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284162" y="443754"/>
            <a:ext cx="50064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Super Typhoon </a:t>
            </a:r>
            <a:r>
              <a:rPr lang="en-US" dirty="0" err="1" smtClean="0">
                <a:solidFill>
                  <a:schemeClr val="bg1"/>
                </a:solidFill>
              </a:rPr>
              <a:t>Maysak</a:t>
            </a:r>
            <a:r>
              <a:rPr lang="en-US" dirty="0" smtClean="0">
                <a:solidFill>
                  <a:schemeClr val="bg1"/>
                </a:solidFill>
              </a:rPr>
              <a:t> as viewed from Himawari-8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Credit:  Scott Lindstrom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Paradigm</a:t>
            </a:r>
            <a:endParaRPr lang="en-US" dirty="0"/>
          </a:p>
        </p:txBody>
      </p:sp>
      <p:pic>
        <p:nvPicPr>
          <p:cNvPr id="7" name="Content Placeholder 6" descr="j017845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4" b="7794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284164" y="2139771"/>
            <a:ext cx="1497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Core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4164" y="2492904"/>
            <a:ext cx="1497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General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4164" y="2840181"/>
            <a:ext cx="1497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Specialized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781503" y="3030363"/>
            <a:ext cx="2850928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</p:cNvCxnSpPr>
          <p:nvPr/>
        </p:nvCxnSpPr>
        <p:spPr>
          <a:xfrm>
            <a:off x="1781504" y="2692959"/>
            <a:ext cx="3327158" cy="1116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81503" y="2337709"/>
            <a:ext cx="4092015" cy="1471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81503" y="6126163"/>
            <a:ext cx="586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Himawari</a:t>
            </a:r>
            <a:r>
              <a:rPr lang="en-US" dirty="0" smtClean="0"/>
              <a:t>” in Japanese translates to “sunflower” in English.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5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Instructor-led </a:t>
            </a:r>
            <a:r>
              <a:rPr lang="en-US" dirty="0" err="1" smtClean="0"/>
              <a:t>Himawari</a:t>
            </a:r>
            <a:r>
              <a:rPr lang="en-US" dirty="0" smtClean="0"/>
              <a:t>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Three instructors on-site with five, four-hour learning blocks over 2.5 days (course run twice in one week)</a:t>
            </a:r>
          </a:p>
          <a:p>
            <a:r>
              <a:rPr lang="en-US" dirty="0" smtClean="0"/>
              <a:t>Approximately 25% lecture, 75% interactive labs</a:t>
            </a:r>
          </a:p>
          <a:p>
            <a:r>
              <a:rPr lang="en-US" dirty="0" smtClean="0"/>
              <a:t>For Guam, training will focus on:</a:t>
            </a:r>
          </a:p>
          <a:p>
            <a:pPr lvl="1"/>
            <a:r>
              <a:rPr lang="en-US" dirty="0" smtClean="0"/>
              <a:t>Introduction to the AHI and remote sensing concepts</a:t>
            </a:r>
          </a:p>
          <a:p>
            <a:pPr lvl="1"/>
            <a:r>
              <a:rPr lang="en-US" dirty="0" smtClean="0"/>
              <a:t>Band composites and RGBs</a:t>
            </a:r>
          </a:p>
          <a:p>
            <a:pPr lvl="1"/>
            <a:r>
              <a:rPr lang="en-US" dirty="0" smtClean="0"/>
              <a:t>Satellite applications for aviation forecasting</a:t>
            </a:r>
          </a:p>
          <a:p>
            <a:pPr lvl="1"/>
            <a:r>
              <a:rPr lang="en-US" dirty="0" smtClean="0"/>
              <a:t>Identifying weather systems and meteorological features</a:t>
            </a:r>
          </a:p>
          <a:p>
            <a:pPr lvl="1"/>
            <a:r>
              <a:rPr lang="en-US" dirty="0" smtClean="0"/>
              <a:t>Tropical cyclones</a:t>
            </a:r>
          </a:p>
          <a:p>
            <a:r>
              <a:rPr lang="en-US" dirty="0" smtClean="0"/>
              <a:t>Course delivery slated for November or December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</TotalTime>
  <Words>949</Words>
  <Application>Microsoft Office PowerPoint</Application>
  <PresentationFormat>On-screen Show (4:3)</PresentationFormat>
  <Paragraphs>136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Spectrum</vt:lpstr>
      <vt:lpstr>Why the OCONUS is ready for the new generation of environmental satellites</vt:lpstr>
      <vt:lpstr>Outside Contiguous United States</vt:lpstr>
      <vt:lpstr>NWS Pacific Region</vt:lpstr>
      <vt:lpstr>Keys to Success</vt:lpstr>
      <vt:lpstr>Honolulu Community College</vt:lpstr>
      <vt:lpstr>IRC Rooftop Antenna Farm</vt:lpstr>
      <vt:lpstr>Himawari Imagery</vt:lpstr>
      <vt:lpstr>Training Paradigm</vt:lpstr>
      <vt:lpstr>Instructor-led Himawari Training</vt:lpstr>
      <vt:lpstr>GOES-R ABI Band Fact Sheets</vt:lpstr>
      <vt:lpstr>Web Applications as Learning Tools</vt:lpstr>
      <vt:lpstr>SatRGB Web Application</vt:lpstr>
      <vt:lpstr>Imagery, products available to HFO</vt:lpstr>
      <vt:lpstr>Imagery, products available to HFO</vt:lpstr>
      <vt:lpstr>28 February 2015 11:49 UTC</vt:lpstr>
      <vt:lpstr>Imagery, products available to HFO</vt:lpstr>
      <vt:lpstr>VIIRS candidate products for HFO</vt:lpstr>
      <vt:lpstr>Contributions are not OCONUS only</vt:lpstr>
      <vt:lpstr>Arctic Satellite Composite Project</vt:lpstr>
      <vt:lpstr>Recommendations for OCONUS</vt:lpstr>
      <vt:lpstr>Recommendations for OCONUS</vt:lpstr>
      <vt:lpstr>VIIRS Daytime Composite #2 (1.378 µm, 1.61 µm, 11.45 µm)</vt:lpstr>
      <vt:lpstr>Recommendations for OCONUS</vt:lpstr>
      <vt:lpstr>Visiting Scientist Program</vt:lpstr>
      <vt:lpstr>Significant Cloud Features</vt:lpstr>
      <vt:lpstr>Questions?  Comments?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33</cp:revision>
  <dcterms:created xsi:type="dcterms:W3CDTF">2015-05-10T20:46:13Z</dcterms:created>
  <dcterms:modified xsi:type="dcterms:W3CDTF">2015-06-30T23:38:59Z</dcterms:modified>
</cp:coreProperties>
</file>