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1" r:id="rId3"/>
    <p:sldId id="257" r:id="rId4"/>
    <p:sldId id="265" r:id="rId5"/>
    <p:sldId id="260" r:id="rId6"/>
    <p:sldId id="258" r:id="rId7"/>
    <p:sldId id="269" r:id="rId8"/>
    <p:sldId id="270" r:id="rId9"/>
    <p:sldId id="263" r:id="rId10"/>
    <p:sldId id="267" r:id="rId11"/>
    <p:sldId id="276" r:id="rId12"/>
    <p:sldId id="275" r:id="rId13"/>
    <p:sldId id="271" r:id="rId14"/>
    <p:sldId id="272" r:id="rId15"/>
    <p:sldId id="262" r:id="rId16"/>
    <p:sldId id="274" r:id="rId17"/>
    <p:sldId id="264" r:id="rId18"/>
    <p:sldId id="273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976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76CEF-3FD2-8442-8BF9-1BF931A85550}" type="datetimeFigureOut">
              <a:rPr lang="en-US" smtClean="0"/>
              <a:t>1/8/19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F0AB7-AA99-CC4B-8220-F6AF5CFD9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806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90FD7-3CB8-3D45-9C99-557A45B469F0}" type="datetimeFigureOut">
              <a:rPr lang="en-US" smtClean="0"/>
              <a:t>1/8/19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AAF65-0B62-E746-80C3-5B1EF28D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694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AHI Band 13 IR Window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AAF65-0B62-E746-80C3-5B1EF28D48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56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GRIB2 GFS</a:t>
            </a:r>
            <a:r>
              <a:rPr lang="en-US" baseline="0" dirty="0" smtClean="0"/>
              <a:t> 1.0 </a:t>
            </a:r>
            <a:r>
              <a:rPr lang="en-US" baseline="0" dirty="0" err="1" smtClean="0"/>
              <a:t>deg</a:t>
            </a:r>
            <a:r>
              <a:rPr lang="en-US" baseline="0" dirty="0" smtClean="0"/>
              <a:t> </a:t>
            </a:r>
            <a:r>
              <a:rPr lang="en-US" dirty="0" smtClean="0"/>
              <a:t>PWAT (analysis)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AAF65-0B62-E746-80C3-5B1EF28D48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76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AAF65-0B62-E746-80C3-5B1EF28D48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353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AAF65-0B62-E746-80C3-5B1EF28D48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92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12FA-40E0-3B4C-9226-447FBE7DF530}" type="datetime1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8891-200B-AB46-A8A8-BD18BCEF7838}" type="datetime1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5E02-10E0-A448-9249-85FFEA3A2DAD}" type="datetime1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1299-55E0-3F47-8986-AB7ED516F93B}" type="datetime1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1CE9B-4505-A34F-B34A-D479B89F2BE1}" type="datetime1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991F8-D3D3-AD4C-B209-313FC019804D}" type="datetime1">
              <a:rPr lang="en-US" smtClean="0"/>
              <a:t>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31387-F141-9947-AE28-52040F5A14F0}" type="datetime1">
              <a:rPr lang="en-US" smtClean="0"/>
              <a:t>1/8/19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8E6B-6FF4-EA4E-A71E-0465CAF02CF0}" type="datetime1">
              <a:rPr lang="en-US" smtClean="0"/>
              <a:t>1/8/19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1F18-0391-EA48-AA3D-2E9539061955}" type="datetime1">
              <a:rPr lang="en-US" smtClean="0"/>
              <a:t>1/8/19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5A80-500D-0E48-9237-B350D7AD65AE}" type="datetime1">
              <a:rPr lang="en-US" smtClean="0"/>
              <a:t>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3336-FB79-924C-95F6-DA12D97AA5D3}" type="datetime1">
              <a:rPr lang="en-US" smtClean="0"/>
              <a:t>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1173C-B77B-234E-B4D2-47D96AF35D2A}" type="datetime1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1472"/>
          <a:stretch/>
        </p:blipFill>
        <p:spPr>
          <a:xfrm>
            <a:off x="0" y="0"/>
            <a:ext cx="301038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7029" y="278175"/>
            <a:ext cx="5916970" cy="1102519"/>
          </a:xfrm>
        </p:spPr>
        <p:txBody>
          <a:bodyPr>
            <a:noAutofit/>
          </a:bodyPr>
          <a:lstStyle/>
          <a:p>
            <a:pPr algn="l"/>
            <a:r>
              <a:rPr lang="en-US" sz="3200" b="1" dirty="0"/>
              <a:t>SIFT: </a:t>
            </a:r>
            <a:r>
              <a:rPr lang="en-US" sz="2000" b="1" dirty="0"/>
              <a:t>A Python-based user interface for visualizing meteorological satellite imagery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27028" y="1644615"/>
            <a:ext cx="5916971" cy="1272557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Jordan Gerth</a:t>
            </a:r>
            <a:r>
              <a:rPr lang="en-US" sz="2000" dirty="0" smtClean="0">
                <a:solidFill>
                  <a:schemeClr val="tx1"/>
                </a:solidFill>
              </a:rPr>
              <a:t>, Dave </a:t>
            </a:r>
            <a:r>
              <a:rPr lang="en-US" sz="2000" dirty="0" err="1" smtClean="0">
                <a:solidFill>
                  <a:schemeClr val="tx1"/>
                </a:solidFill>
              </a:rPr>
              <a:t>Hoese</a:t>
            </a:r>
            <a:r>
              <a:rPr lang="en-US" sz="2000" dirty="0" smtClean="0">
                <a:solidFill>
                  <a:schemeClr val="tx1"/>
                </a:solidFill>
              </a:rPr>
              <a:t>, Scott Lindstrom,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Tim </a:t>
            </a:r>
            <a:r>
              <a:rPr lang="en-US" sz="2000" dirty="0" err="1" smtClean="0">
                <a:solidFill>
                  <a:schemeClr val="tx1"/>
                </a:solidFill>
              </a:rPr>
              <a:t>Schmit</a:t>
            </a:r>
            <a:r>
              <a:rPr lang="en-US" sz="2000" dirty="0" smtClean="0">
                <a:solidFill>
                  <a:schemeClr val="tx1"/>
                </a:solidFill>
              </a:rPr>
              <a:t>, Ray Garcia</a:t>
            </a:r>
          </a:p>
          <a:p>
            <a:pPr algn="l"/>
            <a:r>
              <a:rPr lang="en-US" sz="1600" dirty="0" smtClean="0"/>
              <a:t>Cooperative Institute for Meteorological Satellite Studies</a:t>
            </a:r>
            <a:br>
              <a:rPr lang="en-US" sz="1600" dirty="0" smtClean="0"/>
            </a:br>
            <a:r>
              <a:rPr lang="en-US" sz="1600" dirty="0" smtClean="0"/>
              <a:t>Space Science and Engineering Center</a:t>
            </a:r>
          </a:p>
          <a:p>
            <a:pPr algn="l"/>
            <a:r>
              <a:rPr lang="en-US" sz="1600" dirty="0" smtClean="0"/>
              <a:t>University of Wisconsin – Madison</a:t>
            </a:r>
            <a:r>
              <a:rPr lang="en-US" sz="1600" dirty="0"/>
              <a:t>	</a:t>
            </a:r>
            <a:r>
              <a:rPr lang="en-US" sz="1600" b="1" dirty="0" smtClean="0"/>
              <a:t>8 January 2019</a:t>
            </a:r>
            <a:endParaRPr lang="en-US" sz="1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973" y="3204351"/>
            <a:ext cx="4145035" cy="1413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029" y="3998232"/>
            <a:ext cx="878055" cy="6199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792" y="3204351"/>
            <a:ext cx="1070589" cy="7786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894974"/>
            <a:ext cx="9143999" cy="261610"/>
          </a:xfrm>
          <a:prstGeom prst="rect">
            <a:avLst/>
          </a:prstGeom>
          <a:solidFill>
            <a:schemeClr val="tx1"/>
          </a:solidFill>
          <a:effectLst>
            <a:innerShdw blurRad="63500" dist="50800" dir="16200000">
              <a:srgbClr val="000000">
                <a:alpha val="50000"/>
              </a:srgb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Ninth Symposium on Advances in Modeling and Analysis Using Python, American Meteorological Society 99</a:t>
            </a:r>
            <a:r>
              <a:rPr lang="en-US" sz="1100" baseline="30000" dirty="0" smtClean="0">
                <a:solidFill>
                  <a:schemeClr val="bg1"/>
                </a:solidFill>
              </a:rPr>
              <a:t>th</a:t>
            </a:r>
            <a:r>
              <a:rPr lang="en-US" sz="1100" dirty="0" smtClean="0">
                <a:solidFill>
                  <a:schemeClr val="bg1"/>
                </a:solidFill>
              </a:rPr>
              <a:t> Annual Meeting, Phoenix, Arizona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5489" y="3177333"/>
            <a:ext cx="337420" cy="2743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21694" y="3118675"/>
            <a:ext cx="1144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@</a:t>
            </a:r>
            <a:r>
              <a:rPr lang="en-US" b="1" dirty="0" err="1" smtClean="0"/>
              <a:t>jjgerth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75278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2" descr="Screen Shot 2016-08-10 at 7.30.08 PM.png"/>
          <p:cNvPicPr preferRelativeResize="0">
            <a:picLocks/>
          </p:cNvPicPr>
          <p:nvPr/>
        </p:nvPicPr>
        <p:blipFill>
          <a:blip r:embed="rId3">
            <a:alphaModFix/>
          </a:blip>
          <a:srcRect l="-7289" r="-7289"/>
          <a:stretch>
            <a:fillRect/>
          </a:stretch>
        </p:blipFill>
        <p:spPr>
          <a:xfrm>
            <a:off x="1125538" y="208768"/>
            <a:ext cx="8042275" cy="4343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76311" y="4313924"/>
            <a:ext cx="2560412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Animation Control</a:t>
            </a:r>
          </a:p>
          <a:p>
            <a:pPr>
              <a:defRPr/>
            </a:pPr>
            <a:r>
              <a:rPr lang="en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Step-through or Autoplay</a:t>
            </a:r>
          </a:p>
          <a:p>
            <a:pPr>
              <a:defRPr/>
            </a:pPr>
            <a:r>
              <a:rPr lang="en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Adjustable Speed Control</a:t>
            </a:r>
          </a:p>
        </p:txBody>
      </p:sp>
      <p:sp>
        <p:nvSpPr>
          <p:cNvPr id="6" name="Rectangle 5"/>
          <p:cNvSpPr/>
          <p:nvPr/>
        </p:nvSpPr>
        <p:spPr>
          <a:xfrm>
            <a:off x="549275" y="4460807"/>
            <a:ext cx="3127036" cy="369332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Background Task Status</a:t>
            </a:r>
          </a:p>
        </p:txBody>
      </p:sp>
      <p:sp>
        <p:nvSpPr>
          <p:cNvPr id="7" name="Rectangle 6"/>
          <p:cNvSpPr/>
          <p:nvPr/>
        </p:nvSpPr>
        <p:spPr>
          <a:xfrm>
            <a:off x="6522140" y="4313924"/>
            <a:ext cx="2069411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Layer Metadata</a:t>
            </a:r>
          </a:p>
          <a:p>
            <a:pPr>
              <a:spcBef>
                <a:spcPts val="0"/>
              </a:spcBef>
              <a:defRPr/>
            </a:pPr>
            <a:r>
              <a:rPr lang="en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Band Information</a:t>
            </a:r>
          </a:p>
          <a:p>
            <a:pPr>
              <a:defRPr/>
            </a:pPr>
            <a:r>
              <a:rPr lang="en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Color Bar and Limits</a:t>
            </a:r>
          </a:p>
        </p:txBody>
      </p:sp>
      <p:sp>
        <p:nvSpPr>
          <p:cNvPr id="8" name="Rectangle 7"/>
          <p:cNvSpPr/>
          <p:nvPr/>
        </p:nvSpPr>
        <p:spPr>
          <a:xfrm>
            <a:off x="6861104" y="1765744"/>
            <a:ext cx="2282897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Layer List</a:t>
            </a:r>
          </a:p>
          <a:p>
            <a:pPr>
              <a:defRPr/>
            </a:pPr>
            <a:r>
              <a:rPr lang="en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Reorder Layers</a:t>
            </a:r>
          </a:p>
          <a:p>
            <a:pPr>
              <a:defRPr/>
            </a:pPr>
            <a:r>
              <a:rPr lang="en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Toggle Visibility</a:t>
            </a:r>
          </a:p>
          <a:p>
            <a:pPr>
              <a:defRPr/>
            </a:pPr>
            <a:r>
              <a:rPr lang="en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Point Probe Histogram</a:t>
            </a:r>
          </a:p>
        </p:txBody>
      </p:sp>
      <p:sp>
        <p:nvSpPr>
          <p:cNvPr id="9" name="Rectangle 8"/>
          <p:cNvSpPr/>
          <p:nvPr/>
        </p:nvSpPr>
        <p:spPr>
          <a:xfrm>
            <a:off x="3006423" y="-27496"/>
            <a:ext cx="2740727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Point Probe Results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302072"/>
            <a:ext cx="1781548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Tools</a:t>
            </a:r>
          </a:p>
          <a:p>
            <a:pPr>
              <a:defRPr/>
            </a:pPr>
            <a:r>
              <a:rPr lang="en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Pan/Zoom</a:t>
            </a:r>
          </a:p>
          <a:p>
            <a:pPr>
              <a:defRPr/>
            </a:pPr>
            <a:r>
              <a:rPr lang="en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Point Probe</a:t>
            </a:r>
          </a:p>
          <a:p>
            <a:pPr>
              <a:defRPr/>
            </a:pPr>
            <a:r>
              <a:rPr lang="en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Area Selector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1816797"/>
            <a:ext cx="2738765" cy="1231106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Map Display</a:t>
            </a:r>
          </a:p>
          <a:p>
            <a:pPr>
              <a:defRPr/>
            </a:pPr>
            <a:r>
              <a:rPr lang="en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Powered by OpenGL/VisPy</a:t>
            </a:r>
            <a:endParaRPr lang="en-US" sz="14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Panning and Zooming</a:t>
            </a:r>
            <a:endParaRPr lang="en" sz="14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  <a:p>
            <a:pPr>
              <a:defRPr/>
            </a:pPr>
            <a:r>
              <a:rPr lang="en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Dynamic Resolution</a:t>
            </a:r>
          </a:p>
          <a:p>
            <a:pPr>
              <a:defRPr/>
            </a:pPr>
            <a:r>
              <a:rPr lang="en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Configurable Outline Colors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100263" y="3909231"/>
            <a:ext cx="546100" cy="5524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263650" y="659618"/>
            <a:ext cx="779463" cy="2762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381500" y="284968"/>
            <a:ext cx="307975" cy="2254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689475" y="3909231"/>
            <a:ext cx="277813" cy="4048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7251700" y="4079093"/>
            <a:ext cx="588963" cy="2349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12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9830" b="28651"/>
          <a:stretch/>
        </p:blipFill>
        <p:spPr>
          <a:xfrm>
            <a:off x="228600" y="809961"/>
            <a:ext cx="8686800" cy="3356505"/>
          </a:xfrm>
          <a:prstGeom prst="rect">
            <a:avLst/>
          </a:prstGeom>
          <a:effectLst>
            <a:glow rad="190500">
              <a:schemeClr val="tx1">
                <a:alpha val="9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88006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Package Dependencies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2288530"/>
              </p:ext>
            </p:extLst>
          </p:nvPr>
        </p:nvGraphicFramePr>
        <p:xfrm>
          <a:off x="457200" y="1165287"/>
          <a:ext cx="8229600" cy="3324031"/>
        </p:xfrm>
        <a:graphic>
          <a:graphicData uri="http://schemas.openxmlformats.org/drawingml/2006/table">
            <a:tbl>
              <a:tblPr bandRow="1">
                <a:tableStyleId>{284E427A-3D55-4303-BF80-6455036E1DE7}</a:tableStyleId>
              </a:tblPr>
              <a:tblGrid>
                <a:gridCol w="1112843"/>
                <a:gridCol w="2930080"/>
                <a:gridCol w="4186677"/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sng" strike="noStrike" dirty="0">
                          <a:effectLst/>
                        </a:rPr>
                        <a:t>Name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sng" strike="noStrike">
                          <a:effectLst/>
                        </a:rPr>
                        <a:t>Purpose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sng" strike="noStrike" dirty="0">
                          <a:effectLst/>
                        </a:rPr>
                        <a:t>SIFT Usage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</a:tr>
              <a:tr h="2593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err="1">
                          <a:effectLst/>
                        </a:rPr>
                        <a:t>numpy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Efficient array and matrix math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Data array container and efficient calculations; fast memory-mapped data caching and access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</a:tr>
              <a:tr h="141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err="1">
                          <a:effectLst/>
                        </a:rPr>
                        <a:t>vispy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High level OpenGL python library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Map and data visualization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</a:tr>
              <a:tr h="1663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numba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Numerical expression compiler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Efficient probe area extraction and data transforms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</a:tr>
              <a:tr h="16153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satpy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Meteorological satellite data processing python library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Read GRIB and other satellite data formats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</a:tr>
              <a:tr h="2733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imageio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Easy </a:t>
                      </a:r>
                      <a:r>
                        <a:rPr lang="en-US" sz="1400" u="none" strike="noStrike" dirty="0" err="1">
                          <a:effectLst/>
                        </a:rPr>
                        <a:t>pythonic</a:t>
                      </a:r>
                      <a:r>
                        <a:rPr lang="en-US" sz="1400" u="none" strike="noStrike" dirty="0">
                          <a:effectLst/>
                        </a:rPr>
                        <a:t> image and video generation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Export animations and images using ffmpeg and pillow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matplotlib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Interactive scientific plotting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Probe graphics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</a:tr>
              <a:tr h="519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err="1">
                          <a:effectLst/>
                        </a:rPr>
                        <a:t>pyproj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Geographical Information System (GIS) map projection math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Coordinate systems transforms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34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 descr="Screen Shot 2018-10-04 at 6.27.39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61474" cy="51435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4196839" y="1369285"/>
            <a:ext cx="2143067" cy="95254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315962" y="2441295"/>
            <a:ext cx="2462278" cy="1661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Area Probe Graphs</a:t>
            </a:r>
          </a:p>
          <a:p>
            <a:pPr lvl="0"/>
            <a:r>
              <a:rPr lang="en" sz="1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Single Band Histogram Plot</a:t>
            </a:r>
          </a:p>
          <a:p>
            <a:pPr lvl="0"/>
            <a:r>
              <a:rPr lang="en" sz="1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Two Band Density Plot</a:t>
            </a:r>
          </a:p>
          <a:p>
            <a:pPr lvl="0"/>
            <a:r>
              <a:rPr lang="en" sz="1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Point Probe Indicator</a:t>
            </a:r>
          </a:p>
          <a:p>
            <a:pPr lvl="0"/>
            <a:r>
              <a:rPr lang="en" sz="1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Save </a:t>
            </a:r>
            <a:r>
              <a:rPr lang="en-US" sz="1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Graph </a:t>
            </a:r>
            <a:r>
              <a:rPr lang="en" sz="1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Image</a:t>
            </a:r>
          </a:p>
          <a:p>
            <a:pPr lvl="0"/>
            <a:r>
              <a:rPr lang="en" sz="1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Pan/Zoom</a:t>
            </a:r>
            <a:r>
              <a:rPr lang="en-US" sz="1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Graph</a:t>
            </a:r>
            <a:r>
              <a:rPr lang="en" sz="1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Image</a:t>
            </a:r>
            <a:endParaRPr lang="en-US" sz="1400" dirty="0" smtClean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  <a:p>
            <a:pPr lvl="0"/>
            <a:r>
              <a:rPr lang="en-US" sz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Publication Ready</a:t>
            </a:r>
            <a:endParaRPr lang="en" sz="14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2152" y="1691911"/>
            <a:ext cx="227992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Region Selection</a:t>
            </a:r>
            <a:endParaRPr lang="en" b="1" dirty="0" smtClean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  <a:p>
            <a:pPr lvl="0"/>
            <a:r>
              <a:rPr lang="en" sz="1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</a:t>
            </a:r>
            <a:r>
              <a:rPr lang="en-US" sz="1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Denoted on map display</a:t>
            </a:r>
            <a:br>
              <a:rPr lang="en-US" sz="1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en-US" sz="1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 Semi-transparent</a:t>
            </a:r>
          </a:p>
        </p:txBody>
      </p:sp>
    </p:spTree>
    <p:extLst>
      <p:ext uri="{BB962C8B-B14F-4D97-AF65-F5344CB8AC3E}">
        <p14:creationId xmlns:p14="http://schemas.microsoft.com/office/powerpoint/2010/main" val="2304544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 descr="Screen Shot 2018-10-04 at 6.32.40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61474" cy="5143500"/>
          </a:xfrm>
          <a:prstGeom prst="rect">
            <a:avLst/>
          </a:prstGeom>
        </p:spPr>
      </p:pic>
      <p:pic>
        <p:nvPicPr>
          <p:cNvPr id="4" name="Picture 3" descr="Screen Shot 2018-10-04 at 6.31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885" y="1608454"/>
            <a:ext cx="3257915" cy="298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21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" b="63323"/>
          <a:stretch/>
        </p:blipFill>
        <p:spPr>
          <a:xfrm>
            <a:off x="0" y="1789746"/>
            <a:ext cx="9144000" cy="33537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Download SIFT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1.0.4 installers are available</a:t>
            </a:r>
          </a:p>
          <a:p>
            <a:pPr marL="0" indent="0" algn="ctr">
              <a:buNone/>
            </a:pPr>
            <a:r>
              <a:rPr lang="en-US" sz="2800" u="sng" dirty="0" smtClean="0"/>
              <a:t>http://</a:t>
            </a:r>
            <a:r>
              <a:rPr lang="en-US" sz="2800" u="sng" dirty="0" err="1" smtClean="0"/>
              <a:t>sift.ssec.wisc.edu</a:t>
            </a:r>
            <a:r>
              <a:rPr lang="en-US" sz="2800" u="sng" dirty="0" smtClean="0"/>
              <a:t>/</a:t>
            </a:r>
            <a:endParaRPr lang="en-US" sz="2800" u="sn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15</a:t>
            </a:fld>
            <a:endParaRPr lang="en-US"/>
          </a:p>
        </p:txBody>
      </p:sp>
      <p:sp>
        <p:nvSpPr>
          <p:cNvPr id="4" name="Rectangular Callout 3"/>
          <p:cNvSpPr/>
          <p:nvPr/>
        </p:nvSpPr>
        <p:spPr>
          <a:xfrm>
            <a:off x="203200" y="2255520"/>
            <a:ext cx="1595120" cy="1280160"/>
          </a:xfrm>
          <a:prstGeom prst="wedgeRectCallout">
            <a:avLst>
              <a:gd name="adj1" fmla="val -1781"/>
              <a:gd name="adj2" fmla="val 1297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effectLst>
                  <a:outerShdw blurRad="50800" dist="38100" dir="2700000" algn="tl" rotWithShape="0">
                    <a:schemeClr val="bg1"/>
                  </a:outerShdw>
                </a:effectLst>
              </a:rPr>
              <a:t>“Very quick. Excellent resolution.”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7193280" y="2377440"/>
            <a:ext cx="1828800" cy="690880"/>
          </a:xfrm>
          <a:prstGeom prst="wedgeRectCallout">
            <a:avLst>
              <a:gd name="adj1" fmla="val -36389"/>
              <a:gd name="adj2" fmla="val 1286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effectLst>
                  <a:outerShdw blurRad="50800" dist="38100" dir="2700000" algn="tl" rotWithShape="0">
                    <a:schemeClr val="bg1"/>
                  </a:outerShdw>
                </a:effectLst>
              </a:rPr>
              <a:t>“Great training tool overall.”</a:t>
            </a:r>
          </a:p>
        </p:txBody>
      </p:sp>
    </p:spTree>
    <p:extLst>
      <p:ext uri="{BB962C8B-B14F-4D97-AF65-F5344CB8AC3E}">
        <p14:creationId xmlns:p14="http://schemas.microsoft.com/office/powerpoint/2010/main" val="2665914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2559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3560"/>
            <a:ext cx="4572000" cy="2559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83530"/>
            <a:ext cx="4572000" cy="25599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583530"/>
            <a:ext cx="4572000" cy="25599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16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36900" y="1158435"/>
            <a:ext cx="3108960" cy="31700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Supported Projections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Mercator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SEVIRI FES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SEVIRI IODC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LCC (CONUS)</a:t>
            </a:r>
          </a:p>
          <a:p>
            <a:pPr lvl="1">
              <a:defRPr/>
            </a:pPr>
            <a:r>
              <a:rPr lang="en-US" b="1" dirty="0" err="1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Himawari</a:t>
            </a: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Geos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East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Test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Central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West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Polar (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</a:t>
            </a: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laska)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36900" y="1158435"/>
            <a:ext cx="3108960" cy="31700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Supported Projections</a:t>
            </a:r>
          </a:p>
          <a:p>
            <a:pPr lvl="1">
              <a:defRPr/>
            </a:pPr>
            <a:r>
              <a:rPr lang="en-US" b="1" dirty="0" smtClean="0">
                <a:solidFill>
                  <a:srgbClr val="31B6FD"/>
                </a:solidFill>
                <a:effectLst>
                  <a:glow rad="127000">
                    <a:schemeClr val="tx1"/>
                  </a:glow>
                </a:effectLst>
              </a:rPr>
              <a:t>Mercator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SEVIRI FES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SEVIRI IODC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LCC (CONUS)</a:t>
            </a:r>
          </a:p>
          <a:p>
            <a:pPr lvl="1">
              <a:defRPr/>
            </a:pPr>
            <a:r>
              <a:rPr lang="en-US" b="1" dirty="0" err="1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Himawari</a:t>
            </a: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Geos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East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Test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Central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West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Polar (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</a:t>
            </a: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laska)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36900" y="1158435"/>
            <a:ext cx="3108960" cy="31700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Supported Projections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Mercator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SEVIRI FES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SEVIRI IODC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LCC (CONUS)</a:t>
            </a:r>
          </a:p>
          <a:p>
            <a:pPr lvl="1">
              <a:defRPr/>
            </a:pPr>
            <a:r>
              <a:rPr lang="en-US" b="1" dirty="0" err="1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Himawari</a:t>
            </a: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Geos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East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Test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Central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West</a:t>
            </a:r>
          </a:p>
          <a:p>
            <a:pPr lvl="1">
              <a:defRPr/>
            </a:pPr>
            <a:r>
              <a:rPr lang="en-US" b="1" dirty="0" smtClean="0">
                <a:solidFill>
                  <a:srgbClr val="31B6FD"/>
                </a:solidFill>
                <a:effectLst>
                  <a:glow rad="127000">
                    <a:schemeClr val="tx1"/>
                  </a:glow>
                </a:effectLst>
              </a:rPr>
              <a:t>Polar (</a:t>
            </a:r>
            <a:r>
              <a:rPr lang="en-US" b="1" dirty="0">
                <a:solidFill>
                  <a:srgbClr val="31B6FD"/>
                </a:solidFill>
                <a:effectLst>
                  <a:glow rad="127000">
                    <a:schemeClr val="tx1"/>
                  </a:glow>
                </a:effectLst>
              </a:rPr>
              <a:t>A</a:t>
            </a:r>
            <a:r>
              <a:rPr lang="en-US" b="1" dirty="0" smtClean="0">
                <a:solidFill>
                  <a:srgbClr val="31B6FD"/>
                </a:solidFill>
                <a:effectLst>
                  <a:glow rad="127000">
                    <a:schemeClr val="tx1"/>
                  </a:glow>
                </a:effectLst>
              </a:rPr>
              <a:t>laska)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36900" y="1158435"/>
            <a:ext cx="3108960" cy="31700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Supported Projections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Mercator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SEVIRI FES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SEVIRI IODC</a:t>
            </a:r>
          </a:p>
          <a:p>
            <a:pPr lvl="1">
              <a:defRPr/>
            </a:pPr>
            <a:r>
              <a:rPr lang="en-US" b="1" dirty="0" smtClean="0">
                <a:solidFill>
                  <a:srgbClr val="31B6FD"/>
                </a:solidFill>
                <a:effectLst>
                  <a:glow rad="127000">
                    <a:schemeClr val="tx1"/>
                  </a:glow>
                </a:effectLst>
              </a:rPr>
              <a:t>LCC (CONUS)</a:t>
            </a:r>
          </a:p>
          <a:p>
            <a:pPr lvl="1">
              <a:defRPr/>
            </a:pPr>
            <a:r>
              <a:rPr lang="en-US" b="1" dirty="0" err="1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Himawari</a:t>
            </a: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Geos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East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Test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Central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West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Polar (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</a:t>
            </a: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laska)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36900" y="1158435"/>
            <a:ext cx="3108960" cy="31700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Supported Projections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Mercator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SEVIRI FES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SEVIRI IODC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LCC (CONUS)</a:t>
            </a:r>
          </a:p>
          <a:p>
            <a:pPr lvl="1">
              <a:defRPr/>
            </a:pPr>
            <a:r>
              <a:rPr lang="en-US" b="1" dirty="0" err="1" smtClean="0">
                <a:solidFill>
                  <a:schemeClr val="accent1"/>
                </a:solidFill>
                <a:effectLst>
                  <a:glow rad="127000">
                    <a:schemeClr val="tx1"/>
                  </a:glow>
                </a:effectLst>
              </a:rPr>
              <a:t>Himawari</a:t>
            </a:r>
            <a:r>
              <a:rPr lang="en-US" b="1" dirty="0" smtClean="0">
                <a:solidFill>
                  <a:schemeClr val="accent1"/>
                </a:solidFill>
                <a:effectLst>
                  <a:glow rad="127000">
                    <a:schemeClr val="tx1"/>
                  </a:glow>
                </a:effectLst>
              </a:rPr>
              <a:t> Geos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East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Test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Central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GOES West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Polar (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</a:t>
            </a: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laska)</a:t>
            </a:r>
          </a:p>
        </p:txBody>
      </p:sp>
    </p:spTree>
    <p:extLst>
      <p:ext uri="{BB962C8B-B14F-4D97-AF65-F5344CB8AC3E}">
        <p14:creationId xmlns:p14="http://schemas.microsoft.com/office/powerpoint/2010/main" val="3078484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Develop SIFT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Seeking new software developers</a:t>
            </a:r>
          </a:p>
          <a:p>
            <a:pPr lvl="1"/>
            <a:r>
              <a:rPr lang="en-US" u="sng" dirty="0" smtClean="0"/>
              <a:t>https://</a:t>
            </a:r>
            <a:r>
              <a:rPr lang="en-US" u="sng" dirty="0" err="1" smtClean="0"/>
              <a:t>github.com</a:t>
            </a:r>
            <a:r>
              <a:rPr lang="en-US" u="sng" dirty="0" smtClean="0"/>
              <a:t>/</a:t>
            </a:r>
            <a:r>
              <a:rPr lang="en-US" u="sng" dirty="0" err="1" smtClean="0"/>
              <a:t>ssec</a:t>
            </a:r>
            <a:r>
              <a:rPr lang="en-US" u="sng" dirty="0" smtClean="0"/>
              <a:t>/sift/</a:t>
            </a:r>
            <a:r>
              <a:rPr lang="en-US" dirty="0" smtClean="0"/>
              <a:t> for code, issues, requests</a:t>
            </a:r>
          </a:p>
          <a:p>
            <a:pPr lvl="1"/>
            <a:r>
              <a:rPr lang="en-US" dirty="0" smtClean="0"/>
              <a:t>No contributing guide yet</a:t>
            </a:r>
          </a:p>
          <a:p>
            <a:r>
              <a:rPr lang="en-US" dirty="0" smtClean="0"/>
              <a:t>Make SIFT better, faster, and stronger</a:t>
            </a:r>
          </a:p>
          <a:p>
            <a:r>
              <a:rPr lang="en-US" dirty="0" smtClean="0"/>
              <a:t>Contribute ideas or resources for new features</a:t>
            </a:r>
          </a:p>
          <a:p>
            <a:pPr lvl="1"/>
            <a:r>
              <a:rPr lang="en-US" dirty="0" smtClean="0"/>
              <a:t>Long wish list</a:t>
            </a:r>
          </a:p>
          <a:p>
            <a:pPr lvl="1"/>
            <a:r>
              <a:rPr lang="en-US" dirty="0" smtClean="0"/>
              <a:t>Desire </a:t>
            </a:r>
            <a:r>
              <a:rPr lang="en-US" dirty="0"/>
              <a:t>to support all </a:t>
            </a:r>
            <a:r>
              <a:rPr lang="en-US" dirty="0" smtClean="0"/>
              <a:t>geostationary </a:t>
            </a:r>
            <a:r>
              <a:rPr lang="en-US" dirty="0"/>
              <a:t>weather </a:t>
            </a:r>
            <a:r>
              <a:rPr lang="en-US" dirty="0" smtClean="0"/>
              <a:t>satellites</a:t>
            </a:r>
          </a:p>
          <a:p>
            <a:r>
              <a:rPr lang="en-US" dirty="0" smtClean="0"/>
              <a:t>Help expand our user and support base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23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7200" y="1201843"/>
            <a:ext cx="8229600" cy="139064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Thank You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1843"/>
            <a:ext cx="8229600" cy="3435111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3500" b="1" dirty="0" smtClean="0"/>
              <a:t>Download SIFT: </a:t>
            </a:r>
            <a:r>
              <a:rPr lang="en-US" sz="3500" b="1" u="sng" dirty="0" smtClean="0"/>
              <a:t>http://</a:t>
            </a:r>
            <a:r>
              <a:rPr lang="en-US" sz="3500" b="1" u="sng" dirty="0" err="1" smtClean="0"/>
              <a:t>sift.ssec.wisc.edu</a:t>
            </a:r>
            <a:r>
              <a:rPr lang="en-US" sz="3500" b="1" u="sng" dirty="0" smtClean="0"/>
              <a:t>/</a:t>
            </a:r>
          </a:p>
          <a:p>
            <a:pPr marL="0" indent="0" algn="ctr">
              <a:buNone/>
            </a:pPr>
            <a:r>
              <a:rPr lang="en-US" sz="3300" b="1" dirty="0" smtClean="0"/>
              <a:t>Develop SIFT: </a:t>
            </a:r>
            <a:r>
              <a:rPr lang="en-US" sz="3300" b="1" u="sng" dirty="0" smtClean="0"/>
              <a:t>https://</a:t>
            </a:r>
            <a:r>
              <a:rPr lang="en-US" sz="3300" b="1" u="sng" dirty="0" err="1" smtClean="0"/>
              <a:t>github.com</a:t>
            </a:r>
            <a:r>
              <a:rPr lang="en-US" sz="3300" b="1" u="sng" dirty="0" smtClean="0"/>
              <a:t>/</a:t>
            </a:r>
            <a:r>
              <a:rPr lang="en-US" sz="3300" b="1" u="sng" dirty="0" err="1" smtClean="0"/>
              <a:t>ssec</a:t>
            </a:r>
            <a:r>
              <a:rPr lang="en-US" sz="3300" b="1" u="sng" dirty="0" smtClean="0"/>
              <a:t>/sift/</a:t>
            </a:r>
          </a:p>
          <a:p>
            <a:pPr marL="0" indent="0" algn="ctr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900" dirty="0" smtClean="0"/>
              <a:t>Send inquiries: </a:t>
            </a:r>
            <a:r>
              <a:rPr lang="en-US" sz="1900" b="1" dirty="0" smtClean="0"/>
              <a:t>Jordan </a:t>
            </a:r>
            <a:r>
              <a:rPr lang="en-US" sz="1900" b="1" dirty="0"/>
              <a:t>Gerth, </a:t>
            </a:r>
            <a:r>
              <a:rPr lang="en-US" sz="1900" b="1" u="sng" dirty="0"/>
              <a:t>jordan.gerth@ssec.wisc.edu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1900" dirty="0" smtClean="0"/>
              <a:t>For a demonstration, visit </a:t>
            </a:r>
            <a:r>
              <a:rPr lang="en-US" sz="1900" b="1" dirty="0" smtClean="0"/>
              <a:t>Booth #233</a:t>
            </a:r>
            <a:br>
              <a:rPr lang="en-US" sz="1900" b="1" dirty="0" smtClean="0"/>
            </a:br>
            <a:r>
              <a:rPr lang="en-US" sz="1900" dirty="0" smtClean="0"/>
              <a:t>University of Wisconsin Space Science and Engineering Center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1700" dirty="0" smtClean="0"/>
              <a:t>The United States National Weather Service provided initial funding.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861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Typical Software Complaints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Complex user interface</a:t>
            </a:r>
          </a:p>
          <a:p>
            <a:r>
              <a:rPr lang="en-US" dirty="0" smtClean="0"/>
              <a:t>Simple tasks are not intuitive to complete</a:t>
            </a:r>
          </a:p>
          <a:p>
            <a:r>
              <a:rPr lang="en-US" dirty="0" smtClean="0"/>
              <a:t>Difficult to find/create the right data format(s)</a:t>
            </a:r>
          </a:p>
          <a:p>
            <a:r>
              <a:rPr lang="en-US" dirty="0" smtClean="0"/>
              <a:t>Cannot use the same software for different satellites or data sets</a:t>
            </a:r>
          </a:p>
          <a:p>
            <a:r>
              <a:rPr lang="en-US" dirty="0" smtClean="0"/>
              <a:t>Cost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Poor </a:t>
            </a:r>
            <a:r>
              <a:rPr lang="en-US" dirty="0"/>
              <a:t>performance</a:t>
            </a:r>
          </a:p>
          <a:p>
            <a:r>
              <a:rPr lang="en-US" dirty="0"/>
              <a:t>Cannot easily export </a:t>
            </a:r>
            <a:r>
              <a:rPr lang="en-US" dirty="0" smtClean="0"/>
              <a:t>images or animations </a:t>
            </a:r>
            <a:r>
              <a:rPr lang="en-US" dirty="0"/>
              <a:t>for presentations or papers</a:t>
            </a:r>
          </a:p>
          <a:p>
            <a:r>
              <a:rPr lang="en-US" dirty="0"/>
              <a:t>International colleagues use different software</a:t>
            </a:r>
          </a:p>
          <a:p>
            <a:r>
              <a:rPr lang="en-US" dirty="0"/>
              <a:t>Not </a:t>
            </a:r>
            <a:r>
              <a:rPr lang="en-US" dirty="0" smtClean="0"/>
              <a:t>for all major </a:t>
            </a:r>
            <a:r>
              <a:rPr lang="en-US" dirty="0"/>
              <a:t>operating </a:t>
            </a:r>
            <a:r>
              <a:rPr lang="en-US" dirty="0" smtClean="0"/>
              <a:t>systems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5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6572250" y="0"/>
            <a:ext cx="257175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671"/>
            <a:ext cx="8229600" cy="4743436"/>
          </a:xfrm>
        </p:spPr>
        <p:txBody>
          <a:bodyPr>
            <a:normAutofit fontScale="92500" lnSpcReduction="10000"/>
          </a:bodyPr>
          <a:lstStyle/>
          <a:p>
            <a:pPr marL="800100" lvl="2" indent="0">
              <a:buNone/>
            </a:pPr>
            <a:r>
              <a:rPr lang="en-US" sz="5400" b="1" dirty="0" smtClean="0"/>
              <a:t>S</a:t>
            </a:r>
            <a:r>
              <a:rPr lang="en-US" sz="5400" dirty="0" smtClean="0"/>
              <a:t>atellite</a:t>
            </a:r>
            <a:br>
              <a:rPr lang="en-US" sz="5400" dirty="0" smtClean="0"/>
            </a:br>
            <a:r>
              <a:rPr lang="en-US" sz="5400" b="1" dirty="0" smtClean="0"/>
              <a:t>I</a:t>
            </a:r>
            <a:r>
              <a:rPr lang="en-US" sz="5400" dirty="0" smtClean="0"/>
              <a:t>nformation</a:t>
            </a:r>
            <a:br>
              <a:rPr lang="en-US" sz="5400" dirty="0" smtClean="0"/>
            </a:br>
            <a:r>
              <a:rPr lang="en-US" sz="5400" b="1" dirty="0" smtClean="0"/>
              <a:t>F</a:t>
            </a:r>
            <a:r>
              <a:rPr lang="en-US" sz="5400" dirty="0" smtClean="0"/>
              <a:t>amiliarization</a:t>
            </a:r>
            <a:br>
              <a:rPr lang="en-US" sz="5400" dirty="0" smtClean="0"/>
            </a:br>
            <a:r>
              <a:rPr lang="en-US" sz="5400" b="1" dirty="0" smtClean="0"/>
              <a:t>T</a:t>
            </a:r>
            <a:r>
              <a:rPr lang="en-US" sz="5400" dirty="0" smtClean="0"/>
              <a:t>ool</a:t>
            </a:r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r>
              <a:rPr lang="en-US" sz="3600" i="1" dirty="0" smtClean="0"/>
              <a:t>An easy graphical user interface</a:t>
            </a:r>
            <a:br>
              <a:rPr lang="en-US" sz="3600" i="1" dirty="0" smtClean="0"/>
            </a:br>
            <a:r>
              <a:rPr lang="en-US" sz="3600" i="1" dirty="0" smtClean="0"/>
              <a:t>for meteorological satellite users</a:t>
            </a:r>
            <a:endParaRPr lang="en-US" sz="36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52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4</a:t>
            </a:fld>
            <a:endParaRPr lang="en-US"/>
          </a:p>
        </p:txBody>
      </p:sp>
      <p:pic>
        <p:nvPicPr>
          <p:cNvPr id="2" name="Picture 1" descr="Screen Shot 2018-10-04 at 3.18.14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0"/>
            <a:ext cx="86260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08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About SIFT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401" y="1200150"/>
            <a:ext cx="5419003" cy="339447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Open source</a:t>
            </a:r>
          </a:p>
          <a:p>
            <a:r>
              <a:rPr lang="en-US" dirty="0" smtClean="0"/>
              <a:t>Based on Python</a:t>
            </a:r>
          </a:p>
          <a:p>
            <a:r>
              <a:rPr lang="en-US" dirty="0" smtClean="0"/>
              <a:t>Originally developed for the United States National Weather Service (NWS) in 2015</a:t>
            </a:r>
          </a:p>
          <a:p>
            <a:r>
              <a:rPr lang="en-US" dirty="0" smtClean="0"/>
              <a:t>Now open to community development</a:t>
            </a:r>
          </a:p>
          <a:p>
            <a:r>
              <a:rPr lang="en-US" dirty="0" smtClean="0"/>
              <a:t>Free (</a:t>
            </a:r>
            <a:r>
              <a:rPr lang="en-US" dirty="0"/>
              <a:t>GPLv3 license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4" descr="20160302_104628_resiz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0" r="25763"/>
          <a:stretch>
            <a:fillRect/>
          </a:stretch>
        </p:blipFill>
        <p:spPr bwMode="auto">
          <a:xfrm>
            <a:off x="5820404" y="1200150"/>
            <a:ext cx="2927405" cy="3473279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34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About SIFT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Current </a:t>
            </a:r>
            <a:r>
              <a:rPr lang="en-US" dirty="0"/>
              <a:t>operating systems supported:</a:t>
            </a:r>
          </a:p>
          <a:p>
            <a:r>
              <a:rPr lang="en-US" dirty="0"/>
              <a:t>Windows</a:t>
            </a:r>
          </a:p>
          <a:p>
            <a:r>
              <a:rPr lang="en-US" dirty="0" err="1"/>
              <a:t>MacOS</a:t>
            </a:r>
            <a:endParaRPr lang="en-US" dirty="0"/>
          </a:p>
          <a:p>
            <a:r>
              <a:rPr lang="en-US" dirty="0" err="1"/>
              <a:t>CentOS</a:t>
            </a:r>
            <a:r>
              <a:rPr lang="en-US" dirty="0"/>
              <a:t>/</a:t>
            </a:r>
            <a:r>
              <a:rPr lang="en-US" dirty="0" err="1"/>
              <a:t>RedHat</a:t>
            </a:r>
            <a:r>
              <a:rPr lang="en-US" dirty="0"/>
              <a:t> </a:t>
            </a:r>
            <a:r>
              <a:rPr lang="en-US" dirty="0" smtClean="0"/>
              <a:t>Linux</a:t>
            </a:r>
          </a:p>
          <a:p>
            <a:pPr marL="0" indent="0">
              <a:buNone/>
            </a:pPr>
            <a:r>
              <a:rPr lang="en-US" dirty="0" smtClean="0"/>
              <a:t>A developer version is also available.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Current data formats supported:</a:t>
            </a:r>
          </a:p>
          <a:p>
            <a:r>
              <a:rPr lang="en-US" dirty="0"/>
              <a:t>GOES-16/17 </a:t>
            </a:r>
            <a:r>
              <a:rPr lang="en-US" dirty="0" smtClean="0"/>
              <a:t>ABI L1b </a:t>
            </a:r>
            <a:r>
              <a:rPr lang="en-US" dirty="0" err="1"/>
              <a:t>N</a:t>
            </a:r>
            <a:r>
              <a:rPr lang="en-US" dirty="0" err="1" smtClean="0"/>
              <a:t>etCDF</a:t>
            </a:r>
            <a:endParaRPr lang="en-US" dirty="0" smtClean="0"/>
          </a:p>
          <a:p>
            <a:r>
              <a:rPr lang="en-US" dirty="0" smtClean="0"/>
              <a:t>Himawari</a:t>
            </a:r>
            <a:r>
              <a:rPr lang="en-US" dirty="0"/>
              <a:t>-8/9 </a:t>
            </a:r>
            <a:r>
              <a:rPr lang="en-US" dirty="0" smtClean="0"/>
              <a:t>AHI (after conversion to </a:t>
            </a:r>
            <a:r>
              <a:rPr lang="en-US" dirty="0" err="1" smtClean="0"/>
              <a:t>netCDF</a:t>
            </a:r>
            <a:r>
              <a:rPr lang="en-US" dirty="0" smtClean="0"/>
              <a:t>)</a:t>
            </a:r>
          </a:p>
          <a:p>
            <a:r>
              <a:rPr lang="en-US" dirty="0" smtClean="0"/>
              <a:t>Gridded </a:t>
            </a:r>
            <a:r>
              <a:rPr lang="en-US" dirty="0"/>
              <a:t>Binary (GRIB2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333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094054" cy="5143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76311" y="694171"/>
            <a:ext cx="1502767" cy="3693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“Kong-Rey”</a:t>
            </a:r>
            <a:endParaRPr lang="en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7" name="Right Triangle 6"/>
          <p:cNvSpPr/>
          <p:nvPr/>
        </p:nvSpPr>
        <p:spPr>
          <a:xfrm flipH="1" flipV="1">
            <a:off x="7511634" y="0"/>
            <a:ext cx="1595120" cy="1595120"/>
          </a:xfrm>
          <a:prstGeom prst="rt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2705310">
            <a:off x="7755555" y="377062"/>
            <a:ext cx="1501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N</a:t>
            </a:r>
            <a:r>
              <a:rPr lang="en-US" sz="2800" b="1" dirty="0" err="1" smtClean="0"/>
              <a:t>etCDF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84889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IB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094054" cy="5143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76311" y="694171"/>
            <a:ext cx="1502767" cy="3693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“Kong-Rey”</a:t>
            </a:r>
            <a:endParaRPr lang="en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5" name="Right Triangle 4"/>
          <p:cNvSpPr/>
          <p:nvPr/>
        </p:nvSpPr>
        <p:spPr>
          <a:xfrm flipH="1" flipV="1">
            <a:off x="7511634" y="0"/>
            <a:ext cx="1595120" cy="1595120"/>
          </a:xfrm>
          <a:prstGeom prst="rt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2705310">
            <a:off x="7865134" y="377062"/>
            <a:ext cx="1282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GRIB2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80979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SIFT Features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Loop across multiple bands or multiple times</a:t>
            </a:r>
          </a:p>
          <a:p>
            <a:r>
              <a:rPr lang="en-US" dirty="0" smtClean="0"/>
              <a:t>Create </a:t>
            </a:r>
            <a:r>
              <a:rPr lang="en-US" dirty="0"/>
              <a:t>Red-Green-Blue (RGB) </a:t>
            </a:r>
            <a:r>
              <a:rPr lang="en-US" dirty="0" smtClean="0"/>
              <a:t>composites</a:t>
            </a:r>
          </a:p>
          <a:p>
            <a:r>
              <a:rPr lang="en-US" dirty="0" smtClean="0"/>
              <a:t>Calculate arithmetic composite for multiple bands</a:t>
            </a:r>
          </a:p>
          <a:p>
            <a:r>
              <a:rPr lang="en-US" dirty="0"/>
              <a:t>Change or customize color </a:t>
            </a:r>
            <a:r>
              <a:rPr lang="en-US" dirty="0" smtClean="0"/>
              <a:t>enhancements</a:t>
            </a:r>
          </a:p>
          <a:p>
            <a:r>
              <a:rPr lang="en-US" dirty="0"/>
              <a:t>Compare fields over a user-defined area </a:t>
            </a:r>
            <a:r>
              <a:rPr lang="en-US" dirty="0" smtClean="0"/>
              <a:t>using a density plot</a:t>
            </a:r>
          </a:p>
          <a:p>
            <a:r>
              <a:rPr lang="en-US" dirty="0"/>
              <a:t>Click to probe layers at a </a:t>
            </a:r>
            <a:r>
              <a:rPr lang="en-US" dirty="0" err="1"/>
              <a:t>lat-lon</a:t>
            </a:r>
            <a:r>
              <a:rPr lang="en-US" dirty="0"/>
              <a:t> </a:t>
            </a:r>
            <a:r>
              <a:rPr lang="en-US" dirty="0" smtClean="0"/>
              <a:t>coordinate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26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426</TotalTime>
  <Words>732</Words>
  <Application>Microsoft Macintosh PowerPoint</Application>
  <PresentationFormat>On-screen Show (16:9)</PresentationFormat>
  <Paragraphs>203</Paragraphs>
  <Slides>18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Black</vt:lpstr>
      <vt:lpstr>SIFT: A Python-based user interface for visualizing meteorological satellite imagery</vt:lpstr>
      <vt:lpstr>Typical Software Complaints</vt:lpstr>
      <vt:lpstr>PowerPoint Presentation</vt:lpstr>
      <vt:lpstr>PowerPoint Presentation</vt:lpstr>
      <vt:lpstr>About SIFT</vt:lpstr>
      <vt:lpstr>About SIFT</vt:lpstr>
      <vt:lpstr>PowerPoint Presentation</vt:lpstr>
      <vt:lpstr>PowerPoint Presentation</vt:lpstr>
      <vt:lpstr>SIFT Features</vt:lpstr>
      <vt:lpstr>PowerPoint Presentation</vt:lpstr>
      <vt:lpstr>PowerPoint Presentation</vt:lpstr>
      <vt:lpstr>Science Package Dependencies</vt:lpstr>
      <vt:lpstr>PowerPoint Presentation</vt:lpstr>
      <vt:lpstr>PowerPoint Presentation</vt:lpstr>
      <vt:lpstr>Download SIFT</vt:lpstr>
      <vt:lpstr>PowerPoint Presentation</vt:lpstr>
      <vt:lpstr>Develop SIFT</vt:lpstr>
      <vt:lpstr>Thank You</vt:lpstr>
    </vt:vector>
  </TitlesOfParts>
  <Company>UW Space Sciences and Engineering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Gerth</dc:creator>
  <cp:lastModifiedBy>Jordan Gerth</cp:lastModifiedBy>
  <cp:revision>63</cp:revision>
  <dcterms:created xsi:type="dcterms:W3CDTF">2018-10-05T01:26:50Z</dcterms:created>
  <dcterms:modified xsi:type="dcterms:W3CDTF">2019-01-08T16:39:11Z</dcterms:modified>
</cp:coreProperties>
</file>