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61" r:id="rId4"/>
    <p:sldId id="257" r:id="rId5"/>
    <p:sldId id="266" r:id="rId6"/>
    <p:sldId id="264" r:id="rId7"/>
    <p:sldId id="265" r:id="rId8"/>
    <p:sldId id="267" r:id="rId9"/>
    <p:sldId id="268" r:id="rId10"/>
    <p:sldId id="272" r:id="rId11"/>
    <p:sldId id="271" r:id="rId12"/>
    <p:sldId id="259" r:id="rId13"/>
    <p:sldId id="269" r:id="rId14"/>
    <p:sldId id="262" r:id="rId15"/>
    <p:sldId id="263" r:id="rId16"/>
    <p:sldId id="273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184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97A-FEF2-2542-A9BA-5D01625C2888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97A-FEF2-2542-A9BA-5D01625C2888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97A-FEF2-2542-A9BA-5D01625C2888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97A-FEF2-2542-A9BA-5D01625C2888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B9EDC-6CCF-B148-966F-8C7CF65869F7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79F20-6779-FE40-9307-8C3F9FC91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5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97A-FEF2-2542-A9BA-5D01625C2888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97A-FEF2-2542-A9BA-5D01625C2888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97A-FEF2-2542-A9BA-5D01625C2888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97A-FEF2-2542-A9BA-5D01625C2888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97A-FEF2-2542-A9BA-5D01625C2888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97A-FEF2-2542-A9BA-5D01625C2888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97A-FEF2-2542-A9BA-5D01625C2888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97A-FEF2-2542-A9BA-5D01625C2888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EEDB97A-FEF2-2542-A9BA-5D01625C2888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ftp://ftp.ssec.wisc.edu/ABI/sift_data/AHI/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hyperlink" Target="ftp://ftp.ssec.wisc.edu/pub/jordang/pg/sift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gif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GBTim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5" b="9421"/>
          <a:stretch/>
        </p:blipFill>
        <p:spPr>
          <a:xfrm>
            <a:off x="0" y="0"/>
            <a:ext cx="9144000" cy="36680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818" y="13806"/>
            <a:ext cx="9144000" cy="3675888"/>
          </a:xfrm>
          <a:prstGeom prst="rect">
            <a:avLst/>
          </a:prstGeom>
          <a:gradFill flip="none" rotWithShape="1">
            <a:gsLst>
              <a:gs pos="80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17" y="5066938"/>
            <a:ext cx="2147219" cy="156161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20101" y="1130111"/>
            <a:ext cx="8503799" cy="3074902"/>
          </a:xfrm>
          <a:prstGeom prst="rect">
            <a:avLst/>
          </a:prstGeom>
          <a:solidFill>
            <a:schemeClr val="bg1"/>
          </a:solidFill>
          <a:effectLst>
            <a:softEdge rad="381000"/>
          </a:effectLst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	Visualizing </a:t>
            </a:r>
            <a:r>
              <a:rPr lang="en-US" sz="2800" b="1" dirty="0">
                <a:solidFill>
                  <a:schemeClr val="tx1"/>
                </a:solidFill>
              </a:rPr>
              <a:t>new-</a:t>
            </a:r>
            <a:r>
              <a:rPr lang="en-US" sz="2800" b="1" dirty="0" smtClean="0">
                <a:solidFill>
                  <a:schemeClr val="tx1"/>
                </a:solidFill>
              </a:rPr>
              <a:t>generation</a:t>
            </a:r>
          </a:p>
          <a:p>
            <a:pPr algn="l"/>
            <a:r>
              <a:rPr lang="en-US" sz="2800" b="1" dirty="0">
                <a:solidFill>
                  <a:schemeClr val="tx1"/>
                </a:solidFill>
              </a:rPr>
              <a:t>	</a:t>
            </a:r>
            <a:r>
              <a:rPr lang="en-US" sz="2800" b="1" dirty="0" smtClean="0">
                <a:solidFill>
                  <a:schemeClr val="tx1"/>
                </a:solidFill>
              </a:rPr>
              <a:t>geostationary satellite imagery</a:t>
            </a:r>
          </a:p>
          <a:p>
            <a:pPr algn="l"/>
            <a:r>
              <a:rPr lang="en-US" sz="3600" b="1" dirty="0">
                <a:solidFill>
                  <a:schemeClr val="tx1"/>
                </a:solidFill>
              </a:rPr>
              <a:t>	</a:t>
            </a:r>
            <a:r>
              <a:rPr lang="en-US" sz="3600" b="1" dirty="0" smtClean="0">
                <a:solidFill>
                  <a:schemeClr val="tx1"/>
                </a:solidFill>
              </a:rPr>
              <a:t>with SIFT</a:t>
            </a:r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297" y="5221804"/>
            <a:ext cx="1783080" cy="1258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183" y="5179852"/>
            <a:ext cx="3833504" cy="130759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178467"/>
            <a:ext cx="6498159" cy="1284156"/>
          </a:xfrm>
        </p:spPr>
        <p:txBody>
          <a:bodyPr>
            <a:normAutofit/>
          </a:bodyPr>
          <a:lstStyle/>
          <a:p>
            <a:pPr algn="r"/>
            <a:r>
              <a:rPr lang="en-US" sz="2200" b="1" dirty="0" smtClean="0"/>
              <a:t>Jordan J. Gerth</a:t>
            </a:r>
          </a:p>
          <a:p>
            <a:pPr algn="r"/>
            <a:r>
              <a:rPr lang="en-US" dirty="0" smtClean="0"/>
              <a:t>R. K. Garcia, D. </a:t>
            </a:r>
            <a:r>
              <a:rPr lang="en-US" dirty="0" err="1" smtClean="0"/>
              <a:t>Hoese</a:t>
            </a:r>
            <a:r>
              <a:rPr lang="en-US" dirty="0" smtClean="0"/>
              <a:t>, S. Lindstrom, K. </a:t>
            </a:r>
            <a:r>
              <a:rPr lang="en-US" dirty="0" err="1" smtClean="0"/>
              <a:t>Strabala</a:t>
            </a:r>
            <a:endParaRPr lang="en-US" dirty="0" smtClean="0"/>
          </a:p>
          <a:p>
            <a:pPr algn="r"/>
            <a:r>
              <a:rPr lang="en-US" sz="1400" dirty="0" smtClean="0"/>
              <a:t>Cooperative Institute for Meteorological Satellite Studies</a:t>
            </a:r>
          </a:p>
          <a:p>
            <a:pPr algn="r"/>
            <a:r>
              <a:rPr lang="en-US" sz="1400" dirty="0" smtClean="0"/>
              <a:t>26 October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816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Science Training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9232660"/>
              </p:ext>
            </p:extLst>
          </p:nvPr>
        </p:nvGraphicFramePr>
        <p:xfrm>
          <a:off x="549275" y="1600200"/>
          <a:ext cx="8042276" cy="4302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1138"/>
                <a:gridCol w="402113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Science Training Takeaway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Prospective Application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Land surfaces at 0.86 </a:t>
                      </a:r>
                      <a:r>
                        <a:rPr lang="en-US" sz="1800" b="1" dirty="0" err="1" smtClean="0"/>
                        <a:t>μm</a:t>
                      </a:r>
                      <a:r>
                        <a:rPr lang="en-US" sz="1800" b="1" dirty="0" smtClean="0"/>
                        <a:t> are more</a:t>
                      </a:r>
                      <a:r>
                        <a:rPr lang="en-US" sz="1800" b="1" baseline="0" dirty="0" smtClean="0"/>
                        <a:t> </a:t>
                      </a:r>
                      <a:r>
                        <a:rPr lang="en-US" sz="1800" b="1" dirty="0" smtClean="0"/>
                        <a:t>reflective than at 0.64 </a:t>
                      </a:r>
                      <a:r>
                        <a:rPr lang="en-US" sz="1800" b="1" dirty="0" err="1" smtClean="0"/>
                        <a:t>μm</a:t>
                      </a: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River</a:t>
                      </a:r>
                      <a:r>
                        <a:rPr lang="en-US" baseline="0" dirty="0" smtClean="0"/>
                        <a:t> flooding is more easily identified, but contrast between clouds and land is reduced in the 0.86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sz="1800" b="0" dirty="0" err="1" smtClean="0"/>
                        <a:t>μm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Ice clouds at 1.6 </a:t>
                      </a:r>
                      <a:r>
                        <a:rPr lang="en-US" sz="1800" b="1" dirty="0" err="1" smtClean="0"/>
                        <a:t>μm</a:t>
                      </a:r>
                      <a:r>
                        <a:rPr lang="en-US" sz="1800" b="1" dirty="0" smtClean="0"/>
                        <a:t> are less</a:t>
                      </a:r>
                      <a:br>
                        <a:rPr lang="en-US" sz="1800" b="1" dirty="0" smtClean="0"/>
                      </a:br>
                      <a:r>
                        <a:rPr lang="en-US" sz="1800" b="1" dirty="0" smtClean="0"/>
                        <a:t>reflective than at 0.64μm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Thick</a:t>
                      </a:r>
                      <a:r>
                        <a:rPr lang="en-US" baseline="0" dirty="0" smtClean="0"/>
                        <a:t> g</a:t>
                      </a:r>
                      <a:r>
                        <a:rPr lang="en-US" dirty="0" smtClean="0"/>
                        <a:t>laciated clouds can be indicative of thunderstorms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The 6.2 </a:t>
                      </a:r>
                      <a:r>
                        <a:rPr lang="en-US" sz="1800" b="1" dirty="0" err="1" smtClean="0"/>
                        <a:t>μm</a:t>
                      </a:r>
                      <a:r>
                        <a:rPr lang="en-US" sz="1800" b="1" dirty="0" smtClean="0"/>
                        <a:t> is cooler</a:t>
                      </a:r>
                      <a:br>
                        <a:rPr lang="en-US" sz="1800" b="1" dirty="0" smtClean="0"/>
                      </a:br>
                      <a:r>
                        <a:rPr lang="en-US" sz="1800" b="1" dirty="0" smtClean="0"/>
                        <a:t>than the 7.3 </a:t>
                      </a:r>
                      <a:r>
                        <a:rPr lang="en-US" sz="1800" b="1" dirty="0" err="1" smtClean="0"/>
                        <a:t>μm</a:t>
                      </a: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water vapor channels can be used to assess the depth</a:t>
                      </a:r>
                      <a:r>
                        <a:rPr lang="en-US" baseline="0" dirty="0" smtClean="0"/>
                        <a:t> of certain tropospheric features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The 10.4 </a:t>
                      </a:r>
                      <a:r>
                        <a:rPr lang="en-US" sz="1800" b="1" dirty="0" err="1" smtClean="0"/>
                        <a:t>μm</a:t>
                      </a:r>
                      <a:r>
                        <a:rPr lang="en-US" sz="1800" b="1" dirty="0" smtClean="0"/>
                        <a:t> is warmer</a:t>
                      </a:r>
                      <a:br>
                        <a:rPr lang="en-US" sz="1800" b="1" dirty="0" smtClean="0"/>
                      </a:br>
                      <a:r>
                        <a:rPr lang="en-US" sz="1800" b="1" dirty="0" smtClean="0"/>
                        <a:t>than the 12.4 </a:t>
                      </a:r>
                      <a:r>
                        <a:rPr lang="en-US" sz="1800" b="1" dirty="0" err="1" smtClean="0"/>
                        <a:t>μm</a:t>
                      </a: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difference</a:t>
                      </a:r>
                      <a:r>
                        <a:rPr lang="en-US" baseline="0" dirty="0" smtClean="0"/>
                        <a:t> in brightness temperature for clear fields of view is related to low-level water vapor concentration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83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10-20 at 6.46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1025927"/>
            <a:ext cx="4440807" cy="392617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49275" y="-311029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SIFT Features and Functions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0930" y="3937353"/>
            <a:ext cx="309219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sz="2000" b="1" dirty="0" smtClean="0">
                <a:effectLst>
                  <a:glow rad="127000">
                    <a:schemeClr val="bg1"/>
                  </a:glow>
                </a:effectLst>
              </a:rPr>
              <a:t>Area Probe Graphs</a:t>
            </a: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Single Band Histogram Plot</a:t>
            </a: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Two Band Density Plot</a:t>
            </a: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Point Probe Indicator</a:t>
            </a: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Save </a:t>
            </a:r>
            <a:r>
              <a:rPr lang="en-US" sz="1600" dirty="0" smtClean="0">
                <a:effectLst>
                  <a:glow rad="127000">
                    <a:schemeClr val="bg1"/>
                  </a:glow>
                </a:effectLst>
              </a:rPr>
              <a:t>Graph </a:t>
            </a:r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Image</a:t>
            </a: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Pan/Zoom</a:t>
            </a:r>
            <a:r>
              <a:rPr lang="en-US" sz="1600" dirty="0" smtClean="0">
                <a:effectLst>
                  <a:glow rad="127000">
                    <a:schemeClr val="bg1"/>
                  </a:glow>
                </a:effectLst>
              </a:rPr>
              <a:t> Graph</a:t>
            </a:r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Image</a:t>
            </a:r>
            <a:endParaRPr lang="en-US" sz="1600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-US" sz="1600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1600" dirty="0" smtClean="0">
                <a:effectLst>
                  <a:glow rad="127000">
                    <a:schemeClr val="bg1"/>
                  </a:glow>
                </a:effectLst>
              </a:rPr>
              <a:t> Publication Ready</a:t>
            </a:r>
            <a:endParaRPr lang="en" sz="1600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7" name="Shape 87" descr="Screen Shot 2016-08-10 at 2.40.53 PM.png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737" y="2169587"/>
            <a:ext cx="3634451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443579" y="2859614"/>
            <a:ext cx="270042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sz="2000" b="1" dirty="0" smtClean="0">
                <a:effectLst>
                  <a:glow rad="127000">
                    <a:schemeClr val="bg1"/>
                  </a:glow>
                </a:effectLst>
              </a:rPr>
              <a:t>RGB Bounds</a:t>
            </a: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RGB Channel Selection</a:t>
            </a: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Adjust Color Limits</a:t>
            </a: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Live Updates</a:t>
            </a:r>
            <a:r>
              <a:rPr lang="en-US" sz="1600" dirty="0" smtClean="0">
                <a:effectLst>
                  <a:glow rad="127000">
                    <a:schemeClr val="bg1"/>
                  </a:glow>
                </a:effectLst>
              </a:rPr>
              <a:t> on Display</a:t>
            </a:r>
            <a:endParaRPr lang="en" sz="16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956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</a:t>
            </a:r>
            <a:r>
              <a:rPr lang="en-US" dirty="0" smtClean="0"/>
              <a:t> selection window for users to load a given time range and subset of bands instead of individual files</a:t>
            </a:r>
          </a:p>
          <a:p>
            <a:r>
              <a:rPr lang="en-US" dirty="0" smtClean="0"/>
              <a:t>Additional projections (Lambert Conformal and Polar Stereographic)</a:t>
            </a:r>
          </a:p>
          <a:p>
            <a:r>
              <a:rPr lang="en-US" dirty="0" smtClean="0"/>
              <a:t>Better performance</a:t>
            </a:r>
          </a:p>
          <a:p>
            <a:r>
              <a:rPr lang="en-US" dirty="0" smtClean="0"/>
              <a:t>Display and handling for derived products created with the geostationary satellite variant of the Community Satellite Processing Package</a:t>
            </a:r>
          </a:p>
          <a:p>
            <a:r>
              <a:rPr lang="en-US" dirty="0" smtClean="0"/>
              <a:t>Improved experience for looping and selecting layers</a:t>
            </a:r>
          </a:p>
          <a:p>
            <a:r>
              <a:rPr lang="en-US" dirty="0" smtClean="0"/>
              <a:t>Support for GOES-R imagery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9275" y="-311029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Future Enhancements to SIFT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5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60302_104628_resize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1" r="25763"/>
          <a:stretch/>
        </p:blipFill>
        <p:spPr>
          <a:xfrm>
            <a:off x="4522560" y="1367351"/>
            <a:ext cx="433569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759512"/>
            <a:ext cx="6401851" cy="3992563"/>
          </a:xfrm>
          <a:gradFill flip="none" rotWithShape="1">
            <a:gsLst>
              <a:gs pos="0">
                <a:schemeClr val="bg1"/>
              </a:gs>
              <a:gs pos="100000">
                <a:prstClr val="white">
                  <a:alpha val="40000"/>
                </a:prstClr>
              </a:gs>
            </a:gsLst>
            <a:lin ang="0" scaled="1"/>
            <a:tileRect/>
          </a:gradFill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“A very interesting way to look for cloud types and layers.”</a:t>
            </a:r>
          </a:p>
          <a:p>
            <a:r>
              <a:rPr lang="en-US" b="1" dirty="0" smtClean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“All seemed fine to me.”</a:t>
            </a:r>
          </a:p>
          <a:p>
            <a:r>
              <a:rPr lang="en-US" b="1" dirty="0" smtClean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“Great training tool overall.”</a:t>
            </a:r>
          </a:p>
          <a:p>
            <a:r>
              <a:rPr lang="en-US" b="1" dirty="0" smtClean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“Nice tool to look at many different channels.”</a:t>
            </a:r>
          </a:p>
          <a:p>
            <a:r>
              <a:rPr lang="en-US" b="1" dirty="0" smtClean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“SIFT is fast and does not crash.”</a:t>
            </a:r>
          </a:p>
          <a:p>
            <a:r>
              <a:rPr lang="en-US" b="1" dirty="0" smtClean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“Stable software.”</a:t>
            </a:r>
          </a:p>
          <a:p>
            <a:r>
              <a:rPr lang="en-US" b="1" dirty="0" smtClean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“Very quick. Excellent resolution.”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744848"/>
            <a:ext cx="4522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Excerpts from written survey results following Honolulu forecast office training workshop</a:t>
            </a:r>
            <a:endParaRPr lang="en-US" sz="14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9275" y="-311029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SIFT Accolades from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67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311029"/>
            <a:ext cx="8042276" cy="1336956"/>
          </a:xfrm>
        </p:spPr>
        <p:txBody>
          <a:bodyPr/>
          <a:lstStyle/>
          <a:p>
            <a:r>
              <a:rPr lang="en-US" dirty="0" smtClean="0"/>
              <a:t>Download SIFT and Case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118136"/>
            <a:ext cx="8042276" cy="4343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SIFT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>
                <a:hlinkClick r:id="rId2" action="ppaction://hlinkfile"/>
              </a:rPr>
              <a:t>ftp://ftp.ssec.wisc.edu/pub/jordang/pg/sift</a:t>
            </a:r>
            <a:r>
              <a:rPr lang="en-US" dirty="0" smtClean="0">
                <a:hlinkClick r:id="rId2" action="ppaction://hlinkfile"/>
              </a:rPr>
              <a:t>/</a:t>
            </a:r>
            <a:endParaRPr lang="en-US" dirty="0"/>
          </a:p>
          <a:p>
            <a:pPr lvl="1"/>
            <a:r>
              <a:rPr lang="en-US" dirty="0" smtClean="0"/>
              <a:t>Windows 7+ (118 MB)</a:t>
            </a:r>
          </a:p>
          <a:p>
            <a:pPr lvl="1"/>
            <a:r>
              <a:rPr lang="en-US" dirty="0" smtClean="0"/>
              <a:t>64-bit </a:t>
            </a:r>
            <a:r>
              <a:rPr lang="en-US" dirty="0" err="1" smtClean="0"/>
              <a:t>CentOS</a:t>
            </a:r>
            <a:r>
              <a:rPr lang="en-US" dirty="0" smtClean="0"/>
              <a:t>/</a:t>
            </a:r>
            <a:r>
              <a:rPr lang="en-US" dirty="0" err="1" smtClean="0"/>
              <a:t>RedHat</a:t>
            </a:r>
            <a:r>
              <a:rPr lang="en-US" dirty="0" smtClean="0"/>
              <a:t> Linux (278 MB)</a:t>
            </a:r>
          </a:p>
          <a:p>
            <a:r>
              <a:rPr lang="en-US" dirty="0" smtClean="0"/>
              <a:t>Case Data:</a:t>
            </a:r>
            <a:br>
              <a:rPr lang="en-US" dirty="0" smtClean="0"/>
            </a:br>
            <a:r>
              <a:rPr lang="en-US" dirty="0" smtClean="0">
                <a:hlinkClick r:id="rId3" action="ppaction://hlinkfile"/>
              </a:rPr>
              <a:t>ftp</a:t>
            </a:r>
            <a:r>
              <a:rPr lang="en-US" dirty="0">
                <a:hlinkClick r:id="rId3" action="ppaction://hlinkfile"/>
              </a:rPr>
              <a:t>://ftp.ssec.wisc.edu/ABI/sift_data/AHI</a:t>
            </a:r>
            <a:r>
              <a:rPr lang="en-US" dirty="0" smtClean="0">
                <a:hlinkClick r:id="rId3" action="ppaction://hlinkfile"/>
              </a:rPr>
              <a:t>/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55" y="1108966"/>
            <a:ext cx="2540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005" y="1108966"/>
            <a:ext cx="2540000" cy="25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4005" y="3279634"/>
            <a:ext cx="1298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50955" y="3285288"/>
            <a:ext cx="68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00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Satellite Foundational Course for GOES-R (</a:t>
            </a:r>
            <a:r>
              <a:rPr lang="en-US" sz="4000" dirty="0" err="1" smtClean="0"/>
              <a:t>SatFC</a:t>
            </a:r>
            <a:r>
              <a:rPr lang="en-US" sz="4000" dirty="0" smtClean="0"/>
              <a:t>-G)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Access to training resources developed for operational meteorologists in the United States is available</a:t>
            </a:r>
            <a:endParaRPr lang="en-US" dirty="0"/>
          </a:p>
          <a:p>
            <a:r>
              <a:rPr lang="en-US" dirty="0" smtClean="0"/>
              <a:t>Sections include:</a:t>
            </a:r>
          </a:p>
          <a:p>
            <a:pPr lvl="1"/>
            <a:r>
              <a:rPr lang="en-US" dirty="0" smtClean="0"/>
              <a:t>Introduction to the spectral bands, operating mode, and baseline products</a:t>
            </a:r>
          </a:p>
          <a:p>
            <a:pPr lvl="1"/>
            <a:r>
              <a:rPr lang="en-US" dirty="0" smtClean="0"/>
              <a:t>Lightning mapper</a:t>
            </a:r>
          </a:p>
          <a:p>
            <a:pPr lvl="1"/>
            <a:r>
              <a:rPr lang="en-US" dirty="0" smtClean="0"/>
              <a:t>Evaluating convection and mesoscale features</a:t>
            </a:r>
          </a:p>
          <a:p>
            <a:pPr lvl="1"/>
            <a:r>
              <a:rPr lang="en-US" dirty="0" smtClean="0"/>
              <a:t>Monitoring synoptic scale features</a:t>
            </a:r>
          </a:p>
          <a:p>
            <a:pPr lvl="1"/>
            <a:r>
              <a:rPr lang="en-US" dirty="0" smtClean="0"/>
              <a:t>Numerical weather prediction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793" r="579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21548" y="5970741"/>
            <a:ext cx="3300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http://</a:t>
            </a:r>
            <a:r>
              <a:rPr lang="en-US" sz="2400" b="1" dirty="0" err="1" smtClean="0"/>
              <a:t>bit.ly</a:t>
            </a:r>
            <a:r>
              <a:rPr lang="en-US" sz="2400" b="1" dirty="0" smtClean="0"/>
              <a:t>/2ey7llY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3659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Shot 2016-10-25 at 11.49.0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8" r="-5298"/>
          <a:stretch>
            <a:fillRect/>
          </a:stretch>
        </p:blipFill>
        <p:spPr>
          <a:xfrm>
            <a:off x="19197" y="1025927"/>
            <a:ext cx="9105607" cy="4917674"/>
          </a:xfrm>
        </p:spPr>
      </p:pic>
      <p:sp>
        <p:nvSpPr>
          <p:cNvPr id="5" name="Rectangle 4"/>
          <p:cNvSpPr/>
          <p:nvPr/>
        </p:nvSpPr>
        <p:spPr>
          <a:xfrm>
            <a:off x="2818956" y="5970741"/>
            <a:ext cx="3506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http://</a:t>
            </a:r>
            <a:r>
              <a:rPr lang="en-US" sz="2400" b="1" dirty="0" err="1" smtClean="0"/>
              <a:t>bit.ly</a:t>
            </a:r>
            <a:r>
              <a:rPr lang="en-US" sz="2400" b="1" dirty="0"/>
              <a:t>/2e5KrCY</a:t>
            </a:r>
            <a:endParaRPr lang="en-US" sz="2400" b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49275" y="-311029"/>
            <a:ext cx="8042276" cy="1336956"/>
          </a:xfrm>
        </p:spPr>
        <p:txBody>
          <a:bodyPr/>
          <a:lstStyle/>
          <a:p>
            <a:r>
              <a:rPr lang="en-US" dirty="0" smtClean="0"/>
              <a:t>Create RGB Composites Online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89714" y="2122085"/>
            <a:ext cx="34711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sz="2000" b="1" dirty="0" smtClean="0">
                <a:effectLst>
                  <a:glow rad="127000">
                    <a:schemeClr val="bg1"/>
                  </a:glow>
                </a:effectLst>
              </a:rPr>
              <a:t>R</a:t>
            </a:r>
            <a:r>
              <a:rPr lang="en-US" sz="2000" b="1" dirty="0" err="1" smtClean="0">
                <a:effectLst>
                  <a:glow rad="127000">
                    <a:schemeClr val="bg1"/>
                  </a:glow>
                </a:effectLst>
              </a:rPr>
              <a:t>eal</a:t>
            </a:r>
            <a:r>
              <a:rPr lang="en-US" sz="2000" b="1" dirty="0" smtClean="0">
                <a:effectLst>
                  <a:glow rad="127000">
                    <a:schemeClr val="bg1"/>
                  </a:glow>
                </a:effectLst>
              </a:rPr>
              <a:t>-Time Imagery</a:t>
            </a:r>
            <a:endParaRPr lang="en" sz="2000" b="1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</a:t>
            </a:r>
            <a:r>
              <a:rPr lang="en-US" sz="1600" dirty="0" smtClean="0">
                <a:effectLst>
                  <a:glow rad="127000">
                    <a:schemeClr val="bg1"/>
                  </a:glow>
                </a:effectLst>
              </a:rPr>
              <a:t>from Himawari-8</a:t>
            </a:r>
          </a:p>
          <a:p>
            <a:pPr lvl="0"/>
            <a:r>
              <a:rPr lang="en-US" sz="1600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1600" dirty="0" smtClean="0">
                <a:effectLst>
                  <a:glow rad="127000">
                    <a:schemeClr val="bg1"/>
                  </a:glow>
                </a:effectLst>
              </a:rPr>
              <a:t> over western Pacific Ocean</a:t>
            </a:r>
            <a:endParaRPr lang="en" sz="16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4654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Comments?</a:t>
            </a:r>
            <a:endParaRPr lang="en-US" dirty="0"/>
          </a:p>
        </p:txBody>
      </p:sp>
      <p:pic>
        <p:nvPicPr>
          <p:cNvPr id="8" name="Picture Placeholder 7" descr="MAYSAK_H8_ALLBANDS_31March2015_0600enh.gif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8" b="20288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Send me an e-mail:</a:t>
            </a:r>
          </a:p>
          <a:p>
            <a:pPr lvl="1"/>
            <a:r>
              <a:rPr lang="en-US" sz="2000" u="sng" dirty="0" err="1" smtClean="0"/>
              <a:t>Jordan.Gerth@noaa.gov</a:t>
            </a:r>
            <a:endParaRPr lang="en-US" sz="20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284162" y="443754"/>
            <a:ext cx="5764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Super Typhoon </a:t>
            </a:r>
            <a:r>
              <a:rPr lang="en-US" dirty="0" err="1" smtClean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Maysak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as viewed from Himawari-8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217" y="4778189"/>
            <a:ext cx="2091018" cy="183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42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Satellite Information Familiarization Tool (SIFT)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</a:t>
            </a:r>
            <a:r>
              <a:rPr lang="en-US" dirty="0"/>
              <a:t>in Python </a:t>
            </a:r>
            <a:r>
              <a:rPr lang="en-US" dirty="0" smtClean="0"/>
              <a:t>using the </a:t>
            </a:r>
            <a:r>
              <a:rPr lang="en-US" dirty="0" err="1" smtClean="0"/>
              <a:t>PyQt</a:t>
            </a:r>
            <a:r>
              <a:rPr lang="en-US" dirty="0" smtClean="0"/>
              <a:t> </a:t>
            </a:r>
            <a:r>
              <a:rPr lang="en-US" dirty="0"/>
              <a:t>Toolkit</a:t>
            </a:r>
          </a:p>
          <a:p>
            <a:r>
              <a:rPr lang="en-US" dirty="0"/>
              <a:t>Cross-platform (Windows, Mac, and Linux</a:t>
            </a:r>
            <a:r>
              <a:rPr lang="en-US" dirty="0" smtClean="0"/>
              <a:t>) graphical user interface (no command line)</a:t>
            </a:r>
            <a:endParaRPr lang="en-US" dirty="0"/>
          </a:p>
          <a:p>
            <a:r>
              <a:rPr lang="en-US" dirty="0"/>
              <a:t>Loads </a:t>
            </a:r>
            <a:r>
              <a:rPr lang="en-US" dirty="0" err="1"/>
              <a:t>GeoTIFFs</a:t>
            </a:r>
            <a:r>
              <a:rPr lang="en-US" dirty="0"/>
              <a:t> </a:t>
            </a:r>
            <a:r>
              <a:rPr lang="en-US" dirty="0" smtClean="0"/>
              <a:t>of archived Himawari</a:t>
            </a:r>
            <a:r>
              <a:rPr lang="en-US" dirty="0"/>
              <a:t>-8 </a:t>
            </a:r>
            <a:r>
              <a:rPr lang="en-US" dirty="0" smtClean="0"/>
              <a:t>imagery stored locally (SSD recommended)</a:t>
            </a:r>
            <a:endParaRPr lang="en-US" dirty="0"/>
          </a:p>
          <a:p>
            <a:r>
              <a:rPr lang="en-US" dirty="0"/>
              <a:t>Available </a:t>
            </a:r>
            <a:r>
              <a:rPr lang="en-US" dirty="0" smtClean="0"/>
              <a:t>to download for </a:t>
            </a:r>
            <a:r>
              <a:rPr lang="en-US" dirty="0" smtClean="0"/>
              <a:t>free (</a:t>
            </a:r>
            <a:r>
              <a:rPr lang="en-US" dirty="0"/>
              <a:t>G</a:t>
            </a:r>
            <a:r>
              <a:rPr lang="en-US" dirty="0" smtClean="0"/>
              <a:t>PLv3 license)</a:t>
            </a:r>
            <a:endParaRPr lang="en-US" dirty="0" smtClean="0"/>
          </a:p>
          <a:p>
            <a:r>
              <a:rPr lang="en-US" dirty="0" smtClean="0"/>
              <a:t>Development of the software and expansion of the capabilities is ongoing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446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SIFT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Basic, modern, and standalone software to display, loop, and allow for the manipulation of new-generation geostationary satellite imagery was not available</a:t>
            </a:r>
          </a:p>
          <a:p>
            <a:r>
              <a:rPr lang="en-US" dirty="0" smtClean="0"/>
              <a:t>The intended users are scientists, students, and operational meteorologists</a:t>
            </a:r>
          </a:p>
          <a:p>
            <a:r>
              <a:rPr lang="en-US" dirty="0" smtClean="0"/>
              <a:t>It is a tool for both training and discovery</a:t>
            </a:r>
          </a:p>
          <a:p>
            <a:r>
              <a:rPr lang="en-US" dirty="0" smtClean="0"/>
              <a:t>SIFT is part of the United States National Weather Service forecaster training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6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62" descr="Screen Shot 2016-08-10 at 7.30.08 PM.png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rcRect l="-7289" r="-7289"/>
          <a:stretch>
            <a:fillRect/>
          </a:stretch>
        </p:blipFill>
        <p:spPr>
          <a:xfrm>
            <a:off x="1125370" y="1322621"/>
            <a:ext cx="8042276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3676311" y="5427778"/>
            <a:ext cx="25604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b="1" dirty="0" smtClean="0">
                <a:effectLst>
                  <a:glow rad="127000">
                    <a:schemeClr val="bg1"/>
                  </a:glow>
                </a:effectLst>
              </a:rPr>
              <a:t>Animation Control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Step-through or Autoplay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Adjustable Speed Control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9275" y="5574661"/>
            <a:ext cx="3127036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/>
            <a:r>
              <a:rPr lang="en" b="1" dirty="0" smtClean="0">
                <a:effectLst>
                  <a:glow rad="127000">
                    <a:schemeClr val="bg1"/>
                  </a:glow>
                </a:effectLst>
              </a:rPr>
              <a:t>Background Task Status</a:t>
            </a:r>
            <a:endParaRPr lang="en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22140" y="5427778"/>
            <a:ext cx="206941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b="1" dirty="0" smtClean="0">
                <a:effectLst>
                  <a:glow rad="127000">
                    <a:schemeClr val="bg1"/>
                  </a:glow>
                </a:effectLst>
              </a:rPr>
              <a:t>Layer Metadata</a:t>
            </a:r>
          </a:p>
          <a:p>
            <a:pPr lvl="0">
              <a:spcBef>
                <a:spcPts val="0"/>
              </a:spcBef>
              <a:buNone/>
            </a:pPr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Band Information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Color Bar and Limits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104" y="2879598"/>
            <a:ext cx="22828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b="1" dirty="0" smtClean="0">
                <a:effectLst>
                  <a:glow rad="127000">
                    <a:schemeClr val="bg1"/>
                  </a:glow>
                </a:effectLst>
              </a:rPr>
              <a:t>Layer List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Reorder Layers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Toggle Visibility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Point Probe Histogram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06423" y="1086358"/>
            <a:ext cx="2740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b="1" dirty="0" smtClean="0">
                <a:effectLst>
                  <a:glow rad="127000">
                    <a:schemeClr val="bg1"/>
                  </a:glow>
                </a:effectLst>
              </a:rPr>
              <a:t>Point Probe Results</a:t>
            </a:r>
            <a:endParaRPr lang="en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1415926"/>
            <a:ext cx="17815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b="1" dirty="0" smtClean="0">
                <a:effectLst>
                  <a:glow rad="127000">
                    <a:schemeClr val="bg1"/>
                  </a:glow>
                </a:effectLst>
              </a:rPr>
              <a:t>Tools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Pan/Zoom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Point Probe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Area Selector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2930651"/>
            <a:ext cx="2738765" cy="12311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/>
            <a:r>
              <a:rPr lang="en" b="1" dirty="0" smtClean="0">
                <a:effectLst>
                  <a:glow rad="127000">
                    <a:schemeClr val="bg1"/>
                  </a:glow>
                </a:effectLst>
              </a:rPr>
              <a:t>Map Display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Powered by OpenGL/VisPy</a:t>
            </a:r>
            <a:endParaRPr lang="en-US" sz="1400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 Panning and Zooming</a:t>
            </a:r>
            <a:endParaRPr lang="en" sz="1400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Dynamic Resolution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Configurable Outline Colors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100193" y="5023099"/>
            <a:ext cx="546334" cy="551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262954" y="1773686"/>
            <a:ext cx="780477" cy="276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381168" y="1398716"/>
            <a:ext cx="308790" cy="225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4689958" y="5023100"/>
            <a:ext cx="276715" cy="404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7251343" y="5193374"/>
            <a:ext cx="588905" cy="234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itle 1"/>
          <p:cNvSpPr txBox="1">
            <a:spLocks/>
          </p:cNvSpPr>
          <p:nvPr/>
        </p:nvSpPr>
        <p:spPr>
          <a:xfrm>
            <a:off x="549275" y="-311029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SIFT Features and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45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Point Probe Feature</a:t>
            </a:r>
            <a:endParaRPr lang="en-US" dirty="0"/>
          </a:p>
        </p:txBody>
      </p:sp>
      <p:pic>
        <p:nvPicPr>
          <p:cNvPr id="4" name="Content Placeholder 3" descr="SIFT_B0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35" r="-583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3399512" y="5771488"/>
            <a:ext cx="28722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effectLst>
                  <a:glow rad="127000">
                    <a:schemeClr val="bg1"/>
                  </a:glow>
                </a:effectLst>
              </a:rPr>
              <a:t>Point Probe</a:t>
            </a:r>
            <a:endParaRPr lang="en" b="1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</a:t>
            </a: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Denoted on map display</a:t>
            </a:r>
          </a:p>
          <a:p>
            <a:pPr lvl="0"/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  Coordinates and value shown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71756" y="5771488"/>
            <a:ext cx="28722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effectLst>
                  <a:glow rad="127000">
                    <a:schemeClr val="bg1"/>
                  </a:glow>
                </a:effectLst>
              </a:rPr>
              <a:t>Layer List</a:t>
            </a:r>
            <a:endParaRPr lang="en" b="1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</a:t>
            </a: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Probe value shown for all</a:t>
            </a:r>
            <a:b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    other loaded layers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079767" y="4561949"/>
            <a:ext cx="475382" cy="12699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079767" y="2029110"/>
            <a:ext cx="872716" cy="38028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079767" y="2029110"/>
            <a:ext cx="475382" cy="38028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594885" y="4988037"/>
            <a:ext cx="315886" cy="8438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5" idx="2"/>
          </p:cNvCxnSpPr>
          <p:nvPr/>
        </p:nvCxnSpPr>
        <p:spPr>
          <a:xfrm flipH="1">
            <a:off x="7673363" y="2029110"/>
            <a:ext cx="514552" cy="3372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203782" y="1444334"/>
            <a:ext cx="196826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effectLst>
                  <a:glow rad="127000">
                    <a:schemeClr val="bg1"/>
                  </a:glow>
                </a:effectLst>
              </a:rPr>
              <a:t>Loop Order</a:t>
            </a:r>
            <a:endParaRPr lang="en" b="1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</a:t>
            </a: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By band or by time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7113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Region Selection Feature</a:t>
            </a:r>
            <a:endParaRPr lang="en-US" dirty="0"/>
          </a:p>
        </p:txBody>
      </p:sp>
      <p:pic>
        <p:nvPicPr>
          <p:cNvPr id="4" name="Content Placeholder 3" descr="SIFT_B0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35" r="-583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3399512" y="5771488"/>
            <a:ext cx="28722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effectLst>
                  <a:glow rad="127000">
                    <a:schemeClr val="bg1"/>
                  </a:glow>
                </a:effectLst>
              </a:rPr>
              <a:t>Region Selection</a:t>
            </a:r>
            <a:endParaRPr lang="en" b="1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</a:t>
            </a: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Denoted on map display</a:t>
            </a:r>
            <a:b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  Semi-transparent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079767" y="4561949"/>
            <a:ext cx="475382" cy="12699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8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Region Selection Feature</a:t>
            </a:r>
            <a:endParaRPr lang="en-US" dirty="0"/>
          </a:p>
        </p:txBody>
      </p:sp>
      <p:pic>
        <p:nvPicPr>
          <p:cNvPr id="4" name="Content Placeholder 3" descr="SIFT_B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35" r="-583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6271756" y="5771488"/>
            <a:ext cx="28722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effectLst>
                  <a:glow rad="127000">
                    <a:schemeClr val="bg1"/>
                  </a:glow>
                </a:effectLst>
              </a:rPr>
              <a:t>Layer Details</a:t>
            </a:r>
            <a:endParaRPr lang="en" b="1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</a:t>
            </a: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Change based on selected</a:t>
            </a:r>
            <a:b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    layer in the list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99512" y="5771488"/>
            <a:ext cx="28722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Region Selection</a:t>
            </a:r>
            <a:endParaRPr lang="en" b="1" dirty="0" smtClean="0">
              <a:solidFill>
                <a:schemeClr val="bg1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" sz="1400" dirty="0" smtClean="0">
                <a:solidFill>
                  <a:schemeClr val="bg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 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Denoted on map display</a:t>
            </a:r>
            <a:br>
              <a:rPr lang="en-US" sz="1400" dirty="0" smtClean="0">
                <a:solidFill>
                  <a:schemeClr val="bg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  Semi-transparent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079767" y="4561949"/>
            <a:ext cx="475382" cy="126996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594885" y="5306902"/>
            <a:ext cx="195267" cy="5250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691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04vsB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3" y="122175"/>
            <a:ext cx="425222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B10vsB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3" y="3464475"/>
            <a:ext cx="425222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B05vsB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50" y="122175"/>
            <a:ext cx="425222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B15vsB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50" y="3464475"/>
            <a:ext cx="425222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756527" y="3157735"/>
            <a:ext cx="1630947" cy="542530"/>
          </a:xfrm>
          <a:prstGeom prst="rect">
            <a:avLst/>
          </a:prstGeom>
          <a:solidFill>
            <a:srgbClr val="21212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SIFT Area Probe Graphs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0966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04vsB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3" y="122175"/>
            <a:ext cx="425222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B10vsB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3" y="3464475"/>
            <a:ext cx="425222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B05vsB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50" y="122175"/>
            <a:ext cx="425222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B15vsB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50" y="3464475"/>
            <a:ext cx="425222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756527" y="3157735"/>
            <a:ext cx="1630947" cy="542530"/>
          </a:xfrm>
          <a:prstGeom prst="rect">
            <a:avLst/>
          </a:prstGeom>
          <a:solidFill>
            <a:srgbClr val="21212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SIFT Area Probe Graphs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28235" y="5569407"/>
            <a:ext cx="1980029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100000"/>
                  <a:satMod val="120000"/>
                </a:schemeClr>
              </a:gs>
              <a:gs pos="69000">
                <a:schemeClr val="accent2">
                  <a:tint val="80000"/>
                  <a:shade val="100000"/>
                  <a:satMod val="150000"/>
                </a:schemeClr>
              </a:gs>
              <a:gs pos="100000">
                <a:schemeClr val="accent2">
                  <a:tint val="50000"/>
                  <a:shade val="100000"/>
                  <a:satMod val="150000"/>
                </a:schemeClr>
              </a:gs>
            </a:gsLst>
            <a:lin ang="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The 10.4 </a:t>
            </a:r>
            <a:r>
              <a:rPr lang="en-US" sz="1200" b="1" dirty="0" err="1" smtClean="0"/>
              <a:t>μm</a:t>
            </a:r>
            <a:r>
              <a:rPr lang="en-US" sz="1200" b="1" dirty="0" smtClean="0"/>
              <a:t> is warmer</a:t>
            </a:r>
            <a:br>
              <a:rPr lang="en-US" sz="1200" b="1" dirty="0" smtClean="0"/>
            </a:br>
            <a:r>
              <a:rPr lang="en-US" sz="1200" b="1" dirty="0" smtClean="0"/>
              <a:t>than the 12.4 </a:t>
            </a:r>
            <a:r>
              <a:rPr lang="en-US" sz="1200" b="1" dirty="0" err="1" smtClean="0"/>
              <a:t>μm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61201" y="5569407"/>
            <a:ext cx="1787669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100000"/>
                  <a:satMod val="120000"/>
                </a:schemeClr>
              </a:gs>
              <a:gs pos="69000">
                <a:schemeClr val="accent2">
                  <a:tint val="80000"/>
                  <a:shade val="100000"/>
                  <a:satMod val="150000"/>
                </a:schemeClr>
              </a:gs>
              <a:gs pos="100000">
                <a:schemeClr val="accent2">
                  <a:tint val="50000"/>
                  <a:shade val="100000"/>
                  <a:satMod val="150000"/>
                </a:schemeClr>
              </a:gs>
            </a:gsLst>
            <a:lin ang="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The 6.2 </a:t>
            </a:r>
            <a:r>
              <a:rPr lang="en-US" sz="1200" b="1" dirty="0" err="1" smtClean="0"/>
              <a:t>μm</a:t>
            </a:r>
            <a:r>
              <a:rPr lang="en-US" sz="1200" b="1" dirty="0" smtClean="0"/>
              <a:t> is cooler</a:t>
            </a:r>
            <a:br>
              <a:rPr lang="en-US" sz="1200" b="1" dirty="0" smtClean="0"/>
            </a:br>
            <a:r>
              <a:rPr lang="en-US" sz="1200" b="1" dirty="0" smtClean="0"/>
              <a:t>than the 7.3 </a:t>
            </a:r>
            <a:r>
              <a:rPr lang="en-US" sz="1200" b="1" dirty="0" err="1" smtClean="0"/>
              <a:t>μm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69965" y="482167"/>
            <a:ext cx="2398012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100000"/>
                  <a:satMod val="120000"/>
                </a:schemeClr>
              </a:gs>
              <a:gs pos="69000">
                <a:schemeClr val="accent2">
                  <a:tint val="80000"/>
                  <a:shade val="100000"/>
                  <a:satMod val="150000"/>
                </a:schemeClr>
              </a:gs>
              <a:gs pos="100000">
                <a:schemeClr val="accent2">
                  <a:tint val="50000"/>
                  <a:shade val="100000"/>
                  <a:satMod val="150000"/>
                </a:schemeClr>
              </a:gs>
            </a:gsLst>
            <a:lin ang="108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Ice clouds at 1.6 </a:t>
            </a:r>
            <a:r>
              <a:rPr lang="en-US" sz="1200" b="1" dirty="0" err="1" smtClean="0"/>
              <a:t>μm</a:t>
            </a:r>
            <a:r>
              <a:rPr lang="en-US" sz="1200" b="1" dirty="0" smtClean="0"/>
              <a:t> are less</a:t>
            </a:r>
            <a:br>
              <a:rPr lang="en-US" sz="1200" b="1" dirty="0" smtClean="0"/>
            </a:br>
            <a:r>
              <a:rPr lang="en-US" sz="1200" b="1" dirty="0" smtClean="0"/>
              <a:t>reflective than at 0.64μm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9532" y="481888"/>
            <a:ext cx="2852614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100000"/>
                  <a:satMod val="120000"/>
                </a:schemeClr>
              </a:gs>
              <a:gs pos="69000">
                <a:schemeClr val="accent2">
                  <a:tint val="80000"/>
                  <a:shade val="100000"/>
                  <a:satMod val="150000"/>
                </a:schemeClr>
              </a:gs>
              <a:gs pos="100000">
                <a:schemeClr val="accent2">
                  <a:tint val="50000"/>
                  <a:shade val="100000"/>
                  <a:satMod val="150000"/>
                </a:schemeClr>
              </a:gs>
            </a:gsLst>
            <a:lin ang="108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4"/>
                </a:solidFill>
              </a:rPr>
              <a:t>Science Training Takeaway:</a:t>
            </a:r>
          </a:p>
          <a:p>
            <a:pPr algn="ctr"/>
            <a:r>
              <a:rPr lang="en-US" sz="1200" b="1" dirty="0" smtClean="0"/>
              <a:t>Land surfaces at 0.86 </a:t>
            </a:r>
            <a:r>
              <a:rPr lang="en-US" sz="1200" b="1" dirty="0" err="1" smtClean="0"/>
              <a:t>μm</a:t>
            </a:r>
            <a:r>
              <a:rPr lang="en-US" sz="1200" b="1" dirty="0"/>
              <a:t> </a:t>
            </a:r>
            <a:r>
              <a:rPr lang="en-US" sz="1200" b="1" dirty="0" smtClean="0"/>
              <a:t>are more</a:t>
            </a:r>
            <a:br>
              <a:rPr lang="en-US" sz="1200" b="1" dirty="0" smtClean="0"/>
            </a:br>
            <a:r>
              <a:rPr lang="en-US" sz="1200" b="1" dirty="0" smtClean="0"/>
              <a:t>reflective than at 0.64 </a:t>
            </a:r>
            <a:r>
              <a:rPr lang="en-US" sz="1200" b="1" dirty="0" err="1" smtClean="0"/>
              <a:t>μm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29944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623</TotalTime>
  <Words>735</Words>
  <Application>Microsoft Macintosh PowerPoint</Application>
  <PresentationFormat>On-screen Show (4:3)</PresentationFormat>
  <Paragraphs>131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Breeze</vt:lpstr>
      <vt:lpstr>PowerPoint Presentation</vt:lpstr>
      <vt:lpstr>The Satellite Information Familiarization Tool (SIFT)</vt:lpstr>
      <vt:lpstr>Motivation for SIFT</vt:lpstr>
      <vt:lpstr>PowerPoint Presentation</vt:lpstr>
      <vt:lpstr>SIFT Point Probe Feature</vt:lpstr>
      <vt:lpstr>SIFT Region Selection Feature</vt:lpstr>
      <vt:lpstr>SIFT Region Selection Feature</vt:lpstr>
      <vt:lpstr>PowerPoint Presentation</vt:lpstr>
      <vt:lpstr>PowerPoint Presentation</vt:lpstr>
      <vt:lpstr>Applying Science Training</vt:lpstr>
      <vt:lpstr>PowerPoint Presentation</vt:lpstr>
      <vt:lpstr>PowerPoint Presentation</vt:lpstr>
      <vt:lpstr>PowerPoint Presentation</vt:lpstr>
      <vt:lpstr>Download SIFT and Case Data</vt:lpstr>
      <vt:lpstr>Satellite Foundational Course for GOES-R (SatFC-G)</vt:lpstr>
      <vt:lpstr>Create RGB Composites Online</vt:lpstr>
      <vt:lpstr>Questions? Comments?</vt:lpstr>
    </vt:vector>
  </TitlesOfParts>
  <Company>UW Space Sciences and Engineering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Gerth</dc:creator>
  <cp:lastModifiedBy>Jordan Gerth</cp:lastModifiedBy>
  <cp:revision>35</cp:revision>
  <dcterms:created xsi:type="dcterms:W3CDTF">2016-10-20T16:08:46Z</dcterms:created>
  <dcterms:modified xsi:type="dcterms:W3CDTF">2016-10-25T02:57:28Z</dcterms:modified>
</cp:coreProperties>
</file>