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32248475" cy="43221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82" autoAdjust="0"/>
  </p:normalViewPr>
  <p:slideViewPr>
    <p:cSldViewPr>
      <p:cViewPr varScale="1">
        <p:scale>
          <a:sx n="23" d="100"/>
          <a:sy n="23" d="100"/>
        </p:scale>
        <p:origin x="-222" y="-41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896EB-FD1F-4EDD-95CF-C864F62216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A781C-DC08-49FE-838B-1CA61F3AF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2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5798E-ED20-4358-8AAB-A0C82F1CC7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2BEFA-AAE4-4F15-BB58-3D10588A65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3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7DBC2C-A671-491D-822F-700A5A7E6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1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79F10-59B0-4134-B2FD-582815950B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40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E1852-2F9C-4214-BEC8-7723A39040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8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AFF0A-F69D-4BEC-9214-A72CF64BA7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5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C73C3-B418-4C85-8CE5-CE938A1FF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3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D9123-753F-48EE-8654-080B8A30D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8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90822-8717-4A21-A0B3-C4F8E1CC1B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3"/>
            <a:ext cx="102425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defTabSz="4389438">
              <a:defRPr sz="67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3"/>
            <a:ext cx="139001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 defTabSz="4389438">
              <a:defRPr sz="67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3"/>
            <a:ext cx="102425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 defTabSz="4389438">
              <a:defRPr sz="6700"/>
            </a:lvl1pPr>
          </a:lstStyle>
          <a:p>
            <a:fld id="{C656E4A3-9BC6-45B5-BF95-B50B6E89DD0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fontAlgn="base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fontAlgn="base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fontAlgn="base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fontAlgn="base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>
                <a:gamma/>
                <a:tint val="0"/>
                <a:invGamma/>
              </a:srgbClr>
            </a:gs>
            <a:gs pos="100000">
              <a:srgbClr val="33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My Documents\My Pictures\VIIRS_11.45_BT_20121225_194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" t="32681" r="167" b="14960"/>
          <a:stretch/>
        </p:blipFill>
        <p:spPr bwMode="auto">
          <a:xfrm>
            <a:off x="29403675" y="1"/>
            <a:ext cx="14563725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9403675" y="0"/>
            <a:ext cx="2828925" cy="51816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37" name="Picture 89" descr="C:\Users\jgerth\AppData\Local\Microsoft\Windows\Temporary Internet Files\Content.IE5\2LX2J7YP\MP9003143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4" y="6796278"/>
            <a:ext cx="8458200" cy="600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Rectangle 124"/>
          <p:cNvSpPr/>
          <p:nvPr/>
        </p:nvSpPr>
        <p:spPr bwMode="auto">
          <a:xfrm>
            <a:off x="17923819" y="27106354"/>
            <a:ext cx="8229601" cy="527864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17906999" y="14533720"/>
            <a:ext cx="8229601" cy="1225670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1999" y="19943920"/>
            <a:ext cx="8229601" cy="12441080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972878"/>
            <a:ext cx="43967400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</a:pPr>
            <a:r>
              <a:rPr lang="en-US" sz="4800" b="1" dirty="0">
                <a:latin typeface="Verdana" pitchFamily="34" charset="0"/>
              </a:rPr>
              <a:t>Jordan J. </a:t>
            </a:r>
            <a:r>
              <a:rPr lang="en-US" sz="4800" b="1" dirty="0" err="1">
                <a:latin typeface="Verdana" pitchFamily="34" charset="0"/>
              </a:rPr>
              <a:t>Gerth</a:t>
            </a:r>
            <a:endParaRPr lang="en-US" sz="4800" b="1" dirty="0">
              <a:latin typeface="Verdana" pitchFamily="34" charset="0"/>
            </a:endParaRPr>
          </a:p>
          <a:p>
            <a:pPr marL="457200" indent="-457200" algn="ctr" eaLnBrk="0" hangingPunct="0">
              <a:spcBef>
                <a:spcPct val="30000"/>
              </a:spcBef>
            </a:pPr>
            <a:r>
              <a:rPr lang="en-US" sz="3200" b="1" dirty="0">
                <a:latin typeface="Verdana" pitchFamily="34" charset="0"/>
              </a:rPr>
              <a:t>Cooperative Institute for Meteorological Satellite Studies (CIMSS)</a:t>
            </a:r>
          </a:p>
          <a:p>
            <a:pPr marL="457200" indent="-457200" algn="ctr" eaLnBrk="0" hangingPunct="0">
              <a:spcBef>
                <a:spcPct val="30000"/>
              </a:spcBef>
            </a:pPr>
            <a:r>
              <a:rPr lang="en-US" sz="3200" b="1" dirty="0">
                <a:latin typeface="Verdana" pitchFamily="34" charset="0"/>
              </a:rPr>
              <a:t>Space Science and Engineering Center (SSEC)</a:t>
            </a:r>
          </a:p>
          <a:p>
            <a:pPr marL="457200" indent="-457200" algn="ctr" eaLnBrk="0" hangingPunct="0">
              <a:spcBef>
                <a:spcPct val="30000"/>
              </a:spcBef>
            </a:pPr>
            <a:r>
              <a:rPr lang="en-US" sz="3200" b="1" dirty="0">
                <a:latin typeface="Verdana" pitchFamily="34" charset="0"/>
              </a:rPr>
              <a:t>University of Wisconsin at Madison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13292" y="457200"/>
            <a:ext cx="4327790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The ingredients for sustaining success in NOAA R2O for GOES-R</a:t>
            </a:r>
          </a:p>
        </p:txBody>
      </p:sp>
      <p:pic>
        <p:nvPicPr>
          <p:cNvPr id="2055" name="Picture 7" descr="cimss-logo-b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2133599"/>
            <a:ext cx="3957637" cy="260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161869"/>
              </p:ext>
            </p:extLst>
          </p:nvPr>
        </p:nvGraphicFramePr>
        <p:xfrm>
          <a:off x="31241999" y="5477797"/>
          <a:ext cx="12341225" cy="13115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763"/>
                <a:gridCol w="4727644"/>
                <a:gridCol w="4461818"/>
              </a:tblGrid>
              <a:tr h="838159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63013" marR="163013" marT="81507" marB="8150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dirty="0" smtClean="0">
                          <a:solidFill>
                            <a:schemeClr val="tx1"/>
                          </a:solidFill>
                        </a:rPr>
                        <a:t>SPSRB</a:t>
                      </a:r>
                      <a:endParaRPr lang="en-US" sz="4300" dirty="0">
                        <a:solidFill>
                          <a:schemeClr val="tx1"/>
                        </a:solidFill>
                      </a:endParaRPr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4300" dirty="0" smtClean="0">
                          <a:solidFill>
                            <a:schemeClr val="tx1"/>
                          </a:solidFill>
                        </a:rPr>
                        <a:t>GRPG</a:t>
                      </a:r>
                      <a:endParaRPr lang="en-US" sz="4300" dirty="0">
                        <a:solidFill>
                          <a:schemeClr val="tx1"/>
                        </a:solidFill>
                      </a:endParaRPr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095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Management</a:t>
                      </a:r>
                      <a:endParaRPr lang="en-US" sz="3200" b="1" dirty="0"/>
                    </a:p>
                  </a:txBody>
                  <a:tcPr marL="163013" marR="163013" marT="81507" marB="8150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NOAA (NESDIS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STAR and OSO Directors)</a:t>
                      </a:r>
                      <a:endParaRPr lang="en-US" sz="3200" dirty="0"/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NOAA (GOES-R, STAR,</a:t>
                      </a:r>
                      <a:r>
                        <a:rPr lang="en-US" sz="3200" baseline="0" dirty="0" smtClean="0"/>
                        <a:t> NWS, and OAR)</a:t>
                      </a:r>
                      <a:endParaRPr lang="en-US" sz="3200" dirty="0"/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5618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Initiating action</a:t>
                      </a:r>
                      <a:endParaRPr lang="en-US" sz="3200" b="1" dirty="0"/>
                    </a:p>
                  </a:txBody>
                  <a:tcPr marL="163013" marR="163013" marT="81507" marB="8150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User request, science improvement, or project</a:t>
                      </a:r>
                      <a:r>
                        <a:rPr lang="en-US" sz="3200" baseline="0" dirty="0" smtClean="0"/>
                        <a:t> manager development</a:t>
                      </a:r>
                      <a:endParaRPr lang="en-US" sz="3200" dirty="0"/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Formal</a:t>
                      </a:r>
                      <a:r>
                        <a:rPr lang="en-US" sz="3200" baseline="0" dirty="0" smtClean="0"/>
                        <a:t> NOAA </a:t>
                      </a:r>
                      <a:r>
                        <a:rPr lang="en-US" sz="3200" baseline="0" dirty="0" err="1" smtClean="0"/>
                        <a:t>testbeds</a:t>
                      </a:r>
                      <a:r>
                        <a:rPr lang="en-US" sz="3200" baseline="0" dirty="0" smtClean="0"/>
                        <a:t>, local area demonstrations, grassroots efforts</a:t>
                      </a:r>
                      <a:endParaRPr lang="en-US" sz="3200" dirty="0"/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690283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Initiating source</a:t>
                      </a:r>
                      <a:endParaRPr lang="en-US" sz="3200" b="1" dirty="0"/>
                    </a:p>
                  </a:txBody>
                  <a:tcPr marL="163013" marR="163013" marT="81507" marB="8150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NOAA only, excluding contractors and associates</a:t>
                      </a:r>
                      <a:endParaRPr lang="en-US" sz="3200" dirty="0"/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NOAA, particularly NWS, and non-federal</a:t>
                      </a:r>
                      <a:r>
                        <a:rPr lang="en-US" sz="3200" baseline="0" dirty="0" smtClean="0"/>
                        <a:t> scientists and subject-matter experts</a:t>
                      </a:r>
                      <a:endParaRPr lang="en-US" sz="3200" dirty="0"/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5618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Operations</a:t>
                      </a:r>
                      <a:endParaRPr lang="en-US" sz="3200" b="1" dirty="0"/>
                    </a:p>
                  </a:txBody>
                  <a:tcPr marL="163013" marR="163013" marT="81507" marB="8150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Represented by NOAA managers, particularly from NESDIS</a:t>
                      </a:r>
                      <a:endParaRPr lang="en-US" sz="3200" dirty="0"/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Represented</a:t>
                      </a:r>
                      <a:r>
                        <a:rPr lang="en-US" sz="3200" baseline="0" dirty="0" smtClean="0"/>
                        <a:t> by NWS regional science chiefs</a:t>
                      </a:r>
                      <a:endParaRPr lang="en-US" sz="3200" dirty="0"/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76291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Research</a:t>
                      </a:r>
                      <a:endParaRPr lang="en-US" sz="3200" b="1" dirty="0"/>
                    </a:p>
                  </a:txBody>
                  <a:tcPr marL="163013" marR="163013" marT="81507" marB="8150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Conducted prior</a:t>
                      </a:r>
                      <a:r>
                        <a:rPr lang="en-US" sz="3200" baseline="0" dirty="0" smtClean="0"/>
                        <a:t> to initiation</a:t>
                      </a:r>
                      <a:endParaRPr lang="en-US" sz="3200" dirty="0"/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Ongoing as part of project</a:t>
                      </a:r>
                      <a:endParaRPr lang="en-US" sz="3200" dirty="0"/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7124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Process</a:t>
                      </a:r>
                      <a:endParaRPr lang="en-US" sz="3200" b="1" dirty="0"/>
                    </a:p>
                  </a:txBody>
                  <a:tcPr marL="163013" marR="163013" marT="81507" marB="8150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Exhaustive, lengthy</a:t>
                      </a:r>
                      <a:endParaRPr lang="en-US" sz="3200" dirty="0"/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Not articulated, short</a:t>
                      </a:r>
                      <a:endParaRPr lang="en-US" sz="3200" dirty="0"/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095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Cost</a:t>
                      </a:r>
                      <a:endParaRPr lang="en-US" sz="3200" b="1" dirty="0"/>
                    </a:p>
                  </a:txBody>
                  <a:tcPr marL="163013" marR="163013" marT="81507" marB="81507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Funds required, NOAA responsible</a:t>
                      </a:r>
                      <a:endParaRPr lang="en-US" sz="3200" dirty="0"/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Covered largely</a:t>
                      </a:r>
                      <a:r>
                        <a:rPr lang="en-US" sz="3200" baseline="0" dirty="0" smtClean="0"/>
                        <a:t> via NOAA support to Cooperative Institutes</a:t>
                      </a:r>
                      <a:endParaRPr lang="en-US" sz="3200" dirty="0"/>
                    </a:p>
                  </a:txBody>
                  <a:tcPr marL="163013" marR="163013" marT="81507" marB="81507">
                    <a:lnL w="12700" cmpd="sng"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2" name="Picture 71" descr="\\bean\home\jgerth\My Documents\My Pictures\HWT\IMG_07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511250" y="24841200"/>
            <a:ext cx="4391097" cy="3293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" name="Picture 2" descr="\\bean\home\jgerth\My Documents\My Pictures\HWT\DSCN00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517600" y="29032200"/>
            <a:ext cx="4385091" cy="3288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52109" y="20726400"/>
            <a:ext cx="4349890" cy="3268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45501" y="1587551"/>
            <a:ext cx="3837723" cy="335904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78869" y="2191457"/>
            <a:ext cx="4316675" cy="27551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17600" y="13182600"/>
            <a:ext cx="4430583" cy="6484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1" name="Oval 80"/>
          <p:cNvSpPr/>
          <p:nvPr/>
        </p:nvSpPr>
        <p:spPr>
          <a:xfrm>
            <a:off x="27111636" y="15087600"/>
            <a:ext cx="3048000" cy="457200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5" name="Content Placeholder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02" r="-12102"/>
          <a:stretch>
            <a:fillRect/>
          </a:stretch>
        </p:blipFill>
        <p:spPr bwMode="auto">
          <a:xfrm>
            <a:off x="18439245" y="21118891"/>
            <a:ext cx="7011555" cy="5398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7" name="TextBox 107"/>
          <p:cNvSpPr txBox="1">
            <a:spLocks noChangeArrowheads="1"/>
          </p:cNvSpPr>
          <p:nvPr/>
        </p:nvSpPr>
        <p:spPr bwMode="auto">
          <a:xfrm>
            <a:off x="613294" y="13249789"/>
            <a:ext cx="25540126" cy="10156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chemeClr val="bg1"/>
                </a:solidFill>
              </a:rPr>
              <a:t>R2O2</a:t>
            </a:r>
            <a:r>
              <a:rPr lang="en-US" sz="6000" b="1" i="1" u="sng" dirty="0" smtClean="0">
                <a:solidFill>
                  <a:schemeClr val="bg1"/>
                </a:solidFill>
              </a:rPr>
              <a:t>?</a:t>
            </a:r>
            <a:r>
              <a:rPr lang="en-US" sz="6000" b="1" dirty="0" smtClean="0">
                <a:solidFill>
                  <a:schemeClr val="bg1"/>
                </a:solidFill>
              </a:rPr>
              <a:t> – Is there life in the “valley of death”?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544580" y="7010400"/>
            <a:ext cx="11658600" cy="5632311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762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3600" b="1" dirty="0" smtClean="0"/>
              <a:t>Limited Network Bandwidth</a:t>
            </a:r>
          </a:p>
          <a:p>
            <a:pPr lvl="2"/>
            <a:r>
              <a:rPr lang="en-US" sz="3600" dirty="0" smtClean="0"/>
              <a:t>To disseminate new products operationally</a:t>
            </a:r>
          </a:p>
          <a:p>
            <a:pPr lvl="1"/>
            <a:r>
              <a:rPr lang="en-US" sz="3600" b="1" dirty="0" smtClean="0"/>
              <a:t>Decreasing Budgets</a:t>
            </a:r>
          </a:p>
          <a:p>
            <a:pPr lvl="2"/>
            <a:r>
              <a:rPr lang="en-US" sz="3600" dirty="0" smtClean="0"/>
              <a:t>Necessitates prioritization</a:t>
            </a:r>
          </a:p>
          <a:p>
            <a:pPr lvl="1"/>
            <a:r>
              <a:rPr lang="en-US" sz="3600" b="1" dirty="0" smtClean="0"/>
              <a:t>Bureaucracy</a:t>
            </a:r>
          </a:p>
          <a:p>
            <a:pPr lvl="2"/>
            <a:r>
              <a:rPr lang="en-US" sz="3600" dirty="0" smtClean="0"/>
              <a:t>Impedes progress and agility</a:t>
            </a:r>
          </a:p>
          <a:p>
            <a:pPr lvl="1"/>
            <a:r>
              <a:rPr lang="en-US" sz="3600" b="1" dirty="0" smtClean="0"/>
              <a:t>Too Few Personnel</a:t>
            </a:r>
          </a:p>
          <a:p>
            <a:pPr lvl="2"/>
            <a:r>
              <a:rPr lang="en-US" sz="3600" dirty="0" smtClean="0"/>
              <a:t>May not be in a position to identify points of failure</a:t>
            </a:r>
          </a:p>
          <a:p>
            <a:pPr lvl="2"/>
            <a:r>
              <a:rPr lang="en-US" sz="3600" dirty="0" smtClean="0"/>
              <a:t>Who is the process owner?</a:t>
            </a:r>
          </a:p>
          <a:p>
            <a:pPr lvl="1"/>
            <a:r>
              <a:rPr lang="en-US" sz="3600" b="1" dirty="0" smtClean="0"/>
              <a:t>Cumbersome IT Security Regulations</a:t>
            </a:r>
          </a:p>
        </p:txBody>
      </p:sp>
      <p:pic>
        <p:nvPicPr>
          <p:cNvPr id="96" name="Picture 111" descr="http://www.uc.wisc.edu/brand/templates-and-downloads/downloads/print/UWlogo_fl_4c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4" y="2244725"/>
            <a:ext cx="6991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2" descr="C:\Users\jgerth\AppData\Local\Temp\DRPRH6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124" y="25303553"/>
            <a:ext cx="630007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Freeform 97"/>
          <p:cNvSpPr/>
          <p:nvPr/>
        </p:nvSpPr>
        <p:spPr>
          <a:xfrm>
            <a:off x="2067711" y="29214879"/>
            <a:ext cx="1683353" cy="735951"/>
          </a:xfrm>
          <a:custGeom>
            <a:avLst/>
            <a:gdLst>
              <a:gd name="connsiteX0" fmla="*/ 0 w 1683353"/>
              <a:gd name="connsiteY0" fmla="*/ 691646 h 735951"/>
              <a:gd name="connsiteX1" fmla="*/ 59065 w 1683353"/>
              <a:gd name="connsiteY1" fmla="*/ 470123 h 735951"/>
              <a:gd name="connsiteX2" fmla="*/ 339624 w 1683353"/>
              <a:gd name="connsiteY2" fmla="*/ 411050 h 735951"/>
              <a:gd name="connsiteX3" fmla="*/ 590650 w 1683353"/>
              <a:gd name="connsiteY3" fmla="*/ 86149 h 735951"/>
              <a:gd name="connsiteX4" fmla="*/ 959807 w 1683353"/>
              <a:gd name="connsiteY4" fmla="*/ 71380 h 735951"/>
              <a:gd name="connsiteX5" fmla="*/ 989339 w 1683353"/>
              <a:gd name="connsiteY5" fmla="*/ 219063 h 735951"/>
              <a:gd name="connsiteX6" fmla="*/ 1151768 w 1683353"/>
              <a:gd name="connsiteY6" fmla="*/ 307672 h 735951"/>
              <a:gd name="connsiteX7" fmla="*/ 1225599 w 1683353"/>
              <a:gd name="connsiteY7" fmla="*/ 71380 h 735951"/>
              <a:gd name="connsiteX8" fmla="*/ 1683353 w 1683353"/>
              <a:gd name="connsiteY8" fmla="*/ 735951 h 735951"/>
              <a:gd name="connsiteX9" fmla="*/ 1683353 w 1683353"/>
              <a:gd name="connsiteY9" fmla="*/ 735951 h 735951"/>
              <a:gd name="connsiteX10" fmla="*/ 1683353 w 1683353"/>
              <a:gd name="connsiteY10" fmla="*/ 735951 h 73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3353" h="735951">
                <a:moveTo>
                  <a:pt x="0" y="691646"/>
                </a:moveTo>
                <a:cubicBezTo>
                  <a:pt x="1230" y="604267"/>
                  <a:pt x="2461" y="516889"/>
                  <a:pt x="59065" y="470123"/>
                </a:cubicBezTo>
                <a:cubicBezTo>
                  <a:pt x="115669" y="423357"/>
                  <a:pt x="251027" y="475046"/>
                  <a:pt x="339624" y="411050"/>
                </a:cubicBezTo>
                <a:cubicBezTo>
                  <a:pt x="428221" y="347054"/>
                  <a:pt x="487286" y="142761"/>
                  <a:pt x="590650" y="86149"/>
                </a:cubicBezTo>
                <a:cubicBezTo>
                  <a:pt x="694014" y="29537"/>
                  <a:pt x="893359" y="49228"/>
                  <a:pt x="959807" y="71380"/>
                </a:cubicBezTo>
                <a:cubicBezTo>
                  <a:pt x="1026255" y="93532"/>
                  <a:pt x="957346" y="179681"/>
                  <a:pt x="989339" y="219063"/>
                </a:cubicBezTo>
                <a:cubicBezTo>
                  <a:pt x="1021332" y="258445"/>
                  <a:pt x="1112391" y="332286"/>
                  <a:pt x="1151768" y="307672"/>
                </a:cubicBezTo>
                <a:cubicBezTo>
                  <a:pt x="1191145" y="283058"/>
                  <a:pt x="1137001" y="0"/>
                  <a:pt x="1225599" y="71380"/>
                </a:cubicBezTo>
                <a:cubicBezTo>
                  <a:pt x="1314197" y="142760"/>
                  <a:pt x="1683353" y="735951"/>
                  <a:pt x="1683353" y="735951"/>
                </a:cubicBezTo>
                <a:lnTo>
                  <a:pt x="1683353" y="735951"/>
                </a:lnTo>
                <a:lnTo>
                  <a:pt x="1683353" y="735951"/>
                </a:ln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9" name="Freeform 98"/>
          <p:cNvSpPr/>
          <p:nvPr/>
        </p:nvSpPr>
        <p:spPr>
          <a:xfrm>
            <a:off x="4696104" y="25756650"/>
            <a:ext cx="2953250" cy="2067554"/>
          </a:xfrm>
          <a:custGeom>
            <a:avLst/>
            <a:gdLst>
              <a:gd name="connsiteX0" fmla="*/ 0 w 2953250"/>
              <a:gd name="connsiteY0" fmla="*/ 620267 h 2067554"/>
              <a:gd name="connsiteX1" fmla="*/ 516819 w 2953250"/>
              <a:gd name="connsiteY1" fmla="*/ 546425 h 2067554"/>
              <a:gd name="connsiteX2" fmla="*/ 1048404 w 2953250"/>
              <a:gd name="connsiteY2" fmla="*/ 265829 h 2067554"/>
              <a:gd name="connsiteX3" fmla="*/ 1284664 w 2953250"/>
              <a:gd name="connsiteY3" fmla="*/ 44305 h 2067554"/>
              <a:gd name="connsiteX4" fmla="*/ 1579989 w 2953250"/>
              <a:gd name="connsiteY4" fmla="*/ 44305 h 2067554"/>
              <a:gd name="connsiteX5" fmla="*/ 1963911 w 2953250"/>
              <a:gd name="connsiteY5" fmla="*/ 310134 h 2067554"/>
              <a:gd name="connsiteX6" fmla="*/ 2170639 w 2953250"/>
              <a:gd name="connsiteY6" fmla="*/ 575962 h 2067554"/>
              <a:gd name="connsiteX7" fmla="*/ 2303535 w 2953250"/>
              <a:gd name="connsiteY7" fmla="*/ 886095 h 2067554"/>
              <a:gd name="connsiteX8" fmla="*/ 2377366 w 2953250"/>
              <a:gd name="connsiteY8" fmla="*/ 1284837 h 2067554"/>
              <a:gd name="connsiteX9" fmla="*/ 2584094 w 2953250"/>
              <a:gd name="connsiteY9" fmla="*/ 1654043 h 2067554"/>
              <a:gd name="connsiteX10" fmla="*/ 2953250 w 2953250"/>
              <a:gd name="connsiteY10" fmla="*/ 2067554 h 206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53250" h="2067554">
                <a:moveTo>
                  <a:pt x="0" y="620267"/>
                </a:moveTo>
                <a:cubicBezTo>
                  <a:pt x="171042" y="612882"/>
                  <a:pt x="342085" y="605498"/>
                  <a:pt x="516819" y="546425"/>
                </a:cubicBezTo>
                <a:cubicBezTo>
                  <a:pt x="691553" y="487352"/>
                  <a:pt x="920430" y="349516"/>
                  <a:pt x="1048404" y="265829"/>
                </a:cubicBezTo>
                <a:cubicBezTo>
                  <a:pt x="1176378" y="182142"/>
                  <a:pt x="1196067" y="81226"/>
                  <a:pt x="1284664" y="44305"/>
                </a:cubicBezTo>
                <a:cubicBezTo>
                  <a:pt x="1373261" y="7384"/>
                  <a:pt x="1466781" y="0"/>
                  <a:pt x="1579989" y="44305"/>
                </a:cubicBezTo>
                <a:cubicBezTo>
                  <a:pt x="1693197" y="88610"/>
                  <a:pt x="1865469" y="221525"/>
                  <a:pt x="1963911" y="310134"/>
                </a:cubicBezTo>
                <a:cubicBezTo>
                  <a:pt x="2062353" y="398743"/>
                  <a:pt x="2114035" y="479969"/>
                  <a:pt x="2170639" y="575962"/>
                </a:cubicBezTo>
                <a:cubicBezTo>
                  <a:pt x="2227243" y="671956"/>
                  <a:pt x="2269081" y="767949"/>
                  <a:pt x="2303535" y="886095"/>
                </a:cubicBezTo>
                <a:cubicBezTo>
                  <a:pt x="2337989" y="1004241"/>
                  <a:pt x="2330606" y="1156846"/>
                  <a:pt x="2377366" y="1284837"/>
                </a:cubicBezTo>
                <a:cubicBezTo>
                  <a:pt x="2424126" y="1412828"/>
                  <a:pt x="2488113" y="1523590"/>
                  <a:pt x="2584094" y="1654043"/>
                </a:cubicBezTo>
                <a:cubicBezTo>
                  <a:pt x="2680075" y="1784496"/>
                  <a:pt x="2953250" y="2067554"/>
                  <a:pt x="2953250" y="2067554"/>
                </a:cubicBezTo>
              </a:path>
            </a:pathLst>
          </a:cu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5350" y="20096319"/>
            <a:ext cx="796290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buNone/>
            </a:pPr>
            <a:r>
              <a:rPr lang="en-US" sz="4400" b="1" dirty="0" smtClean="0"/>
              <a:t>Maintenance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en-US" sz="3200" dirty="0" smtClean="0"/>
              <a:t>A transition to a </a:t>
            </a:r>
            <a:r>
              <a:rPr lang="en-US" sz="3200" i="1" dirty="0" smtClean="0"/>
              <a:t>different</a:t>
            </a:r>
            <a:r>
              <a:rPr lang="en-US" sz="3200" dirty="0" smtClean="0"/>
              <a:t> version of the operational product based on </a:t>
            </a:r>
            <a:r>
              <a:rPr lang="en-US" sz="3200" i="1" dirty="0" smtClean="0"/>
              <a:t>changes</a:t>
            </a:r>
            <a:r>
              <a:rPr lang="en-US" sz="3200" dirty="0" smtClean="0"/>
              <a:t> to the observing capability or product inputs</a:t>
            </a:r>
          </a:p>
          <a:p>
            <a:pPr marL="441325" lvl="1" indent="0">
              <a:spcBef>
                <a:spcPts val="0"/>
              </a:spcBef>
              <a:buNone/>
            </a:pPr>
            <a:endParaRPr lang="en-US" sz="3200" dirty="0"/>
          </a:p>
          <a:p>
            <a:pPr marL="441325" lvl="1" indent="0">
              <a:spcBef>
                <a:spcPts val="0"/>
              </a:spcBef>
              <a:buNone/>
            </a:pPr>
            <a:r>
              <a:rPr lang="en-US" sz="3600" dirty="0" smtClean="0"/>
              <a:t>Challenge:</a:t>
            </a:r>
          </a:p>
          <a:p>
            <a:pPr marL="898525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/>
              <a:t>Requires comprehensive knowledge of observing systems and inputs</a:t>
            </a:r>
          </a:p>
        </p:txBody>
      </p:sp>
      <p:sp>
        <p:nvSpPr>
          <p:cNvPr id="109" name="Rectangle 108"/>
          <p:cNvSpPr/>
          <p:nvPr/>
        </p:nvSpPr>
        <p:spPr bwMode="auto">
          <a:xfrm>
            <a:off x="9334218" y="14523669"/>
            <a:ext cx="8229601" cy="17861331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35" name="Picture 8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199" y="26649519"/>
            <a:ext cx="5669280" cy="535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36" name="Picture 8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99" y="20858319"/>
            <a:ext cx="5669280" cy="535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7" name="Rectangle 116"/>
          <p:cNvSpPr/>
          <p:nvPr/>
        </p:nvSpPr>
        <p:spPr bwMode="auto">
          <a:xfrm>
            <a:off x="761998" y="14523669"/>
            <a:ext cx="8229601" cy="5173577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5349" y="14676069"/>
            <a:ext cx="79629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/>
              <a:t>Research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en-US" sz="3200" dirty="0" smtClean="0"/>
              <a:t>Initial product improvement based on feedback from operations</a:t>
            </a:r>
            <a:endParaRPr lang="en-US" sz="3200" dirty="0"/>
          </a:p>
          <a:p>
            <a:pPr marL="441325" lvl="1" indent="0">
              <a:spcBef>
                <a:spcPts val="0"/>
              </a:spcBef>
              <a:buNone/>
            </a:pPr>
            <a:endParaRPr lang="en-US" sz="3200" dirty="0"/>
          </a:p>
          <a:p>
            <a:pPr marL="419100" indent="-15875">
              <a:spcBef>
                <a:spcPts val="0"/>
              </a:spcBef>
            </a:pPr>
            <a:r>
              <a:rPr lang="en-US" sz="3600" dirty="0" smtClean="0"/>
              <a:t>Challenges include: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The operations </a:t>
            </a:r>
            <a:r>
              <a:rPr lang="en-US" sz="3200" i="1" dirty="0" smtClean="0"/>
              <a:t>floor</a:t>
            </a:r>
            <a:r>
              <a:rPr lang="en-US" sz="3200" dirty="0" smtClean="0"/>
              <a:t> may be disconnected from the researcher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Funds may not be available to support further research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087122" y="14664281"/>
            <a:ext cx="7897079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4400" b="1" dirty="0" smtClean="0"/>
              <a:t>Supersession/Retirement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en-US" sz="3200" dirty="0" smtClean="0"/>
              <a:t>A transition out of operations due to lack of applicability because of other products or change in mission</a:t>
            </a:r>
          </a:p>
          <a:p>
            <a:pPr marL="441325" lvl="1" indent="0">
              <a:spcBef>
                <a:spcPts val="0"/>
              </a:spcBef>
              <a:buNone/>
            </a:pPr>
            <a:endParaRPr lang="en-US" sz="3200" dirty="0"/>
          </a:p>
          <a:p>
            <a:pPr marL="441325" lvl="1">
              <a:spcBef>
                <a:spcPts val="0"/>
              </a:spcBef>
            </a:pPr>
            <a:r>
              <a:rPr lang="en-US" sz="3200" dirty="0" smtClean="0"/>
              <a:t>The implementation into AWIPS is an important component of completing the R2O chain.</a:t>
            </a:r>
          </a:p>
          <a:p>
            <a:pPr marL="441325" lvl="1" indent="0">
              <a:spcBef>
                <a:spcPts val="0"/>
              </a:spcBef>
              <a:buNone/>
            </a:pPr>
            <a:endParaRPr lang="en-US" sz="3200" dirty="0"/>
          </a:p>
          <a:p>
            <a:pPr marL="441325" lvl="1" indent="0">
              <a:spcBef>
                <a:spcPts val="0"/>
              </a:spcBef>
              <a:buNone/>
            </a:pPr>
            <a:r>
              <a:rPr lang="en-US" sz="3600" dirty="0" smtClean="0"/>
              <a:t>Challenge:</a:t>
            </a:r>
          </a:p>
          <a:p>
            <a:pPr marL="898525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/>
              <a:t>Requires intimate knowledge of the operations </a:t>
            </a:r>
            <a:r>
              <a:rPr lang="en-US" sz="3200" i="1" dirty="0" smtClean="0"/>
              <a:t>floor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9467569" y="14686119"/>
            <a:ext cx="796290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buNone/>
            </a:pPr>
            <a:r>
              <a:rPr lang="en-US" sz="4400" b="1" dirty="0" smtClean="0"/>
              <a:t>Improvement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en-US" sz="3200" dirty="0" smtClean="0"/>
              <a:t>A transition to a </a:t>
            </a:r>
            <a:r>
              <a:rPr lang="en-US" sz="3200" i="1" dirty="0" smtClean="0"/>
              <a:t>better</a:t>
            </a:r>
            <a:r>
              <a:rPr lang="en-US" sz="3200" dirty="0" smtClean="0"/>
              <a:t> version of the operational product based on an </a:t>
            </a:r>
            <a:r>
              <a:rPr lang="en-US" sz="3200" i="1" dirty="0" smtClean="0"/>
              <a:t>enhancement</a:t>
            </a:r>
            <a:r>
              <a:rPr lang="en-US" sz="3200" dirty="0" smtClean="0"/>
              <a:t> to the observing capability or product inputs</a:t>
            </a:r>
          </a:p>
          <a:p>
            <a:pPr marL="441325" lvl="1" indent="0">
              <a:spcBef>
                <a:spcPts val="0"/>
              </a:spcBef>
              <a:buNone/>
            </a:pPr>
            <a:endParaRPr lang="en-US" sz="3200" dirty="0"/>
          </a:p>
          <a:p>
            <a:pPr marL="441325" lvl="1" indent="0">
              <a:spcBef>
                <a:spcPts val="0"/>
              </a:spcBef>
              <a:buNone/>
            </a:pPr>
            <a:r>
              <a:rPr lang="en-US" sz="3600" dirty="0" smtClean="0"/>
              <a:t>Challenge:</a:t>
            </a:r>
          </a:p>
          <a:p>
            <a:pPr marL="898525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/>
              <a:t>Requires comprehensive knowledge of observing systems and inputs, as well as an understanding of how enhancements impact a product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31242000" y="18902896"/>
            <a:ext cx="12341224" cy="13786903"/>
          </a:xfrm>
          <a:prstGeom prst="rect">
            <a:avLst/>
          </a:prstGeom>
          <a:gradFill>
            <a:gsLst>
              <a:gs pos="0">
                <a:schemeClr val="accent3">
                  <a:lumMod val="85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546800" y="19283898"/>
            <a:ext cx="11657014" cy="1314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/>
              <a:t>Satellite Products and Services Review Board (SPSRB)</a:t>
            </a:r>
            <a:endParaRPr lang="en-US" sz="4400" dirty="0" smtClean="0"/>
          </a:p>
          <a:p>
            <a:pPr algn="just"/>
            <a:r>
              <a:rPr lang="en-US" sz="3200" dirty="0" smtClean="0"/>
              <a:t>The NESDIS SPSRB manages the life cycle of a product from research into operations, and once operational, through enhancements to retirement.  All new satellite products must obtain approval through the SPSRB process, which contains six primary steps:</a:t>
            </a:r>
          </a:p>
          <a:p>
            <a:pPr lvl="1" algn="just"/>
            <a:r>
              <a:rPr lang="en-US" sz="3200" dirty="0" smtClean="0"/>
              <a:t>(1) User Request,</a:t>
            </a:r>
          </a:p>
          <a:p>
            <a:pPr lvl="1" algn="just"/>
            <a:r>
              <a:rPr lang="en-US" sz="3200" dirty="0" smtClean="0"/>
              <a:t>(2) Assessment,</a:t>
            </a:r>
          </a:p>
          <a:p>
            <a:pPr lvl="1" algn="just"/>
            <a:r>
              <a:rPr lang="en-US" sz="3200" dirty="0" smtClean="0"/>
              <a:t>(3) Analysis of Alternatives,</a:t>
            </a:r>
          </a:p>
          <a:p>
            <a:pPr lvl="1" algn="just"/>
            <a:r>
              <a:rPr lang="en-US" sz="3200" dirty="0" smtClean="0"/>
              <a:t>(4) Initial Project Plan,</a:t>
            </a:r>
          </a:p>
          <a:p>
            <a:pPr lvl="1" algn="just"/>
            <a:r>
              <a:rPr lang="en-US" sz="3200" dirty="0" smtClean="0"/>
              <a:t>(5) Operational Decision, and</a:t>
            </a:r>
          </a:p>
          <a:p>
            <a:pPr lvl="1" algn="just"/>
            <a:r>
              <a:rPr lang="en-US" sz="3200" dirty="0" smtClean="0"/>
              <a:t>(6) Product Divestiture or Retirement</a:t>
            </a:r>
            <a:endParaRPr lang="en-US" sz="4400" dirty="0" smtClean="0"/>
          </a:p>
          <a:p>
            <a:pPr algn="just"/>
            <a:endParaRPr lang="en-US" sz="4400" b="1" dirty="0" smtClean="0"/>
          </a:p>
          <a:p>
            <a:pPr algn="just"/>
            <a:r>
              <a:rPr lang="en-US" sz="4400" b="1" dirty="0" smtClean="0"/>
              <a:t>GOES-R Proving Ground (GRPG)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smtClean="0"/>
              <a:t>A proving ground is designed to showcase future capabilities and identify possible gaps as a forward-thinking exercise to prepare the end user for upcoming science and technology and assure that the capabilities meet user requirements.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smtClean="0"/>
              <a:t>The GRPG is a collective effort between many NOAA and NOAA-supported agencies and universities.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smtClean="0"/>
              <a:t>The primary customer is the National Weather Service.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3200" dirty="0" smtClean="0"/>
              <a:t>The GRPG leverages existing </a:t>
            </a:r>
            <a:r>
              <a:rPr lang="en-US" sz="3200" dirty="0" err="1" smtClean="0"/>
              <a:t>testbeds</a:t>
            </a:r>
            <a:r>
              <a:rPr lang="en-US" sz="3200" dirty="0" smtClean="0"/>
              <a:t> staffed by satellite liaisons and implements new demonstrations where they do not exist.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073259" y="27279600"/>
            <a:ext cx="789707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/>
              <a:t>Community</a:t>
            </a:r>
          </a:p>
          <a:p>
            <a:pPr marL="441325" lvl="1" indent="0">
              <a:spcBef>
                <a:spcPts val="0"/>
              </a:spcBef>
              <a:buNone/>
            </a:pPr>
            <a:r>
              <a:rPr lang="en-US" sz="3200" dirty="0" smtClean="0"/>
              <a:t>A transition to widespread use beyond source organization, including general public or scientific community</a:t>
            </a:r>
          </a:p>
          <a:p>
            <a:pPr lvl="1"/>
            <a:endParaRPr lang="en-US" sz="3200" dirty="0"/>
          </a:p>
          <a:p>
            <a:pPr lvl="1"/>
            <a:r>
              <a:rPr lang="en-US" sz="3600" dirty="0" smtClean="0"/>
              <a:t>Challenge: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3200" dirty="0" smtClean="0"/>
              <a:t>Communicating changes to a product once made available to a broader community are difficult</a:t>
            </a:r>
          </a:p>
        </p:txBody>
      </p:sp>
      <p:sp>
        <p:nvSpPr>
          <p:cNvPr id="126" name="TextBox 107"/>
          <p:cNvSpPr txBox="1">
            <a:spLocks noChangeArrowheads="1"/>
          </p:cNvSpPr>
          <p:nvPr/>
        </p:nvSpPr>
        <p:spPr bwMode="auto">
          <a:xfrm>
            <a:off x="18516601" y="5693734"/>
            <a:ext cx="11686579" cy="10156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chemeClr val="bg1"/>
                </a:solidFill>
              </a:rPr>
              <a:t>R2</a:t>
            </a:r>
            <a:r>
              <a:rPr lang="en-US" sz="6000" b="1" i="1" u="sng" dirty="0" smtClean="0">
                <a:solidFill>
                  <a:schemeClr val="bg1"/>
                </a:solidFill>
              </a:rPr>
              <a:t>No</a:t>
            </a:r>
            <a:r>
              <a:rPr lang="en-US" sz="6000" b="1" dirty="0" smtClean="0">
                <a:solidFill>
                  <a:schemeClr val="bg1"/>
                </a:solidFill>
              </a:rPr>
              <a:t> – Popular Excuses</a:t>
            </a:r>
            <a:endParaRPr lang="en-US" sz="6000" b="1" dirty="0">
              <a:solidFill>
                <a:schemeClr val="bg1"/>
              </a:solidFill>
            </a:endParaRPr>
          </a:p>
        </p:txBody>
      </p:sp>
      <p:pic>
        <p:nvPicPr>
          <p:cNvPr id="127" name="Picture 1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584061" y="23393400"/>
            <a:ext cx="2935539" cy="272913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371599" y="8410813"/>
            <a:ext cx="69342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Personnel on the interagency interface who are conversant with requirements for facilitation across interagency gaps,</a:t>
            </a:r>
          </a:p>
          <a:p>
            <a:endParaRPr lang="en-US" sz="3000" dirty="0" smtClean="0"/>
          </a:p>
          <a:p>
            <a:r>
              <a:rPr lang="en-US" sz="3000" dirty="0" smtClean="0"/>
              <a:t>Sufficient and certain budget allocations, particularly for operational continuity,</a:t>
            </a:r>
          </a:p>
        </p:txBody>
      </p:sp>
      <p:pic>
        <p:nvPicPr>
          <p:cNvPr id="2138" name="Picture 90" descr="C:\Users\jgerth\AppData\Local\Microsoft\Windows\Temporary Internet Files\Content.IE5\2LX2J7YP\MP90031432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96278"/>
            <a:ext cx="8458200" cy="600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931619" y="8101548"/>
            <a:ext cx="68323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Necessary information technology (IT) resources and infrastructure, including computing capabilities and telecommunication bandwidth, and</a:t>
            </a:r>
          </a:p>
          <a:p>
            <a:endParaRPr lang="en-US" sz="3000" dirty="0" smtClean="0"/>
          </a:p>
          <a:p>
            <a:r>
              <a:rPr lang="en-US" sz="3000" dirty="0" smtClean="0"/>
              <a:t>Emphasized mission-priority principles, where security and non-mission regulations are not restrictions</a:t>
            </a:r>
            <a:endParaRPr lang="en-US" sz="3000" dirty="0"/>
          </a:p>
        </p:txBody>
      </p:sp>
      <p:sp>
        <p:nvSpPr>
          <p:cNvPr id="132" name="TextBox 107"/>
          <p:cNvSpPr txBox="1">
            <a:spLocks noChangeArrowheads="1"/>
          </p:cNvSpPr>
          <p:nvPr/>
        </p:nvSpPr>
        <p:spPr bwMode="auto">
          <a:xfrm>
            <a:off x="613293" y="5693734"/>
            <a:ext cx="16950525" cy="10156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6000" b="1" dirty="0" smtClean="0">
                <a:solidFill>
                  <a:schemeClr val="bg1"/>
                </a:solidFill>
              </a:rPr>
              <a:t>Ingredients for Success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619</Words>
  <Application>Microsoft Office PowerPoint</Application>
  <PresentationFormat>Custom</PresentationFormat>
  <Paragraphs>89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Jordan Gerth</dc:creator>
  <cp:lastModifiedBy>Jordan Gerth</cp:lastModifiedBy>
  <cp:revision>34</cp:revision>
  <dcterms:created xsi:type="dcterms:W3CDTF">2008-10-08T16:41:39Z</dcterms:created>
  <dcterms:modified xsi:type="dcterms:W3CDTF">2013-03-26T17:29:47Z</dcterms:modified>
</cp:coreProperties>
</file>